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10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9" roundtripDataSignature="AMtx7mhbav7j2EpRAei35838ia0MUXD4z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FF7"/>
    <a:srgbClr val="0064B3"/>
    <a:srgbClr val="000000"/>
    <a:srgbClr val="E26510"/>
    <a:srgbClr val="006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67B18AA-92DA-472F-A516-1ED1CC0635EE}">
  <a:tblStyle styleId="{267B18AA-92DA-472F-A516-1ED1CC0635EE}"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435BCC6B-7D43-4CFB-8C8B-7D69D310FE17}" styleName="Table_1">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dk1"/>
              </a:solidFill>
              <a:prstDash val="solid"/>
              <a:round/>
              <a:headEnd type="none" w="sm" len="sm"/>
              <a:tailEnd type="none" w="sm" len="sm"/>
            </a:ln>
          </a:top>
        </a:tcBdr>
        <a:fill>
          <a:solidFill>
            <a:srgbClr val="E9EFF7"/>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fill>
          <a:solidFill>
            <a:schemeClr val="accent2"/>
          </a:solidFill>
        </a:fill>
      </a:tcStyle>
    </a:firstRow>
    <a:neCell>
      <a:tcTxStyle/>
      <a:tcStyle>
        <a:tcBdr/>
      </a:tcStyle>
    </a:neCell>
    <a:nwCell>
      <a:tcTxStyle/>
      <a:tcStyle>
        <a:tcBdr/>
      </a:tcStyle>
    </a:nwCell>
  </a:tblStyle>
  <a:tblStyle styleId="{B9DDD0B2-98E8-4544-B439-B5E1F2F50134}"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C59B4B-BA41-4FFB-8F62-D514A304AE26}" styleName="Table_3">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5" d="100"/>
          <a:sy n="135" d="100"/>
        </p:scale>
        <p:origin x="84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19" Type="http://customschemas.google.com/relationships/presentationmetadata" Target="meta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7aca7b9956_0_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0" name="Google Shape;240;g37aca7b9956_0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p8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1" name="Google Shape;971;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p10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8" name="Google Shape;978;p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37aca7b9956_0_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g37aca7b9956_0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0" name="Google Shape;26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600"/>
              </a:spcBef>
              <a:spcAft>
                <a:spcPts val="0"/>
              </a:spcAft>
              <a:buNone/>
            </a:pPr>
            <a:endParaRPr sz="1400">
              <a:latin typeface="Roboto"/>
              <a:ea typeface="Roboto"/>
              <a:cs typeface="Roboto"/>
              <a:sym typeface="Roboto"/>
            </a:endParaRPr>
          </a:p>
        </p:txBody>
      </p:sp>
      <p:sp>
        <p:nvSpPr>
          <p:cNvPr id="269" name="Google Shape;26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6e04d1842d_0_8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36e04d1842d_0_8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g36e04d1842d_0_87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2" name="Google Shape;38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4" name="Google Shape;39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1" name="Google Shape;41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3731495a52d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3731495a52d_0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8" name="Google Shape;418;g3731495a52d_0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4" name="Google Shape;42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6" name="Google Shape;43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0" name="Google Shape;45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6" name="Google Shape;45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 name="Google Shape;462;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1" name="Google Shape;471;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372e40c3b8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372e40c3b8b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g372e40c3b8b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37aca7b9956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4" name="Google Shape;484;g37aca7b9956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37aca7b9956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0" name="Google Shape;490;g37aca7b9956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7aca7b9956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g37aca7b9956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7" name="Google Shape;497;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3" name="Google Shape;503;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0" name="Google Shape;510;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5" name="Google Shape;525;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2" name="Google Shape;532;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8" name="Google Shape;538;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4" name="Google Shape;544;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1" name="Google Shape;551;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57" name="Google Shape;557;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3" name="Google Shape;563;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9" name="Google Shape;569;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1" name="Google Shape;581;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7" name="Google Shape;587;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1" name="Google Shape;601;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7" name="Google Shape;607;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3" name="Google Shape;613;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0" name="Google Shape;620;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8" name="Google Shape;628;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37345e59772_2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37345e59772_2_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5" name="Google Shape;635;g37345e59772_2_7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1" name="Google Shape;641;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7aca7b9956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g37aca7b9956_0_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g37aca7b9956_0_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374e0bbf4ac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374e0bbf4ac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8" name="Google Shape;648;g374e0bbf4ac_0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37345e59772_2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37345e59772_2_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55" name="Google Shape;655;g37345e59772_2_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38582e391fb_0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1" name="Google Shape;661;g38582e391fb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6" name="Google Shape;676;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3" name="Google Shape;683;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8" name="Google Shape;688;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0" dirty="0"/>
          </a:p>
        </p:txBody>
      </p:sp>
      <p:sp>
        <p:nvSpPr>
          <p:cNvPr id="689" name="Google Shape;689;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6" name="Google Shape;696;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2" name="Google Shape;702;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37345e5977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37345e59772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9" name="Google Shape;709;g37345e59772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37345e59772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37345e59772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6" name="Google Shape;716;g37345e59772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7aca7b9956_0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g37aca7b9956_0_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g37aca7b9956_0_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37345e59772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 name="Google Shape;722;g37345e59772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3" name="Google Shape;723;g37345e59772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38582e391fb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38582e391fb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0" name="Google Shape;730;g38582e391fb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6" name="Google Shape;736;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42" name="Google Shape;742;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6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9" name="Google Shape;749;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4" name="Google Shape;764;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9" name="Google Shape;769;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70" name="Google Shape;770;p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6" name="Google Shape;796;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7" name="Google Shape;797;p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7" name="Google Shape;807;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8" name="Google Shape;808;p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6" name="Google Shape;816;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7aca7b9956_0_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g37aca7b9956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37a5f5d1e3d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37a5f5d1e3d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3" name="Google Shape;823;g37a5f5d1e3d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7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0" name="Google Shape;830;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6" name="Google Shape;836;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7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2" name="Google Shape;842;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8" name="Google Shape;848;p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49" name="Google Shape;849;p7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p7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2" name="Google Shape;862;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37aca7b9956_0_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8" name="Google Shape;868;g37aca7b9956_0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37aca7b9956_0_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4" name="Google Shape;874;g37aca7b9956_0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37aca7b9956_0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37aca7b9956_0_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2" name="Google Shape;882;g37aca7b9956_0_9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p9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8" name="Google Shape;888;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37aca7b9956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 name="Google Shape;234;g37aca7b9956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p9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5" name="Google Shape;895;p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9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7" name="Google Shape;907;p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p9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4" name="Google Shape;914;p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p9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1" name="Google Shape;921;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37aca7b9956_0_2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8" name="Google Shape;928;g37aca7b9956_0_2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9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5" name="Google Shape;935;p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p9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7" name="Google Shape;947;p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p9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3" name="Google Shape;953;p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p10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9" name="Google Shape;959;p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p10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5" name="Google Shape;965;p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13"/>
        <p:cNvGrpSpPr/>
        <p:nvPr/>
      </p:nvGrpSpPr>
      <p:grpSpPr>
        <a:xfrm>
          <a:off x="0" y="0"/>
          <a:ext cx="0" cy="0"/>
          <a:chOff x="0" y="0"/>
          <a:chExt cx="0" cy="0"/>
        </a:xfrm>
      </p:grpSpPr>
      <p:sp>
        <p:nvSpPr>
          <p:cNvPr id="14" name="Google Shape;14;g37aca7b9956_0_10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5" name="Google Shape;15;g37aca7b9956_0_10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6" name="Google Shape;16;g37aca7b9956_0_10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7" name="Google Shape;17;g37aca7b9956_0_10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8"/>
        <p:cNvGrpSpPr/>
        <p:nvPr/>
      </p:nvGrpSpPr>
      <p:grpSpPr>
        <a:xfrm>
          <a:off x="0" y="0"/>
          <a:ext cx="0" cy="0"/>
          <a:chOff x="0" y="0"/>
          <a:chExt cx="0" cy="0"/>
        </a:xfrm>
      </p:grpSpPr>
      <p:sp>
        <p:nvSpPr>
          <p:cNvPr id="59" name="Google Shape;59;g37aca7b9956_0_147"/>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60" name="Google Shape;60;g37aca7b9956_0_147"/>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61" name="Google Shape;61;g37aca7b9956_0_1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g37aca7b9956_0_1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lide without image - Orange 1">
  <p:cSld name="SECTION_HEADER_1_2">
    <p:spTree>
      <p:nvGrpSpPr>
        <p:cNvPr id="1" name="Shape 64"/>
        <p:cNvGrpSpPr/>
        <p:nvPr/>
      </p:nvGrpSpPr>
      <p:grpSpPr>
        <a:xfrm>
          <a:off x="0" y="0"/>
          <a:ext cx="0" cy="0"/>
          <a:chOff x="0" y="0"/>
          <a:chExt cx="0" cy="0"/>
        </a:xfrm>
      </p:grpSpPr>
      <p:sp>
        <p:nvSpPr>
          <p:cNvPr id="65" name="Google Shape;65;g37aca7b9956_0_15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66" name="Google Shape;66;g37aca7b9956_0_153"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67" name="Google Shape;67;g37aca7b9956_0_153"/>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rgbClr val="000000"/>
              </a:buClr>
              <a:buSzPts val="3200"/>
              <a:buFont typeface="Calibri"/>
              <a:buNone/>
              <a:defRPr sz="3200">
                <a:solidFill>
                  <a:srgbClr val="000000"/>
                </a:solidFill>
                <a:latin typeface="Calibri"/>
                <a:ea typeface="Calibri"/>
                <a:cs typeface="Calibri"/>
                <a:sym typeface="Calibri"/>
              </a:defRPr>
            </a:lvl1pPr>
            <a:lvl2pPr lvl="1" algn="l">
              <a:lnSpc>
                <a:spcPct val="100000"/>
              </a:lnSpc>
              <a:spcBef>
                <a:spcPts val="0"/>
              </a:spcBef>
              <a:spcAft>
                <a:spcPts val="0"/>
              </a:spcAft>
              <a:buClr>
                <a:srgbClr val="000000"/>
              </a:buClr>
              <a:buSzPts val="3200"/>
              <a:buFont typeface="Calibri"/>
              <a:buNone/>
              <a:defRPr sz="3200">
                <a:solidFill>
                  <a:srgbClr val="000000"/>
                </a:solidFill>
                <a:latin typeface="Calibri"/>
                <a:ea typeface="Calibri"/>
                <a:cs typeface="Calibri"/>
                <a:sym typeface="Calibri"/>
              </a:defRPr>
            </a:lvl2pPr>
            <a:lvl3pPr lvl="2" algn="l">
              <a:lnSpc>
                <a:spcPct val="100000"/>
              </a:lnSpc>
              <a:spcBef>
                <a:spcPts val="0"/>
              </a:spcBef>
              <a:spcAft>
                <a:spcPts val="0"/>
              </a:spcAft>
              <a:buClr>
                <a:srgbClr val="000000"/>
              </a:buClr>
              <a:buSzPts val="3200"/>
              <a:buFont typeface="Calibri"/>
              <a:buNone/>
              <a:defRPr sz="3200">
                <a:solidFill>
                  <a:srgbClr val="000000"/>
                </a:solidFill>
                <a:latin typeface="Calibri"/>
                <a:ea typeface="Calibri"/>
                <a:cs typeface="Calibri"/>
                <a:sym typeface="Calibri"/>
              </a:defRPr>
            </a:lvl3pPr>
            <a:lvl4pPr lvl="3" algn="l">
              <a:lnSpc>
                <a:spcPct val="100000"/>
              </a:lnSpc>
              <a:spcBef>
                <a:spcPts val="0"/>
              </a:spcBef>
              <a:spcAft>
                <a:spcPts val="0"/>
              </a:spcAft>
              <a:buClr>
                <a:srgbClr val="000000"/>
              </a:buClr>
              <a:buSzPts val="3200"/>
              <a:buFont typeface="Calibri"/>
              <a:buNone/>
              <a:defRPr sz="3200">
                <a:solidFill>
                  <a:srgbClr val="000000"/>
                </a:solidFill>
                <a:latin typeface="Calibri"/>
                <a:ea typeface="Calibri"/>
                <a:cs typeface="Calibri"/>
                <a:sym typeface="Calibri"/>
              </a:defRPr>
            </a:lvl4pPr>
            <a:lvl5pPr lvl="4" algn="l">
              <a:lnSpc>
                <a:spcPct val="100000"/>
              </a:lnSpc>
              <a:spcBef>
                <a:spcPts val="0"/>
              </a:spcBef>
              <a:spcAft>
                <a:spcPts val="0"/>
              </a:spcAft>
              <a:buClr>
                <a:srgbClr val="000000"/>
              </a:buClr>
              <a:buSzPts val="3200"/>
              <a:buFont typeface="Calibri"/>
              <a:buNone/>
              <a:defRPr sz="3200">
                <a:solidFill>
                  <a:srgbClr val="000000"/>
                </a:solidFill>
                <a:latin typeface="Calibri"/>
                <a:ea typeface="Calibri"/>
                <a:cs typeface="Calibri"/>
                <a:sym typeface="Calibri"/>
              </a:defRPr>
            </a:lvl5pPr>
            <a:lvl6pPr lvl="5" algn="l">
              <a:lnSpc>
                <a:spcPct val="100000"/>
              </a:lnSpc>
              <a:spcBef>
                <a:spcPts val="0"/>
              </a:spcBef>
              <a:spcAft>
                <a:spcPts val="0"/>
              </a:spcAft>
              <a:buClr>
                <a:srgbClr val="000000"/>
              </a:buClr>
              <a:buSzPts val="3200"/>
              <a:buFont typeface="Calibri"/>
              <a:buNone/>
              <a:defRPr sz="3200">
                <a:solidFill>
                  <a:srgbClr val="000000"/>
                </a:solidFill>
                <a:latin typeface="Calibri"/>
                <a:ea typeface="Calibri"/>
                <a:cs typeface="Calibri"/>
                <a:sym typeface="Calibri"/>
              </a:defRPr>
            </a:lvl6pPr>
            <a:lvl7pPr lvl="6" algn="l">
              <a:lnSpc>
                <a:spcPct val="100000"/>
              </a:lnSpc>
              <a:spcBef>
                <a:spcPts val="0"/>
              </a:spcBef>
              <a:spcAft>
                <a:spcPts val="0"/>
              </a:spcAft>
              <a:buClr>
                <a:srgbClr val="000000"/>
              </a:buClr>
              <a:buSzPts val="3200"/>
              <a:buFont typeface="Calibri"/>
              <a:buNone/>
              <a:defRPr sz="3200">
                <a:solidFill>
                  <a:srgbClr val="000000"/>
                </a:solidFill>
                <a:latin typeface="Calibri"/>
                <a:ea typeface="Calibri"/>
                <a:cs typeface="Calibri"/>
                <a:sym typeface="Calibri"/>
              </a:defRPr>
            </a:lvl7pPr>
            <a:lvl8pPr lvl="7" algn="l">
              <a:lnSpc>
                <a:spcPct val="100000"/>
              </a:lnSpc>
              <a:spcBef>
                <a:spcPts val="0"/>
              </a:spcBef>
              <a:spcAft>
                <a:spcPts val="0"/>
              </a:spcAft>
              <a:buClr>
                <a:srgbClr val="000000"/>
              </a:buClr>
              <a:buSzPts val="3200"/>
              <a:buFont typeface="Calibri"/>
              <a:buNone/>
              <a:defRPr sz="3200">
                <a:solidFill>
                  <a:srgbClr val="000000"/>
                </a:solidFill>
                <a:latin typeface="Calibri"/>
                <a:ea typeface="Calibri"/>
                <a:cs typeface="Calibri"/>
                <a:sym typeface="Calibri"/>
              </a:defRPr>
            </a:lvl8pPr>
            <a:lvl9pPr lvl="8" algn="l">
              <a:lnSpc>
                <a:spcPct val="100000"/>
              </a:lnSpc>
              <a:spcBef>
                <a:spcPts val="0"/>
              </a:spcBef>
              <a:spcAft>
                <a:spcPts val="0"/>
              </a:spcAft>
              <a:buClr>
                <a:srgbClr val="000000"/>
              </a:buClr>
              <a:buSzPts val="3200"/>
              <a:buFont typeface="Calibri"/>
              <a:buNone/>
              <a:defRPr sz="3200">
                <a:solidFill>
                  <a:srgbClr val="000000"/>
                </a:solidFill>
                <a:latin typeface="Calibri"/>
                <a:ea typeface="Calibri"/>
                <a:cs typeface="Calibri"/>
                <a:sym typeface="Calibri"/>
              </a:defRPr>
            </a:lvl9pPr>
          </a:lstStyle>
          <a:p>
            <a:endParaRPr/>
          </a:p>
        </p:txBody>
      </p:sp>
      <p:sp>
        <p:nvSpPr>
          <p:cNvPr id="68" name="Google Shape;68;g37aca7b9956_0_153"/>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000000"/>
              </a:buClr>
              <a:buSzPts val="1600"/>
              <a:buFont typeface="Roboto"/>
              <a:buChar char="●"/>
              <a:defRPr sz="1600">
                <a:solidFill>
                  <a:srgbClr val="000000"/>
                </a:solidFill>
                <a:latin typeface="Roboto"/>
                <a:ea typeface="Roboto"/>
                <a:cs typeface="Roboto"/>
                <a:sym typeface="Roboto"/>
              </a:defRPr>
            </a:lvl1pPr>
            <a:lvl2pPr marL="914400" lvl="1"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2pPr>
            <a:lvl3pPr marL="1371600" lvl="2"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3pPr>
            <a:lvl4pPr marL="1828800" lvl="3"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4pPr>
            <a:lvl5pPr marL="2286000" lvl="4"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5pPr>
            <a:lvl6pPr marL="2743200" lvl="5"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6pPr>
            <a:lvl7pPr marL="3200400" lvl="6"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7pPr>
            <a:lvl8pPr marL="3657600" lvl="7"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8pPr>
            <a:lvl9pPr marL="4114800" lvl="8"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9pPr>
          </a:lstStyle>
          <a:p>
            <a:endParaRPr/>
          </a:p>
        </p:txBody>
      </p:sp>
      <p:sp>
        <p:nvSpPr>
          <p:cNvPr id="69" name="Google Shape;69;g37aca7b9956_0_15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0" name="Google Shape;70;g37aca7b9956_0_153" descr="CDE logo"/>
          <p:cNvPicPr preferRelativeResize="0"/>
          <p:nvPr/>
        </p:nvPicPr>
        <p:blipFill rotWithShape="1">
          <a:blip r:embed="rId2">
            <a:alphaModFix/>
          </a:blip>
          <a:srcRect/>
          <a:stretch/>
        </p:blipFill>
        <p:spPr>
          <a:xfrm>
            <a:off x="8230750" y="4594525"/>
            <a:ext cx="693319" cy="302550"/>
          </a:xfrm>
          <a:prstGeom prst="rect">
            <a:avLst/>
          </a:prstGeom>
          <a:noFill/>
          <a:ln>
            <a:noFill/>
          </a:ln>
        </p:spPr>
      </p:pic>
      <p:sp>
        <p:nvSpPr>
          <p:cNvPr id="71" name="Google Shape;71;g37aca7b9956_0_15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i="0" u="none" strike="noStrike" cap="none">
                <a:solidFill>
                  <a:schemeClr val="dk1"/>
                </a:solidFill>
                <a:latin typeface="Roboto"/>
                <a:ea typeface="Roboto"/>
                <a:cs typeface="Roboto"/>
                <a:sym typeface="Roboto"/>
              </a:rPr>
              <a:t> </a:t>
            </a:r>
            <a:fld id="{00000000-1234-1234-1234-123412341234}" type="slidenum">
              <a:rPr lang="en-US"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ver Slide - Orange">
  <p:cSld name="TITLE_1">
    <p:spTree>
      <p:nvGrpSpPr>
        <p:cNvPr id="1" name="Shape 72"/>
        <p:cNvGrpSpPr/>
        <p:nvPr/>
      </p:nvGrpSpPr>
      <p:grpSpPr>
        <a:xfrm>
          <a:off x="0" y="0"/>
          <a:ext cx="0" cy="0"/>
          <a:chOff x="0" y="0"/>
          <a:chExt cx="0" cy="0"/>
        </a:xfrm>
      </p:grpSpPr>
      <p:pic>
        <p:nvPicPr>
          <p:cNvPr id="73" name="Google Shape;73;g37aca7b9956_0_161" descr="Image of a student working at a computer."/>
          <p:cNvPicPr preferRelativeResize="0"/>
          <p:nvPr/>
        </p:nvPicPr>
        <p:blipFill rotWithShape="1">
          <a:blip r:embed="rId2">
            <a:alphaModFix amt="35000"/>
          </a:blip>
          <a:srcRect l="20427" r="26028"/>
          <a:stretch/>
        </p:blipFill>
        <p:spPr>
          <a:xfrm>
            <a:off x="4571825" y="0"/>
            <a:ext cx="4572175" cy="5143501"/>
          </a:xfrm>
          <a:prstGeom prst="rect">
            <a:avLst/>
          </a:prstGeom>
          <a:noFill/>
          <a:ln>
            <a:noFill/>
          </a:ln>
        </p:spPr>
      </p:pic>
      <p:sp>
        <p:nvSpPr>
          <p:cNvPr id="74" name="Google Shape;74;g37aca7b9956_0_161"/>
          <p:cNvSpPr/>
          <p:nvPr/>
        </p:nvSpPr>
        <p:spPr>
          <a:xfrm>
            <a:off x="-475" y="4311400"/>
            <a:ext cx="4572300" cy="839400"/>
          </a:xfrm>
          <a:prstGeom prst="rect">
            <a:avLst/>
          </a:prstGeom>
          <a:solidFill>
            <a:srgbClr val="E69138"/>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g37aca7b9956_0_161" descr="&quot;&quot;"/>
          <p:cNvSpPr/>
          <p:nvPr/>
        </p:nvSpPr>
        <p:spPr>
          <a:xfrm>
            <a:off x="550" y="0"/>
            <a:ext cx="4571700" cy="3056400"/>
          </a:xfrm>
          <a:prstGeom prst="rect">
            <a:avLst/>
          </a:prstGeom>
          <a:solidFill>
            <a:srgbClr val="E69138"/>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g37aca7b9956_0_161"/>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sp>
        <p:nvSpPr>
          <p:cNvPr id="77" name="Google Shape;77;g37aca7b9956_0_161"/>
          <p:cNvSpPr txBox="1">
            <a:spLocks noGrp="1"/>
          </p:cNvSpPr>
          <p:nvPr>
            <p:ph type="title"/>
          </p:nvPr>
        </p:nvSpPr>
        <p:spPr>
          <a:xfrm>
            <a:off x="80825" y="2503975"/>
            <a:ext cx="4414800" cy="4839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8" name="Google Shape;78;g37aca7b9956_0_161"/>
          <p:cNvSpPr txBox="1">
            <a:spLocks noGrp="1"/>
          </p:cNvSpPr>
          <p:nvPr>
            <p:ph type="title" idx="2"/>
          </p:nvPr>
        </p:nvSpPr>
        <p:spPr>
          <a:xfrm>
            <a:off x="80825" y="3113150"/>
            <a:ext cx="4414800" cy="11460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rgbClr val="040404"/>
              </a:buClr>
              <a:buSzPts val="2200"/>
              <a:buFont typeface="Roboto"/>
              <a:buNone/>
              <a:defRPr sz="2200">
                <a:solidFill>
                  <a:srgbClr val="040404"/>
                </a:solidFill>
                <a:latin typeface="Roboto"/>
                <a:ea typeface="Roboto"/>
                <a:cs typeface="Roboto"/>
                <a:sym typeface="Roboto"/>
              </a:defRPr>
            </a:lvl1pPr>
            <a:lvl2pPr lvl="1" algn="ctr">
              <a:lnSpc>
                <a:spcPct val="100000"/>
              </a:lnSpc>
              <a:spcBef>
                <a:spcPts val="0"/>
              </a:spcBef>
              <a:spcAft>
                <a:spcPts val="0"/>
              </a:spcAft>
              <a:buClr>
                <a:srgbClr val="040404"/>
              </a:buClr>
              <a:buSzPts val="1800"/>
              <a:buFont typeface="Roboto"/>
              <a:buNone/>
              <a:defRPr sz="1800">
                <a:solidFill>
                  <a:srgbClr val="040404"/>
                </a:solidFill>
                <a:latin typeface="Roboto"/>
                <a:ea typeface="Roboto"/>
                <a:cs typeface="Roboto"/>
                <a:sym typeface="Roboto"/>
              </a:defRPr>
            </a:lvl2pPr>
            <a:lvl3pPr lvl="2" algn="ctr">
              <a:lnSpc>
                <a:spcPct val="100000"/>
              </a:lnSpc>
              <a:spcBef>
                <a:spcPts val="0"/>
              </a:spcBef>
              <a:spcAft>
                <a:spcPts val="0"/>
              </a:spcAft>
              <a:buClr>
                <a:srgbClr val="040404"/>
              </a:buClr>
              <a:buSzPts val="1800"/>
              <a:buFont typeface="Roboto"/>
              <a:buNone/>
              <a:defRPr sz="1800">
                <a:solidFill>
                  <a:srgbClr val="040404"/>
                </a:solidFill>
                <a:latin typeface="Roboto"/>
                <a:ea typeface="Roboto"/>
                <a:cs typeface="Roboto"/>
                <a:sym typeface="Roboto"/>
              </a:defRPr>
            </a:lvl3pPr>
            <a:lvl4pPr lvl="3" algn="ctr">
              <a:lnSpc>
                <a:spcPct val="100000"/>
              </a:lnSpc>
              <a:spcBef>
                <a:spcPts val="0"/>
              </a:spcBef>
              <a:spcAft>
                <a:spcPts val="0"/>
              </a:spcAft>
              <a:buClr>
                <a:srgbClr val="040404"/>
              </a:buClr>
              <a:buSzPts val="1800"/>
              <a:buFont typeface="Roboto"/>
              <a:buNone/>
              <a:defRPr sz="1800">
                <a:solidFill>
                  <a:srgbClr val="040404"/>
                </a:solidFill>
                <a:latin typeface="Roboto"/>
                <a:ea typeface="Roboto"/>
                <a:cs typeface="Roboto"/>
                <a:sym typeface="Roboto"/>
              </a:defRPr>
            </a:lvl4pPr>
            <a:lvl5pPr lvl="4" algn="ctr">
              <a:lnSpc>
                <a:spcPct val="100000"/>
              </a:lnSpc>
              <a:spcBef>
                <a:spcPts val="0"/>
              </a:spcBef>
              <a:spcAft>
                <a:spcPts val="0"/>
              </a:spcAft>
              <a:buClr>
                <a:srgbClr val="040404"/>
              </a:buClr>
              <a:buSzPts val="1800"/>
              <a:buFont typeface="Roboto"/>
              <a:buNone/>
              <a:defRPr sz="1800">
                <a:solidFill>
                  <a:srgbClr val="040404"/>
                </a:solidFill>
                <a:latin typeface="Roboto"/>
                <a:ea typeface="Roboto"/>
                <a:cs typeface="Roboto"/>
                <a:sym typeface="Roboto"/>
              </a:defRPr>
            </a:lvl5pPr>
            <a:lvl6pPr lvl="5" algn="ctr">
              <a:lnSpc>
                <a:spcPct val="100000"/>
              </a:lnSpc>
              <a:spcBef>
                <a:spcPts val="0"/>
              </a:spcBef>
              <a:spcAft>
                <a:spcPts val="0"/>
              </a:spcAft>
              <a:buClr>
                <a:srgbClr val="040404"/>
              </a:buClr>
              <a:buSzPts val="1800"/>
              <a:buFont typeface="Roboto"/>
              <a:buNone/>
              <a:defRPr sz="1800">
                <a:solidFill>
                  <a:srgbClr val="040404"/>
                </a:solidFill>
                <a:latin typeface="Roboto"/>
                <a:ea typeface="Roboto"/>
                <a:cs typeface="Roboto"/>
                <a:sym typeface="Roboto"/>
              </a:defRPr>
            </a:lvl6pPr>
            <a:lvl7pPr lvl="6" algn="ctr">
              <a:lnSpc>
                <a:spcPct val="100000"/>
              </a:lnSpc>
              <a:spcBef>
                <a:spcPts val="0"/>
              </a:spcBef>
              <a:spcAft>
                <a:spcPts val="0"/>
              </a:spcAft>
              <a:buClr>
                <a:srgbClr val="040404"/>
              </a:buClr>
              <a:buSzPts val="1800"/>
              <a:buFont typeface="Roboto"/>
              <a:buNone/>
              <a:defRPr sz="1800">
                <a:solidFill>
                  <a:srgbClr val="040404"/>
                </a:solidFill>
                <a:latin typeface="Roboto"/>
                <a:ea typeface="Roboto"/>
                <a:cs typeface="Roboto"/>
                <a:sym typeface="Roboto"/>
              </a:defRPr>
            </a:lvl7pPr>
            <a:lvl8pPr lvl="7" algn="ctr">
              <a:lnSpc>
                <a:spcPct val="100000"/>
              </a:lnSpc>
              <a:spcBef>
                <a:spcPts val="0"/>
              </a:spcBef>
              <a:spcAft>
                <a:spcPts val="0"/>
              </a:spcAft>
              <a:buClr>
                <a:srgbClr val="040404"/>
              </a:buClr>
              <a:buSzPts val="1800"/>
              <a:buFont typeface="Roboto"/>
              <a:buNone/>
              <a:defRPr sz="1800">
                <a:solidFill>
                  <a:srgbClr val="040404"/>
                </a:solidFill>
                <a:latin typeface="Roboto"/>
                <a:ea typeface="Roboto"/>
                <a:cs typeface="Roboto"/>
                <a:sym typeface="Roboto"/>
              </a:defRPr>
            </a:lvl8pPr>
            <a:lvl9pPr lvl="8" algn="ctr">
              <a:lnSpc>
                <a:spcPct val="100000"/>
              </a:lnSpc>
              <a:spcBef>
                <a:spcPts val="0"/>
              </a:spcBef>
              <a:spcAft>
                <a:spcPts val="0"/>
              </a:spcAft>
              <a:buClr>
                <a:srgbClr val="040404"/>
              </a:buClr>
              <a:buSzPts val="1800"/>
              <a:buFont typeface="Roboto"/>
              <a:buNone/>
              <a:defRPr sz="1800">
                <a:solidFill>
                  <a:srgbClr val="040404"/>
                </a:solidFill>
                <a:latin typeface="Roboto"/>
                <a:ea typeface="Roboto"/>
                <a:cs typeface="Roboto"/>
                <a:sym typeface="Roboto"/>
              </a:defRPr>
            </a:lvl9pPr>
          </a:lstStyle>
          <a:p>
            <a:endParaRPr/>
          </a:p>
        </p:txBody>
      </p:sp>
      <p:sp>
        <p:nvSpPr>
          <p:cNvPr id="79" name="Google Shape;79;g37aca7b9956_0_161"/>
          <p:cNvSpPr txBox="1"/>
          <p:nvPr/>
        </p:nvSpPr>
        <p:spPr>
          <a:xfrm>
            <a:off x="123875" y="47116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Arial"/>
                <a:ea typeface="Arial"/>
                <a:cs typeface="Arial"/>
                <a:sym typeface="Arial"/>
              </a:rPr>
              <a:t> </a:t>
            </a:r>
            <a:fld id="{00000000-1234-1234-1234-123412341234}" type="slidenum">
              <a:rPr lang="en-US" sz="1300" b="0" i="0" u="none" strike="noStrike" cap="none">
                <a:solidFill>
                  <a:srgbClr val="FFFFFF"/>
                </a:solidFill>
                <a:latin typeface="Arial"/>
                <a:ea typeface="Arial"/>
                <a:cs typeface="Arial"/>
                <a:sym typeface="Arial"/>
              </a:rPr>
              <a:t>‹#›</a:t>
            </a:fld>
            <a:endParaRPr sz="1300" i="0" u="none" strike="noStrike" cap="none">
              <a:solidFill>
                <a:schemeClr val="dk1"/>
              </a:solidFill>
              <a:latin typeface="Roboto"/>
              <a:ea typeface="Roboto"/>
              <a:cs typeface="Roboto"/>
              <a:sym typeface="Roboto"/>
            </a:endParaRPr>
          </a:p>
        </p:txBody>
      </p:sp>
      <p:pic>
        <p:nvPicPr>
          <p:cNvPr id="80" name="Google Shape;80;g37aca7b9956_0_161" title="cde_logo_fullColor-vert.png"/>
          <p:cNvPicPr preferRelativeResize="0"/>
          <p:nvPr/>
        </p:nvPicPr>
        <p:blipFill rotWithShape="1">
          <a:blip r:embed="rId3">
            <a:alphaModFix/>
          </a:blip>
          <a:srcRect l="504" r="514"/>
          <a:stretch/>
        </p:blipFill>
        <p:spPr>
          <a:xfrm>
            <a:off x="2786275" y="234300"/>
            <a:ext cx="3280705" cy="207089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_3">
    <p:spTree>
      <p:nvGrpSpPr>
        <p:cNvPr id="1" name="Shape 81"/>
        <p:cNvGrpSpPr/>
        <p:nvPr/>
      </p:nvGrpSpPr>
      <p:grpSpPr>
        <a:xfrm>
          <a:off x="0" y="0"/>
          <a:ext cx="0" cy="0"/>
          <a:chOff x="0" y="0"/>
          <a:chExt cx="0" cy="0"/>
        </a:xfrm>
      </p:grpSpPr>
      <p:pic>
        <p:nvPicPr>
          <p:cNvPr id="82" name="Google Shape;82;g37aca7b9956_0_170" descr="&quot;&quot;"/>
          <p:cNvPicPr preferRelativeResize="0"/>
          <p:nvPr/>
        </p:nvPicPr>
        <p:blipFill rotWithShape="1">
          <a:blip r:embed="rId2">
            <a:alphaModFix/>
          </a:blip>
          <a:srcRect/>
          <a:stretch/>
        </p:blipFill>
        <p:spPr>
          <a:xfrm>
            <a:off x="0" y="4320700"/>
            <a:ext cx="9143997" cy="822800"/>
          </a:xfrm>
          <a:prstGeom prst="rect">
            <a:avLst/>
          </a:prstGeom>
          <a:noFill/>
          <a:ln>
            <a:noFill/>
          </a:ln>
        </p:spPr>
      </p:pic>
      <p:sp>
        <p:nvSpPr>
          <p:cNvPr id="83" name="Google Shape;83;g37aca7b9956_0_170"/>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84" name="Google Shape;84;g37aca7b9956_0_170"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85" name="Google Shape;85;g37aca7b9956_0_170"/>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rgbClr val="000000"/>
              </a:buClr>
              <a:buSzPts val="3200"/>
              <a:buFont typeface="Calibri"/>
              <a:buNone/>
              <a:defRPr sz="3200">
                <a:solidFill>
                  <a:srgbClr val="000000"/>
                </a:solidFill>
                <a:latin typeface="Calibri"/>
                <a:ea typeface="Calibri"/>
                <a:cs typeface="Calibri"/>
                <a:sym typeface="Calibri"/>
              </a:defRPr>
            </a:lvl1pPr>
            <a:lvl2pPr lvl="1" algn="l">
              <a:lnSpc>
                <a:spcPct val="100000"/>
              </a:lnSpc>
              <a:spcBef>
                <a:spcPts val="0"/>
              </a:spcBef>
              <a:spcAft>
                <a:spcPts val="0"/>
              </a:spcAft>
              <a:buClr>
                <a:srgbClr val="000000"/>
              </a:buClr>
              <a:buSzPts val="3200"/>
              <a:buFont typeface="Calibri"/>
              <a:buNone/>
              <a:defRPr sz="3200">
                <a:solidFill>
                  <a:srgbClr val="000000"/>
                </a:solidFill>
                <a:latin typeface="Calibri"/>
                <a:ea typeface="Calibri"/>
                <a:cs typeface="Calibri"/>
                <a:sym typeface="Calibri"/>
              </a:defRPr>
            </a:lvl2pPr>
            <a:lvl3pPr lvl="2" algn="l">
              <a:lnSpc>
                <a:spcPct val="100000"/>
              </a:lnSpc>
              <a:spcBef>
                <a:spcPts val="0"/>
              </a:spcBef>
              <a:spcAft>
                <a:spcPts val="0"/>
              </a:spcAft>
              <a:buClr>
                <a:srgbClr val="000000"/>
              </a:buClr>
              <a:buSzPts val="3200"/>
              <a:buFont typeface="Calibri"/>
              <a:buNone/>
              <a:defRPr sz="3200">
                <a:solidFill>
                  <a:srgbClr val="000000"/>
                </a:solidFill>
                <a:latin typeface="Calibri"/>
                <a:ea typeface="Calibri"/>
                <a:cs typeface="Calibri"/>
                <a:sym typeface="Calibri"/>
              </a:defRPr>
            </a:lvl3pPr>
            <a:lvl4pPr lvl="3" algn="l">
              <a:lnSpc>
                <a:spcPct val="100000"/>
              </a:lnSpc>
              <a:spcBef>
                <a:spcPts val="0"/>
              </a:spcBef>
              <a:spcAft>
                <a:spcPts val="0"/>
              </a:spcAft>
              <a:buClr>
                <a:srgbClr val="000000"/>
              </a:buClr>
              <a:buSzPts val="3200"/>
              <a:buFont typeface="Calibri"/>
              <a:buNone/>
              <a:defRPr sz="3200">
                <a:solidFill>
                  <a:srgbClr val="000000"/>
                </a:solidFill>
                <a:latin typeface="Calibri"/>
                <a:ea typeface="Calibri"/>
                <a:cs typeface="Calibri"/>
                <a:sym typeface="Calibri"/>
              </a:defRPr>
            </a:lvl4pPr>
            <a:lvl5pPr lvl="4" algn="l">
              <a:lnSpc>
                <a:spcPct val="100000"/>
              </a:lnSpc>
              <a:spcBef>
                <a:spcPts val="0"/>
              </a:spcBef>
              <a:spcAft>
                <a:spcPts val="0"/>
              </a:spcAft>
              <a:buClr>
                <a:srgbClr val="000000"/>
              </a:buClr>
              <a:buSzPts val="3200"/>
              <a:buFont typeface="Calibri"/>
              <a:buNone/>
              <a:defRPr sz="3200">
                <a:solidFill>
                  <a:srgbClr val="000000"/>
                </a:solidFill>
                <a:latin typeface="Calibri"/>
                <a:ea typeface="Calibri"/>
                <a:cs typeface="Calibri"/>
                <a:sym typeface="Calibri"/>
              </a:defRPr>
            </a:lvl5pPr>
            <a:lvl6pPr lvl="5" algn="l">
              <a:lnSpc>
                <a:spcPct val="100000"/>
              </a:lnSpc>
              <a:spcBef>
                <a:spcPts val="0"/>
              </a:spcBef>
              <a:spcAft>
                <a:spcPts val="0"/>
              </a:spcAft>
              <a:buClr>
                <a:srgbClr val="000000"/>
              </a:buClr>
              <a:buSzPts val="3200"/>
              <a:buFont typeface="Calibri"/>
              <a:buNone/>
              <a:defRPr sz="3200">
                <a:solidFill>
                  <a:srgbClr val="000000"/>
                </a:solidFill>
                <a:latin typeface="Calibri"/>
                <a:ea typeface="Calibri"/>
                <a:cs typeface="Calibri"/>
                <a:sym typeface="Calibri"/>
              </a:defRPr>
            </a:lvl6pPr>
            <a:lvl7pPr lvl="6" algn="l">
              <a:lnSpc>
                <a:spcPct val="100000"/>
              </a:lnSpc>
              <a:spcBef>
                <a:spcPts val="0"/>
              </a:spcBef>
              <a:spcAft>
                <a:spcPts val="0"/>
              </a:spcAft>
              <a:buClr>
                <a:srgbClr val="000000"/>
              </a:buClr>
              <a:buSzPts val="3200"/>
              <a:buFont typeface="Calibri"/>
              <a:buNone/>
              <a:defRPr sz="3200">
                <a:solidFill>
                  <a:srgbClr val="000000"/>
                </a:solidFill>
                <a:latin typeface="Calibri"/>
                <a:ea typeface="Calibri"/>
                <a:cs typeface="Calibri"/>
                <a:sym typeface="Calibri"/>
              </a:defRPr>
            </a:lvl7pPr>
            <a:lvl8pPr lvl="7" algn="l">
              <a:lnSpc>
                <a:spcPct val="100000"/>
              </a:lnSpc>
              <a:spcBef>
                <a:spcPts val="0"/>
              </a:spcBef>
              <a:spcAft>
                <a:spcPts val="0"/>
              </a:spcAft>
              <a:buClr>
                <a:srgbClr val="000000"/>
              </a:buClr>
              <a:buSzPts val="3200"/>
              <a:buFont typeface="Calibri"/>
              <a:buNone/>
              <a:defRPr sz="3200">
                <a:solidFill>
                  <a:srgbClr val="000000"/>
                </a:solidFill>
                <a:latin typeface="Calibri"/>
                <a:ea typeface="Calibri"/>
                <a:cs typeface="Calibri"/>
                <a:sym typeface="Calibri"/>
              </a:defRPr>
            </a:lvl8pPr>
            <a:lvl9pPr lvl="8" algn="l">
              <a:lnSpc>
                <a:spcPct val="100000"/>
              </a:lnSpc>
              <a:spcBef>
                <a:spcPts val="0"/>
              </a:spcBef>
              <a:spcAft>
                <a:spcPts val="0"/>
              </a:spcAft>
              <a:buClr>
                <a:srgbClr val="000000"/>
              </a:buClr>
              <a:buSzPts val="3200"/>
              <a:buFont typeface="Calibri"/>
              <a:buNone/>
              <a:defRPr sz="3200">
                <a:solidFill>
                  <a:srgbClr val="000000"/>
                </a:solidFill>
                <a:latin typeface="Calibri"/>
                <a:ea typeface="Calibri"/>
                <a:cs typeface="Calibri"/>
                <a:sym typeface="Calibri"/>
              </a:defRPr>
            </a:lvl9pPr>
          </a:lstStyle>
          <a:p>
            <a:endParaRPr/>
          </a:p>
        </p:txBody>
      </p:sp>
      <p:sp>
        <p:nvSpPr>
          <p:cNvPr id="86" name="Google Shape;86;g37aca7b9956_0_170"/>
          <p:cNvSpPr txBox="1">
            <a:spLocks noGrp="1"/>
          </p:cNvSpPr>
          <p:nvPr>
            <p:ph type="body" idx="1"/>
          </p:nvPr>
        </p:nvSpPr>
        <p:spPr>
          <a:xfrm>
            <a:off x="311700" y="1152475"/>
            <a:ext cx="81351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040404"/>
              </a:buClr>
              <a:buSzPts val="1600"/>
              <a:buFont typeface="Roboto"/>
              <a:buChar char="●"/>
              <a:defRPr sz="1600">
                <a:solidFill>
                  <a:srgbClr val="040404"/>
                </a:solidFill>
                <a:latin typeface="Roboto"/>
                <a:ea typeface="Roboto"/>
                <a:cs typeface="Roboto"/>
                <a:sym typeface="Roboto"/>
              </a:defRPr>
            </a:lvl1pPr>
            <a:lvl2pPr marL="914400" lvl="1" indent="-317500" algn="l">
              <a:lnSpc>
                <a:spcPct val="115000"/>
              </a:lnSpc>
              <a:spcBef>
                <a:spcPts val="0"/>
              </a:spcBef>
              <a:spcAft>
                <a:spcPts val="0"/>
              </a:spcAft>
              <a:buClr>
                <a:srgbClr val="040404"/>
              </a:buClr>
              <a:buSzPts val="1400"/>
              <a:buFont typeface="Roboto"/>
              <a:buChar char="○"/>
              <a:defRPr>
                <a:solidFill>
                  <a:srgbClr val="040404"/>
                </a:solidFill>
                <a:latin typeface="Roboto"/>
                <a:ea typeface="Roboto"/>
                <a:cs typeface="Roboto"/>
                <a:sym typeface="Roboto"/>
              </a:defRPr>
            </a:lvl2pPr>
            <a:lvl3pPr marL="1371600" lvl="2" indent="-317500" algn="l">
              <a:lnSpc>
                <a:spcPct val="115000"/>
              </a:lnSpc>
              <a:spcBef>
                <a:spcPts val="0"/>
              </a:spcBef>
              <a:spcAft>
                <a:spcPts val="0"/>
              </a:spcAft>
              <a:buClr>
                <a:srgbClr val="040404"/>
              </a:buClr>
              <a:buSzPts val="1400"/>
              <a:buFont typeface="Roboto"/>
              <a:buChar char="■"/>
              <a:defRPr>
                <a:solidFill>
                  <a:srgbClr val="040404"/>
                </a:solidFill>
                <a:latin typeface="Roboto"/>
                <a:ea typeface="Roboto"/>
                <a:cs typeface="Roboto"/>
                <a:sym typeface="Roboto"/>
              </a:defRPr>
            </a:lvl3pPr>
            <a:lvl4pPr marL="1828800" lvl="3" indent="-317500" algn="l">
              <a:lnSpc>
                <a:spcPct val="115000"/>
              </a:lnSpc>
              <a:spcBef>
                <a:spcPts val="0"/>
              </a:spcBef>
              <a:spcAft>
                <a:spcPts val="0"/>
              </a:spcAft>
              <a:buClr>
                <a:srgbClr val="040404"/>
              </a:buClr>
              <a:buSzPts val="1400"/>
              <a:buFont typeface="Roboto"/>
              <a:buChar char="●"/>
              <a:defRPr>
                <a:solidFill>
                  <a:srgbClr val="040404"/>
                </a:solidFill>
                <a:latin typeface="Roboto"/>
                <a:ea typeface="Roboto"/>
                <a:cs typeface="Roboto"/>
                <a:sym typeface="Roboto"/>
              </a:defRPr>
            </a:lvl4pPr>
            <a:lvl5pPr marL="2286000" lvl="4" indent="-317500" algn="l">
              <a:lnSpc>
                <a:spcPct val="115000"/>
              </a:lnSpc>
              <a:spcBef>
                <a:spcPts val="0"/>
              </a:spcBef>
              <a:spcAft>
                <a:spcPts val="0"/>
              </a:spcAft>
              <a:buClr>
                <a:srgbClr val="040404"/>
              </a:buClr>
              <a:buSzPts val="1400"/>
              <a:buFont typeface="Roboto"/>
              <a:buChar char="○"/>
              <a:defRPr>
                <a:solidFill>
                  <a:srgbClr val="040404"/>
                </a:solidFill>
                <a:latin typeface="Roboto"/>
                <a:ea typeface="Roboto"/>
                <a:cs typeface="Roboto"/>
                <a:sym typeface="Roboto"/>
              </a:defRPr>
            </a:lvl5pPr>
            <a:lvl6pPr marL="2743200" lvl="5" indent="-317500" algn="l">
              <a:lnSpc>
                <a:spcPct val="115000"/>
              </a:lnSpc>
              <a:spcBef>
                <a:spcPts val="0"/>
              </a:spcBef>
              <a:spcAft>
                <a:spcPts val="0"/>
              </a:spcAft>
              <a:buClr>
                <a:srgbClr val="040404"/>
              </a:buClr>
              <a:buSzPts val="1400"/>
              <a:buFont typeface="Roboto"/>
              <a:buChar char="■"/>
              <a:defRPr>
                <a:solidFill>
                  <a:srgbClr val="040404"/>
                </a:solidFill>
                <a:latin typeface="Roboto"/>
                <a:ea typeface="Roboto"/>
                <a:cs typeface="Roboto"/>
                <a:sym typeface="Roboto"/>
              </a:defRPr>
            </a:lvl6pPr>
            <a:lvl7pPr marL="3200400" lvl="6" indent="-317500" algn="l">
              <a:lnSpc>
                <a:spcPct val="115000"/>
              </a:lnSpc>
              <a:spcBef>
                <a:spcPts val="0"/>
              </a:spcBef>
              <a:spcAft>
                <a:spcPts val="0"/>
              </a:spcAft>
              <a:buClr>
                <a:srgbClr val="040404"/>
              </a:buClr>
              <a:buSzPts val="1400"/>
              <a:buFont typeface="Roboto"/>
              <a:buChar char="●"/>
              <a:defRPr>
                <a:solidFill>
                  <a:srgbClr val="040404"/>
                </a:solidFill>
                <a:latin typeface="Roboto"/>
                <a:ea typeface="Roboto"/>
                <a:cs typeface="Roboto"/>
                <a:sym typeface="Roboto"/>
              </a:defRPr>
            </a:lvl7pPr>
            <a:lvl8pPr marL="3657600" lvl="7" indent="-317500" algn="l">
              <a:lnSpc>
                <a:spcPct val="115000"/>
              </a:lnSpc>
              <a:spcBef>
                <a:spcPts val="0"/>
              </a:spcBef>
              <a:spcAft>
                <a:spcPts val="0"/>
              </a:spcAft>
              <a:buClr>
                <a:srgbClr val="040404"/>
              </a:buClr>
              <a:buSzPts val="1400"/>
              <a:buFont typeface="Roboto"/>
              <a:buChar char="○"/>
              <a:defRPr>
                <a:solidFill>
                  <a:srgbClr val="040404"/>
                </a:solidFill>
                <a:latin typeface="Roboto"/>
                <a:ea typeface="Roboto"/>
                <a:cs typeface="Roboto"/>
                <a:sym typeface="Roboto"/>
              </a:defRPr>
            </a:lvl8pPr>
            <a:lvl9pPr marL="4114800" lvl="8" indent="-317500" algn="l">
              <a:lnSpc>
                <a:spcPct val="115000"/>
              </a:lnSpc>
              <a:spcBef>
                <a:spcPts val="0"/>
              </a:spcBef>
              <a:spcAft>
                <a:spcPts val="0"/>
              </a:spcAft>
              <a:buClr>
                <a:srgbClr val="040404"/>
              </a:buClr>
              <a:buSzPts val="1400"/>
              <a:buFont typeface="Roboto"/>
              <a:buChar char="■"/>
              <a:defRPr>
                <a:solidFill>
                  <a:srgbClr val="040404"/>
                </a:solidFill>
                <a:latin typeface="Roboto"/>
                <a:ea typeface="Roboto"/>
                <a:cs typeface="Roboto"/>
                <a:sym typeface="Roboto"/>
              </a:defRPr>
            </a:lvl9pPr>
          </a:lstStyle>
          <a:p>
            <a:endParaRPr/>
          </a:p>
        </p:txBody>
      </p:sp>
      <p:sp>
        <p:nvSpPr>
          <p:cNvPr id="87" name="Google Shape;87;g37aca7b9956_0_17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i="0" u="none" strike="noStrike" cap="none">
                <a:solidFill>
                  <a:schemeClr val="dk1"/>
                </a:solidFill>
                <a:latin typeface="Roboto"/>
                <a:ea typeface="Roboto"/>
                <a:cs typeface="Roboto"/>
                <a:sym typeface="Roboto"/>
              </a:rPr>
              <a:t> </a:t>
            </a:r>
            <a:fld id="{00000000-1234-1234-1234-123412341234}" type="slidenum">
              <a:rPr lang="en-US"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pic>
        <p:nvPicPr>
          <p:cNvPr id="88" name="Google Shape;88;g37aca7b9956_0_170" descr="CDE logo"/>
          <p:cNvPicPr preferRelativeResize="0"/>
          <p:nvPr/>
        </p:nvPicPr>
        <p:blipFill rotWithShape="1">
          <a:blip r:embed="rId3">
            <a:alphaModFix/>
          </a:blip>
          <a:srcRect/>
          <a:stretch/>
        </p:blipFill>
        <p:spPr>
          <a:xfrm>
            <a:off x="8230750" y="4594525"/>
            <a:ext cx="693319" cy="30255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89"/>
        <p:cNvGrpSpPr/>
        <p:nvPr/>
      </p:nvGrpSpPr>
      <p:grpSpPr>
        <a:xfrm>
          <a:off x="0" y="0"/>
          <a:ext cx="0" cy="0"/>
          <a:chOff x="0" y="0"/>
          <a:chExt cx="0" cy="0"/>
        </a:xfrm>
      </p:grpSpPr>
      <p:pic>
        <p:nvPicPr>
          <p:cNvPr id="90" name="Google Shape;90;g37aca7b9956_0_178" descr="Photo of elementary students"/>
          <p:cNvPicPr preferRelativeResize="0"/>
          <p:nvPr/>
        </p:nvPicPr>
        <p:blipFill rotWithShape="1">
          <a:blip r:embed="rId2">
            <a:alphaModFix amt="50000"/>
          </a:blip>
          <a:srcRect/>
          <a:stretch/>
        </p:blipFill>
        <p:spPr>
          <a:xfrm>
            <a:off x="0" y="0"/>
            <a:ext cx="9143997" cy="5143501"/>
          </a:xfrm>
          <a:prstGeom prst="rect">
            <a:avLst/>
          </a:prstGeom>
          <a:noFill/>
          <a:ln>
            <a:noFill/>
          </a:ln>
        </p:spPr>
      </p:pic>
      <p:sp>
        <p:nvSpPr>
          <p:cNvPr id="91" name="Google Shape;91;g37aca7b9956_0_17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2" name="Google Shape;92;g37aca7b9956_0_178"/>
          <p:cNvSpPr txBox="1"/>
          <p:nvPr/>
        </p:nvSpPr>
        <p:spPr>
          <a:xfrm>
            <a:off x="123875" y="47116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i="0" u="none" strike="noStrike" cap="none">
                <a:solidFill>
                  <a:schemeClr val="dk1"/>
                </a:solidFill>
                <a:latin typeface="Roboto"/>
                <a:ea typeface="Roboto"/>
                <a:cs typeface="Roboto"/>
                <a:sym typeface="Roboto"/>
              </a:rPr>
              <a:t> </a:t>
            </a:r>
            <a:fld id="{00000000-1234-1234-1234-123412341234}" type="slidenum">
              <a:rPr lang="en-US"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pic>
        <p:nvPicPr>
          <p:cNvPr id="93" name="Google Shape;93;g37aca7b9956_0_178" descr="CDE logo"/>
          <p:cNvPicPr preferRelativeResize="0"/>
          <p:nvPr/>
        </p:nvPicPr>
        <p:blipFill rotWithShape="1">
          <a:blip r:embed="rId3">
            <a:alphaModFix/>
          </a:blip>
          <a:srcRect/>
          <a:stretch/>
        </p:blipFill>
        <p:spPr>
          <a:xfrm>
            <a:off x="8230750" y="4670725"/>
            <a:ext cx="693319" cy="30255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94"/>
        <p:cNvGrpSpPr/>
        <p:nvPr/>
      </p:nvGrpSpPr>
      <p:grpSpPr>
        <a:xfrm>
          <a:off x="0" y="0"/>
          <a:ext cx="0" cy="0"/>
          <a:chOff x="0" y="0"/>
          <a:chExt cx="0" cy="0"/>
        </a:xfrm>
      </p:grpSpPr>
      <p:pic>
        <p:nvPicPr>
          <p:cNvPr id="95" name="Google Shape;95;g37aca7b9956_0_183" title="54540907784_b492779d61_k.jpg"/>
          <p:cNvPicPr preferRelativeResize="0"/>
          <p:nvPr/>
        </p:nvPicPr>
        <p:blipFill rotWithShape="1">
          <a:blip r:embed="rId2">
            <a:alphaModFix amt="50000"/>
          </a:blip>
          <a:srcRect t="7798" b="7806"/>
          <a:stretch/>
        </p:blipFill>
        <p:spPr>
          <a:xfrm>
            <a:off x="0" y="0"/>
            <a:ext cx="9143997" cy="5143501"/>
          </a:xfrm>
          <a:prstGeom prst="rect">
            <a:avLst/>
          </a:prstGeom>
          <a:noFill/>
          <a:ln>
            <a:noFill/>
          </a:ln>
        </p:spPr>
      </p:pic>
      <p:sp>
        <p:nvSpPr>
          <p:cNvPr id="96" name="Google Shape;96;g37aca7b9956_0_18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97" name="Google Shape;97;g37aca7b9956_0_183" descr="CDE logo"/>
          <p:cNvPicPr preferRelativeResize="0"/>
          <p:nvPr/>
        </p:nvPicPr>
        <p:blipFill rotWithShape="1">
          <a:blip r:embed="rId3">
            <a:alphaModFix/>
          </a:blip>
          <a:srcRect/>
          <a:stretch/>
        </p:blipFill>
        <p:spPr>
          <a:xfrm>
            <a:off x="8230750" y="4670725"/>
            <a:ext cx="693319" cy="302550"/>
          </a:xfrm>
          <a:prstGeom prst="rect">
            <a:avLst/>
          </a:prstGeom>
          <a:noFill/>
          <a:ln>
            <a:noFill/>
          </a:ln>
        </p:spPr>
      </p:pic>
      <p:sp>
        <p:nvSpPr>
          <p:cNvPr id="98" name="Google Shape;98;g37aca7b9956_0_183"/>
          <p:cNvSpPr txBox="1"/>
          <p:nvPr/>
        </p:nvSpPr>
        <p:spPr>
          <a:xfrm>
            <a:off x="123875" y="47116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i="0" u="none" strike="noStrike" cap="none">
                <a:solidFill>
                  <a:schemeClr val="dk1"/>
                </a:solidFill>
                <a:latin typeface="Roboto"/>
                <a:ea typeface="Roboto"/>
                <a:cs typeface="Roboto"/>
                <a:sym typeface="Roboto"/>
              </a:rPr>
              <a:t> </a:t>
            </a:r>
            <a:fld id="{00000000-1234-1234-1234-123412341234}" type="slidenum">
              <a:rPr lang="en-US"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99"/>
        <p:cNvGrpSpPr/>
        <p:nvPr/>
      </p:nvGrpSpPr>
      <p:grpSpPr>
        <a:xfrm>
          <a:off x="0" y="0"/>
          <a:ext cx="0" cy="0"/>
          <a:chOff x="0" y="0"/>
          <a:chExt cx="0" cy="0"/>
        </a:xfrm>
      </p:grpSpPr>
      <p:pic>
        <p:nvPicPr>
          <p:cNvPr id="100" name="Google Shape;100;g37aca7b9956_0_188" title="54539845577_f82f2ee078_k.jpg"/>
          <p:cNvPicPr preferRelativeResize="0"/>
          <p:nvPr/>
        </p:nvPicPr>
        <p:blipFill rotWithShape="1">
          <a:blip r:embed="rId2">
            <a:alphaModFix amt="50000"/>
          </a:blip>
          <a:srcRect t="7798" b="7806"/>
          <a:stretch/>
        </p:blipFill>
        <p:spPr>
          <a:xfrm>
            <a:off x="0" y="0"/>
            <a:ext cx="9143997" cy="5143497"/>
          </a:xfrm>
          <a:prstGeom prst="rect">
            <a:avLst/>
          </a:prstGeom>
          <a:noFill/>
          <a:ln>
            <a:noFill/>
          </a:ln>
        </p:spPr>
      </p:pic>
      <p:sp>
        <p:nvSpPr>
          <p:cNvPr id="101" name="Google Shape;101;g37aca7b9956_0_18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102" name="Google Shape;102;g37aca7b9956_0_188" descr="CDE logo"/>
          <p:cNvPicPr preferRelativeResize="0"/>
          <p:nvPr/>
        </p:nvPicPr>
        <p:blipFill rotWithShape="1">
          <a:blip r:embed="rId3">
            <a:alphaModFix/>
          </a:blip>
          <a:srcRect/>
          <a:stretch/>
        </p:blipFill>
        <p:spPr>
          <a:xfrm>
            <a:off x="8230750" y="4670725"/>
            <a:ext cx="693319" cy="302550"/>
          </a:xfrm>
          <a:prstGeom prst="rect">
            <a:avLst/>
          </a:prstGeom>
          <a:noFill/>
          <a:ln>
            <a:noFill/>
          </a:ln>
        </p:spPr>
      </p:pic>
      <p:sp>
        <p:nvSpPr>
          <p:cNvPr id="103" name="Google Shape;103;g37aca7b9956_0_188"/>
          <p:cNvSpPr txBox="1"/>
          <p:nvPr/>
        </p:nvSpPr>
        <p:spPr>
          <a:xfrm>
            <a:off x="123875" y="47116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i="0" u="none" strike="noStrike" cap="none">
                <a:solidFill>
                  <a:schemeClr val="dk1"/>
                </a:solidFill>
                <a:latin typeface="Roboto"/>
                <a:ea typeface="Roboto"/>
                <a:cs typeface="Roboto"/>
                <a:sym typeface="Roboto"/>
              </a:rPr>
              <a:t> </a:t>
            </a:r>
            <a:fld id="{00000000-1234-1234-1234-123412341234}" type="slidenum">
              <a:rPr lang="en-US"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vider - Orange - 04">
  <p:cSld name="TITLE_AND_BODY_1_1_1_2">
    <p:spTree>
      <p:nvGrpSpPr>
        <p:cNvPr id="1" name="Shape 104"/>
        <p:cNvGrpSpPr/>
        <p:nvPr/>
      </p:nvGrpSpPr>
      <p:grpSpPr>
        <a:xfrm>
          <a:off x="0" y="0"/>
          <a:ext cx="0" cy="0"/>
          <a:chOff x="0" y="0"/>
          <a:chExt cx="0" cy="0"/>
        </a:xfrm>
      </p:grpSpPr>
      <p:pic>
        <p:nvPicPr>
          <p:cNvPr id="105" name="Google Shape;105;g37aca7b9956_0_193" descr="Photo of elementary student"/>
          <p:cNvPicPr preferRelativeResize="0"/>
          <p:nvPr/>
        </p:nvPicPr>
        <p:blipFill rotWithShape="1">
          <a:blip r:embed="rId2">
            <a:alphaModFix amt="50000"/>
          </a:blip>
          <a:srcRect/>
          <a:stretch/>
        </p:blipFill>
        <p:spPr>
          <a:xfrm>
            <a:off x="0" y="0"/>
            <a:ext cx="9143997" cy="5143501"/>
          </a:xfrm>
          <a:prstGeom prst="rect">
            <a:avLst/>
          </a:prstGeom>
          <a:noFill/>
          <a:ln>
            <a:noFill/>
          </a:ln>
        </p:spPr>
      </p:pic>
      <p:sp>
        <p:nvSpPr>
          <p:cNvPr id="106" name="Google Shape;106;g37aca7b9956_0_19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07" name="Google Shape;107;g37aca7b9956_0_193"/>
          <p:cNvSpPr txBox="1"/>
          <p:nvPr/>
        </p:nvSpPr>
        <p:spPr>
          <a:xfrm>
            <a:off x="123875" y="47116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Arial"/>
                <a:ea typeface="Arial"/>
                <a:cs typeface="Arial"/>
                <a:sym typeface="Arial"/>
              </a:rPr>
              <a:t> </a:t>
            </a:r>
            <a:fld id="{00000000-1234-1234-1234-123412341234}" type="slidenum">
              <a:rPr lang="en-US" sz="1300" b="0" i="0" u="none" strike="noStrike" cap="none">
                <a:solidFill>
                  <a:schemeClr val="dk1"/>
                </a:solidFill>
                <a:latin typeface="Arial"/>
                <a:ea typeface="Arial"/>
                <a:cs typeface="Arial"/>
                <a:sym typeface="Arial"/>
              </a:rPr>
              <a:t>‹#›</a:t>
            </a:fld>
            <a:endParaRPr sz="1300" i="0" u="none" strike="noStrike" cap="none">
              <a:solidFill>
                <a:schemeClr val="dk1"/>
              </a:solidFill>
              <a:latin typeface="Roboto"/>
              <a:ea typeface="Roboto"/>
              <a:cs typeface="Roboto"/>
              <a:sym typeface="Roboto"/>
            </a:endParaRPr>
          </a:p>
        </p:txBody>
      </p:sp>
      <p:pic>
        <p:nvPicPr>
          <p:cNvPr id="108" name="Google Shape;108;g37aca7b9956_0_193" descr="CDE logo"/>
          <p:cNvPicPr preferRelativeResize="0"/>
          <p:nvPr/>
        </p:nvPicPr>
        <p:blipFill rotWithShape="1">
          <a:blip r:embed="rId3">
            <a:alphaModFix/>
          </a:blip>
          <a:srcRect/>
          <a:stretch/>
        </p:blipFill>
        <p:spPr>
          <a:xfrm>
            <a:off x="8230750" y="4670725"/>
            <a:ext cx="693319" cy="30255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09"/>
        <p:cNvGrpSpPr/>
        <p:nvPr/>
      </p:nvGrpSpPr>
      <p:grpSpPr>
        <a:xfrm>
          <a:off x="0" y="0"/>
          <a:ext cx="0" cy="0"/>
          <a:chOff x="0" y="0"/>
          <a:chExt cx="0" cy="0"/>
        </a:xfrm>
      </p:grpSpPr>
      <p:pic>
        <p:nvPicPr>
          <p:cNvPr id="110" name="Google Shape;110;g37aca7b9956_0_198" descr="Photo of elementary student and teacher"/>
          <p:cNvPicPr preferRelativeResize="0"/>
          <p:nvPr/>
        </p:nvPicPr>
        <p:blipFill rotWithShape="1">
          <a:blip r:embed="rId2">
            <a:alphaModFix amt="50000"/>
          </a:blip>
          <a:srcRect/>
          <a:stretch/>
        </p:blipFill>
        <p:spPr>
          <a:xfrm>
            <a:off x="0" y="0"/>
            <a:ext cx="9143997" cy="5143501"/>
          </a:xfrm>
          <a:prstGeom prst="rect">
            <a:avLst/>
          </a:prstGeom>
          <a:noFill/>
          <a:ln>
            <a:noFill/>
          </a:ln>
        </p:spPr>
      </p:pic>
      <p:sp>
        <p:nvSpPr>
          <p:cNvPr id="111" name="Google Shape;111;g37aca7b9956_0_19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2" name="Google Shape;112;g37aca7b9956_0_198"/>
          <p:cNvSpPr txBox="1"/>
          <p:nvPr/>
        </p:nvSpPr>
        <p:spPr>
          <a:xfrm>
            <a:off x="123875" y="47116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Arial"/>
                <a:ea typeface="Arial"/>
                <a:cs typeface="Arial"/>
                <a:sym typeface="Arial"/>
              </a:rPr>
              <a:t> </a:t>
            </a:r>
            <a:fld id="{00000000-1234-1234-1234-123412341234}" type="slidenum">
              <a:rPr lang="en-US" sz="1300" b="0" i="0" u="none" strike="noStrike" cap="none">
                <a:solidFill>
                  <a:schemeClr val="dk1"/>
                </a:solidFill>
                <a:latin typeface="Arial"/>
                <a:ea typeface="Arial"/>
                <a:cs typeface="Arial"/>
                <a:sym typeface="Arial"/>
              </a:rPr>
              <a:t>‹#›</a:t>
            </a:fld>
            <a:endParaRPr sz="1300" i="0" u="none" strike="noStrike" cap="none">
              <a:solidFill>
                <a:schemeClr val="dk1"/>
              </a:solidFill>
              <a:latin typeface="Roboto"/>
              <a:ea typeface="Roboto"/>
              <a:cs typeface="Roboto"/>
              <a:sym typeface="Roboto"/>
            </a:endParaRPr>
          </a:p>
        </p:txBody>
      </p:sp>
      <p:pic>
        <p:nvPicPr>
          <p:cNvPr id="113" name="Google Shape;113;g37aca7b9956_0_198" descr="CDE logo"/>
          <p:cNvPicPr preferRelativeResize="0"/>
          <p:nvPr/>
        </p:nvPicPr>
        <p:blipFill rotWithShape="1">
          <a:blip r:embed="rId3">
            <a:alphaModFix/>
          </a:blip>
          <a:srcRect/>
          <a:stretch/>
        </p:blipFill>
        <p:spPr>
          <a:xfrm>
            <a:off x="8230750" y="4670725"/>
            <a:ext cx="693319" cy="3025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8"/>
        <p:cNvGrpSpPr/>
        <p:nvPr/>
      </p:nvGrpSpPr>
      <p:grpSpPr>
        <a:xfrm>
          <a:off x="0" y="0"/>
          <a:ext cx="0" cy="0"/>
          <a:chOff x="0" y="0"/>
          <a:chExt cx="0" cy="0"/>
        </a:xfrm>
      </p:grpSpPr>
      <p:sp>
        <p:nvSpPr>
          <p:cNvPr id="19" name="Google Shape;19;g37aca7b9956_0_107"/>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20" name="Google Shape;20;g37aca7b9956_0_107"/>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21" name="Google Shape;21;g37aca7b9956_0_107"/>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22" name="Google Shape;22;g37aca7b9956_0_10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ivider - Orange - 08 1">
  <p:cSld name="TITLE_AND_BODY_1_1_1_1_1_1_1_1">
    <p:spTree>
      <p:nvGrpSpPr>
        <p:cNvPr id="1" name="Shape 114"/>
        <p:cNvGrpSpPr/>
        <p:nvPr/>
      </p:nvGrpSpPr>
      <p:grpSpPr>
        <a:xfrm>
          <a:off x="0" y="0"/>
          <a:ext cx="0" cy="0"/>
          <a:chOff x="0" y="0"/>
          <a:chExt cx="0" cy="0"/>
        </a:xfrm>
      </p:grpSpPr>
      <p:pic>
        <p:nvPicPr>
          <p:cNvPr id="115" name="Google Shape;115;g37aca7b9956_0_203"/>
          <p:cNvPicPr preferRelativeResize="0"/>
          <p:nvPr/>
        </p:nvPicPr>
        <p:blipFill>
          <a:blip r:embed="rId2">
            <a:alphaModFix amt="50000"/>
          </a:blip>
          <a:stretch>
            <a:fillRect/>
          </a:stretch>
        </p:blipFill>
        <p:spPr>
          <a:xfrm>
            <a:off x="0" y="0"/>
            <a:ext cx="9144001" cy="5141895"/>
          </a:xfrm>
          <a:prstGeom prst="rect">
            <a:avLst/>
          </a:prstGeom>
          <a:noFill/>
          <a:ln>
            <a:noFill/>
          </a:ln>
        </p:spPr>
      </p:pic>
      <p:sp>
        <p:nvSpPr>
          <p:cNvPr id="116" name="Google Shape;116;g37aca7b9956_0_20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7" name="Google Shape;117;g37aca7b9956_0_203"/>
          <p:cNvSpPr txBox="1"/>
          <p:nvPr/>
        </p:nvSpPr>
        <p:spPr>
          <a:xfrm>
            <a:off x="123875" y="47116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Arial"/>
                <a:ea typeface="Arial"/>
                <a:cs typeface="Arial"/>
                <a:sym typeface="Arial"/>
              </a:rPr>
              <a:t> </a:t>
            </a:r>
            <a:fld id="{00000000-1234-1234-1234-123412341234}" type="slidenum">
              <a:rPr lang="en-US" sz="1300" b="0" i="0" u="none" strike="noStrike" cap="none">
                <a:solidFill>
                  <a:schemeClr val="dk1"/>
                </a:solidFill>
                <a:latin typeface="Arial"/>
                <a:ea typeface="Arial"/>
                <a:cs typeface="Arial"/>
                <a:sym typeface="Arial"/>
              </a:rPr>
              <a:t>‹#›</a:t>
            </a:fld>
            <a:endParaRPr sz="1300" i="0" u="none" strike="noStrike" cap="none">
              <a:solidFill>
                <a:schemeClr val="dk1"/>
              </a:solidFill>
              <a:latin typeface="Roboto"/>
              <a:ea typeface="Roboto"/>
              <a:cs typeface="Roboto"/>
              <a:sym typeface="Roboto"/>
            </a:endParaRPr>
          </a:p>
        </p:txBody>
      </p:sp>
      <p:pic>
        <p:nvPicPr>
          <p:cNvPr id="118" name="Google Shape;118;g37aca7b9956_0_203" descr="CDE logo"/>
          <p:cNvPicPr preferRelativeResize="0"/>
          <p:nvPr/>
        </p:nvPicPr>
        <p:blipFill rotWithShape="1">
          <a:blip r:embed="rId3">
            <a:alphaModFix/>
          </a:blip>
          <a:srcRect/>
          <a:stretch/>
        </p:blipFill>
        <p:spPr>
          <a:xfrm>
            <a:off x="8230750" y="4670725"/>
            <a:ext cx="693319" cy="30255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Orange - 08 1 1">
  <p:cSld name="TITLE_AND_BODY_1_1_1_1_1_1_1_1_2">
    <p:spTree>
      <p:nvGrpSpPr>
        <p:cNvPr id="1" name="Shape 119"/>
        <p:cNvGrpSpPr/>
        <p:nvPr/>
      </p:nvGrpSpPr>
      <p:grpSpPr>
        <a:xfrm>
          <a:off x="0" y="0"/>
          <a:ext cx="0" cy="0"/>
          <a:chOff x="0" y="0"/>
          <a:chExt cx="0" cy="0"/>
        </a:xfrm>
      </p:grpSpPr>
      <p:pic>
        <p:nvPicPr>
          <p:cNvPr id="120" name="Google Shape;120;g37aca7b9956_0_208" descr="Photo of high school students"/>
          <p:cNvPicPr preferRelativeResize="0"/>
          <p:nvPr/>
        </p:nvPicPr>
        <p:blipFill rotWithShape="1">
          <a:blip r:embed="rId2">
            <a:alphaModFix amt="50000"/>
          </a:blip>
          <a:srcRect/>
          <a:stretch/>
        </p:blipFill>
        <p:spPr>
          <a:xfrm>
            <a:off x="0" y="0"/>
            <a:ext cx="9144003" cy="5143501"/>
          </a:xfrm>
          <a:prstGeom prst="rect">
            <a:avLst/>
          </a:prstGeom>
          <a:noFill/>
          <a:ln>
            <a:noFill/>
          </a:ln>
        </p:spPr>
      </p:pic>
      <p:sp>
        <p:nvSpPr>
          <p:cNvPr id="121" name="Google Shape;121;g37aca7b9956_0_20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2" name="Google Shape;122;g37aca7b9956_0_208"/>
          <p:cNvSpPr txBox="1"/>
          <p:nvPr/>
        </p:nvSpPr>
        <p:spPr>
          <a:xfrm>
            <a:off x="123875" y="47116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Arial"/>
                <a:ea typeface="Arial"/>
                <a:cs typeface="Arial"/>
                <a:sym typeface="Arial"/>
              </a:rPr>
              <a:t> </a:t>
            </a:r>
            <a:fld id="{00000000-1234-1234-1234-123412341234}" type="slidenum">
              <a:rPr lang="en-US" sz="1300" b="0" i="0" u="none" strike="noStrike" cap="none">
                <a:solidFill>
                  <a:schemeClr val="dk1"/>
                </a:solidFill>
                <a:latin typeface="Arial"/>
                <a:ea typeface="Arial"/>
                <a:cs typeface="Arial"/>
                <a:sym typeface="Arial"/>
              </a:rPr>
              <a:t>‹#›</a:t>
            </a:fld>
            <a:endParaRPr sz="1300" i="0" u="none" strike="noStrike" cap="none">
              <a:solidFill>
                <a:schemeClr val="dk1"/>
              </a:solidFill>
              <a:latin typeface="Roboto"/>
              <a:ea typeface="Roboto"/>
              <a:cs typeface="Roboto"/>
              <a:sym typeface="Roboto"/>
            </a:endParaRPr>
          </a:p>
        </p:txBody>
      </p:sp>
      <p:pic>
        <p:nvPicPr>
          <p:cNvPr id="123" name="Google Shape;123;g37aca7b9956_0_208" descr="CDE logo"/>
          <p:cNvPicPr preferRelativeResize="0"/>
          <p:nvPr/>
        </p:nvPicPr>
        <p:blipFill rotWithShape="1">
          <a:blip r:embed="rId3">
            <a:alphaModFix/>
          </a:blip>
          <a:srcRect/>
          <a:stretch/>
        </p:blipFill>
        <p:spPr>
          <a:xfrm>
            <a:off x="8230750" y="4670725"/>
            <a:ext cx="693319" cy="30255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Orange - 02 1">
  <p:cSld name="TITLE_AND_BODY_1_2">
    <p:spTree>
      <p:nvGrpSpPr>
        <p:cNvPr id="1" name="Shape 124"/>
        <p:cNvGrpSpPr/>
        <p:nvPr/>
      </p:nvGrpSpPr>
      <p:grpSpPr>
        <a:xfrm>
          <a:off x="0" y="0"/>
          <a:ext cx="0" cy="0"/>
          <a:chOff x="0" y="0"/>
          <a:chExt cx="0" cy="0"/>
        </a:xfrm>
      </p:grpSpPr>
      <p:pic>
        <p:nvPicPr>
          <p:cNvPr id="125" name="Google Shape;125;g37aca7b9956_0_213" descr="Photo of high school student"/>
          <p:cNvPicPr preferRelativeResize="0"/>
          <p:nvPr/>
        </p:nvPicPr>
        <p:blipFill rotWithShape="1">
          <a:blip r:embed="rId2">
            <a:alphaModFix amt="50000"/>
          </a:blip>
          <a:srcRect/>
          <a:stretch/>
        </p:blipFill>
        <p:spPr>
          <a:xfrm>
            <a:off x="0" y="0"/>
            <a:ext cx="9143997" cy="5143501"/>
          </a:xfrm>
          <a:prstGeom prst="rect">
            <a:avLst/>
          </a:prstGeom>
          <a:noFill/>
          <a:ln>
            <a:noFill/>
          </a:ln>
        </p:spPr>
      </p:pic>
      <p:sp>
        <p:nvSpPr>
          <p:cNvPr id="126" name="Google Shape;126;g37aca7b9956_0_21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7" name="Google Shape;127;g37aca7b9956_0_213"/>
          <p:cNvSpPr txBox="1"/>
          <p:nvPr/>
        </p:nvSpPr>
        <p:spPr>
          <a:xfrm>
            <a:off x="123875" y="47116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Arial"/>
                <a:ea typeface="Arial"/>
                <a:cs typeface="Arial"/>
                <a:sym typeface="Arial"/>
              </a:rPr>
              <a:t> </a:t>
            </a:r>
            <a:fld id="{00000000-1234-1234-1234-123412341234}" type="slidenum">
              <a:rPr lang="en-US" sz="1300" b="0" i="0" u="none" strike="noStrike" cap="none">
                <a:solidFill>
                  <a:schemeClr val="dk1"/>
                </a:solidFill>
                <a:latin typeface="Arial"/>
                <a:ea typeface="Arial"/>
                <a:cs typeface="Arial"/>
                <a:sym typeface="Arial"/>
              </a:rPr>
              <a:t>‹#›</a:t>
            </a:fld>
            <a:endParaRPr sz="1300" i="0" u="none" strike="noStrike" cap="none">
              <a:solidFill>
                <a:schemeClr val="dk1"/>
              </a:solidFill>
              <a:latin typeface="Roboto"/>
              <a:ea typeface="Roboto"/>
              <a:cs typeface="Roboto"/>
              <a:sym typeface="Roboto"/>
            </a:endParaRPr>
          </a:p>
        </p:txBody>
      </p:sp>
      <p:pic>
        <p:nvPicPr>
          <p:cNvPr id="128" name="Google Shape;128;g37aca7b9956_0_213" descr="CDE logo"/>
          <p:cNvPicPr preferRelativeResize="0"/>
          <p:nvPr/>
        </p:nvPicPr>
        <p:blipFill rotWithShape="1">
          <a:blip r:embed="rId3">
            <a:alphaModFix/>
          </a:blip>
          <a:srcRect/>
          <a:stretch/>
        </p:blipFill>
        <p:spPr>
          <a:xfrm>
            <a:off x="8230750" y="4670725"/>
            <a:ext cx="693319" cy="30255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9"/>
        <p:cNvGrpSpPr/>
        <p:nvPr/>
      </p:nvGrpSpPr>
      <p:grpSpPr>
        <a:xfrm>
          <a:off x="0" y="0"/>
          <a:ext cx="0" cy="0"/>
          <a:chOff x="0" y="0"/>
          <a:chExt cx="0" cy="0"/>
        </a:xfrm>
      </p:grpSpPr>
      <p:pic>
        <p:nvPicPr>
          <p:cNvPr id="130" name="Google Shape;130;g37aca7b9956_0_218"/>
          <p:cNvPicPr preferRelativeResize="0"/>
          <p:nvPr/>
        </p:nvPicPr>
        <p:blipFill rotWithShape="1">
          <a:blip r:embed="rId2">
            <a:alphaModFix/>
          </a:blip>
          <a:srcRect/>
          <a:stretch/>
        </p:blipFill>
        <p:spPr>
          <a:xfrm>
            <a:off x="1" y="0"/>
            <a:ext cx="6857996" cy="914400"/>
          </a:xfrm>
          <a:prstGeom prst="rect">
            <a:avLst/>
          </a:prstGeom>
          <a:noFill/>
          <a:ln>
            <a:noFill/>
          </a:ln>
        </p:spPr>
      </p:pic>
      <p:sp>
        <p:nvSpPr>
          <p:cNvPr id="131" name="Google Shape;131;g37aca7b9956_0_218"/>
          <p:cNvSpPr txBox="1">
            <a:spLocks noGrp="1"/>
          </p:cNvSpPr>
          <p:nvPr>
            <p:ph type="title"/>
          </p:nvPr>
        </p:nvSpPr>
        <p:spPr>
          <a:xfrm>
            <a:off x="245193" y="190885"/>
            <a:ext cx="6081900" cy="5673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400"/>
              <a:buFont typeface="Arial"/>
              <a:buNone/>
              <a:defRPr sz="2400">
                <a:solidFill>
                  <a:schemeClr val="lt1"/>
                </a:solidFill>
                <a:latin typeface="Arial"/>
                <a:ea typeface="Arial"/>
                <a:cs typeface="Arial"/>
                <a:sym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g37aca7b9956_0_218"/>
          <p:cNvSpPr txBox="1">
            <a:spLocks noGrp="1"/>
          </p:cNvSpPr>
          <p:nvPr>
            <p:ph type="body" idx="1"/>
          </p:nvPr>
        </p:nvSpPr>
        <p:spPr>
          <a:xfrm>
            <a:off x="628650" y="1097280"/>
            <a:ext cx="7886700" cy="3480600"/>
          </a:xfrm>
          <a:prstGeom prst="rect">
            <a:avLst/>
          </a:prstGeom>
          <a:noFill/>
          <a:ln>
            <a:noFill/>
          </a:ln>
        </p:spPr>
        <p:txBody>
          <a:bodyPr spcFirstLastPara="1" wrap="square" lIns="0" tIns="0" rIns="0"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1200"/>
              </a:spcBef>
              <a:spcAft>
                <a:spcPts val="0"/>
              </a:spcAft>
              <a:buClr>
                <a:schemeClr val="dk1"/>
              </a:buClr>
              <a:buSzPts val="2000"/>
              <a:buChar char="○"/>
              <a:defRPr sz="2000"/>
            </a:lvl2pPr>
            <a:lvl3pPr marL="1371600" lvl="2" indent="-342900" algn="l">
              <a:lnSpc>
                <a:spcPct val="90000"/>
              </a:lnSpc>
              <a:spcBef>
                <a:spcPts val="1200"/>
              </a:spcBef>
              <a:spcAft>
                <a:spcPts val="0"/>
              </a:spcAft>
              <a:buClr>
                <a:schemeClr val="dk1"/>
              </a:buClr>
              <a:buSzPts val="1800"/>
              <a:buChar char="■"/>
              <a:defRPr sz="1800"/>
            </a:lvl3pPr>
            <a:lvl4pPr marL="1828800" lvl="3" indent="-342900" algn="l">
              <a:lnSpc>
                <a:spcPct val="90000"/>
              </a:lnSpc>
              <a:spcBef>
                <a:spcPts val="1200"/>
              </a:spcBef>
              <a:spcAft>
                <a:spcPts val="0"/>
              </a:spcAft>
              <a:buClr>
                <a:schemeClr val="dk1"/>
              </a:buClr>
              <a:buSzPts val="1800"/>
              <a:buChar char="●"/>
              <a:defRPr/>
            </a:lvl4pPr>
            <a:lvl5pPr marL="2286000" lvl="4" indent="-342900" algn="l">
              <a:lnSpc>
                <a:spcPct val="90000"/>
              </a:lnSpc>
              <a:spcBef>
                <a:spcPts val="1200"/>
              </a:spcBef>
              <a:spcAft>
                <a:spcPts val="0"/>
              </a:spcAft>
              <a:buClr>
                <a:schemeClr val="dk1"/>
              </a:buClr>
              <a:buSzPts val="180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1200"/>
              </a:spcBef>
              <a:spcAft>
                <a:spcPts val="0"/>
              </a:spcAft>
              <a:buClr>
                <a:schemeClr val="dk1"/>
              </a:buClr>
              <a:buSzPts val="1800"/>
              <a:buChar char="●"/>
              <a:defRPr/>
            </a:lvl7pPr>
            <a:lvl8pPr marL="3657600" lvl="7" indent="-342900" algn="l">
              <a:lnSpc>
                <a:spcPct val="90000"/>
              </a:lnSpc>
              <a:spcBef>
                <a:spcPts val="1200"/>
              </a:spcBef>
              <a:spcAft>
                <a:spcPts val="0"/>
              </a:spcAft>
              <a:buClr>
                <a:schemeClr val="dk1"/>
              </a:buClr>
              <a:buSzPts val="1800"/>
              <a:buChar char="○"/>
              <a:defRPr/>
            </a:lvl8pPr>
            <a:lvl9pPr marL="4114800" lvl="8" indent="-342900" algn="l">
              <a:lnSpc>
                <a:spcPct val="90000"/>
              </a:lnSpc>
              <a:spcBef>
                <a:spcPts val="1200"/>
              </a:spcBef>
              <a:spcAft>
                <a:spcPts val="1200"/>
              </a:spcAft>
              <a:buClr>
                <a:schemeClr val="dk1"/>
              </a:buClr>
              <a:buSzPts val="1800"/>
              <a:buChar char="■"/>
              <a:defRPr/>
            </a:lvl9pPr>
          </a:lstStyle>
          <a:p>
            <a:endParaRPr/>
          </a:p>
        </p:txBody>
      </p:sp>
      <p:pic>
        <p:nvPicPr>
          <p:cNvPr id="133" name="Google Shape;133;g37aca7b9956_0_218"/>
          <p:cNvPicPr preferRelativeResize="0"/>
          <p:nvPr/>
        </p:nvPicPr>
        <p:blipFill rotWithShape="1">
          <a:blip r:embed="rId3">
            <a:alphaModFix/>
          </a:blip>
          <a:srcRect/>
          <a:stretch/>
        </p:blipFill>
        <p:spPr>
          <a:xfrm>
            <a:off x="8085919" y="4820263"/>
            <a:ext cx="644147" cy="273844"/>
          </a:xfrm>
          <a:prstGeom prst="rect">
            <a:avLst/>
          </a:prstGeom>
          <a:noFill/>
          <a:ln>
            <a:noFill/>
          </a:ln>
        </p:spPr>
      </p:pic>
      <p:sp>
        <p:nvSpPr>
          <p:cNvPr id="134" name="Google Shape;134;g37aca7b9956_0_218"/>
          <p:cNvSpPr txBox="1">
            <a:spLocks noGrp="1"/>
          </p:cNvSpPr>
          <p:nvPr>
            <p:ph type="sldNum" idx="12"/>
          </p:nvPr>
        </p:nvSpPr>
        <p:spPr>
          <a:xfrm>
            <a:off x="223071" y="4820264"/>
            <a:ext cx="2057400" cy="273900"/>
          </a:xfrm>
          <a:prstGeom prst="rect">
            <a:avLst/>
          </a:prstGeom>
          <a:noFill/>
          <a:ln>
            <a:noFill/>
          </a:ln>
        </p:spPr>
        <p:txBody>
          <a:bodyPr spcFirstLastPara="1" wrap="square" lIns="91425" tIns="45700" rIns="91425" bIns="45700" anchor="t" anchorCtr="0">
            <a:normAutofit fontScale="92500" lnSpcReduction="20000"/>
          </a:bodyPr>
          <a:lstStyle>
            <a:lvl1pPr marL="0" lvl="0" indent="0" algn="l">
              <a:spcBef>
                <a:spcPts val="0"/>
              </a:spcBef>
              <a:buNone/>
              <a:defRPr sz="1600">
                <a:solidFill>
                  <a:srgbClr val="7F7F7F"/>
                </a:solidFill>
                <a:latin typeface="Calibri"/>
                <a:ea typeface="Calibri"/>
                <a:cs typeface="Calibri"/>
                <a:sym typeface="Calibri"/>
              </a:defRPr>
            </a:lvl1pPr>
            <a:lvl2pPr marL="0" lvl="1" indent="0" algn="l">
              <a:spcBef>
                <a:spcPts val="0"/>
              </a:spcBef>
              <a:buNone/>
              <a:defRPr sz="1600">
                <a:solidFill>
                  <a:srgbClr val="7F7F7F"/>
                </a:solidFill>
                <a:latin typeface="Calibri"/>
                <a:ea typeface="Calibri"/>
                <a:cs typeface="Calibri"/>
                <a:sym typeface="Calibri"/>
              </a:defRPr>
            </a:lvl2pPr>
            <a:lvl3pPr marL="0" lvl="2" indent="0" algn="l">
              <a:spcBef>
                <a:spcPts val="0"/>
              </a:spcBef>
              <a:buNone/>
              <a:defRPr sz="1600">
                <a:solidFill>
                  <a:srgbClr val="7F7F7F"/>
                </a:solidFill>
                <a:latin typeface="Calibri"/>
                <a:ea typeface="Calibri"/>
                <a:cs typeface="Calibri"/>
                <a:sym typeface="Calibri"/>
              </a:defRPr>
            </a:lvl3pPr>
            <a:lvl4pPr marL="0" lvl="3" indent="0" algn="l">
              <a:spcBef>
                <a:spcPts val="0"/>
              </a:spcBef>
              <a:buNone/>
              <a:defRPr sz="1600">
                <a:solidFill>
                  <a:srgbClr val="7F7F7F"/>
                </a:solidFill>
                <a:latin typeface="Calibri"/>
                <a:ea typeface="Calibri"/>
                <a:cs typeface="Calibri"/>
                <a:sym typeface="Calibri"/>
              </a:defRPr>
            </a:lvl4pPr>
            <a:lvl5pPr marL="0" lvl="4" indent="0" algn="l">
              <a:spcBef>
                <a:spcPts val="0"/>
              </a:spcBef>
              <a:buNone/>
              <a:defRPr sz="1600">
                <a:solidFill>
                  <a:srgbClr val="7F7F7F"/>
                </a:solidFill>
                <a:latin typeface="Calibri"/>
                <a:ea typeface="Calibri"/>
                <a:cs typeface="Calibri"/>
                <a:sym typeface="Calibri"/>
              </a:defRPr>
            </a:lvl5pPr>
            <a:lvl6pPr marL="0" lvl="5" indent="0" algn="l">
              <a:spcBef>
                <a:spcPts val="0"/>
              </a:spcBef>
              <a:buNone/>
              <a:defRPr sz="1600">
                <a:solidFill>
                  <a:srgbClr val="7F7F7F"/>
                </a:solidFill>
                <a:latin typeface="Calibri"/>
                <a:ea typeface="Calibri"/>
                <a:cs typeface="Calibri"/>
                <a:sym typeface="Calibri"/>
              </a:defRPr>
            </a:lvl6pPr>
            <a:lvl7pPr marL="0" lvl="6" indent="0" algn="l">
              <a:spcBef>
                <a:spcPts val="0"/>
              </a:spcBef>
              <a:buNone/>
              <a:defRPr sz="1600">
                <a:solidFill>
                  <a:srgbClr val="7F7F7F"/>
                </a:solidFill>
                <a:latin typeface="Calibri"/>
                <a:ea typeface="Calibri"/>
                <a:cs typeface="Calibri"/>
                <a:sym typeface="Calibri"/>
              </a:defRPr>
            </a:lvl7pPr>
            <a:lvl8pPr marL="0" lvl="7" indent="0" algn="l">
              <a:spcBef>
                <a:spcPts val="0"/>
              </a:spcBef>
              <a:buNone/>
              <a:defRPr sz="1600">
                <a:solidFill>
                  <a:srgbClr val="7F7F7F"/>
                </a:solidFill>
                <a:latin typeface="Calibri"/>
                <a:ea typeface="Calibri"/>
                <a:cs typeface="Calibri"/>
                <a:sym typeface="Calibri"/>
              </a:defRPr>
            </a:lvl8pPr>
            <a:lvl9pPr marL="0" lvl="8" indent="0" algn="l">
              <a:spcBef>
                <a:spcPts val="0"/>
              </a:spcBef>
              <a:buNone/>
              <a:defRPr sz="1600">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Orange - 02">
  <p:cSld name="TITLE_AND_BODY_1_3">
    <p:spTree>
      <p:nvGrpSpPr>
        <p:cNvPr id="1" name="Shape 135"/>
        <p:cNvGrpSpPr/>
        <p:nvPr/>
      </p:nvGrpSpPr>
      <p:grpSpPr>
        <a:xfrm>
          <a:off x="0" y="0"/>
          <a:ext cx="0" cy="0"/>
          <a:chOff x="0" y="0"/>
          <a:chExt cx="0" cy="0"/>
        </a:xfrm>
      </p:grpSpPr>
      <p:pic>
        <p:nvPicPr>
          <p:cNvPr id="136" name="Google Shape;136;g37aca7b9956_0_224" descr="Photo of elementary student"/>
          <p:cNvPicPr preferRelativeResize="0"/>
          <p:nvPr/>
        </p:nvPicPr>
        <p:blipFill rotWithShape="1">
          <a:blip r:embed="rId2">
            <a:alphaModFix amt="50000"/>
          </a:blip>
          <a:srcRect/>
          <a:stretch/>
        </p:blipFill>
        <p:spPr>
          <a:xfrm>
            <a:off x="0" y="0"/>
            <a:ext cx="9144003" cy="5143499"/>
          </a:xfrm>
          <a:prstGeom prst="rect">
            <a:avLst/>
          </a:prstGeom>
          <a:noFill/>
          <a:ln>
            <a:noFill/>
          </a:ln>
        </p:spPr>
      </p:pic>
      <p:sp>
        <p:nvSpPr>
          <p:cNvPr id="137" name="Google Shape;137;g37aca7b9956_0_22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38" name="Google Shape;138;g37aca7b9956_0_224"/>
          <p:cNvSpPr txBox="1"/>
          <p:nvPr/>
        </p:nvSpPr>
        <p:spPr>
          <a:xfrm>
            <a:off x="123875" y="47116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Arial"/>
                <a:ea typeface="Arial"/>
                <a:cs typeface="Arial"/>
                <a:sym typeface="Arial"/>
              </a:rPr>
              <a:t> </a:t>
            </a:r>
            <a:fld id="{00000000-1234-1234-1234-123412341234}" type="slidenum">
              <a:rPr lang="en-US" sz="1300" b="0" i="0" u="none" strike="noStrike" cap="none">
                <a:solidFill>
                  <a:schemeClr val="dk1"/>
                </a:solidFill>
                <a:latin typeface="Arial"/>
                <a:ea typeface="Arial"/>
                <a:cs typeface="Arial"/>
                <a:sym typeface="Arial"/>
              </a:rPr>
              <a:t>‹#›</a:t>
            </a:fld>
            <a:endParaRPr sz="1300" i="0" u="none" strike="noStrike" cap="none">
              <a:solidFill>
                <a:schemeClr val="dk1"/>
              </a:solidFill>
              <a:latin typeface="Roboto"/>
              <a:ea typeface="Roboto"/>
              <a:cs typeface="Roboto"/>
              <a:sym typeface="Roboto"/>
            </a:endParaRPr>
          </a:p>
        </p:txBody>
      </p:sp>
      <p:pic>
        <p:nvPicPr>
          <p:cNvPr id="139" name="Google Shape;139;g37aca7b9956_0_224" descr="CDE logo"/>
          <p:cNvPicPr preferRelativeResize="0"/>
          <p:nvPr/>
        </p:nvPicPr>
        <p:blipFill rotWithShape="1">
          <a:blip r:embed="rId3">
            <a:alphaModFix/>
          </a:blip>
          <a:srcRect/>
          <a:stretch/>
        </p:blipFill>
        <p:spPr>
          <a:xfrm>
            <a:off x="8230750" y="4670725"/>
            <a:ext cx="693319" cy="30255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_2">
    <p:spTree>
      <p:nvGrpSpPr>
        <p:cNvPr id="1" name="Shape 140"/>
        <p:cNvGrpSpPr/>
        <p:nvPr/>
      </p:nvGrpSpPr>
      <p:grpSpPr>
        <a:xfrm>
          <a:off x="0" y="0"/>
          <a:ext cx="0" cy="0"/>
          <a:chOff x="0" y="0"/>
          <a:chExt cx="0" cy="0"/>
        </a:xfrm>
      </p:grpSpPr>
      <p:pic>
        <p:nvPicPr>
          <p:cNvPr id="141" name="Google Shape;141;g37aca7b9956_0_229" descr="Photo of high school students"/>
          <p:cNvPicPr preferRelativeResize="0"/>
          <p:nvPr/>
        </p:nvPicPr>
        <p:blipFill rotWithShape="1">
          <a:blip r:embed="rId2">
            <a:alphaModFix amt="50000"/>
          </a:blip>
          <a:srcRect/>
          <a:stretch/>
        </p:blipFill>
        <p:spPr>
          <a:xfrm>
            <a:off x="0" y="0"/>
            <a:ext cx="9143997" cy="5143501"/>
          </a:xfrm>
          <a:prstGeom prst="rect">
            <a:avLst/>
          </a:prstGeom>
          <a:noFill/>
          <a:ln>
            <a:noFill/>
          </a:ln>
        </p:spPr>
      </p:pic>
      <p:sp>
        <p:nvSpPr>
          <p:cNvPr id="142" name="Google Shape;142;g37aca7b9956_0_22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143" name="Google Shape;143;g37aca7b9956_0_229" descr="CDE logo"/>
          <p:cNvPicPr preferRelativeResize="0"/>
          <p:nvPr/>
        </p:nvPicPr>
        <p:blipFill rotWithShape="1">
          <a:blip r:embed="rId3">
            <a:alphaModFix/>
          </a:blip>
          <a:srcRect/>
          <a:stretch/>
        </p:blipFill>
        <p:spPr>
          <a:xfrm>
            <a:off x="8230750" y="4670725"/>
            <a:ext cx="693319" cy="302550"/>
          </a:xfrm>
          <a:prstGeom prst="rect">
            <a:avLst/>
          </a:prstGeom>
          <a:noFill/>
          <a:ln>
            <a:noFill/>
          </a:ln>
        </p:spPr>
      </p:pic>
      <p:sp>
        <p:nvSpPr>
          <p:cNvPr id="144" name="Google Shape;144;g37aca7b9956_0_229"/>
          <p:cNvSpPr txBox="1"/>
          <p:nvPr/>
        </p:nvSpPr>
        <p:spPr>
          <a:xfrm>
            <a:off x="123875" y="47116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Arial"/>
                <a:ea typeface="Arial"/>
                <a:cs typeface="Arial"/>
                <a:sym typeface="Arial"/>
              </a:rPr>
              <a:t> </a:t>
            </a:r>
            <a:fld id="{00000000-1234-1234-1234-123412341234}" type="slidenum">
              <a:rPr lang="en-US" sz="1300" b="0" i="0" u="none" strike="noStrike" cap="none">
                <a:solidFill>
                  <a:schemeClr val="dk1"/>
                </a:solidFill>
                <a:latin typeface="Arial"/>
                <a:ea typeface="Arial"/>
                <a:cs typeface="Arial"/>
                <a:sym typeface="Arial"/>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45"/>
        <p:cNvGrpSpPr/>
        <p:nvPr/>
      </p:nvGrpSpPr>
      <p:grpSpPr>
        <a:xfrm>
          <a:off x="0" y="0"/>
          <a:ext cx="0" cy="0"/>
          <a:chOff x="0" y="0"/>
          <a:chExt cx="0" cy="0"/>
        </a:xfrm>
      </p:grpSpPr>
      <p:pic>
        <p:nvPicPr>
          <p:cNvPr id="146" name="Google Shape;146;g37aca7b9956_0_234"/>
          <p:cNvPicPr preferRelativeResize="0"/>
          <p:nvPr/>
        </p:nvPicPr>
        <p:blipFill rotWithShape="1">
          <a:blip r:embed="rId2">
            <a:alphaModFix/>
          </a:blip>
          <a:srcRect/>
          <a:stretch/>
        </p:blipFill>
        <p:spPr>
          <a:xfrm>
            <a:off x="0" y="0"/>
            <a:ext cx="6858000" cy="5143500"/>
          </a:xfrm>
          <a:prstGeom prst="rect">
            <a:avLst/>
          </a:prstGeom>
          <a:noFill/>
          <a:ln>
            <a:noFill/>
          </a:ln>
        </p:spPr>
      </p:pic>
      <p:sp>
        <p:nvSpPr>
          <p:cNvPr id="147" name="Google Shape;147;g37aca7b9956_0_234"/>
          <p:cNvSpPr txBox="1">
            <a:spLocks noGrp="1"/>
          </p:cNvSpPr>
          <p:nvPr>
            <p:ph type="ctrTitle"/>
          </p:nvPr>
        </p:nvSpPr>
        <p:spPr>
          <a:xfrm>
            <a:off x="685800" y="1946787"/>
            <a:ext cx="7772400" cy="17532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lt1"/>
              </a:buClr>
              <a:buSzPts val="4000"/>
              <a:buFont typeface="Arial"/>
              <a:buNone/>
              <a:defRPr sz="4000">
                <a:solidFill>
                  <a:schemeClr val="lt1"/>
                </a:solidFill>
                <a:latin typeface="Arial"/>
                <a:ea typeface="Arial"/>
                <a:cs typeface="Arial"/>
                <a:sym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8" name="Google Shape;148;g37aca7b9956_0_234"/>
          <p:cNvSpPr txBox="1">
            <a:spLocks noGrp="1"/>
          </p:cNvSpPr>
          <p:nvPr>
            <p:ph type="sldNum" idx="12"/>
          </p:nvPr>
        </p:nvSpPr>
        <p:spPr>
          <a:xfrm>
            <a:off x="215697" y="4820264"/>
            <a:ext cx="2057400" cy="273900"/>
          </a:xfrm>
          <a:prstGeom prst="rect">
            <a:avLst/>
          </a:prstGeom>
          <a:noFill/>
          <a:ln>
            <a:noFill/>
          </a:ln>
        </p:spPr>
        <p:txBody>
          <a:bodyPr spcFirstLastPara="1" wrap="square" lIns="91425" tIns="45700" rIns="91425" bIns="45700" anchor="t" anchorCtr="0">
            <a:normAutofit fontScale="92500" lnSpcReduction="20000"/>
          </a:bodyPr>
          <a:lstStyle>
            <a:lvl1pPr marL="0" lvl="0" indent="0" algn="l">
              <a:spcBef>
                <a:spcPts val="0"/>
              </a:spcBef>
              <a:buNone/>
              <a:defRPr sz="1600" b="0" i="0" u="none" strike="noStrike" cap="none">
                <a:solidFill>
                  <a:schemeClr val="lt1"/>
                </a:solidFill>
                <a:latin typeface="Calibri"/>
                <a:ea typeface="Calibri"/>
                <a:cs typeface="Calibri"/>
                <a:sym typeface="Calibri"/>
              </a:defRPr>
            </a:lvl1pPr>
            <a:lvl2pPr marL="0" lvl="1" indent="0" algn="l">
              <a:spcBef>
                <a:spcPts val="0"/>
              </a:spcBef>
              <a:buNone/>
              <a:defRPr sz="1600" b="0" i="0" u="none" strike="noStrike" cap="none">
                <a:solidFill>
                  <a:schemeClr val="lt1"/>
                </a:solidFill>
                <a:latin typeface="Calibri"/>
                <a:ea typeface="Calibri"/>
                <a:cs typeface="Calibri"/>
                <a:sym typeface="Calibri"/>
              </a:defRPr>
            </a:lvl2pPr>
            <a:lvl3pPr marL="0" lvl="2" indent="0" algn="l">
              <a:spcBef>
                <a:spcPts val="0"/>
              </a:spcBef>
              <a:buNone/>
              <a:defRPr sz="1600" b="0" i="0" u="none" strike="noStrike" cap="none">
                <a:solidFill>
                  <a:schemeClr val="lt1"/>
                </a:solidFill>
                <a:latin typeface="Calibri"/>
                <a:ea typeface="Calibri"/>
                <a:cs typeface="Calibri"/>
                <a:sym typeface="Calibri"/>
              </a:defRPr>
            </a:lvl3pPr>
            <a:lvl4pPr marL="0" lvl="3" indent="0" algn="l">
              <a:spcBef>
                <a:spcPts val="0"/>
              </a:spcBef>
              <a:buNone/>
              <a:defRPr sz="1600" b="0" i="0" u="none" strike="noStrike" cap="none">
                <a:solidFill>
                  <a:schemeClr val="lt1"/>
                </a:solidFill>
                <a:latin typeface="Calibri"/>
                <a:ea typeface="Calibri"/>
                <a:cs typeface="Calibri"/>
                <a:sym typeface="Calibri"/>
              </a:defRPr>
            </a:lvl4pPr>
            <a:lvl5pPr marL="0" lvl="4" indent="0" algn="l">
              <a:spcBef>
                <a:spcPts val="0"/>
              </a:spcBef>
              <a:buNone/>
              <a:defRPr sz="1600" b="0" i="0" u="none" strike="noStrike" cap="none">
                <a:solidFill>
                  <a:schemeClr val="lt1"/>
                </a:solidFill>
                <a:latin typeface="Calibri"/>
                <a:ea typeface="Calibri"/>
                <a:cs typeface="Calibri"/>
                <a:sym typeface="Calibri"/>
              </a:defRPr>
            </a:lvl5pPr>
            <a:lvl6pPr marL="0" lvl="5" indent="0" algn="l">
              <a:spcBef>
                <a:spcPts val="0"/>
              </a:spcBef>
              <a:buNone/>
              <a:defRPr sz="1600" b="0" i="0" u="none" strike="noStrike" cap="none">
                <a:solidFill>
                  <a:schemeClr val="lt1"/>
                </a:solidFill>
                <a:latin typeface="Calibri"/>
                <a:ea typeface="Calibri"/>
                <a:cs typeface="Calibri"/>
                <a:sym typeface="Calibri"/>
              </a:defRPr>
            </a:lvl6pPr>
            <a:lvl7pPr marL="0" lvl="6" indent="0" algn="l">
              <a:spcBef>
                <a:spcPts val="0"/>
              </a:spcBef>
              <a:buNone/>
              <a:defRPr sz="1600" b="0" i="0" u="none" strike="noStrike" cap="none">
                <a:solidFill>
                  <a:schemeClr val="lt1"/>
                </a:solidFill>
                <a:latin typeface="Calibri"/>
                <a:ea typeface="Calibri"/>
                <a:cs typeface="Calibri"/>
                <a:sym typeface="Calibri"/>
              </a:defRPr>
            </a:lvl7pPr>
            <a:lvl8pPr marL="0" lvl="7" indent="0" algn="l">
              <a:spcBef>
                <a:spcPts val="0"/>
              </a:spcBef>
              <a:buNone/>
              <a:defRPr sz="1600" b="0" i="0" u="none" strike="noStrike" cap="none">
                <a:solidFill>
                  <a:schemeClr val="lt1"/>
                </a:solidFill>
                <a:latin typeface="Calibri"/>
                <a:ea typeface="Calibri"/>
                <a:cs typeface="Calibri"/>
                <a:sym typeface="Calibri"/>
              </a:defRPr>
            </a:lvl8pPr>
            <a:lvl9pPr marL="0" lvl="8" indent="0" algn="l">
              <a:spcBef>
                <a:spcPts val="0"/>
              </a:spcBef>
              <a:buNone/>
              <a:defRPr sz="16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g37aca7b9956_0_112"/>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g37aca7b9956_0_112"/>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6" name="Google Shape;26;g37aca7b9956_0_112"/>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7" name="Google Shape;27;g37aca7b9956_0_112"/>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8" name="Google Shape;28;g37aca7b9956_0_112"/>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29" name="Google Shape;29;g37aca7b9956_0_1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g37aca7b9956_0_119"/>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g37aca7b9956_0_119"/>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3" name="Google Shape;33;g37aca7b9956_0_119"/>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4" name="Google Shape;34;g37aca7b9956_0_119"/>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5" name="Google Shape;35;g37aca7b9956_0_1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g37aca7b9956_0_125"/>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g37aca7b9956_0_12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9" name="Google Shape;39;g37aca7b9956_0_1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0"/>
        <p:cNvGrpSpPr/>
        <p:nvPr/>
      </p:nvGrpSpPr>
      <p:grpSpPr>
        <a:xfrm>
          <a:off x="0" y="0"/>
          <a:ext cx="0" cy="0"/>
          <a:chOff x="0" y="0"/>
          <a:chExt cx="0" cy="0"/>
        </a:xfrm>
      </p:grpSpPr>
      <p:sp>
        <p:nvSpPr>
          <p:cNvPr id="41" name="Google Shape;41;g37aca7b9956_0_129"/>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g37aca7b9956_0_129"/>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3" name="Google Shape;43;g37aca7b9956_0_129"/>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44" name="Google Shape;44;g37aca7b9956_0_1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5"/>
        <p:cNvGrpSpPr/>
        <p:nvPr/>
      </p:nvGrpSpPr>
      <p:grpSpPr>
        <a:xfrm>
          <a:off x="0" y="0"/>
          <a:ext cx="0" cy="0"/>
          <a:chOff x="0" y="0"/>
          <a:chExt cx="0" cy="0"/>
        </a:xfrm>
      </p:grpSpPr>
      <p:sp>
        <p:nvSpPr>
          <p:cNvPr id="46" name="Google Shape;46;g37aca7b9956_0_134"/>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7" name="Google Shape;47;g37aca7b9956_0_1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
        <p:cNvGrpSpPr/>
        <p:nvPr/>
      </p:nvGrpSpPr>
      <p:grpSpPr>
        <a:xfrm>
          <a:off x="0" y="0"/>
          <a:ext cx="0" cy="0"/>
          <a:chOff x="0" y="0"/>
          <a:chExt cx="0" cy="0"/>
        </a:xfrm>
      </p:grpSpPr>
      <p:sp>
        <p:nvSpPr>
          <p:cNvPr id="49" name="Google Shape;49;g37aca7b9956_0_137"/>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g37aca7b9956_0_137"/>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51" name="Google Shape;51;g37aca7b9956_0_137"/>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52" name="Google Shape;52;g37aca7b9956_0_137"/>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3" name="Google Shape;53;g37aca7b9956_0_1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4"/>
        <p:cNvGrpSpPr/>
        <p:nvPr/>
      </p:nvGrpSpPr>
      <p:grpSpPr>
        <a:xfrm>
          <a:off x="0" y="0"/>
          <a:ext cx="0" cy="0"/>
          <a:chOff x="0" y="0"/>
          <a:chExt cx="0" cy="0"/>
        </a:xfrm>
      </p:grpSpPr>
      <p:sp>
        <p:nvSpPr>
          <p:cNvPr id="55" name="Google Shape;55;g37aca7b9956_0_143"/>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g37aca7b9956_0_143"/>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7" name="Google Shape;57;g37aca7b9956_0_1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9"/>
        <p:cNvGrpSpPr/>
        <p:nvPr/>
      </p:nvGrpSpPr>
      <p:grpSpPr>
        <a:xfrm>
          <a:off x="0" y="0"/>
          <a:ext cx="0" cy="0"/>
          <a:chOff x="0" y="0"/>
          <a:chExt cx="0" cy="0"/>
        </a:xfrm>
      </p:grpSpPr>
      <p:sp>
        <p:nvSpPr>
          <p:cNvPr id="10" name="Google Shape;10;g37aca7b9956_0_9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11" name="Google Shape;11;g37aca7b9956_0_9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12" name="Google Shape;12;g37aca7b9956_0_9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hyperlink" Target="https://www.cde.state.co.us/assessment/resources"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s://coassessments.com/results/"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hyperlink" Target="https://www.cde.state.co.us/assessment/annual_trng_requirements" TargetMode="External"/><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hyperlink" Target="https://www.cde.state.co.us/assessment/stateassessdevflyer" TargetMode="External"/><Relationship Id="rId7"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https://coassessments.com/educatordatabase/"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hyperlink" Target="https://nam04.safelinks.protection.outlook.com/?url=https%3A%2F%2Fapp.explore.wisc.edu%2Fe%2Fer%3Fs%3D1427524768%26lid%3D142597%26elqTrackId%3D3C9D1E0E700EFA82FDF4F09C0867D3D6%26elq%3Dad8aa0449de54057b9afde2f63483840%26elqaid%3D70541%26elqat%3D1%26elqak%3D8AF5713AA94F8BF4BCF207AC68463718B07E04836CDAA6B813A62E6C11DBA91C0680&amp;data=05%7C02%7Cvillalobospavia_h%40cde.state.co.us%7C429f33e70db743a0462608ddea24eb74%7Ca751cfc81f9a4edb83709f1c6d4bea5a%7C0%7C0%7C638924166502173615%7CUnknown%7CTWFpbGZsb3d8eyJFbXB0eU1hcGkiOnRydWUsIlYiOiIwLjAuMDAwMCIsIlAiOiJXaW4zMiIsIkFOIjoiTWFpbCIsIldUIjoyfQ%3D%3D%7C0%7C%7C%7C&amp;sdata=pDhg7dvZgo3ykXFp5%2FU7CxJEVnv0ojKY9sPZc1ergCc%3D&amp;reserved=0" TargetMode="External"/><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hyperlink" Target="https://www.cde.state.co.us/cde_english/identification-placement" TargetMode="External"/><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hyperlink" Target="mailto:Brock-Nguyen_D@cde.state.co.us"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hyperlink" Target="https://co.pearsonaccessnext.com" TargetMode="External"/><Relationship Id="rId2" Type="http://schemas.openxmlformats.org/officeDocument/2006/relationships/notesSlide" Target="../notesSlides/notesSlide35.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hyperlink" Target="https://coassessments.com/practice-tests/"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hyperlink" Target="https://www.cde.state.co.us/accountability/hb251278_education_accountability_system" TargetMode="External"/><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hyperlink" Target="mailto:landrum_a@cde.state.co.us" TargetMode="External"/><Relationship Id="rId3" Type="http://schemas.openxmlformats.org/officeDocument/2006/relationships/hyperlink" Target="mailto:loerzel_s@cde.state.co.us" TargetMode="External"/><Relationship Id="rId7" Type="http://schemas.openxmlformats.org/officeDocument/2006/relationships/hyperlink" Target="mailto:bonner_c@cde.state.co.us" TargetMode="External"/><Relationship Id="rId12" Type="http://schemas.openxmlformats.org/officeDocument/2006/relationships/hyperlink" Target="mailto:mund_m@cde.state.co.us"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hyperlink" Target="mailto:villalobospavia_h@cde.state.co.us" TargetMode="External"/><Relationship Id="rId11" Type="http://schemas.openxmlformats.org/officeDocument/2006/relationships/hyperlink" Target="mailto:redford_n@cde.state.co.us" TargetMode="External"/><Relationship Id="rId5" Type="http://schemas.openxmlformats.org/officeDocument/2006/relationships/hyperlink" Target="mailto:sachdeva_a@cde.state.co.us" TargetMode="External"/><Relationship Id="rId10" Type="http://schemas.openxmlformats.org/officeDocument/2006/relationships/hyperlink" Target="mailto:merker_l@cde.state.co.us" TargetMode="External"/><Relationship Id="rId4" Type="http://schemas.openxmlformats.org/officeDocument/2006/relationships/hyperlink" Target="mailto:Carpenter_m@cde.state.co.us" TargetMode="External"/><Relationship Id="rId9" Type="http://schemas.openxmlformats.org/officeDocument/2006/relationships/hyperlink" Target="mailto:carey_j@cde.state.co.us"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hyperlink" Target="mailto:Sachdeva_a@cde.state.co.us" TargetMode="External"/><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hyperlink" Target="http://www.cde.state.co.us/assessment/cmas_spaassessflowchart" TargetMode="External"/><Relationship Id="rId2" Type="http://schemas.openxmlformats.org/officeDocument/2006/relationships/notesSlide" Target="../notesSlides/notesSlide47.xml"/><Relationship Id="rId1" Type="http://schemas.openxmlformats.org/officeDocument/2006/relationships/slideLayout" Target="../slideLayouts/slideLayout14.xml"/><Relationship Id="rId4" Type="http://schemas.openxmlformats.org/officeDocument/2006/relationships/hyperlink" Target="about:blank"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cde.state.co.us/cde_english/identification-placement" TargetMode="External"/><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hyperlink" Target="http://www.cde.state.co.us/assessment/training-coalt" TargetMode="External"/><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hyperlink" Target="http://www.cde.state.co.us/assessment/DAC"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hyperlink" Target="mailto:redford_n@cde.state.co.us" TargetMode="External"/><Relationship Id="rId4" Type="http://schemas.openxmlformats.org/officeDocument/2006/relationships/hyperlink" Target="https://www.cde.state.co.us/assessment/dac_form"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8" Type="http://schemas.openxmlformats.org/officeDocument/2006/relationships/hyperlink" Target="mailto:sorlowski@collegeboard.org" TargetMode="External"/><Relationship Id="rId3" Type="http://schemas.openxmlformats.org/officeDocument/2006/relationships/hyperlink" Target="http://www.cde.state.co.us/assessment/sat-psat" TargetMode="External"/><Relationship Id="rId7" Type="http://schemas.openxmlformats.org/officeDocument/2006/relationships/hyperlink" Target="mailto:oliver_l@cde.state.co.us" TargetMode="External"/><Relationship Id="rId2" Type="http://schemas.openxmlformats.org/officeDocument/2006/relationships/notesSlide" Target="../notesSlides/notesSlide63.xml"/><Relationship Id="rId1" Type="http://schemas.openxmlformats.org/officeDocument/2006/relationships/slideLayout" Target="../slideLayouts/slideLayout14.xml"/><Relationship Id="rId6" Type="http://schemas.openxmlformats.org/officeDocument/2006/relationships/hyperlink" Target="mailto:carpenter_m@cde.state.co.us" TargetMode="External"/><Relationship Id="rId5" Type="http://schemas.openxmlformats.org/officeDocument/2006/relationships/hyperlink" Target="https://app.cloud.scorm.com/sc/InvitationConfirmEmail?publicInvitationId=d0fbc418-cd33-4fb1-a3c5-dc43511c34b1" TargetMode="External"/><Relationship Id="rId10" Type="http://schemas.openxmlformats.org/officeDocument/2006/relationships/hyperlink" Target="mailto:lscurto@collegeboard.org" TargetMode="External"/><Relationship Id="rId4" Type="http://schemas.openxmlformats.org/officeDocument/2006/relationships/hyperlink" Target="http://www.collegeboard.org/colorado" TargetMode="External"/><Relationship Id="rId9" Type="http://schemas.openxmlformats.org/officeDocument/2006/relationships/hyperlink" Target="mailto:nhurianek@collegeboard.org"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hyperlink" Target="http://www.cde.state.co.us/datapipeline/train_schedule" TargetMode="External"/><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hyperlink" Target="http://www.cde.state.co.us/assessment/ela-dataandresults" TargetMode="External"/><Relationship Id="rId7" Type="http://schemas.openxmlformats.org/officeDocument/2006/relationships/hyperlink" Target="http://www.cde.state.co.us/assessment/coalt-sciencesocial-dataandresults" TargetMode="External"/><Relationship Id="rId2" Type="http://schemas.openxmlformats.org/officeDocument/2006/relationships/notesSlide" Target="../notesSlides/notesSlide73.xml"/><Relationship Id="rId1" Type="http://schemas.openxmlformats.org/officeDocument/2006/relationships/slideLayout" Target="../slideLayouts/slideLayout14.xml"/><Relationship Id="rId6" Type="http://schemas.openxmlformats.org/officeDocument/2006/relationships/hyperlink" Target="http://www.cde.state.co.us/assessment/coalt-englishmath-dataandresults" TargetMode="External"/><Relationship Id="rId5" Type="http://schemas.openxmlformats.org/officeDocument/2006/relationships/hyperlink" Target="http://www.cde.state.co.us/assessment/sat-psat-data" TargetMode="External"/><Relationship Id="rId4" Type="http://schemas.openxmlformats.org/officeDocument/2006/relationships/hyperlink" Target="http://www.cde.state.co.us/assessment/cmas-dataandresults" TargetMode="External"/></Relationships>
</file>

<file path=ppt/slides/_rels/slide7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www.cde.state.co.us/assessment/cmas_coalt_interpretiveguide_2024" TargetMode="External"/><Relationship Id="rId7" Type="http://schemas.openxmlformats.org/officeDocument/2006/relationships/image" Target="../media/image41.png"/><Relationship Id="rId2" Type="http://schemas.openxmlformats.org/officeDocument/2006/relationships/notesSlide" Target="../notesSlides/notesSlide74.xml"/><Relationship Id="rId1" Type="http://schemas.openxmlformats.org/officeDocument/2006/relationships/slideLayout" Target="../slideLayouts/slideLayout23.xml"/><Relationship Id="rId6" Type="http://schemas.openxmlformats.org/officeDocument/2006/relationships/image" Target="../media/image40.png"/><Relationship Id="rId5" Type="http://schemas.openxmlformats.org/officeDocument/2006/relationships/hyperlink" Target="https://vimeo.com/877278560?share=copy" TargetMode="External"/><Relationship Id="rId4" Type="http://schemas.openxmlformats.org/officeDocument/2006/relationships/hyperlink" Target="https://coassessments.com/results/"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3" Type="http://schemas.openxmlformats.org/officeDocument/2006/relationships/hyperlink" Target="https://www.cde.state.co.us/assessment/coassessmentlitprog" TargetMode="External"/><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8" Type="http://schemas.openxmlformats.org/officeDocument/2006/relationships/hyperlink" Target="https://www.cde.state.co.us/sites/default/files/docs/postsecondary/CO%20PA%20Summer%20Institute%20School%20Recommendations.10.2021.pdf" TargetMode="External"/><Relationship Id="rId3" Type="http://schemas.openxmlformats.org/officeDocument/2006/relationships/hyperlink" Target="https://www.cde.state.co.us/postsecondary/designelements" TargetMode="External"/><Relationship Id="rId7" Type="http://schemas.openxmlformats.org/officeDocument/2006/relationships/hyperlink" Target="https://docs.google.com/presentation/d/1o20OUBF4CeyYhvg7SIIVrlcheYiVzRFw/edit?usp=drive_link&amp;ouid=104593927482790475593&amp;rtpof=true&amp;sd=true" TargetMode="External"/><Relationship Id="rId2" Type="http://schemas.openxmlformats.org/officeDocument/2006/relationships/notesSlide" Target="../notesSlides/notesSlide77.xml"/><Relationship Id="rId1" Type="http://schemas.openxmlformats.org/officeDocument/2006/relationships/slideLayout" Target="../slideLayouts/slideLayout12.xml"/><Relationship Id="rId6" Type="http://schemas.openxmlformats.org/officeDocument/2006/relationships/hyperlink" Target="https://docs.google.com/presentation/d/1Bv_6_pDxEm9kxgunKvKSugSlPhkSHM6q/edit?usp=drive_link&amp;ouid=104593927482790475593&amp;rtpof=true&amp;sd=true" TargetMode="External"/><Relationship Id="rId11" Type="http://schemas.openxmlformats.org/officeDocument/2006/relationships/hyperlink" Target="https://www.cde.state.co.us/postsecondary/perfassessment" TargetMode="External"/><Relationship Id="rId5" Type="http://schemas.openxmlformats.org/officeDocument/2006/relationships/hyperlink" Target="https://docs.google.com/document/d/19UsnIb2r9dWlBfx26ljGGVX_HajSgqo-/edit?usp=drive_link&amp;ouid=104593927482790475593&amp;rtpof=true&amp;sd=true" TargetMode="External"/><Relationship Id="rId10" Type="http://schemas.openxmlformats.org/officeDocument/2006/relationships/hyperlink" Target="https://sitesed.cde.state.co.us/course/view.php?id=530" TargetMode="External"/><Relationship Id="rId4" Type="http://schemas.openxmlformats.org/officeDocument/2006/relationships/hyperlink" Target="https://www.cde.state.co.us/postsecondary/performanceoutcomes" TargetMode="External"/><Relationship Id="rId9" Type="http://schemas.openxmlformats.org/officeDocument/2006/relationships/hyperlink" Target="https://docs.google.com/document/d/1cxWT0Ny7M47XQ1t8P8ruuD8MCmDY3PRQ/edit?usp=sharing&amp;ouid=104593927482790475593&amp;rtpof=true&amp;sd=true"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www.cde.state.co.us/postsecondary/grad-capstone" TargetMode="External"/><Relationship Id="rId2" Type="http://schemas.openxmlformats.org/officeDocument/2006/relationships/notesSlide" Target="../notesSlides/notesSlide78.xml"/><Relationship Id="rId1" Type="http://schemas.openxmlformats.org/officeDocument/2006/relationships/slideLayout" Target="../slideLayouts/slideLayout14.xml"/><Relationship Id="rId4" Type="http://schemas.openxmlformats.org/officeDocument/2006/relationships/hyperlink" Target="https://nam04.safelinks.protection.outlook.com/?url=https%3A%2F%2Furldefense.com%2Fv3%2F__https%3A%2F%2Fwww.cde.state.co.us%2Fpostsecondary%2Fcapstoneimplementationcriteria__%3B!!I5wY4Ip2iQ-G!8T4nEqS2tTrtcIOR8qK1Mt6kITl4uJxtYFSOeW1Z-KfgbXAro3T1Kyp6J2fHXGPL8RH01DFWC_3GIuS-6HkKvlNpUME%24&amp;data=05%7C02%7CLandrum_A%40cde.state.co.us%7C4fcbd3f9a89941bcc14b08ddce005b49%7Ca751cfc81f9a4edb83709f1c6d4bea5a%7C0%7C0%7C638893223139813561%7CUnknown%7CTWFpbGZsb3d8eyJFbXB0eU1hcGkiOnRydWUsIlYiOiIwLjAuMDAwMCIsIlAiOiJXaW4zMiIsIkFOIjoiTWFpbCIsIldUIjoyfQ%3D%3D%7C0%7C%7C%7C&amp;sdata=S6lVf7Zy4hwvQKxz4ok9pEgx8dvxLPf8GDzU9%2BBEeXo%3D&amp;reserved=0" TargetMode="External"/></Relationships>
</file>

<file path=ppt/slides/_rels/slide79.xml.rels><?xml version="1.0" encoding="UTF-8" standalone="yes"?>
<Relationships xmlns="http://schemas.openxmlformats.org/package/2006/relationships"><Relationship Id="rId8" Type="http://schemas.openxmlformats.org/officeDocument/2006/relationships/hyperlink" Target="https://nam04.safelinks.protection.outlook.com/?url=https%3A%2F%2Fdocs.google.com%2Fspreadsheets%2Fd%2F1F-TyRDm8nhBGr2HlSEHEv92btIodCPx6R0lQMm02HV4%2Fedit%3Fgid%3D0%23gid%3D0&amp;data=05%7C02%7CLandrum_A%40cde.state.co.us%7Cebae81ed6a5d4f79cb0308ddc091b9be%7Ca751cfc81f9a4edb83709f1c6d4bea5a%7C0%7C0%7C638878454322492620%7CUnknown%7CTWFpbGZsb3d8eyJFbXB0eU1hcGkiOnRydWUsIlYiOiIwLjAuMDAwMCIsIlAiOiJXaW4zMiIsIkFOIjoiTWFpbCIsIldUIjoyfQ%3D%3D%7C0%7C%7C%7C&amp;sdata=kUIZwbrq6SPcL3%2F68rBEv93sc8iJfV8XFIB%2BITMNa8I%3D&amp;reserved=0" TargetMode="External"/><Relationship Id="rId3" Type="http://schemas.openxmlformats.org/officeDocument/2006/relationships/hyperlink" Target="https://www.cde.state.co.us/assessment/coloradostudentcenteredscienceassessmenttoolkit" TargetMode="External"/><Relationship Id="rId7" Type="http://schemas.openxmlformats.org/officeDocument/2006/relationships/hyperlink" Target="https://nam04.safelinks.protection.outlook.com/?url=https%3A%2F%2Fchatgpt.com%2Fg%2Fg-kz0VHcrdl-ngss-phenomena-generator&amp;data=05%7C02%7CLandrum_A%40cde.state.co.us%7Cebae81ed6a5d4f79cb0308ddc091b9be%7Ca751cfc81f9a4edb83709f1c6d4bea5a%7C0%7C0%7C638878454322514425%7CUnknown%7CTWFpbGZsb3d8eyJFbXB0eU1hcGkiOnRydWUsIlYiOiIwLjAuMDAwMCIsIlAiOiJXaW4zMiIsIkFOIjoiTWFpbCIsIldUIjoyfQ%3D%3D%7C0%7C%7C%7C&amp;sdata=s6wBnBjDwSHSOUrD1QKSAmrXydU5H5LSiRR5ZYluAB4%3D&amp;reserved=0" TargetMode="External"/><Relationship Id="rId2" Type="http://schemas.openxmlformats.org/officeDocument/2006/relationships/notesSlide" Target="../notesSlides/notesSlide79.xml"/><Relationship Id="rId1" Type="http://schemas.openxmlformats.org/officeDocument/2006/relationships/slideLayout" Target="../slideLayouts/slideLayout14.xml"/><Relationship Id="rId6" Type="http://schemas.openxmlformats.org/officeDocument/2006/relationships/hyperlink" Target="https://nam04.safelinks.protection.outlook.com/?url=https%3A%2F%2Fchatgpt.com%2Fg%2Fg-67b4eaa5d738819195e574e93ba86c8b-science-standards-unpacked&amp;data=05%7C02%7CLandrum_A%40cde.state.co.us%7Cebae81ed6a5d4f79cb0308ddc091b9be%7Ca751cfc81f9a4edb83709f1c6d4bea5a%7C0%7C0%7C638878454322503601%7CUnknown%7CTWFpbGZsb3d8eyJFbXB0eU1hcGkiOnRydWUsIlYiOiIwLjAuMDAwMCIsIlAiOiJXaW4zMiIsIkFOIjoiTWFpbCIsIldUIjoyfQ%3D%3D%7C0%7C%7C%7C&amp;sdata=ijyr5%2F3aEivEOPRN3i78PeglhiyygpsdW7C56%2F1nq8E%3D&amp;reserved=0" TargetMode="External"/><Relationship Id="rId5" Type="http://schemas.openxmlformats.org/officeDocument/2006/relationships/hyperlink" Target="https://docs.google.com/document/d/1UE3iZdCaULKpyG-qGqXrihpSrxmCTnaFTmGBXH2bKfc/edit?tab=t.0" TargetMode="External"/><Relationship Id="rId4" Type="http://schemas.openxmlformats.org/officeDocument/2006/relationships/hyperlink" Target="https://drive.google.com/file/d/12EHqpFj3Aw6zSvh6dE3UvjsSatNLTUP7/view"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8" Type="http://schemas.openxmlformats.org/officeDocument/2006/relationships/hyperlink" Target="https://www.cde.state.co.us/postsecondary/castoneprojectsinruralschooldistrict" TargetMode="External"/><Relationship Id="rId13" Type="http://schemas.openxmlformats.org/officeDocument/2006/relationships/hyperlink" Target="https://www.cde.state.co.us/postsecondary/pacasestudypaper3" TargetMode="External"/><Relationship Id="rId3" Type="http://schemas.openxmlformats.org/officeDocument/2006/relationships/hyperlink" Target="https://www.colorado.edu/cadre/" TargetMode="External"/><Relationship Id="rId7" Type="http://schemas.openxmlformats.org/officeDocument/2006/relationships/hyperlink" Target="https://www.cde.state.co.us/postsecondary/developingcommonperformancebasedassessments" TargetMode="External"/><Relationship Id="rId12" Type="http://schemas.openxmlformats.org/officeDocument/2006/relationships/hyperlink" Target="https://www.cde.state.co.us/postsecondary/pacasestudypaper2" TargetMode="External"/><Relationship Id="rId2" Type="http://schemas.openxmlformats.org/officeDocument/2006/relationships/notesSlide" Target="../notesSlides/notesSlide80.xml"/><Relationship Id="rId1" Type="http://schemas.openxmlformats.org/officeDocument/2006/relationships/slideLayout" Target="../slideLayouts/slideLayout14.xml"/><Relationship Id="rId6" Type="http://schemas.openxmlformats.org/officeDocument/2006/relationships/hyperlink" Target="https://www.cde.state.co.us/postsecondary/2024cadrecasestudyreport" TargetMode="External"/><Relationship Id="rId11" Type="http://schemas.openxmlformats.org/officeDocument/2006/relationships/hyperlink" Target="https://www.cde.state.co.us/postsecondary/pacasestudypaper1" TargetMode="External"/><Relationship Id="rId5" Type="http://schemas.openxmlformats.org/officeDocument/2006/relationships/hyperlink" Target="https://www.cde.state.co.us/sites/default/files/docs/postsecondary/2024_Exploring%20the%20Implications%20of%20the%20Expanded%20Graduation%20Menu%20Guidelines-%20%20An%20Evaluation%20of%20the%20Capstone%20Experience%20in%20One%20High%20School_final%20%28002%29.pdf" TargetMode="External"/><Relationship Id="rId10" Type="http://schemas.openxmlformats.org/officeDocument/2006/relationships/hyperlink" Target="https://www.cde.state.co.us/postsecondary/pacasestudysummary" TargetMode="External"/><Relationship Id="rId4" Type="http://schemas.openxmlformats.org/officeDocument/2006/relationships/hyperlink" Target="https://www.cde.state.co.us/assessment/nlcscasestudy2025" TargetMode="External"/><Relationship Id="rId9" Type="http://schemas.openxmlformats.org/officeDocument/2006/relationships/hyperlink" Target="https://www.cde.state.co.us/postsecondary/capstonesindicatorofpwr" TargetMode="External"/><Relationship Id="rId14" Type="http://schemas.openxmlformats.org/officeDocument/2006/relationships/hyperlink" Target="https://www.cde.state.co.us/postsecondary/perfassessment#research" TargetMode="Externa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3" Type="http://schemas.openxmlformats.org/officeDocument/2006/relationships/hyperlink" Target="https://www.cde.state.co.us/assessment/dtc" TargetMode="External"/><Relationship Id="rId2" Type="http://schemas.openxmlformats.org/officeDocument/2006/relationships/notesSlide" Target="../notesSlides/notesSlide82.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84.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5.xml"/></Relationships>
</file>

<file path=ppt/slides/_rels/slide8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0.xml"/><Relationship Id="rId1" Type="http://schemas.openxmlformats.org/officeDocument/2006/relationships/slideLayout" Target="../slideLayouts/slideLayout26.xml"/><Relationship Id="rId4" Type="http://schemas.openxmlformats.org/officeDocument/2006/relationships/image" Target="../media/image48.png"/></Relationships>
</file>

<file path=ppt/slides/_rels/slide9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1.xml"/><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2.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3.xml"/><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4.xml"/><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5.xml"/><Relationship Id="rId1" Type="http://schemas.openxmlformats.org/officeDocument/2006/relationships/slideLayout" Target="../slideLayouts/slideLayout26.xml"/><Relationship Id="rId4" Type="http://schemas.openxmlformats.org/officeDocument/2006/relationships/image" Target="../media/image48.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2"/>
        <p:cNvGrpSpPr/>
        <p:nvPr/>
      </p:nvGrpSpPr>
      <p:grpSpPr>
        <a:xfrm>
          <a:off x="0" y="0"/>
          <a:ext cx="0" cy="0"/>
          <a:chOff x="0" y="0"/>
          <a:chExt cx="0" cy="0"/>
        </a:xfrm>
      </p:grpSpPr>
      <p:sp>
        <p:nvSpPr>
          <p:cNvPr id="154" name="Google Shape;154;p1">
            <a:extLst>
              <a:ext uri="{C183D7F6-B498-43B3-948B-1728B52AA6E4}">
                <adec:decorative xmlns:adec="http://schemas.microsoft.com/office/drawing/2017/decorative" val="0"/>
              </a:ext>
            </a:extLst>
          </p:cNvPr>
          <p:cNvSpPr txBox="1">
            <a:spLocks noGrp="1"/>
          </p:cNvSpPr>
          <p:nvPr>
            <p:ph type="title"/>
          </p:nvPr>
        </p:nvSpPr>
        <p:spPr>
          <a:xfrm>
            <a:off x="311700" y="241938"/>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2500" dirty="0"/>
              <a:t>Disclaimer on Artificial Intelligence</a:t>
            </a:r>
            <a:endParaRPr sz="2500" dirty="0"/>
          </a:p>
        </p:txBody>
      </p:sp>
      <p:sp>
        <p:nvSpPr>
          <p:cNvPr id="153" name="Google Shape;153;p1">
            <a:extLst>
              <a:ext uri="{C183D7F6-B498-43B3-948B-1728B52AA6E4}">
                <adec:decorative xmlns:adec="http://schemas.microsoft.com/office/drawing/2017/decorative" val="0"/>
              </a:ext>
            </a:extLst>
          </p:cNvPr>
          <p:cNvSpPr txBox="1"/>
          <p:nvPr/>
        </p:nvSpPr>
        <p:spPr>
          <a:xfrm>
            <a:off x="340650" y="3437039"/>
            <a:ext cx="8538000" cy="147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latin typeface="Calibri"/>
                <a:ea typeface="Calibri"/>
                <a:cs typeface="Calibri"/>
                <a:sym typeface="Calibri"/>
              </a:rPr>
              <a:t>This online event is offered by CDE for training purposes. By participating in this event, attendees agree that they may not save, record, capture, share, or post its contents without our express permission. Attendees may not use artificially intelligent (AI) software or services to capture the content of the event. CDE reserves the right to remove any attendee employing such services.</a:t>
            </a:r>
            <a:endParaRPr sz="1800">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1"/>
        <p:cNvGrpSpPr/>
        <p:nvPr/>
      </p:nvGrpSpPr>
      <p:grpSpPr>
        <a:xfrm>
          <a:off x="0" y="0"/>
          <a:ext cx="0" cy="0"/>
          <a:chOff x="0" y="0"/>
          <a:chExt cx="0" cy="0"/>
        </a:xfrm>
      </p:grpSpPr>
      <p:sp>
        <p:nvSpPr>
          <p:cNvPr id="242" name="Google Shape;242;g37aca7b9956_0_65"/>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3200"/>
              <a:buFont typeface="Calibri"/>
              <a:buNone/>
            </a:pPr>
            <a:r>
              <a:rPr lang="en-US" sz="3200">
                <a:latin typeface="Calibri"/>
                <a:ea typeface="Calibri"/>
                <a:cs typeface="Calibri"/>
                <a:sym typeface="Calibri"/>
              </a:rPr>
              <a:t>Transmitting Secure Information</a:t>
            </a:r>
            <a:endParaRPr/>
          </a:p>
        </p:txBody>
      </p:sp>
      <p:sp>
        <p:nvSpPr>
          <p:cNvPr id="243" name="Google Shape;243;g37aca7b9956_0_65"/>
          <p:cNvSpPr txBox="1">
            <a:spLocks noGrp="1"/>
          </p:cNvSpPr>
          <p:nvPr>
            <p:ph type="body" idx="1"/>
          </p:nvPr>
        </p:nvSpPr>
        <p:spPr>
          <a:xfrm>
            <a:off x="311700" y="1152475"/>
            <a:ext cx="5056200" cy="3150900"/>
          </a:xfrm>
          <a:prstGeom prst="rect">
            <a:avLst/>
          </a:prstGeom>
          <a:noFill/>
          <a:ln>
            <a:noFill/>
          </a:ln>
        </p:spPr>
        <p:txBody>
          <a:bodyPr spcFirstLastPara="1" wrap="square" lIns="0" tIns="0" rIns="0" bIns="45700" anchor="t" anchorCtr="0">
            <a:normAutofit/>
          </a:bodyPr>
          <a:lstStyle/>
          <a:p>
            <a:pPr marL="342900" lvl="0" indent="-342900" algn="l" rtl="0">
              <a:lnSpc>
                <a:spcPct val="100000"/>
              </a:lnSpc>
              <a:spcBef>
                <a:spcPts val="0"/>
              </a:spcBef>
              <a:spcAft>
                <a:spcPts val="0"/>
              </a:spcAft>
              <a:buClr>
                <a:srgbClr val="000000"/>
              </a:buClr>
              <a:buSzPts val="2200"/>
              <a:buFont typeface="Arial"/>
              <a:buChar char="•"/>
            </a:pPr>
            <a:r>
              <a:rPr lang="en-US" sz="2100">
                <a:solidFill>
                  <a:srgbClr val="000000"/>
                </a:solidFill>
              </a:rPr>
              <a:t>Use Syncplicity to send secure information to CDE</a:t>
            </a:r>
            <a:r>
              <a:rPr lang="en-US" sz="2200">
                <a:solidFill>
                  <a:srgbClr val="000000"/>
                </a:solidFill>
              </a:rPr>
              <a:t> </a:t>
            </a:r>
            <a:endParaRPr>
              <a:solidFill>
                <a:srgbClr val="000000"/>
              </a:solidFill>
            </a:endParaRPr>
          </a:p>
          <a:p>
            <a:pPr marL="857250" lvl="1" indent="-314325" algn="l" rtl="0">
              <a:lnSpc>
                <a:spcPct val="100000"/>
              </a:lnSpc>
              <a:spcBef>
                <a:spcPts val="0"/>
              </a:spcBef>
              <a:spcAft>
                <a:spcPts val="0"/>
              </a:spcAft>
              <a:buClr>
                <a:srgbClr val="000000"/>
              </a:buClr>
              <a:buSzPts val="1500"/>
              <a:buChar char="○"/>
            </a:pPr>
            <a:r>
              <a:rPr lang="en-US" sz="1500">
                <a:solidFill>
                  <a:srgbClr val="000000"/>
                </a:solidFill>
              </a:rPr>
              <a:t>Two users per district can access the CDE_Assessment folder</a:t>
            </a:r>
            <a:endParaRPr sz="1500">
              <a:solidFill>
                <a:srgbClr val="000000"/>
              </a:solidFill>
            </a:endParaRPr>
          </a:p>
          <a:p>
            <a:pPr marL="1485900" lvl="2" indent="-323850" algn="l" rtl="0">
              <a:lnSpc>
                <a:spcPct val="100000"/>
              </a:lnSpc>
              <a:spcBef>
                <a:spcPts val="0"/>
              </a:spcBef>
              <a:spcAft>
                <a:spcPts val="0"/>
              </a:spcAft>
              <a:buClr>
                <a:srgbClr val="000000"/>
              </a:buClr>
              <a:buSzPts val="1500"/>
              <a:buAutoNum type="arabicPeriod"/>
            </a:pPr>
            <a:r>
              <a:rPr lang="en-US" sz="1500">
                <a:solidFill>
                  <a:srgbClr val="000000"/>
                </a:solidFill>
              </a:rPr>
              <a:t>The official DAC</a:t>
            </a:r>
            <a:endParaRPr sz="1500">
              <a:solidFill>
                <a:srgbClr val="000000"/>
              </a:solidFill>
            </a:endParaRPr>
          </a:p>
          <a:p>
            <a:pPr marL="1485900" lvl="2" indent="-323850" algn="l" rtl="0">
              <a:lnSpc>
                <a:spcPct val="100000"/>
              </a:lnSpc>
              <a:spcBef>
                <a:spcPts val="0"/>
              </a:spcBef>
              <a:spcAft>
                <a:spcPts val="0"/>
              </a:spcAft>
              <a:buClr>
                <a:srgbClr val="000000"/>
              </a:buClr>
              <a:buSzPts val="1500"/>
              <a:buAutoNum type="arabicPeriod"/>
            </a:pPr>
            <a:r>
              <a:rPr lang="en-US" sz="1500">
                <a:solidFill>
                  <a:srgbClr val="000000"/>
                </a:solidFill>
              </a:rPr>
              <a:t>One additional individual, if requested</a:t>
            </a:r>
            <a:endParaRPr sz="1500">
              <a:solidFill>
                <a:srgbClr val="000000"/>
              </a:solidFill>
            </a:endParaRPr>
          </a:p>
          <a:p>
            <a:pPr marL="857250" lvl="1" indent="-314325" algn="l" rtl="0">
              <a:lnSpc>
                <a:spcPct val="100000"/>
              </a:lnSpc>
              <a:spcBef>
                <a:spcPts val="0"/>
              </a:spcBef>
              <a:spcAft>
                <a:spcPts val="0"/>
              </a:spcAft>
              <a:buClr>
                <a:srgbClr val="000000"/>
              </a:buClr>
              <a:buSzPts val="1500"/>
              <a:buChar char="○"/>
            </a:pPr>
            <a:r>
              <a:rPr lang="en-US" sz="1500">
                <a:solidFill>
                  <a:srgbClr val="000000"/>
                </a:solidFill>
              </a:rPr>
              <a:t>CDE will email a list of users to each district</a:t>
            </a:r>
            <a:endParaRPr sz="1500">
              <a:solidFill>
                <a:srgbClr val="000000"/>
              </a:solidFill>
            </a:endParaRPr>
          </a:p>
          <a:p>
            <a:pPr marL="1485900" lvl="2" indent="-323850" algn="l" rtl="0">
              <a:lnSpc>
                <a:spcPct val="100000"/>
              </a:lnSpc>
              <a:spcBef>
                <a:spcPts val="0"/>
              </a:spcBef>
              <a:spcAft>
                <a:spcPts val="0"/>
              </a:spcAft>
              <a:buClr>
                <a:srgbClr val="000000"/>
              </a:buClr>
              <a:buSzPts val="1500"/>
              <a:buChar char="■"/>
            </a:pPr>
            <a:r>
              <a:rPr lang="en-US" sz="1500">
                <a:solidFill>
                  <a:srgbClr val="000000"/>
                </a:solidFill>
              </a:rPr>
              <a:t>Respond with updates</a:t>
            </a:r>
            <a:endParaRPr sz="1500">
              <a:solidFill>
                <a:srgbClr val="000000"/>
              </a:solidFill>
            </a:endParaRPr>
          </a:p>
          <a:p>
            <a:pPr marL="1485900" lvl="2" indent="-323850" algn="l" rtl="0">
              <a:lnSpc>
                <a:spcPct val="100000"/>
              </a:lnSpc>
              <a:spcBef>
                <a:spcPts val="0"/>
              </a:spcBef>
              <a:spcAft>
                <a:spcPts val="0"/>
              </a:spcAft>
              <a:buClr>
                <a:srgbClr val="000000"/>
              </a:buClr>
              <a:buSzPts val="1500"/>
              <a:buChar char="■"/>
            </a:pPr>
            <a:r>
              <a:rPr lang="en-US" sz="1500">
                <a:solidFill>
                  <a:srgbClr val="000000"/>
                </a:solidFill>
              </a:rPr>
              <a:t>New users must create/access their accounts within 90 days</a:t>
            </a:r>
            <a:endParaRPr sz="1500">
              <a:solidFill>
                <a:srgbClr val="000000"/>
              </a:solidFill>
            </a:endParaRPr>
          </a:p>
          <a:p>
            <a:pPr marL="857250" lvl="1" indent="-314325" algn="l" rtl="0">
              <a:lnSpc>
                <a:spcPct val="100000"/>
              </a:lnSpc>
              <a:spcBef>
                <a:spcPts val="0"/>
              </a:spcBef>
              <a:spcAft>
                <a:spcPts val="0"/>
              </a:spcAft>
              <a:buClr>
                <a:srgbClr val="000000"/>
              </a:buClr>
              <a:buSzPts val="1500"/>
              <a:buChar char="○"/>
            </a:pPr>
            <a:r>
              <a:rPr lang="en-US" sz="1500">
                <a:solidFill>
                  <a:srgbClr val="000000"/>
                </a:solidFill>
              </a:rPr>
              <a:t>During SBD, the Data Respondent has access to a separate SBD folder</a:t>
            </a:r>
            <a:endParaRPr sz="1500">
              <a:solidFill>
                <a:srgbClr val="000000"/>
              </a:solidFill>
            </a:endParaRPr>
          </a:p>
        </p:txBody>
      </p:sp>
      <p:grpSp>
        <p:nvGrpSpPr>
          <p:cNvPr id="244" name="Google Shape;244;g37aca7b9956_0_65" descr="Reminder: Do not send personally identifiable information (e.g., SASID, name, free and reduced lunch status, disability status, test scores, etc.) through email&#10;CDE Assessment will not respond to emails containing PII&#10;The email will be deleted &#10;Remind all staff who may communicate with CDE"/>
          <p:cNvGrpSpPr/>
          <p:nvPr/>
        </p:nvGrpSpPr>
        <p:grpSpPr>
          <a:xfrm>
            <a:off x="5485225" y="1241425"/>
            <a:ext cx="3585600" cy="2709000"/>
            <a:chOff x="5253918" y="1534047"/>
            <a:chExt cx="3585600" cy="3612000"/>
          </a:xfrm>
          <a:solidFill>
            <a:srgbClr val="E26510"/>
          </a:solidFill>
        </p:grpSpPr>
        <p:sp>
          <p:nvSpPr>
            <p:cNvPr id="245" name="Google Shape;245;g37aca7b9956_0_65"/>
            <p:cNvSpPr txBox="1"/>
            <p:nvPr/>
          </p:nvSpPr>
          <p:spPr>
            <a:xfrm>
              <a:off x="5253918" y="1534047"/>
              <a:ext cx="3585600" cy="3612000"/>
            </a:xfrm>
            <a:prstGeom prst="rect">
              <a:avLst/>
            </a:prstGeom>
            <a:solidFill>
              <a:schemeClr val="tx1"/>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900" b="1" dirty="0">
                  <a:solidFill>
                    <a:schemeClr val="lt1"/>
                  </a:solidFill>
                  <a:latin typeface="Calibri"/>
                  <a:ea typeface="Calibri"/>
                  <a:cs typeface="Calibri"/>
                  <a:sym typeface="Calibri"/>
                </a:rPr>
                <a:t>Reminder</a:t>
              </a:r>
              <a:r>
                <a:rPr lang="en-US" sz="1900" dirty="0">
                  <a:solidFill>
                    <a:schemeClr val="lt1"/>
                  </a:solidFill>
                  <a:latin typeface="Calibri"/>
                  <a:ea typeface="Calibri"/>
                  <a:cs typeface="Calibri"/>
                  <a:sym typeface="Calibri"/>
                </a:rPr>
                <a:t>: Do not send personally identifiable information (e.g., SASID, name, free and reduced lunch status, disability status, test scores, etc.) through email</a:t>
              </a:r>
              <a:endParaRPr sz="1100" dirty="0"/>
            </a:p>
            <a:p>
              <a:pPr marL="285750" marR="0" lvl="0" indent="-266700" algn="l" rtl="0">
                <a:spcBef>
                  <a:spcPts val="0"/>
                </a:spcBef>
                <a:spcAft>
                  <a:spcPts val="0"/>
                </a:spcAft>
                <a:buClr>
                  <a:schemeClr val="lt1"/>
                </a:buClr>
                <a:buSzPts val="1500"/>
                <a:buFont typeface="Arial"/>
                <a:buChar char="•"/>
              </a:pPr>
              <a:r>
                <a:rPr lang="en-US" sz="1500" dirty="0">
                  <a:solidFill>
                    <a:schemeClr val="lt1"/>
                  </a:solidFill>
                  <a:latin typeface="Calibri"/>
                  <a:ea typeface="Calibri"/>
                  <a:cs typeface="Calibri"/>
                  <a:sym typeface="Calibri"/>
                </a:rPr>
                <a:t>CDE Assessment will not respond to emails containing PII</a:t>
              </a:r>
              <a:endParaRPr sz="1100" dirty="0"/>
            </a:p>
            <a:p>
              <a:pPr marL="285750" marR="0" lvl="0" indent="-266700" algn="l" rtl="0">
                <a:spcBef>
                  <a:spcPts val="0"/>
                </a:spcBef>
                <a:spcAft>
                  <a:spcPts val="0"/>
                </a:spcAft>
                <a:buClr>
                  <a:schemeClr val="lt1"/>
                </a:buClr>
                <a:buSzPts val="1500"/>
                <a:buFont typeface="Arial"/>
                <a:buChar char="•"/>
              </a:pPr>
              <a:r>
                <a:rPr lang="en-US" sz="1500" dirty="0">
                  <a:solidFill>
                    <a:schemeClr val="lt1"/>
                  </a:solidFill>
                  <a:latin typeface="Calibri"/>
                  <a:ea typeface="Calibri"/>
                  <a:cs typeface="Calibri"/>
                  <a:sym typeface="Calibri"/>
                </a:rPr>
                <a:t>The email will be deleted </a:t>
              </a:r>
              <a:endParaRPr sz="1100" dirty="0"/>
            </a:p>
            <a:p>
              <a:pPr marL="285750" marR="0" lvl="0" indent="-266700" algn="l" rtl="0">
                <a:spcBef>
                  <a:spcPts val="0"/>
                </a:spcBef>
                <a:spcAft>
                  <a:spcPts val="0"/>
                </a:spcAft>
                <a:buClr>
                  <a:schemeClr val="lt1"/>
                </a:buClr>
                <a:buSzPts val="1500"/>
                <a:buFont typeface="Arial"/>
                <a:buChar char="•"/>
              </a:pPr>
              <a:r>
                <a:rPr lang="en-US" sz="1500" dirty="0">
                  <a:solidFill>
                    <a:schemeClr val="lt1"/>
                  </a:solidFill>
                  <a:latin typeface="Calibri"/>
                  <a:ea typeface="Calibri"/>
                  <a:cs typeface="Calibri"/>
                  <a:sym typeface="Calibri"/>
                </a:rPr>
                <a:t>Remind all staff who may </a:t>
              </a:r>
              <a:br>
                <a:rPr lang="en-US" sz="1500" dirty="0">
                  <a:solidFill>
                    <a:schemeClr val="lt1"/>
                  </a:solidFill>
                  <a:latin typeface="Calibri"/>
                  <a:ea typeface="Calibri"/>
                  <a:cs typeface="Calibri"/>
                  <a:sym typeface="Calibri"/>
                </a:rPr>
              </a:br>
              <a:r>
                <a:rPr lang="en-US" sz="1500" dirty="0">
                  <a:solidFill>
                    <a:schemeClr val="lt1"/>
                  </a:solidFill>
                  <a:latin typeface="Calibri"/>
                  <a:ea typeface="Calibri"/>
                  <a:cs typeface="Calibri"/>
                  <a:sym typeface="Calibri"/>
                </a:rPr>
                <a:t>communicate with CDE</a:t>
              </a:r>
              <a:endParaRPr sz="1100" dirty="0"/>
            </a:p>
          </p:txBody>
        </p:sp>
        <p:pic>
          <p:nvPicPr>
            <p:cNvPr id="246" name="Google Shape;246;g37aca7b9956_0_65" descr="Warning with solid fill"/>
            <p:cNvPicPr preferRelativeResize="0"/>
            <p:nvPr/>
          </p:nvPicPr>
          <p:blipFill rotWithShape="1">
            <a:blip r:embed="rId3">
              <a:alphaModFix/>
            </a:blip>
            <a:srcRect/>
            <a:stretch/>
          </p:blipFill>
          <p:spPr>
            <a:xfrm>
              <a:off x="7646503" y="3911906"/>
              <a:ext cx="1117524" cy="1117524"/>
            </a:xfrm>
            <a:prstGeom prst="rect">
              <a:avLst/>
            </a:prstGeom>
            <a:solidFill>
              <a:schemeClr val="tx1"/>
            </a:solidFill>
            <a:ln>
              <a:noFill/>
            </a:ln>
          </p:spPr>
        </p:pic>
      </p:gr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Google Shape;973;p85"/>
          <p:cNvSpPr txBox="1">
            <a:spLocks noGrp="1"/>
          </p:cNvSpPr>
          <p:nvPr>
            <p:ph type="body" idx="1"/>
          </p:nvPr>
        </p:nvSpPr>
        <p:spPr>
          <a:xfrm>
            <a:off x="311700" y="1003000"/>
            <a:ext cx="8135100" cy="3184200"/>
          </a:xfrm>
          <a:prstGeom prst="rect">
            <a:avLst/>
          </a:prstGeom>
          <a:noFill/>
          <a:ln>
            <a:noFill/>
          </a:ln>
        </p:spPr>
        <p:txBody>
          <a:bodyPr spcFirstLastPara="1" wrap="square" lIns="91425" tIns="45700" rIns="91425" bIns="45700" anchor="t" anchorCtr="0">
            <a:noAutofit/>
          </a:bodyPr>
          <a:lstStyle/>
          <a:p>
            <a:pPr marL="285750" lvl="0" indent="-247650" algn="l" rtl="0">
              <a:lnSpc>
                <a:spcPct val="100000"/>
              </a:lnSpc>
              <a:spcBef>
                <a:spcPts val="0"/>
              </a:spcBef>
              <a:spcAft>
                <a:spcPts val="0"/>
              </a:spcAft>
              <a:buClr>
                <a:srgbClr val="000000"/>
              </a:buClr>
              <a:buSzPts val="1400"/>
              <a:buChar char="●"/>
            </a:pPr>
            <a:r>
              <a:rPr lang="en-US" sz="1400" b="1">
                <a:solidFill>
                  <a:srgbClr val="000000"/>
                </a:solidFill>
              </a:rPr>
              <a:t>ACCESS Administration </a:t>
            </a:r>
            <a:endParaRPr sz="1400" b="1">
              <a:solidFill>
                <a:srgbClr val="000000"/>
              </a:solidFill>
            </a:endParaRPr>
          </a:p>
          <a:p>
            <a:pPr marL="572770" lvl="1" indent="-247650" algn="l" rtl="0">
              <a:lnSpc>
                <a:spcPct val="100000"/>
              </a:lnSpc>
              <a:spcBef>
                <a:spcPts val="300"/>
              </a:spcBef>
              <a:spcAft>
                <a:spcPts val="0"/>
              </a:spcAft>
              <a:buClr>
                <a:srgbClr val="000000"/>
              </a:buClr>
              <a:buSzPts val="1400"/>
              <a:buChar char="○"/>
            </a:pPr>
            <a:r>
              <a:rPr lang="en-US">
                <a:solidFill>
                  <a:srgbClr val="000000"/>
                </a:solidFill>
              </a:rPr>
              <a:t>Wednesdays from 3:30 to 4 p.m</a:t>
            </a:r>
            <a:endParaRPr>
              <a:solidFill>
                <a:srgbClr val="000000"/>
              </a:solidFill>
            </a:endParaRPr>
          </a:p>
          <a:p>
            <a:pPr marL="1371600" lvl="2" indent="-317500" algn="l" rtl="0">
              <a:lnSpc>
                <a:spcPct val="100000"/>
              </a:lnSpc>
              <a:spcBef>
                <a:spcPts val="300"/>
              </a:spcBef>
              <a:spcAft>
                <a:spcPts val="0"/>
              </a:spcAft>
              <a:buClr>
                <a:srgbClr val="000000"/>
              </a:buClr>
              <a:buSzPts val="1400"/>
              <a:buChar char="■"/>
            </a:pPr>
            <a:r>
              <a:rPr lang="en-US">
                <a:solidFill>
                  <a:srgbClr val="000000"/>
                </a:solidFill>
              </a:rPr>
              <a:t>Monthly: October, November, December</a:t>
            </a:r>
            <a:endParaRPr>
              <a:solidFill>
                <a:srgbClr val="000000"/>
              </a:solidFill>
            </a:endParaRPr>
          </a:p>
          <a:p>
            <a:pPr marL="1371600" lvl="2" indent="-317500" algn="l" rtl="0">
              <a:lnSpc>
                <a:spcPct val="100000"/>
              </a:lnSpc>
              <a:spcBef>
                <a:spcPts val="300"/>
              </a:spcBef>
              <a:spcAft>
                <a:spcPts val="0"/>
              </a:spcAft>
              <a:buClr>
                <a:srgbClr val="000000"/>
              </a:buClr>
              <a:buSzPts val="1400"/>
              <a:buChar char="■"/>
            </a:pPr>
            <a:r>
              <a:rPr lang="en-US">
                <a:solidFill>
                  <a:srgbClr val="000000"/>
                </a:solidFill>
              </a:rPr>
              <a:t>Weekly: January - February 11</a:t>
            </a:r>
            <a:endParaRPr>
              <a:solidFill>
                <a:srgbClr val="000000"/>
              </a:solidFill>
            </a:endParaRPr>
          </a:p>
          <a:p>
            <a:pPr marL="285750" lvl="0" indent="-260350" algn="l" rtl="0">
              <a:lnSpc>
                <a:spcPct val="100000"/>
              </a:lnSpc>
              <a:spcBef>
                <a:spcPts val="300"/>
              </a:spcBef>
              <a:spcAft>
                <a:spcPts val="0"/>
              </a:spcAft>
              <a:buClr>
                <a:srgbClr val="000000"/>
              </a:buClr>
              <a:buSzPts val="1400"/>
              <a:buChar char="●"/>
            </a:pPr>
            <a:r>
              <a:rPr lang="en-US" sz="1400" b="1">
                <a:solidFill>
                  <a:srgbClr val="000000"/>
                </a:solidFill>
              </a:rPr>
              <a:t>CMAS Administration </a:t>
            </a:r>
            <a:endParaRPr sz="1400" b="1">
              <a:solidFill>
                <a:srgbClr val="000000"/>
              </a:solidFill>
            </a:endParaRPr>
          </a:p>
          <a:p>
            <a:pPr marL="571500" lvl="1" indent="-260350" algn="l" rtl="0">
              <a:lnSpc>
                <a:spcPct val="100000"/>
              </a:lnSpc>
              <a:spcBef>
                <a:spcPts val="300"/>
              </a:spcBef>
              <a:spcAft>
                <a:spcPts val="0"/>
              </a:spcAft>
              <a:buClr>
                <a:srgbClr val="000000"/>
              </a:buClr>
              <a:buSzPts val="1400"/>
              <a:buChar char="○"/>
            </a:pPr>
            <a:r>
              <a:rPr lang="en-US">
                <a:solidFill>
                  <a:srgbClr val="000000"/>
                </a:solidFill>
              </a:rPr>
              <a:t>Thursdays from 3 to 3:30 p.m.</a:t>
            </a:r>
            <a:endParaRPr>
              <a:solidFill>
                <a:srgbClr val="000000"/>
              </a:solidFill>
            </a:endParaRPr>
          </a:p>
          <a:p>
            <a:pPr marL="857250" lvl="2" indent="-260350" algn="l" rtl="0">
              <a:lnSpc>
                <a:spcPct val="100000"/>
              </a:lnSpc>
              <a:spcBef>
                <a:spcPts val="300"/>
              </a:spcBef>
              <a:spcAft>
                <a:spcPts val="0"/>
              </a:spcAft>
              <a:buClr>
                <a:srgbClr val="000000"/>
              </a:buClr>
              <a:buSzPts val="1400"/>
              <a:buChar char="■"/>
            </a:pPr>
            <a:r>
              <a:rPr lang="en-US">
                <a:solidFill>
                  <a:srgbClr val="000000"/>
                </a:solidFill>
              </a:rPr>
              <a:t>Monthly – December </a:t>
            </a:r>
            <a:endParaRPr>
              <a:solidFill>
                <a:srgbClr val="000000"/>
              </a:solidFill>
            </a:endParaRPr>
          </a:p>
          <a:p>
            <a:pPr marL="857250" lvl="2" indent="-260350" algn="l" rtl="0">
              <a:lnSpc>
                <a:spcPct val="100000"/>
              </a:lnSpc>
              <a:spcBef>
                <a:spcPts val="300"/>
              </a:spcBef>
              <a:spcAft>
                <a:spcPts val="0"/>
              </a:spcAft>
              <a:buClr>
                <a:srgbClr val="000000"/>
              </a:buClr>
              <a:buSzPts val="1400"/>
              <a:buChar char="■"/>
            </a:pPr>
            <a:r>
              <a:rPr lang="en-US">
                <a:solidFill>
                  <a:srgbClr val="000000"/>
                </a:solidFill>
              </a:rPr>
              <a:t>Bi-monthly – January, February, March</a:t>
            </a:r>
            <a:endParaRPr>
              <a:solidFill>
                <a:srgbClr val="000000"/>
              </a:solidFill>
            </a:endParaRPr>
          </a:p>
          <a:p>
            <a:pPr marL="857250" lvl="2" indent="-260350" algn="l" rtl="0">
              <a:lnSpc>
                <a:spcPct val="100000"/>
              </a:lnSpc>
              <a:spcBef>
                <a:spcPts val="300"/>
              </a:spcBef>
              <a:spcAft>
                <a:spcPts val="0"/>
              </a:spcAft>
              <a:buClr>
                <a:srgbClr val="000000"/>
              </a:buClr>
              <a:buSzPts val="1400"/>
              <a:buChar char="■"/>
            </a:pPr>
            <a:r>
              <a:rPr lang="en-US">
                <a:solidFill>
                  <a:srgbClr val="000000"/>
                </a:solidFill>
              </a:rPr>
              <a:t>Weekly – April through May</a:t>
            </a:r>
            <a:endParaRPr>
              <a:solidFill>
                <a:srgbClr val="000000"/>
              </a:solidFill>
            </a:endParaRPr>
          </a:p>
          <a:p>
            <a:pPr marL="285750" lvl="0" indent="-260350" algn="l" rtl="0">
              <a:lnSpc>
                <a:spcPct val="100000"/>
              </a:lnSpc>
              <a:spcBef>
                <a:spcPts val="300"/>
              </a:spcBef>
              <a:spcAft>
                <a:spcPts val="0"/>
              </a:spcAft>
              <a:buClr>
                <a:srgbClr val="000000"/>
              </a:buClr>
              <a:buSzPts val="1400"/>
              <a:buChar char="●"/>
            </a:pPr>
            <a:r>
              <a:rPr lang="en-US" sz="1400" b="1">
                <a:solidFill>
                  <a:srgbClr val="000000"/>
                </a:solidFill>
              </a:rPr>
              <a:t>PSAT and SAT Administration</a:t>
            </a:r>
            <a:endParaRPr sz="1400" b="1">
              <a:solidFill>
                <a:srgbClr val="000000"/>
              </a:solidFill>
            </a:endParaRPr>
          </a:p>
          <a:p>
            <a:pPr marL="571500" lvl="1" indent="-260350" algn="l" rtl="0">
              <a:lnSpc>
                <a:spcPct val="100000"/>
              </a:lnSpc>
              <a:spcBef>
                <a:spcPts val="300"/>
              </a:spcBef>
              <a:spcAft>
                <a:spcPts val="0"/>
              </a:spcAft>
              <a:buClr>
                <a:srgbClr val="000000"/>
              </a:buClr>
              <a:buSzPts val="1400"/>
              <a:buChar char="○"/>
            </a:pPr>
            <a:r>
              <a:rPr lang="en-US">
                <a:solidFill>
                  <a:srgbClr val="000000"/>
                </a:solidFill>
              </a:rPr>
              <a:t>Tuesdays from 3:30 to 4 p.m.</a:t>
            </a:r>
            <a:endParaRPr>
              <a:solidFill>
                <a:srgbClr val="000000"/>
              </a:solidFill>
            </a:endParaRPr>
          </a:p>
          <a:p>
            <a:pPr marL="857250" lvl="2" indent="-260350" algn="l" rtl="0">
              <a:lnSpc>
                <a:spcPct val="100000"/>
              </a:lnSpc>
              <a:spcBef>
                <a:spcPts val="300"/>
              </a:spcBef>
              <a:spcAft>
                <a:spcPts val="0"/>
              </a:spcAft>
              <a:buClr>
                <a:srgbClr val="000000"/>
              </a:buClr>
              <a:buSzPts val="1400"/>
              <a:buChar char="■"/>
            </a:pPr>
            <a:r>
              <a:rPr lang="en-US">
                <a:solidFill>
                  <a:srgbClr val="000000"/>
                </a:solidFill>
              </a:rPr>
              <a:t>Monthly – Beginning in November</a:t>
            </a:r>
            <a:endParaRPr>
              <a:solidFill>
                <a:srgbClr val="000000"/>
              </a:solidFill>
            </a:endParaRPr>
          </a:p>
          <a:p>
            <a:pPr marL="857250" lvl="2" indent="-260350" algn="l" rtl="0">
              <a:lnSpc>
                <a:spcPct val="100000"/>
              </a:lnSpc>
              <a:spcBef>
                <a:spcPts val="300"/>
              </a:spcBef>
              <a:spcAft>
                <a:spcPts val="300"/>
              </a:spcAft>
              <a:buClr>
                <a:srgbClr val="000000"/>
              </a:buClr>
              <a:buSzPts val="1400"/>
              <a:buChar char="■"/>
            </a:pPr>
            <a:r>
              <a:rPr lang="en-US">
                <a:solidFill>
                  <a:srgbClr val="000000"/>
                </a:solidFill>
              </a:rPr>
              <a:t>More frequent closer to testing</a:t>
            </a:r>
            <a:endParaRPr>
              <a:solidFill>
                <a:srgbClr val="000000"/>
              </a:solidFill>
            </a:endParaRPr>
          </a:p>
        </p:txBody>
      </p:sp>
      <p:sp>
        <p:nvSpPr>
          <p:cNvPr id="974" name="Google Shape;974;p85"/>
          <p:cNvSpPr txBox="1">
            <a:spLocks noGrp="1"/>
          </p:cNvSpPr>
          <p:nvPr>
            <p:ph type="body" idx="4294967295"/>
          </p:nvPr>
        </p:nvSpPr>
        <p:spPr>
          <a:xfrm>
            <a:off x="4748200" y="1003000"/>
            <a:ext cx="4395900" cy="3945000"/>
          </a:xfrm>
          <a:prstGeom prst="rect">
            <a:avLst/>
          </a:prstGeom>
          <a:noFill/>
          <a:ln>
            <a:noFill/>
          </a:ln>
        </p:spPr>
        <p:txBody>
          <a:bodyPr spcFirstLastPara="1" wrap="square" lIns="91425" tIns="45700" rIns="91425" bIns="45700" anchor="t" anchorCtr="0">
            <a:normAutofit/>
          </a:bodyPr>
          <a:lstStyle/>
          <a:p>
            <a:pPr marL="457200" lvl="0" indent="-317500" algn="l" rtl="0">
              <a:lnSpc>
                <a:spcPct val="100000"/>
              </a:lnSpc>
              <a:spcBef>
                <a:spcPts val="0"/>
              </a:spcBef>
              <a:spcAft>
                <a:spcPts val="0"/>
              </a:spcAft>
              <a:buClr>
                <a:srgbClr val="000000"/>
              </a:buClr>
              <a:buSzPts val="1400"/>
              <a:buFont typeface="Roboto"/>
              <a:buChar char="●"/>
            </a:pPr>
            <a:r>
              <a:rPr lang="en-US" sz="1400" b="1">
                <a:solidFill>
                  <a:srgbClr val="000000"/>
                </a:solidFill>
                <a:latin typeface="Roboto"/>
                <a:ea typeface="Roboto"/>
                <a:cs typeface="Roboto"/>
                <a:sym typeface="Roboto"/>
              </a:rPr>
              <a:t>Students with Disabilities (SWD)</a:t>
            </a:r>
            <a:r>
              <a:rPr lang="en-US" sz="1400">
                <a:solidFill>
                  <a:srgbClr val="000000"/>
                </a:solidFill>
                <a:latin typeface="Roboto"/>
                <a:ea typeface="Roboto"/>
                <a:cs typeface="Roboto"/>
                <a:sym typeface="Roboto"/>
              </a:rPr>
              <a:t> </a:t>
            </a:r>
            <a:endParaRPr sz="1400">
              <a:solidFill>
                <a:srgbClr val="000000"/>
              </a:solidFill>
              <a:latin typeface="Roboto"/>
              <a:ea typeface="Roboto"/>
              <a:cs typeface="Roboto"/>
              <a:sym typeface="Roboto"/>
            </a:endParaRPr>
          </a:p>
          <a:p>
            <a:pPr marL="914400" lvl="1" indent="-298450" algn="l" rtl="0">
              <a:lnSpc>
                <a:spcPct val="100000"/>
              </a:lnSpc>
              <a:spcBef>
                <a:spcPts val="1000"/>
              </a:spcBef>
              <a:spcAft>
                <a:spcPts val="0"/>
              </a:spcAft>
              <a:buClr>
                <a:srgbClr val="000000"/>
              </a:buClr>
              <a:buSzPts val="1100"/>
              <a:buFont typeface="Roboto"/>
              <a:buChar char="○"/>
            </a:pPr>
            <a:r>
              <a:rPr lang="en-US">
                <a:solidFill>
                  <a:srgbClr val="000000"/>
                </a:solidFill>
                <a:latin typeface="Roboto"/>
                <a:ea typeface="Roboto"/>
                <a:cs typeface="Roboto"/>
                <a:sym typeface="Roboto"/>
              </a:rPr>
              <a:t>Support for CoAlt administration</a:t>
            </a:r>
            <a:endParaRPr>
              <a:solidFill>
                <a:srgbClr val="000000"/>
              </a:solidFill>
              <a:latin typeface="Roboto"/>
              <a:ea typeface="Roboto"/>
              <a:cs typeface="Roboto"/>
              <a:sym typeface="Roboto"/>
            </a:endParaRPr>
          </a:p>
          <a:p>
            <a:pPr marL="914400" lvl="1" indent="-298450" algn="l" rtl="0">
              <a:lnSpc>
                <a:spcPct val="100000"/>
              </a:lnSpc>
              <a:spcBef>
                <a:spcPts val="1000"/>
              </a:spcBef>
              <a:spcAft>
                <a:spcPts val="0"/>
              </a:spcAft>
              <a:buClr>
                <a:srgbClr val="000000"/>
              </a:buClr>
              <a:buSzPts val="1100"/>
              <a:buFont typeface="Roboto"/>
              <a:buChar char="○"/>
            </a:pPr>
            <a:r>
              <a:rPr lang="en-US">
                <a:solidFill>
                  <a:srgbClr val="000000"/>
                </a:solidFill>
                <a:latin typeface="Roboto"/>
                <a:ea typeface="Roboto"/>
                <a:cs typeface="Roboto"/>
                <a:sym typeface="Roboto"/>
              </a:rPr>
              <a:t>Support testing students with IEP/504 plans</a:t>
            </a:r>
            <a:endParaRPr>
              <a:solidFill>
                <a:srgbClr val="000000"/>
              </a:solidFill>
              <a:latin typeface="Roboto"/>
              <a:ea typeface="Roboto"/>
              <a:cs typeface="Roboto"/>
              <a:sym typeface="Roboto"/>
            </a:endParaRPr>
          </a:p>
          <a:p>
            <a:pPr marL="914400" lvl="1" indent="-298450" algn="l" rtl="0">
              <a:lnSpc>
                <a:spcPct val="100000"/>
              </a:lnSpc>
              <a:spcBef>
                <a:spcPts val="1000"/>
              </a:spcBef>
              <a:spcAft>
                <a:spcPts val="0"/>
              </a:spcAft>
              <a:buClr>
                <a:srgbClr val="000000"/>
              </a:buClr>
              <a:buSzPts val="1100"/>
              <a:buFont typeface="Roboto"/>
              <a:buChar char="○"/>
            </a:pPr>
            <a:r>
              <a:rPr lang="en-US">
                <a:solidFill>
                  <a:srgbClr val="000000"/>
                </a:solidFill>
                <a:latin typeface="Roboto"/>
                <a:ea typeface="Roboto"/>
                <a:cs typeface="Roboto"/>
                <a:sym typeface="Roboto"/>
              </a:rPr>
              <a:t>Wednesdays from 3 to 3:30 p.m.</a:t>
            </a:r>
            <a:endParaRPr>
              <a:solidFill>
                <a:srgbClr val="000000"/>
              </a:solidFill>
              <a:latin typeface="Roboto"/>
              <a:ea typeface="Roboto"/>
              <a:cs typeface="Roboto"/>
              <a:sym typeface="Roboto"/>
            </a:endParaRPr>
          </a:p>
          <a:p>
            <a:pPr marL="1371600" lvl="2" indent="-298450" algn="l" rtl="0">
              <a:lnSpc>
                <a:spcPct val="100000"/>
              </a:lnSpc>
              <a:spcBef>
                <a:spcPts val="1000"/>
              </a:spcBef>
              <a:spcAft>
                <a:spcPts val="0"/>
              </a:spcAft>
              <a:buClr>
                <a:srgbClr val="000000"/>
              </a:buClr>
              <a:buSzPts val="1100"/>
              <a:buFont typeface="Roboto"/>
              <a:buChar char="■"/>
            </a:pPr>
            <a:r>
              <a:rPr lang="en-US">
                <a:solidFill>
                  <a:srgbClr val="000000"/>
                </a:solidFill>
                <a:latin typeface="Roboto"/>
                <a:ea typeface="Roboto"/>
                <a:cs typeface="Roboto"/>
                <a:sym typeface="Roboto"/>
              </a:rPr>
              <a:t>Monthly – December, January </a:t>
            </a:r>
            <a:endParaRPr>
              <a:solidFill>
                <a:srgbClr val="000000"/>
              </a:solidFill>
              <a:latin typeface="Roboto"/>
              <a:ea typeface="Roboto"/>
              <a:cs typeface="Roboto"/>
              <a:sym typeface="Roboto"/>
            </a:endParaRPr>
          </a:p>
          <a:p>
            <a:pPr marL="1371600" lvl="2" indent="-298450" algn="l" rtl="0">
              <a:lnSpc>
                <a:spcPct val="100000"/>
              </a:lnSpc>
              <a:spcBef>
                <a:spcPts val="1000"/>
              </a:spcBef>
              <a:spcAft>
                <a:spcPts val="0"/>
              </a:spcAft>
              <a:buClr>
                <a:srgbClr val="000000"/>
              </a:buClr>
              <a:buSzPts val="1100"/>
              <a:buFont typeface="Roboto"/>
              <a:buChar char="■"/>
            </a:pPr>
            <a:r>
              <a:rPr lang="en-US">
                <a:solidFill>
                  <a:srgbClr val="000000"/>
                </a:solidFill>
                <a:latin typeface="Roboto"/>
                <a:ea typeface="Roboto"/>
                <a:cs typeface="Roboto"/>
                <a:sym typeface="Roboto"/>
              </a:rPr>
              <a:t>Bi-monthly – February, March</a:t>
            </a:r>
            <a:endParaRPr>
              <a:solidFill>
                <a:srgbClr val="000000"/>
              </a:solidFill>
              <a:latin typeface="Roboto"/>
              <a:ea typeface="Roboto"/>
              <a:cs typeface="Roboto"/>
              <a:sym typeface="Roboto"/>
            </a:endParaRPr>
          </a:p>
          <a:p>
            <a:pPr marL="1371600" lvl="2" indent="-298450" algn="l" rtl="0">
              <a:lnSpc>
                <a:spcPct val="100000"/>
              </a:lnSpc>
              <a:spcBef>
                <a:spcPts val="1000"/>
              </a:spcBef>
              <a:spcAft>
                <a:spcPts val="0"/>
              </a:spcAft>
              <a:buClr>
                <a:srgbClr val="000000"/>
              </a:buClr>
              <a:buSzPts val="1100"/>
              <a:buFont typeface="Roboto"/>
              <a:buChar char="■"/>
            </a:pPr>
            <a:r>
              <a:rPr lang="en-US">
                <a:solidFill>
                  <a:srgbClr val="000000"/>
                </a:solidFill>
                <a:latin typeface="Roboto"/>
                <a:ea typeface="Roboto"/>
                <a:cs typeface="Roboto"/>
                <a:sym typeface="Roboto"/>
              </a:rPr>
              <a:t>Weekly – April through May</a:t>
            </a:r>
            <a:endParaRPr>
              <a:solidFill>
                <a:srgbClr val="000000"/>
              </a:solidFill>
              <a:latin typeface="Roboto"/>
              <a:ea typeface="Roboto"/>
              <a:cs typeface="Roboto"/>
              <a:sym typeface="Roboto"/>
            </a:endParaRPr>
          </a:p>
          <a:p>
            <a:pPr marL="914400" lvl="1" indent="-298450" algn="l" rtl="0">
              <a:lnSpc>
                <a:spcPct val="100000"/>
              </a:lnSpc>
              <a:spcBef>
                <a:spcPts val="1000"/>
              </a:spcBef>
              <a:spcAft>
                <a:spcPts val="1000"/>
              </a:spcAft>
              <a:buClr>
                <a:srgbClr val="000000"/>
              </a:buClr>
              <a:buSzPts val="1100"/>
              <a:buFont typeface="Roboto"/>
              <a:buChar char="○"/>
            </a:pPr>
            <a:r>
              <a:rPr lang="en-US">
                <a:solidFill>
                  <a:srgbClr val="000000"/>
                </a:solidFill>
                <a:latin typeface="Roboto"/>
                <a:ea typeface="Roboto"/>
                <a:cs typeface="Roboto"/>
                <a:sym typeface="Roboto"/>
              </a:rPr>
              <a:t>TVI Office Hour for DACs and all TVIs on January 8</a:t>
            </a:r>
            <a:endParaRPr>
              <a:solidFill>
                <a:srgbClr val="000000"/>
              </a:solidFill>
              <a:latin typeface="Roboto"/>
              <a:ea typeface="Roboto"/>
              <a:cs typeface="Roboto"/>
              <a:sym typeface="Roboto"/>
            </a:endParaRPr>
          </a:p>
        </p:txBody>
      </p:sp>
      <p:sp>
        <p:nvSpPr>
          <p:cNvPr id="975" name="Google Shape;975;p85"/>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200"/>
              <a:buFont typeface="Calibri"/>
              <a:buNone/>
            </a:pPr>
            <a:r>
              <a:rPr lang="en-US" sz="3200">
                <a:latin typeface="Calibri"/>
                <a:ea typeface="Calibri"/>
                <a:cs typeface="Calibri"/>
                <a:sym typeface="Calibri"/>
              </a:rPr>
              <a:t>Office Hours Schedule (dates subject to change)</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p102"/>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2800"/>
              <a:buFont typeface="Calibri"/>
              <a:buNone/>
            </a:pPr>
            <a:r>
              <a:rPr lang="en-US" sz="2800">
                <a:latin typeface="Calibri"/>
                <a:ea typeface="Calibri"/>
                <a:cs typeface="Calibri"/>
                <a:sym typeface="Calibri"/>
              </a:rPr>
              <a:t>2025-26 Training Dates – All Virtual</a:t>
            </a:r>
            <a:br>
              <a:rPr lang="en-US" sz="2800">
                <a:latin typeface="Calibri"/>
                <a:ea typeface="Calibri"/>
                <a:cs typeface="Calibri"/>
                <a:sym typeface="Calibri"/>
              </a:rPr>
            </a:br>
            <a:r>
              <a:rPr lang="en-US" sz="2800">
                <a:latin typeface="Calibri"/>
                <a:ea typeface="Calibri"/>
                <a:cs typeface="Calibri"/>
                <a:sym typeface="Calibri"/>
              </a:rPr>
              <a:t>(dates subject to change)</a:t>
            </a:r>
            <a:endParaRPr/>
          </a:p>
        </p:txBody>
      </p:sp>
      <p:graphicFrame>
        <p:nvGraphicFramePr>
          <p:cNvPr id="981" name="Google Shape;981;p102"/>
          <p:cNvGraphicFramePr/>
          <p:nvPr>
            <p:extLst>
              <p:ext uri="{D42A27DB-BD31-4B8C-83A1-F6EECF244321}">
                <p14:modId xmlns:p14="http://schemas.microsoft.com/office/powerpoint/2010/main" val="2379697074"/>
              </p:ext>
            </p:extLst>
          </p:nvPr>
        </p:nvGraphicFramePr>
        <p:xfrm>
          <a:off x="594886" y="1011663"/>
          <a:ext cx="7493800" cy="3426150"/>
        </p:xfrm>
        <a:graphic>
          <a:graphicData uri="http://schemas.openxmlformats.org/drawingml/2006/table">
            <a:tbl>
              <a:tblPr firstRow="1" bandRow="1">
                <a:noFill/>
                <a:tableStyleId>{267B18AA-92DA-472F-A516-1ED1CC0635EE}</a:tableStyleId>
              </a:tblPr>
              <a:tblGrid>
                <a:gridCol w="2932350">
                  <a:extLst>
                    <a:ext uri="{9D8B030D-6E8A-4147-A177-3AD203B41FA5}">
                      <a16:colId xmlns:a16="http://schemas.microsoft.com/office/drawing/2014/main" val="20000"/>
                    </a:ext>
                  </a:extLst>
                </a:gridCol>
                <a:gridCol w="2280725">
                  <a:extLst>
                    <a:ext uri="{9D8B030D-6E8A-4147-A177-3AD203B41FA5}">
                      <a16:colId xmlns:a16="http://schemas.microsoft.com/office/drawing/2014/main" val="20001"/>
                    </a:ext>
                  </a:extLst>
                </a:gridCol>
                <a:gridCol w="2280725">
                  <a:extLst>
                    <a:ext uri="{9D8B030D-6E8A-4147-A177-3AD203B41FA5}">
                      <a16:colId xmlns:a16="http://schemas.microsoft.com/office/drawing/2014/main" val="20002"/>
                    </a:ext>
                  </a:extLst>
                </a:gridCol>
              </a:tblGrid>
              <a:tr h="382925">
                <a:tc>
                  <a:txBody>
                    <a:bodyPr/>
                    <a:lstStyle/>
                    <a:p>
                      <a:pPr marL="0" marR="0" lvl="0" indent="0" algn="ctr" rtl="0">
                        <a:spcBef>
                          <a:spcPts val="0"/>
                        </a:spcBef>
                        <a:spcAft>
                          <a:spcPts val="0"/>
                        </a:spcAft>
                        <a:buNone/>
                      </a:pPr>
                      <a:r>
                        <a:rPr lang="en-US" sz="1400"/>
                        <a:t>Assessment</a:t>
                      </a:r>
                      <a:endParaRPr sz="1400">
                        <a:latin typeface="Times New Roman"/>
                        <a:ea typeface="Times New Roman"/>
                        <a:cs typeface="Times New Roman"/>
                        <a:sym typeface="Times New Roman"/>
                      </a:endParaRPr>
                    </a:p>
                  </a:txBody>
                  <a:tcPr marL="0" marR="0" marT="0" marB="0" anchor="ctr">
                    <a:solidFill>
                      <a:srgbClr val="E26510"/>
                    </a:solidFill>
                  </a:tcPr>
                </a:tc>
                <a:tc>
                  <a:txBody>
                    <a:bodyPr/>
                    <a:lstStyle/>
                    <a:p>
                      <a:pPr marL="0" marR="0" lvl="0" indent="0" algn="ctr" rtl="0">
                        <a:spcBef>
                          <a:spcPts val="0"/>
                        </a:spcBef>
                        <a:spcAft>
                          <a:spcPts val="0"/>
                        </a:spcAft>
                        <a:buNone/>
                      </a:pPr>
                      <a:r>
                        <a:rPr lang="en-US" sz="1400"/>
                        <a:t>Description</a:t>
                      </a:r>
                      <a:endParaRPr sz="1400">
                        <a:latin typeface="Times New Roman"/>
                        <a:ea typeface="Times New Roman"/>
                        <a:cs typeface="Times New Roman"/>
                        <a:sym typeface="Times New Roman"/>
                      </a:endParaRPr>
                    </a:p>
                  </a:txBody>
                  <a:tcPr marL="0" marR="0" marT="0" marB="0" anchor="ctr">
                    <a:solidFill>
                      <a:srgbClr val="E26510"/>
                    </a:solidFill>
                  </a:tcPr>
                </a:tc>
                <a:tc>
                  <a:txBody>
                    <a:bodyPr/>
                    <a:lstStyle/>
                    <a:p>
                      <a:pPr marL="0" marR="0" lvl="0" indent="0" algn="ctr" rtl="0">
                        <a:spcBef>
                          <a:spcPts val="0"/>
                        </a:spcBef>
                        <a:spcAft>
                          <a:spcPts val="0"/>
                        </a:spcAft>
                        <a:buNone/>
                      </a:pPr>
                      <a:r>
                        <a:rPr lang="en-US" sz="1400"/>
                        <a:t>Timeline</a:t>
                      </a:r>
                      <a:endParaRPr sz="1400">
                        <a:latin typeface="Times New Roman"/>
                        <a:ea typeface="Times New Roman"/>
                        <a:cs typeface="Times New Roman"/>
                        <a:sym typeface="Times New Roman"/>
                      </a:endParaRPr>
                    </a:p>
                  </a:txBody>
                  <a:tcPr marL="0" marR="0" marT="0" marB="0" anchor="ctr">
                    <a:solidFill>
                      <a:srgbClr val="E26510"/>
                    </a:solidFill>
                  </a:tcPr>
                </a:tc>
                <a:extLst>
                  <a:ext uri="{0D108BD9-81ED-4DB2-BD59-A6C34878D82A}">
                    <a16:rowId xmlns:a16="http://schemas.microsoft.com/office/drawing/2014/main" val="10000"/>
                  </a:ext>
                </a:extLst>
              </a:tr>
              <a:tr h="745625">
                <a:tc>
                  <a:txBody>
                    <a:bodyPr/>
                    <a:lstStyle/>
                    <a:p>
                      <a:pPr marL="0" marR="0" lvl="0" indent="0" algn="ctr" rtl="0">
                        <a:lnSpc>
                          <a:spcPct val="100000"/>
                        </a:lnSpc>
                        <a:spcBef>
                          <a:spcPts val="0"/>
                        </a:spcBef>
                        <a:spcAft>
                          <a:spcPts val="0"/>
                        </a:spcAft>
                        <a:buClr>
                          <a:schemeClr val="dk1"/>
                        </a:buClr>
                        <a:buSzPts val="1400"/>
                        <a:buFont typeface="Calibri"/>
                        <a:buNone/>
                      </a:pPr>
                      <a:r>
                        <a:rPr lang="en-US" sz="1400">
                          <a:solidFill>
                            <a:srgbClr val="000000"/>
                          </a:solidFill>
                        </a:rPr>
                        <a:t>All</a:t>
                      </a:r>
                      <a:endParaRPr sz="1400" b="0">
                        <a:solidFill>
                          <a:srgbClr val="000000"/>
                        </a:solidFill>
                        <a:latin typeface="Calibri"/>
                        <a:ea typeface="Calibri"/>
                        <a:cs typeface="Calibri"/>
                        <a:sym typeface="Calibri"/>
                      </a:endParaRPr>
                    </a:p>
                  </a:txBody>
                  <a:tcPr marL="0" marR="0" marT="0" marB="0" anchor="ctr"/>
                </a:tc>
                <a:tc>
                  <a:txBody>
                    <a:bodyPr/>
                    <a:lstStyle/>
                    <a:p>
                      <a:pPr marL="0" marR="0" lvl="0" indent="0" algn="ctr" rtl="0">
                        <a:lnSpc>
                          <a:spcPct val="100000"/>
                        </a:lnSpc>
                        <a:spcBef>
                          <a:spcPts val="0"/>
                        </a:spcBef>
                        <a:spcAft>
                          <a:spcPts val="0"/>
                        </a:spcAft>
                        <a:buClr>
                          <a:schemeClr val="dk1"/>
                        </a:buClr>
                        <a:buSzPts val="1400"/>
                        <a:buFont typeface="Calibri"/>
                        <a:buNone/>
                      </a:pPr>
                      <a:r>
                        <a:rPr lang="en-US" sz="1400">
                          <a:solidFill>
                            <a:srgbClr val="000000"/>
                          </a:solidFill>
                        </a:rPr>
                        <a:t>Accommodations</a:t>
                      </a:r>
                      <a:endParaRPr sz="1400">
                        <a:solidFill>
                          <a:srgbClr val="000000"/>
                        </a:solidFill>
                        <a:latin typeface="Calibri"/>
                        <a:ea typeface="Calibri"/>
                        <a:cs typeface="Calibri"/>
                        <a:sym typeface="Calibri"/>
                      </a:endParaRPr>
                    </a:p>
                  </a:txBody>
                  <a:tcPr marL="0" marR="0" marT="0" marB="0" anchor="ctr"/>
                </a:tc>
                <a:tc>
                  <a:txBody>
                    <a:bodyPr/>
                    <a:lstStyle/>
                    <a:p>
                      <a:pPr marL="0" marR="0" lvl="0" indent="0" algn="ctr" rtl="0">
                        <a:lnSpc>
                          <a:spcPct val="100000"/>
                        </a:lnSpc>
                        <a:spcBef>
                          <a:spcPts val="0"/>
                        </a:spcBef>
                        <a:spcAft>
                          <a:spcPts val="0"/>
                        </a:spcAft>
                        <a:buClr>
                          <a:schemeClr val="dk1"/>
                        </a:buClr>
                        <a:buSzPts val="1400"/>
                        <a:buFont typeface="Calibri"/>
                        <a:buNone/>
                      </a:pPr>
                      <a:r>
                        <a:rPr lang="en-US" sz="1400" dirty="0">
                          <a:solidFill>
                            <a:srgbClr val="000000"/>
                          </a:solidFill>
                        </a:rPr>
                        <a:t>September 10 @ 1 p.m.</a:t>
                      </a:r>
                      <a:endParaRPr sz="1100" dirty="0">
                        <a:solidFill>
                          <a:srgbClr val="000000"/>
                        </a:solidFill>
                      </a:endParaRPr>
                    </a:p>
                    <a:p>
                      <a:pPr marL="0" marR="0" lvl="0" indent="0" algn="ctr" rtl="0">
                        <a:lnSpc>
                          <a:spcPct val="100000"/>
                        </a:lnSpc>
                        <a:spcBef>
                          <a:spcPts val="0"/>
                        </a:spcBef>
                        <a:spcAft>
                          <a:spcPts val="0"/>
                        </a:spcAft>
                        <a:buClr>
                          <a:schemeClr val="dk1"/>
                        </a:buClr>
                        <a:buSzPts val="1400"/>
                        <a:buFont typeface="Calibri"/>
                        <a:buNone/>
                      </a:pPr>
                      <a:r>
                        <a:rPr lang="en-US" sz="1400" dirty="0">
                          <a:solidFill>
                            <a:srgbClr val="000000"/>
                          </a:solidFill>
                          <a:latin typeface="Calibri"/>
                          <a:ea typeface="Calibri"/>
                          <a:cs typeface="Calibri"/>
                          <a:sym typeface="Calibri"/>
                        </a:rPr>
                        <a:t>September 12 @ 10 a.m.</a:t>
                      </a:r>
                      <a:endParaRPr sz="1100" dirty="0">
                        <a:solidFill>
                          <a:srgbClr val="000000"/>
                        </a:solidFill>
                      </a:endParaRPr>
                    </a:p>
                    <a:p>
                      <a:pPr marL="0" marR="0" lvl="0" indent="0" algn="ctr" rtl="0">
                        <a:lnSpc>
                          <a:spcPct val="100000"/>
                        </a:lnSpc>
                        <a:spcBef>
                          <a:spcPts val="0"/>
                        </a:spcBef>
                        <a:spcAft>
                          <a:spcPts val="0"/>
                        </a:spcAft>
                        <a:buClr>
                          <a:schemeClr val="dk1"/>
                        </a:buClr>
                        <a:buSzPts val="1400"/>
                        <a:buFont typeface="Calibri"/>
                        <a:buNone/>
                      </a:pPr>
                      <a:r>
                        <a:rPr lang="en-US" sz="1400" dirty="0">
                          <a:solidFill>
                            <a:srgbClr val="000000"/>
                          </a:solidFill>
                          <a:latin typeface="Calibri"/>
                          <a:ea typeface="Calibri"/>
                          <a:cs typeface="Calibri"/>
                          <a:sym typeface="Calibri"/>
                        </a:rPr>
                        <a:t>September 18 @ 2 p.m.</a:t>
                      </a:r>
                      <a:endParaRPr sz="1100" dirty="0">
                        <a:solidFill>
                          <a:srgbClr val="000000"/>
                        </a:solidFill>
                      </a:endParaRPr>
                    </a:p>
                  </a:txBody>
                  <a:tcPr marL="0" marR="0" marT="0" marB="0" anchor="ctr"/>
                </a:tc>
                <a:extLst>
                  <a:ext uri="{0D108BD9-81ED-4DB2-BD59-A6C34878D82A}">
                    <a16:rowId xmlns:a16="http://schemas.microsoft.com/office/drawing/2014/main" val="10001"/>
                  </a:ext>
                </a:extLst>
              </a:tr>
              <a:tr h="574400">
                <a:tc>
                  <a:txBody>
                    <a:bodyPr/>
                    <a:lstStyle/>
                    <a:p>
                      <a:pPr marL="0" marR="0" lvl="0" indent="0" algn="ctr" rtl="0">
                        <a:spcBef>
                          <a:spcPts val="0"/>
                        </a:spcBef>
                        <a:spcAft>
                          <a:spcPts val="0"/>
                        </a:spcAft>
                        <a:buNone/>
                      </a:pPr>
                      <a:r>
                        <a:rPr lang="en-US" sz="1400">
                          <a:solidFill>
                            <a:srgbClr val="000000"/>
                          </a:solidFill>
                        </a:rPr>
                        <a:t>CO PSAT and SAT</a:t>
                      </a:r>
                      <a:endParaRPr sz="1400" b="0">
                        <a:solidFill>
                          <a:srgbClr val="000000"/>
                        </a:solidFill>
                        <a:latin typeface="Calibri"/>
                        <a:ea typeface="Calibri"/>
                        <a:cs typeface="Calibri"/>
                        <a:sym typeface="Calibri"/>
                      </a:endParaRPr>
                    </a:p>
                  </a:txBody>
                  <a:tcPr marL="0" marR="0" marT="0" marB="0" anchor="ctr"/>
                </a:tc>
                <a:tc>
                  <a:txBody>
                    <a:bodyPr/>
                    <a:lstStyle/>
                    <a:p>
                      <a:pPr marL="0" marR="0" lvl="0" indent="0" algn="ctr" rtl="0">
                        <a:lnSpc>
                          <a:spcPct val="100000"/>
                        </a:lnSpc>
                        <a:spcBef>
                          <a:spcPts val="0"/>
                        </a:spcBef>
                        <a:spcAft>
                          <a:spcPts val="0"/>
                        </a:spcAft>
                        <a:buClr>
                          <a:schemeClr val="dk1"/>
                        </a:buClr>
                        <a:buSzPts val="1400"/>
                        <a:buFont typeface="Calibri"/>
                        <a:buNone/>
                      </a:pPr>
                      <a:r>
                        <a:rPr lang="en-US" sz="1400">
                          <a:solidFill>
                            <a:srgbClr val="000000"/>
                          </a:solidFill>
                        </a:rPr>
                        <a:t>College Board</a:t>
                      </a:r>
                      <a:r>
                        <a:rPr lang="en-US">
                          <a:solidFill>
                            <a:srgbClr val="000000"/>
                          </a:solidFill>
                        </a:rPr>
                        <a:t> New </a:t>
                      </a:r>
                      <a:r>
                        <a:rPr lang="en-US" sz="1400">
                          <a:solidFill>
                            <a:srgbClr val="000000"/>
                          </a:solidFill>
                        </a:rPr>
                        <a:t>DAC Kickoff</a:t>
                      </a:r>
                      <a:endParaRPr sz="1100">
                        <a:solidFill>
                          <a:srgbClr val="000000"/>
                        </a:solidFill>
                      </a:endParaRPr>
                    </a:p>
                  </a:txBody>
                  <a:tcPr marL="0" marR="0" marT="0" marB="0" anchor="ctr"/>
                </a:tc>
                <a:tc>
                  <a:txBody>
                    <a:bodyPr/>
                    <a:lstStyle/>
                    <a:p>
                      <a:pPr marL="0" marR="0" lvl="0" indent="0" algn="ctr" rtl="0">
                        <a:spcBef>
                          <a:spcPts val="0"/>
                        </a:spcBef>
                        <a:spcAft>
                          <a:spcPts val="0"/>
                        </a:spcAft>
                        <a:buClr>
                          <a:schemeClr val="dk1"/>
                        </a:buClr>
                        <a:buSzPts val="1400"/>
                        <a:buFont typeface="Calibri"/>
                        <a:buNone/>
                      </a:pPr>
                      <a:r>
                        <a:rPr lang="en-US" sz="1400">
                          <a:solidFill>
                            <a:srgbClr val="000000"/>
                          </a:solidFill>
                        </a:rPr>
                        <a:t>September</a:t>
                      </a:r>
                      <a:endParaRPr sz="1400">
                        <a:solidFill>
                          <a:srgbClr val="000000"/>
                        </a:solidFill>
                      </a:endParaRPr>
                    </a:p>
                  </a:txBody>
                  <a:tcPr marL="0" marR="0" marT="0" marB="0" anchor="ctr"/>
                </a:tc>
                <a:extLst>
                  <a:ext uri="{0D108BD9-81ED-4DB2-BD59-A6C34878D82A}">
                    <a16:rowId xmlns:a16="http://schemas.microsoft.com/office/drawing/2014/main" val="10002"/>
                  </a:ext>
                </a:extLst>
              </a:tr>
              <a:tr h="574400">
                <a:tc>
                  <a:txBody>
                    <a:bodyPr/>
                    <a:lstStyle/>
                    <a:p>
                      <a:pPr marL="0" marR="0" lvl="0" indent="0" algn="ctr" rtl="0">
                        <a:lnSpc>
                          <a:spcPct val="100000"/>
                        </a:lnSpc>
                        <a:spcBef>
                          <a:spcPts val="0"/>
                        </a:spcBef>
                        <a:spcAft>
                          <a:spcPts val="0"/>
                        </a:spcAft>
                        <a:buClr>
                          <a:schemeClr val="dk1"/>
                        </a:buClr>
                        <a:buSzPts val="1400"/>
                        <a:buFont typeface="Calibri"/>
                        <a:buNone/>
                      </a:pPr>
                      <a:r>
                        <a:rPr lang="en-US" sz="1400">
                          <a:solidFill>
                            <a:srgbClr val="000000"/>
                          </a:solidFill>
                        </a:rPr>
                        <a:t>ACCESS</a:t>
                      </a:r>
                      <a:endParaRPr sz="1400" b="0">
                        <a:solidFill>
                          <a:srgbClr val="000000"/>
                        </a:solidFill>
                      </a:endParaRPr>
                    </a:p>
                  </a:txBody>
                  <a:tcPr marL="0" marR="0" marT="0" marB="0" anchor="ctr"/>
                </a:tc>
                <a:tc>
                  <a:txBody>
                    <a:bodyPr/>
                    <a:lstStyle/>
                    <a:p>
                      <a:pPr marL="0" marR="0" lvl="0" indent="0" algn="ctr" rtl="0">
                        <a:lnSpc>
                          <a:spcPct val="100000"/>
                        </a:lnSpc>
                        <a:spcBef>
                          <a:spcPts val="0"/>
                        </a:spcBef>
                        <a:spcAft>
                          <a:spcPts val="0"/>
                        </a:spcAft>
                        <a:buClr>
                          <a:schemeClr val="dk1"/>
                        </a:buClr>
                        <a:buSzPts val="1400"/>
                        <a:buFont typeface="Calibri"/>
                        <a:buNone/>
                      </a:pPr>
                      <a:r>
                        <a:rPr lang="en-US" sz="1400">
                          <a:solidFill>
                            <a:srgbClr val="000000"/>
                          </a:solidFill>
                        </a:rPr>
                        <a:t>Administration</a:t>
                      </a:r>
                      <a:endParaRPr sz="1400">
                        <a:solidFill>
                          <a:srgbClr val="000000"/>
                        </a:solidFill>
                      </a:endParaRPr>
                    </a:p>
                  </a:txBody>
                  <a:tcPr marL="0" marR="0" marT="0" marB="0" anchor="ctr"/>
                </a:tc>
                <a:tc>
                  <a:txBody>
                    <a:bodyPr/>
                    <a:lstStyle/>
                    <a:p>
                      <a:pPr marL="0" marR="0" lvl="0" indent="0" algn="ctr" rtl="0">
                        <a:spcBef>
                          <a:spcPts val="0"/>
                        </a:spcBef>
                        <a:spcAft>
                          <a:spcPts val="0"/>
                        </a:spcAft>
                        <a:buNone/>
                      </a:pPr>
                      <a:r>
                        <a:rPr lang="en-US" sz="1400">
                          <a:solidFill>
                            <a:srgbClr val="000000"/>
                          </a:solidFill>
                        </a:rPr>
                        <a:t>September/Oc</a:t>
                      </a:r>
                      <a:r>
                        <a:rPr lang="en-US">
                          <a:solidFill>
                            <a:srgbClr val="000000"/>
                          </a:solidFill>
                        </a:rPr>
                        <a:t>tober</a:t>
                      </a:r>
                      <a:endParaRPr sz="1100">
                        <a:solidFill>
                          <a:srgbClr val="000000"/>
                        </a:solidFill>
                      </a:endParaRPr>
                    </a:p>
                  </a:txBody>
                  <a:tcPr marL="0" marR="0" marT="0" marB="0" anchor="ctr"/>
                </a:tc>
                <a:extLst>
                  <a:ext uri="{0D108BD9-81ED-4DB2-BD59-A6C34878D82A}">
                    <a16:rowId xmlns:a16="http://schemas.microsoft.com/office/drawing/2014/main" val="10003"/>
                  </a:ext>
                </a:extLst>
              </a:tr>
              <a:tr h="574400">
                <a:tc>
                  <a:txBody>
                    <a:bodyPr/>
                    <a:lstStyle/>
                    <a:p>
                      <a:pPr marL="0" marR="0" lvl="0" indent="0" algn="ctr" rtl="0">
                        <a:lnSpc>
                          <a:spcPct val="100000"/>
                        </a:lnSpc>
                        <a:spcBef>
                          <a:spcPts val="0"/>
                        </a:spcBef>
                        <a:spcAft>
                          <a:spcPts val="0"/>
                        </a:spcAft>
                        <a:buClr>
                          <a:schemeClr val="dk1"/>
                        </a:buClr>
                        <a:buSzPts val="1400"/>
                        <a:buFont typeface="Calibri"/>
                        <a:buNone/>
                      </a:pPr>
                      <a:r>
                        <a:rPr lang="en-US" sz="1400">
                          <a:solidFill>
                            <a:srgbClr val="000000"/>
                          </a:solidFill>
                        </a:rPr>
                        <a:t>CMAS Math, ELA, CSLA,</a:t>
                      </a:r>
                      <a:endParaRPr sz="1100">
                        <a:solidFill>
                          <a:srgbClr val="000000"/>
                        </a:solidFill>
                      </a:endParaRPr>
                    </a:p>
                    <a:p>
                      <a:pPr marL="0" marR="0" lvl="0" indent="0" algn="ctr" rtl="0">
                        <a:spcBef>
                          <a:spcPts val="0"/>
                        </a:spcBef>
                        <a:spcAft>
                          <a:spcPts val="0"/>
                        </a:spcAft>
                        <a:buNone/>
                      </a:pPr>
                      <a:r>
                        <a:rPr lang="en-US" sz="1400">
                          <a:solidFill>
                            <a:srgbClr val="000000"/>
                          </a:solidFill>
                        </a:rPr>
                        <a:t>Science, and Social Studies</a:t>
                      </a:r>
                      <a:endParaRPr sz="1400" b="0">
                        <a:solidFill>
                          <a:srgbClr val="000000"/>
                        </a:solidFill>
                        <a:latin typeface="Calibri"/>
                        <a:ea typeface="Calibri"/>
                        <a:cs typeface="Calibri"/>
                        <a:sym typeface="Calibri"/>
                      </a:endParaRPr>
                    </a:p>
                  </a:txBody>
                  <a:tcPr marL="0" marR="0" marT="0" marB="0" anchor="ctr"/>
                </a:tc>
                <a:tc>
                  <a:txBody>
                    <a:bodyPr/>
                    <a:lstStyle/>
                    <a:p>
                      <a:pPr marL="0" marR="0" lvl="0" indent="0" algn="ctr" rtl="0">
                        <a:spcBef>
                          <a:spcPts val="0"/>
                        </a:spcBef>
                        <a:spcAft>
                          <a:spcPts val="0"/>
                        </a:spcAft>
                        <a:buNone/>
                      </a:pPr>
                      <a:r>
                        <a:rPr lang="en-US" sz="1400">
                          <a:solidFill>
                            <a:srgbClr val="000000"/>
                          </a:solidFill>
                        </a:rPr>
                        <a:t>Administration</a:t>
                      </a:r>
                      <a:endParaRPr sz="1100">
                        <a:solidFill>
                          <a:srgbClr val="000000"/>
                        </a:solidFill>
                      </a:endParaRPr>
                    </a:p>
                  </a:txBody>
                  <a:tcPr marL="0" marR="0" marT="0" marB="0" anchor="ctr"/>
                </a:tc>
                <a:tc>
                  <a:txBody>
                    <a:bodyPr/>
                    <a:lstStyle/>
                    <a:p>
                      <a:pPr marL="0" marR="0" lvl="0" indent="0" algn="ctr" rtl="0">
                        <a:spcBef>
                          <a:spcPts val="0"/>
                        </a:spcBef>
                        <a:spcAft>
                          <a:spcPts val="0"/>
                        </a:spcAft>
                        <a:buNone/>
                      </a:pPr>
                      <a:r>
                        <a:rPr lang="en-US" sz="1400">
                          <a:solidFill>
                            <a:srgbClr val="000000"/>
                          </a:solidFill>
                        </a:rPr>
                        <a:t>Late October/Ear</a:t>
                      </a:r>
                      <a:r>
                        <a:rPr lang="en-US">
                          <a:solidFill>
                            <a:srgbClr val="000000"/>
                          </a:solidFill>
                        </a:rPr>
                        <a:t>ly November</a:t>
                      </a:r>
                      <a:endParaRPr sz="1100">
                        <a:solidFill>
                          <a:srgbClr val="000000"/>
                        </a:solidFill>
                      </a:endParaRPr>
                    </a:p>
                  </a:txBody>
                  <a:tcPr marL="0" marR="0" marT="0" marB="0" anchor="ctr"/>
                </a:tc>
                <a:extLst>
                  <a:ext uri="{0D108BD9-81ED-4DB2-BD59-A6C34878D82A}">
                    <a16:rowId xmlns:a16="http://schemas.microsoft.com/office/drawing/2014/main" val="10004"/>
                  </a:ext>
                </a:extLst>
              </a:tr>
              <a:tr h="574400">
                <a:tc>
                  <a:txBody>
                    <a:bodyPr/>
                    <a:lstStyle/>
                    <a:p>
                      <a:pPr marL="0" marR="0" lvl="0" indent="0" algn="ctr" rtl="0">
                        <a:lnSpc>
                          <a:spcPct val="100000"/>
                        </a:lnSpc>
                        <a:spcBef>
                          <a:spcPts val="0"/>
                        </a:spcBef>
                        <a:spcAft>
                          <a:spcPts val="0"/>
                        </a:spcAft>
                        <a:buClr>
                          <a:schemeClr val="dk1"/>
                        </a:buClr>
                        <a:buSzPts val="1400"/>
                        <a:buFont typeface="Calibri"/>
                        <a:buNone/>
                      </a:pPr>
                      <a:r>
                        <a:rPr lang="en-US" sz="1400">
                          <a:solidFill>
                            <a:srgbClr val="000000"/>
                          </a:solidFill>
                        </a:rPr>
                        <a:t>CoAlt ELA and Math (DLM),</a:t>
                      </a:r>
                      <a:endParaRPr sz="1100">
                        <a:solidFill>
                          <a:srgbClr val="000000"/>
                        </a:solidFill>
                      </a:endParaRPr>
                    </a:p>
                    <a:p>
                      <a:pPr marL="0" marR="0" lvl="0" indent="0" algn="ctr" rtl="0">
                        <a:spcBef>
                          <a:spcPts val="0"/>
                        </a:spcBef>
                        <a:spcAft>
                          <a:spcPts val="0"/>
                        </a:spcAft>
                        <a:buNone/>
                      </a:pPr>
                      <a:r>
                        <a:rPr lang="en-US" sz="1400">
                          <a:solidFill>
                            <a:srgbClr val="000000"/>
                          </a:solidFill>
                        </a:rPr>
                        <a:t>Science and Social Studies</a:t>
                      </a:r>
                      <a:endParaRPr sz="1400" b="0">
                        <a:solidFill>
                          <a:srgbClr val="000000"/>
                        </a:solidFill>
                        <a:latin typeface="Calibri"/>
                        <a:ea typeface="Calibri"/>
                        <a:cs typeface="Calibri"/>
                        <a:sym typeface="Calibri"/>
                      </a:endParaRPr>
                    </a:p>
                  </a:txBody>
                  <a:tcPr marL="0" marR="0" marT="0" marB="0" anchor="ctr"/>
                </a:tc>
                <a:tc>
                  <a:txBody>
                    <a:bodyPr/>
                    <a:lstStyle/>
                    <a:p>
                      <a:pPr marL="0" marR="0" lvl="0" indent="0" algn="ctr" rtl="0">
                        <a:spcBef>
                          <a:spcPts val="0"/>
                        </a:spcBef>
                        <a:spcAft>
                          <a:spcPts val="0"/>
                        </a:spcAft>
                        <a:buNone/>
                      </a:pPr>
                      <a:r>
                        <a:rPr lang="en-US" sz="1400">
                          <a:solidFill>
                            <a:srgbClr val="000000"/>
                          </a:solidFill>
                        </a:rPr>
                        <a:t>Administration</a:t>
                      </a:r>
                      <a:endParaRPr sz="1400">
                        <a:solidFill>
                          <a:srgbClr val="000000"/>
                        </a:solidFill>
                        <a:latin typeface="Calibri"/>
                        <a:ea typeface="Calibri"/>
                        <a:cs typeface="Calibri"/>
                        <a:sym typeface="Calibri"/>
                      </a:endParaRPr>
                    </a:p>
                  </a:txBody>
                  <a:tcPr marL="0" marR="0" marT="0" marB="0" anchor="ctr"/>
                </a:tc>
                <a:tc>
                  <a:txBody>
                    <a:bodyPr/>
                    <a:lstStyle/>
                    <a:p>
                      <a:pPr marL="0" marR="0" lvl="0" indent="0" algn="ctr" rtl="0">
                        <a:spcBef>
                          <a:spcPts val="0"/>
                        </a:spcBef>
                        <a:spcAft>
                          <a:spcPts val="0"/>
                        </a:spcAft>
                        <a:buClr>
                          <a:schemeClr val="dk1"/>
                        </a:buClr>
                        <a:buSzPts val="1400"/>
                        <a:buFont typeface="Calibri"/>
                        <a:buNone/>
                      </a:pPr>
                      <a:r>
                        <a:rPr lang="en-US" sz="1400" dirty="0">
                          <a:solidFill>
                            <a:srgbClr val="000000"/>
                          </a:solidFill>
                        </a:rPr>
                        <a:t>November</a:t>
                      </a:r>
                      <a:endParaRPr sz="1100" dirty="0">
                        <a:solidFill>
                          <a:srgbClr val="000000"/>
                        </a:solidFill>
                      </a:endParaRPr>
                    </a:p>
                  </a:txBody>
                  <a:tcPr marL="0" marR="0" marT="0" marB="0" anchor="ctr"/>
                </a:tc>
                <a:extLst>
                  <a:ext uri="{0D108BD9-81ED-4DB2-BD59-A6C34878D82A}">
                    <a16:rowId xmlns:a16="http://schemas.microsoft.com/office/drawing/2014/main" val="10005"/>
                  </a:ext>
                </a:extLst>
              </a:tr>
            </a:tbl>
          </a:graphicData>
        </a:graphic>
      </p:graphicFrame>
      <p:sp>
        <p:nvSpPr>
          <p:cNvPr id="2" name="TextBox 1">
            <a:extLst>
              <a:ext uri="{FF2B5EF4-FFF2-40B4-BE49-F238E27FC236}">
                <a16:creationId xmlns:a16="http://schemas.microsoft.com/office/drawing/2014/main" id="{F16919DB-31F1-4494-0FA1-39768E4DFED3}"/>
              </a:ext>
            </a:extLst>
          </p:cNvPr>
          <p:cNvSpPr txBox="1"/>
          <p:nvPr/>
        </p:nvSpPr>
        <p:spPr>
          <a:xfrm>
            <a:off x="594886" y="4603076"/>
            <a:ext cx="5776686" cy="307777"/>
          </a:xfrm>
          <a:prstGeom prst="rect">
            <a:avLst/>
          </a:prstGeom>
          <a:solidFill>
            <a:schemeClr val="bg1"/>
          </a:solidFill>
        </p:spPr>
        <p:txBody>
          <a:bodyPr wrap="square" rtlCol="0">
            <a:spAutoFit/>
          </a:bodyPr>
          <a:lstStyle/>
          <a:p>
            <a:r>
              <a:rPr lang="en-US" dirty="0"/>
              <a:t>DACs must be trained on all state assessments each year.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g37aca7b9956_0_55"/>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200"/>
              <a:buFont typeface="Calibri"/>
              <a:buNone/>
            </a:pPr>
            <a:r>
              <a:rPr lang="en-US" sz="3200">
                <a:latin typeface="Calibri"/>
                <a:ea typeface="Calibri"/>
                <a:cs typeface="Calibri"/>
                <a:sym typeface="Calibri"/>
              </a:rPr>
              <a:t>Assessment Emails (*DAC*)</a:t>
            </a:r>
            <a:endParaRPr sz="3200">
              <a:latin typeface="Calibri"/>
              <a:ea typeface="Calibri"/>
              <a:cs typeface="Calibri"/>
              <a:sym typeface="Calibri"/>
            </a:endParaRPr>
          </a:p>
        </p:txBody>
      </p:sp>
      <p:sp>
        <p:nvSpPr>
          <p:cNvPr id="252" name="Google Shape;252;g37aca7b9956_0_55"/>
          <p:cNvSpPr txBox="1">
            <a:spLocks noGrp="1"/>
          </p:cNvSpPr>
          <p:nvPr>
            <p:ph type="body" idx="1"/>
          </p:nvPr>
        </p:nvSpPr>
        <p:spPr>
          <a:xfrm>
            <a:off x="311700" y="1152475"/>
            <a:ext cx="5305800" cy="3034800"/>
          </a:xfrm>
          <a:prstGeom prst="rect">
            <a:avLst/>
          </a:prstGeom>
          <a:noFill/>
          <a:ln>
            <a:noFill/>
          </a:ln>
        </p:spPr>
        <p:txBody>
          <a:bodyPr spcFirstLastPara="1" wrap="square" lIns="0" tIns="0" rIns="0" bIns="45700" anchor="t" anchorCtr="0">
            <a:noAutofit/>
          </a:bodyPr>
          <a:lstStyle/>
          <a:p>
            <a:pPr marL="400050" lvl="0" indent="-273050" algn="l" rtl="0">
              <a:lnSpc>
                <a:spcPct val="100000"/>
              </a:lnSpc>
              <a:spcBef>
                <a:spcPts val="0"/>
              </a:spcBef>
              <a:spcAft>
                <a:spcPts val="0"/>
              </a:spcAft>
              <a:buClr>
                <a:srgbClr val="000000"/>
              </a:buClr>
              <a:buSzPts val="1600"/>
              <a:buChar char="●"/>
            </a:pPr>
            <a:r>
              <a:rPr lang="en-US">
                <a:solidFill>
                  <a:srgbClr val="000000"/>
                </a:solidFill>
              </a:rPr>
              <a:t>CDE sends </a:t>
            </a:r>
            <a:r>
              <a:rPr lang="en-US" b="1">
                <a:solidFill>
                  <a:srgbClr val="000000"/>
                </a:solidFill>
              </a:rPr>
              <a:t>*DAC*</a:t>
            </a:r>
            <a:r>
              <a:rPr lang="en-US">
                <a:solidFill>
                  <a:srgbClr val="000000"/>
                </a:solidFill>
              </a:rPr>
              <a:t> emails on </a:t>
            </a:r>
            <a:r>
              <a:rPr lang="en-US" b="1">
                <a:solidFill>
                  <a:srgbClr val="000000"/>
                </a:solidFill>
              </a:rPr>
              <a:t>Thursdays</a:t>
            </a:r>
            <a:endParaRPr b="1">
              <a:solidFill>
                <a:srgbClr val="000000"/>
              </a:solidFill>
            </a:endParaRPr>
          </a:p>
          <a:p>
            <a:pPr marL="800100" lvl="1" indent="-273050" algn="l" rtl="0">
              <a:lnSpc>
                <a:spcPct val="100000"/>
              </a:lnSpc>
              <a:spcBef>
                <a:spcPts val="0"/>
              </a:spcBef>
              <a:spcAft>
                <a:spcPts val="0"/>
              </a:spcAft>
              <a:buClr>
                <a:srgbClr val="000000"/>
              </a:buClr>
              <a:buSzPts val="1600"/>
              <a:buChar char="○"/>
            </a:pPr>
            <a:r>
              <a:rPr lang="en-US" sz="1600">
                <a:solidFill>
                  <a:srgbClr val="000000"/>
                </a:solidFill>
              </a:rPr>
              <a:t>Emails include information about:</a:t>
            </a:r>
            <a:endParaRPr sz="1600">
              <a:solidFill>
                <a:srgbClr val="000000"/>
              </a:solidFill>
            </a:endParaRPr>
          </a:p>
          <a:p>
            <a:pPr marL="1200150" lvl="2" indent="-273050" algn="l" rtl="0">
              <a:lnSpc>
                <a:spcPct val="100000"/>
              </a:lnSpc>
              <a:spcBef>
                <a:spcPts val="0"/>
              </a:spcBef>
              <a:spcAft>
                <a:spcPts val="0"/>
              </a:spcAft>
              <a:buClr>
                <a:srgbClr val="000000"/>
              </a:buClr>
              <a:buSzPts val="1600"/>
              <a:buChar char="■"/>
            </a:pPr>
            <a:r>
              <a:rPr lang="en-US" sz="1600">
                <a:solidFill>
                  <a:srgbClr val="000000"/>
                </a:solidFill>
              </a:rPr>
              <a:t>Important updates for the week and coming weeks by assessment program</a:t>
            </a:r>
            <a:endParaRPr sz="1600">
              <a:solidFill>
                <a:srgbClr val="000000"/>
              </a:solidFill>
            </a:endParaRPr>
          </a:p>
          <a:p>
            <a:pPr marL="1657350" lvl="3" indent="-266700" algn="l" rtl="0">
              <a:lnSpc>
                <a:spcPct val="100000"/>
              </a:lnSpc>
              <a:spcBef>
                <a:spcPts val="0"/>
              </a:spcBef>
              <a:spcAft>
                <a:spcPts val="0"/>
              </a:spcAft>
              <a:buClr>
                <a:srgbClr val="000000"/>
              </a:buClr>
              <a:buSzPts val="1500"/>
              <a:buChar char="●"/>
            </a:pPr>
            <a:r>
              <a:rPr lang="en-US" sz="1500">
                <a:solidFill>
                  <a:srgbClr val="000000"/>
                </a:solidFill>
              </a:rPr>
              <a:t>Tasks for DACs</a:t>
            </a:r>
            <a:endParaRPr sz="1500">
              <a:solidFill>
                <a:srgbClr val="000000"/>
              </a:solidFill>
            </a:endParaRPr>
          </a:p>
          <a:p>
            <a:pPr marL="1657350" lvl="3" indent="-266700" algn="l" rtl="0">
              <a:lnSpc>
                <a:spcPct val="100000"/>
              </a:lnSpc>
              <a:spcBef>
                <a:spcPts val="0"/>
              </a:spcBef>
              <a:spcAft>
                <a:spcPts val="0"/>
              </a:spcAft>
              <a:buClr>
                <a:srgbClr val="000000"/>
              </a:buClr>
              <a:buSzPts val="1500"/>
              <a:buChar char="●"/>
            </a:pPr>
            <a:r>
              <a:rPr lang="en-US" sz="1500">
                <a:solidFill>
                  <a:srgbClr val="000000"/>
                </a:solidFill>
              </a:rPr>
              <a:t>Resources</a:t>
            </a:r>
            <a:endParaRPr sz="1500">
              <a:solidFill>
                <a:srgbClr val="000000"/>
              </a:solidFill>
            </a:endParaRPr>
          </a:p>
          <a:p>
            <a:pPr marL="1657350" lvl="3" indent="-266700" algn="l" rtl="0">
              <a:lnSpc>
                <a:spcPct val="100000"/>
              </a:lnSpc>
              <a:spcBef>
                <a:spcPts val="0"/>
              </a:spcBef>
              <a:spcAft>
                <a:spcPts val="0"/>
              </a:spcAft>
              <a:buClr>
                <a:srgbClr val="000000"/>
              </a:buClr>
              <a:buSzPts val="1500"/>
              <a:buChar char="●"/>
            </a:pPr>
            <a:r>
              <a:rPr lang="en-US" sz="1500">
                <a:solidFill>
                  <a:srgbClr val="000000"/>
                </a:solidFill>
              </a:rPr>
              <a:t>Results availability </a:t>
            </a:r>
            <a:endParaRPr sz="1500">
              <a:solidFill>
                <a:srgbClr val="000000"/>
              </a:solidFill>
            </a:endParaRPr>
          </a:p>
          <a:p>
            <a:pPr marL="914400" lvl="1" indent="-330200" algn="l" rtl="0">
              <a:lnSpc>
                <a:spcPct val="100000"/>
              </a:lnSpc>
              <a:spcBef>
                <a:spcPts val="0"/>
              </a:spcBef>
              <a:spcAft>
                <a:spcPts val="0"/>
              </a:spcAft>
              <a:buClr>
                <a:srgbClr val="000000"/>
              </a:buClr>
              <a:buSzPts val="1600"/>
              <a:buChar char="○"/>
            </a:pPr>
            <a:r>
              <a:rPr lang="en-US" sz="1600">
                <a:solidFill>
                  <a:srgbClr val="000000"/>
                </a:solidFill>
              </a:rPr>
              <a:t>Assessment program topics covered in the email are discussed during office hours </a:t>
            </a:r>
            <a:r>
              <a:rPr lang="en-US" sz="1600" i="1">
                <a:solidFill>
                  <a:srgbClr val="000000"/>
                </a:solidFill>
              </a:rPr>
              <a:t>if additional clarification is needed</a:t>
            </a:r>
            <a:endParaRPr sz="1600" i="1">
              <a:solidFill>
                <a:srgbClr val="000000"/>
              </a:solidFill>
            </a:endParaRPr>
          </a:p>
          <a:p>
            <a:pPr marL="457200" lvl="0" indent="-330200" algn="l" rtl="0">
              <a:lnSpc>
                <a:spcPct val="100000"/>
              </a:lnSpc>
              <a:spcBef>
                <a:spcPts val="0"/>
              </a:spcBef>
              <a:spcAft>
                <a:spcPts val="0"/>
              </a:spcAft>
              <a:buClr>
                <a:srgbClr val="000000"/>
              </a:buClr>
              <a:buSzPts val="1600"/>
              <a:buChar char="●"/>
            </a:pPr>
            <a:r>
              <a:rPr lang="en-US" sz="1600">
                <a:solidFill>
                  <a:srgbClr val="000000"/>
                </a:solidFill>
              </a:rPr>
              <a:t>If there are no new updates, an email is not sent</a:t>
            </a:r>
            <a:endParaRPr sz="1600">
              <a:solidFill>
                <a:srgbClr val="000000"/>
              </a:solidFill>
            </a:endParaRPr>
          </a:p>
          <a:p>
            <a:pPr marL="914400" lvl="1" indent="-330200" algn="l" rtl="0">
              <a:lnSpc>
                <a:spcPct val="100000"/>
              </a:lnSpc>
              <a:spcBef>
                <a:spcPts val="0"/>
              </a:spcBef>
              <a:spcAft>
                <a:spcPts val="0"/>
              </a:spcAft>
              <a:buClr>
                <a:srgbClr val="000000"/>
              </a:buClr>
              <a:buSzPts val="1600"/>
              <a:buChar char="○"/>
            </a:pPr>
            <a:r>
              <a:rPr lang="en-US" sz="1600">
                <a:solidFill>
                  <a:srgbClr val="000000"/>
                </a:solidFill>
              </a:rPr>
              <a:t>Updates are sent less frequently in the summer</a:t>
            </a:r>
            <a:endParaRPr sz="1600">
              <a:solidFill>
                <a:srgbClr val="000000"/>
              </a:solidFill>
            </a:endParaRPr>
          </a:p>
          <a:p>
            <a:pPr marL="914400" lvl="1" indent="-330200" algn="l" rtl="0">
              <a:lnSpc>
                <a:spcPct val="100000"/>
              </a:lnSpc>
              <a:spcBef>
                <a:spcPts val="0"/>
              </a:spcBef>
              <a:spcAft>
                <a:spcPts val="0"/>
              </a:spcAft>
              <a:buClr>
                <a:srgbClr val="000000"/>
              </a:buClr>
              <a:buSzPts val="1600"/>
              <a:buChar char="○"/>
            </a:pPr>
            <a:r>
              <a:rPr lang="en-US" sz="1600">
                <a:solidFill>
                  <a:srgbClr val="000000"/>
                </a:solidFill>
              </a:rPr>
              <a:t>Sometimes sent off-schedule as </a:t>
            </a:r>
            <a:r>
              <a:rPr lang="en-US" sz="1600" b="1" i="1">
                <a:solidFill>
                  <a:srgbClr val="000000"/>
                </a:solidFill>
              </a:rPr>
              <a:t>Special Edition</a:t>
            </a:r>
            <a:endParaRPr sz="1600" b="1" i="1">
              <a:solidFill>
                <a:srgbClr val="000000"/>
              </a:solidFill>
            </a:endParaRPr>
          </a:p>
        </p:txBody>
      </p:sp>
      <p:grpSp>
        <p:nvGrpSpPr>
          <p:cNvPr id="253" name="Google Shape;253;g37aca7b9956_0_55" descr="An image of the top of a DAC email"/>
          <p:cNvGrpSpPr/>
          <p:nvPr/>
        </p:nvGrpSpPr>
        <p:grpSpPr>
          <a:xfrm>
            <a:off x="5357757" y="1055708"/>
            <a:ext cx="3938654" cy="2953991"/>
            <a:chOff x="4931026" y="1948996"/>
            <a:chExt cx="3938654" cy="3938654"/>
          </a:xfrm>
        </p:grpSpPr>
        <p:grpSp>
          <p:nvGrpSpPr>
            <p:cNvPr id="254" name="Google Shape;254;g37aca7b9956_0_55"/>
            <p:cNvGrpSpPr/>
            <p:nvPr/>
          </p:nvGrpSpPr>
          <p:grpSpPr>
            <a:xfrm>
              <a:off x="4931026" y="1948996"/>
              <a:ext cx="3938654" cy="3938654"/>
              <a:chOff x="5148733" y="1823168"/>
              <a:chExt cx="3938654" cy="3938654"/>
            </a:xfrm>
          </p:grpSpPr>
          <p:pic>
            <p:nvPicPr>
              <p:cNvPr id="255" name="Google Shape;255;g37aca7b9956_0_55" descr="Email outline"/>
              <p:cNvPicPr preferRelativeResize="0"/>
              <p:nvPr/>
            </p:nvPicPr>
            <p:blipFill rotWithShape="1">
              <a:blip r:embed="rId3">
                <a:alphaModFix/>
              </a:blip>
              <a:srcRect/>
              <a:stretch/>
            </p:blipFill>
            <p:spPr>
              <a:xfrm>
                <a:off x="5148733" y="1823168"/>
                <a:ext cx="3938654" cy="3938654"/>
              </a:xfrm>
              <a:prstGeom prst="rect">
                <a:avLst/>
              </a:prstGeom>
              <a:noFill/>
              <a:ln>
                <a:noFill/>
              </a:ln>
            </p:spPr>
          </p:pic>
          <p:pic>
            <p:nvPicPr>
              <p:cNvPr id="256" name="Google Shape;256;g37aca7b9956_0_55"/>
              <p:cNvPicPr preferRelativeResize="0"/>
              <p:nvPr/>
            </p:nvPicPr>
            <p:blipFill rotWithShape="1">
              <a:blip r:embed="rId4">
                <a:alphaModFix/>
              </a:blip>
              <a:srcRect/>
              <a:stretch/>
            </p:blipFill>
            <p:spPr>
              <a:xfrm>
                <a:off x="6235344" y="2622014"/>
                <a:ext cx="1751886" cy="1299991"/>
              </a:xfrm>
              <a:prstGeom prst="rect">
                <a:avLst/>
              </a:prstGeom>
              <a:noFill/>
              <a:ln>
                <a:noFill/>
              </a:ln>
            </p:spPr>
          </p:pic>
        </p:grpSp>
        <p:pic>
          <p:nvPicPr>
            <p:cNvPr id="257" name="Google Shape;257;g37aca7b9956_0_55" descr="@ with solid fill"/>
            <p:cNvPicPr preferRelativeResize="0"/>
            <p:nvPr/>
          </p:nvPicPr>
          <p:blipFill rotWithShape="1">
            <a:blip r:embed="rId5">
              <a:alphaModFix/>
            </a:blip>
            <a:srcRect/>
            <a:stretch/>
          </p:blipFill>
          <p:spPr>
            <a:xfrm>
              <a:off x="6436380" y="4528697"/>
              <a:ext cx="914400" cy="914400"/>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5"/>
          <p:cNvSpPr txBox="1">
            <a:spLocks noGrp="1"/>
          </p:cNvSpPr>
          <p:nvPr>
            <p:ph type="title"/>
          </p:nvPr>
        </p:nvSpPr>
        <p:spPr>
          <a:xfrm>
            <a:off x="311700" y="105100"/>
            <a:ext cx="8058600" cy="741300"/>
          </a:xfrm>
          <a:prstGeom prst="rect">
            <a:avLst/>
          </a:prstGeom>
          <a:noFill/>
          <a:ln>
            <a:noFill/>
          </a:ln>
        </p:spPr>
        <p:txBody>
          <a:bodyPr spcFirstLastPara="1" wrap="square" lIns="0" tIns="0" rIns="0" bIns="0" anchor="ctr" anchorCtr="0">
            <a:noAutofit/>
          </a:bodyPr>
          <a:lstStyle/>
          <a:p>
            <a:pPr lvl="0">
              <a:lnSpc>
                <a:spcPct val="90000"/>
              </a:lnSpc>
              <a:buClr>
                <a:schemeClr val="lt1"/>
              </a:buClr>
            </a:pPr>
            <a:r>
              <a:rPr lang="en-US" sz="2400" dirty="0"/>
              <a:t>State Content Assessments: Purpose and Uses</a:t>
            </a:r>
            <a:br>
              <a:rPr lang="en-US" sz="2400" dirty="0"/>
            </a:br>
            <a:r>
              <a:rPr lang="en-US" sz="2400" dirty="0">
                <a:solidFill>
                  <a:srgbClr val="0064B3"/>
                </a:solidFill>
              </a:rPr>
              <a:t>For Students/Parents</a:t>
            </a:r>
            <a:endParaRPr sz="2400" dirty="0"/>
          </a:p>
        </p:txBody>
      </p:sp>
      <p:sp>
        <p:nvSpPr>
          <p:cNvPr id="263" name="Google Shape;263;p5"/>
          <p:cNvSpPr txBox="1">
            <a:spLocks noGrp="1"/>
          </p:cNvSpPr>
          <p:nvPr>
            <p:ph type="body" idx="1"/>
          </p:nvPr>
        </p:nvSpPr>
        <p:spPr>
          <a:xfrm>
            <a:off x="311700" y="1152475"/>
            <a:ext cx="5277900" cy="3034800"/>
          </a:xfrm>
          <a:prstGeom prst="rect">
            <a:avLst/>
          </a:prstGeom>
          <a:noFill/>
          <a:ln>
            <a:noFill/>
          </a:ln>
        </p:spPr>
        <p:txBody>
          <a:bodyPr spcFirstLastPara="1" wrap="square" lIns="0" tIns="0" rIns="0" bIns="45700" anchor="t" anchorCtr="0">
            <a:noAutofit/>
          </a:bodyPr>
          <a:lstStyle/>
          <a:p>
            <a:pPr marL="228600" lvl="0" indent="-228600" algn="l" rtl="0">
              <a:lnSpc>
                <a:spcPct val="100000"/>
              </a:lnSpc>
              <a:spcBef>
                <a:spcPts val="600"/>
              </a:spcBef>
              <a:spcAft>
                <a:spcPts val="0"/>
              </a:spcAft>
              <a:buClr>
                <a:schemeClr val="dk1"/>
              </a:buClr>
              <a:buSzPts val="1800"/>
              <a:buChar char="●"/>
            </a:pPr>
            <a:r>
              <a:rPr lang="en-US" sz="1800" dirty="0"/>
              <a:t>Serve as only statewide indicators of student mastery of the Colorado Academic Standards</a:t>
            </a:r>
            <a:endParaRPr dirty="0"/>
          </a:p>
          <a:p>
            <a:pPr marL="228600" lvl="0" indent="-228600" algn="l" rtl="0">
              <a:lnSpc>
                <a:spcPct val="100000"/>
              </a:lnSpc>
              <a:spcBef>
                <a:spcPts val="600"/>
              </a:spcBef>
              <a:spcAft>
                <a:spcPts val="0"/>
              </a:spcAft>
              <a:buClr>
                <a:schemeClr val="dk1"/>
              </a:buClr>
              <a:buSzPts val="1800"/>
              <a:buChar char="●"/>
            </a:pPr>
            <a:r>
              <a:rPr lang="en-US" sz="1800" dirty="0"/>
              <a:t>Provide student achievement information to parents beyond their child’s school </a:t>
            </a:r>
            <a:endParaRPr dirty="0"/>
          </a:p>
          <a:p>
            <a:pPr marL="228600" lvl="0" indent="-228600" algn="l" rtl="0">
              <a:lnSpc>
                <a:spcPct val="100000"/>
              </a:lnSpc>
              <a:spcBef>
                <a:spcPts val="600"/>
              </a:spcBef>
              <a:spcAft>
                <a:spcPts val="0"/>
              </a:spcAft>
              <a:buClr>
                <a:schemeClr val="dk1"/>
              </a:buClr>
              <a:buSzPts val="1800"/>
              <a:buChar char="●"/>
            </a:pPr>
            <a:r>
              <a:rPr lang="en-US" sz="1800" dirty="0"/>
              <a:t>SAT provides a nationally recognized indicator of academic college readiness</a:t>
            </a:r>
            <a:endParaRPr dirty="0"/>
          </a:p>
        </p:txBody>
      </p:sp>
      <p:pic>
        <p:nvPicPr>
          <p:cNvPr id="264" name="Google Shape;264;p5" descr="Generalized image of CMAS Individual Student Report."/>
          <p:cNvPicPr preferRelativeResize="0"/>
          <p:nvPr/>
        </p:nvPicPr>
        <p:blipFill rotWithShape="1">
          <a:blip r:embed="rId3">
            <a:alphaModFix/>
          </a:blip>
          <a:srcRect l="3917" t="3056" r="3631" b="3180"/>
          <a:stretch/>
        </p:blipFill>
        <p:spPr>
          <a:xfrm rot="-1267562">
            <a:off x="7142447" y="875731"/>
            <a:ext cx="2253882" cy="2928093"/>
          </a:xfrm>
          <a:prstGeom prst="rect">
            <a:avLst/>
          </a:prstGeom>
          <a:noFill/>
          <a:ln>
            <a:noFill/>
          </a:ln>
          <a:effectLst>
            <a:outerShdw blurRad="292100" dist="139700" dir="2700000" algn="tl" rotWithShape="0">
              <a:srgbClr val="333333">
                <a:alpha val="64705"/>
              </a:srgbClr>
            </a:outerShdw>
          </a:effectLst>
        </p:spPr>
      </p:pic>
      <p:sp>
        <p:nvSpPr>
          <p:cNvPr id="266" name="Google Shape;266;p5">
            <a:extLst>
              <a:ext uri="{C183D7F6-B498-43B3-948B-1728B52AA6E4}">
                <adec:decorative xmlns:adec="http://schemas.microsoft.com/office/drawing/2017/decorative" val="0"/>
              </a:ext>
            </a:extLst>
          </p:cNvPr>
          <p:cNvSpPr txBox="1"/>
          <p:nvPr/>
        </p:nvSpPr>
        <p:spPr>
          <a:xfrm>
            <a:off x="356550" y="4373325"/>
            <a:ext cx="7867200" cy="649800"/>
          </a:xfrm>
          <a:prstGeom prst="rect">
            <a:avLst/>
          </a:prstGeom>
          <a:solidFill>
            <a:schemeClr val="tx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dirty="0">
                <a:solidFill>
                  <a:schemeClr val="lt1"/>
                </a:solidFill>
                <a:latin typeface="Calibri"/>
                <a:ea typeface="Calibri"/>
                <a:cs typeface="Calibri"/>
                <a:sym typeface="Calibri"/>
              </a:rPr>
              <a:t>As always, parents should consider multiple data points and sources of information when making decisions regarding student achievement and plans for instruction.</a:t>
            </a:r>
            <a:endParaRPr sz="1200" dirty="0"/>
          </a:p>
        </p:txBody>
      </p:sp>
      <p:pic>
        <p:nvPicPr>
          <p:cNvPr id="265" name="Google Shape;265;p5" descr="A screen shot of student performance level. Diamonds represent Student samples, School performance, District performance, and State performance. Performance levels are identified from 650 through 850, which range from Did Not Yet Meet Expectations, Partially Met Expectations, Approached Expectations, Met Expectations, and Exceeded Expectations."/>
          <p:cNvPicPr preferRelativeResize="0"/>
          <p:nvPr/>
        </p:nvPicPr>
        <p:blipFill rotWithShape="1">
          <a:blip r:embed="rId4">
            <a:alphaModFix/>
          </a:blip>
          <a:srcRect/>
          <a:stretch/>
        </p:blipFill>
        <p:spPr>
          <a:xfrm>
            <a:off x="3559000" y="3053531"/>
            <a:ext cx="4521994" cy="1178719"/>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6"/>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200"/>
              <a:buFont typeface="Calibri"/>
              <a:buNone/>
            </a:pPr>
            <a:r>
              <a:rPr lang="en-US" sz="2400" dirty="0">
                <a:latin typeface="Calibri"/>
                <a:ea typeface="Calibri"/>
                <a:cs typeface="Calibri"/>
                <a:sym typeface="Calibri"/>
              </a:rPr>
              <a:t>State Content Assessments: Purpose and Uses</a:t>
            </a:r>
            <a:br>
              <a:rPr lang="en-US" sz="2400" dirty="0">
                <a:latin typeface="Calibri"/>
                <a:ea typeface="Calibri"/>
                <a:cs typeface="Calibri"/>
                <a:sym typeface="Calibri"/>
              </a:rPr>
            </a:br>
            <a:r>
              <a:rPr lang="en-US" sz="2400" dirty="0">
                <a:solidFill>
                  <a:srgbClr val="0064B3"/>
                </a:solidFill>
                <a:latin typeface="Calibri"/>
                <a:ea typeface="Calibri"/>
                <a:cs typeface="Calibri"/>
                <a:sym typeface="Calibri"/>
              </a:rPr>
              <a:t>For Educators</a:t>
            </a:r>
            <a:endParaRPr sz="2400" dirty="0">
              <a:solidFill>
                <a:srgbClr val="0064B3"/>
              </a:solidFill>
            </a:endParaRPr>
          </a:p>
        </p:txBody>
      </p:sp>
      <p:sp>
        <p:nvSpPr>
          <p:cNvPr id="272" name="Google Shape;272;p6"/>
          <p:cNvSpPr txBox="1">
            <a:spLocks noGrp="1"/>
          </p:cNvSpPr>
          <p:nvPr>
            <p:ph type="body" idx="1"/>
          </p:nvPr>
        </p:nvSpPr>
        <p:spPr>
          <a:xfrm>
            <a:off x="232525" y="1040825"/>
            <a:ext cx="4660500" cy="3146400"/>
          </a:xfrm>
          <a:prstGeom prst="rect">
            <a:avLst/>
          </a:prstGeom>
          <a:noFill/>
          <a:ln>
            <a:noFill/>
          </a:ln>
        </p:spPr>
        <p:txBody>
          <a:bodyPr spcFirstLastPara="1" wrap="square" lIns="0" tIns="0" rIns="0" bIns="45700" anchor="t" anchorCtr="0">
            <a:noAutofit/>
          </a:bodyPr>
          <a:lstStyle/>
          <a:p>
            <a:pPr marL="228600" lvl="0" indent="-215900" algn="l" rtl="0">
              <a:lnSpc>
                <a:spcPct val="100000"/>
              </a:lnSpc>
              <a:spcBef>
                <a:spcPts val="600"/>
              </a:spcBef>
              <a:spcAft>
                <a:spcPts val="0"/>
              </a:spcAft>
              <a:buClr>
                <a:schemeClr val="dk1"/>
              </a:buClr>
              <a:buSzPts val="1600"/>
              <a:buChar char="●"/>
            </a:pPr>
            <a:r>
              <a:rPr lang="en-US" dirty="0"/>
              <a:t>Show student performance compared to school, district, and state peers at EOY</a:t>
            </a:r>
            <a:endParaRPr dirty="0"/>
          </a:p>
          <a:p>
            <a:pPr marL="228600" lvl="0" indent="-215900" algn="l" rtl="0">
              <a:lnSpc>
                <a:spcPct val="100000"/>
              </a:lnSpc>
              <a:spcBef>
                <a:spcPts val="600"/>
              </a:spcBef>
              <a:spcAft>
                <a:spcPts val="0"/>
              </a:spcAft>
              <a:buClr>
                <a:schemeClr val="dk1"/>
              </a:buClr>
              <a:buSzPts val="1600"/>
              <a:buChar char="●"/>
            </a:pPr>
            <a:r>
              <a:rPr lang="en-US" dirty="0"/>
              <a:t>Help teachers see performance against standards and identify areas for instructional adjustments</a:t>
            </a:r>
            <a:endParaRPr dirty="0"/>
          </a:p>
          <a:p>
            <a:pPr marL="228600" lvl="0" indent="-215900" algn="l" rtl="0">
              <a:lnSpc>
                <a:spcPct val="100000"/>
              </a:lnSpc>
              <a:spcBef>
                <a:spcPts val="600"/>
              </a:spcBef>
              <a:spcAft>
                <a:spcPts val="0"/>
              </a:spcAft>
              <a:buClr>
                <a:schemeClr val="dk1"/>
              </a:buClr>
              <a:buSzPts val="1600"/>
              <a:buChar char="●"/>
            </a:pPr>
            <a:r>
              <a:rPr lang="en-US" dirty="0"/>
              <a:t>Provide data to guide decisions about curriculum, scope and sequence, and resource allocation </a:t>
            </a:r>
            <a:endParaRPr dirty="0"/>
          </a:p>
          <a:p>
            <a:pPr marL="228600" lvl="0" indent="-215900" algn="l" rtl="0">
              <a:lnSpc>
                <a:spcPct val="100000"/>
              </a:lnSpc>
              <a:spcBef>
                <a:spcPts val="600"/>
              </a:spcBef>
              <a:spcAft>
                <a:spcPts val="0"/>
              </a:spcAft>
              <a:buClr>
                <a:schemeClr val="dk1"/>
              </a:buClr>
              <a:buSzPts val="1600"/>
              <a:buChar char="●"/>
            </a:pPr>
            <a:r>
              <a:rPr lang="en-US" dirty="0"/>
              <a:t>Offer comparison points to evaluate the impact of efforts to address lost opportunities to learn in prior years</a:t>
            </a:r>
            <a:endParaRPr dirty="0"/>
          </a:p>
        </p:txBody>
      </p:sp>
      <p:sp>
        <p:nvSpPr>
          <p:cNvPr id="273" name="Google Shape;273;p6"/>
          <p:cNvSpPr txBox="1"/>
          <p:nvPr/>
        </p:nvSpPr>
        <p:spPr>
          <a:xfrm>
            <a:off x="4979625" y="3577725"/>
            <a:ext cx="4164300" cy="1477500"/>
          </a:xfrm>
          <a:prstGeom prst="rect">
            <a:avLst/>
          </a:prstGeom>
          <a:solidFill>
            <a:srgbClr val="E26510"/>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800">
                <a:solidFill>
                  <a:schemeClr val="lt1"/>
                </a:solidFill>
                <a:latin typeface="Roboto"/>
                <a:ea typeface="Roboto"/>
                <a:cs typeface="Roboto"/>
                <a:sym typeface="Roboto"/>
              </a:rPr>
              <a:t>As always, educators should consider multiple data points and sources of information when making decisions regarding student achievement and plans for instruction.</a:t>
            </a:r>
            <a:endParaRPr sz="1800">
              <a:latin typeface="Roboto"/>
              <a:ea typeface="Roboto"/>
              <a:cs typeface="Roboto"/>
              <a:sym typeface="Roboto"/>
            </a:endParaRPr>
          </a:p>
        </p:txBody>
      </p:sp>
      <p:pic>
        <p:nvPicPr>
          <p:cNvPr id="274" name="Google Shape;274;p6" descr="A person helping a child with their schoolwork."/>
          <p:cNvPicPr preferRelativeResize="0"/>
          <p:nvPr/>
        </p:nvPicPr>
        <p:blipFill rotWithShape="1">
          <a:blip r:embed="rId3">
            <a:alphaModFix amt="85000"/>
          </a:blip>
          <a:srcRect r="12722"/>
          <a:stretch/>
        </p:blipFill>
        <p:spPr>
          <a:xfrm>
            <a:off x="4979624" y="1040831"/>
            <a:ext cx="4164376" cy="253689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7"/>
          <p:cNvSpPr txBox="1">
            <a:spLocks noGrp="1"/>
          </p:cNvSpPr>
          <p:nvPr>
            <p:ph type="title"/>
          </p:nvPr>
        </p:nvSpPr>
        <p:spPr>
          <a:xfrm>
            <a:off x="311700" y="105100"/>
            <a:ext cx="7970100" cy="741300"/>
          </a:xfrm>
          <a:prstGeom prst="rect">
            <a:avLst/>
          </a:prstGeom>
          <a:noFill/>
          <a:ln>
            <a:noFill/>
          </a:ln>
        </p:spPr>
        <p:txBody>
          <a:bodyPr spcFirstLastPara="1" wrap="square" lIns="0" tIns="0" rIns="0" bIns="0" anchor="ctr" anchorCtr="0">
            <a:noAutofit/>
          </a:bodyPr>
          <a:lstStyle/>
          <a:p>
            <a:pPr lvl="0">
              <a:lnSpc>
                <a:spcPct val="90000"/>
              </a:lnSpc>
              <a:buClr>
                <a:schemeClr val="lt1"/>
              </a:buClr>
            </a:pPr>
            <a:r>
              <a:rPr lang="en-US" sz="2400" dirty="0"/>
              <a:t>State Content Assessments: Purpose and Uses</a:t>
            </a:r>
            <a:br>
              <a:rPr lang="en-US" sz="2400" dirty="0"/>
            </a:br>
            <a:r>
              <a:rPr lang="en-US" sz="2400" dirty="0">
                <a:solidFill>
                  <a:srgbClr val="0064B3"/>
                </a:solidFill>
              </a:rPr>
              <a:t>For Stakeholders, Policy Makers and the Community</a:t>
            </a:r>
            <a:endParaRPr sz="2400" dirty="0"/>
          </a:p>
        </p:txBody>
      </p:sp>
      <p:sp>
        <p:nvSpPr>
          <p:cNvPr id="280" name="Google Shape;280;p7"/>
          <p:cNvSpPr txBox="1">
            <a:spLocks noGrp="1"/>
          </p:cNvSpPr>
          <p:nvPr>
            <p:ph type="body" idx="1"/>
          </p:nvPr>
        </p:nvSpPr>
        <p:spPr>
          <a:xfrm>
            <a:off x="311700" y="1152475"/>
            <a:ext cx="5277900" cy="3034800"/>
          </a:xfrm>
          <a:prstGeom prst="rect">
            <a:avLst/>
          </a:prstGeom>
          <a:noFill/>
          <a:ln>
            <a:noFill/>
          </a:ln>
        </p:spPr>
        <p:txBody>
          <a:bodyPr spcFirstLastPara="1" wrap="square" lIns="0" tIns="0" rIns="0" bIns="45700" anchor="t" anchorCtr="0">
            <a:noAutofit/>
          </a:bodyPr>
          <a:lstStyle/>
          <a:p>
            <a:pPr marL="457200" lvl="0" indent="-342900" algn="l" rtl="0">
              <a:lnSpc>
                <a:spcPct val="100000"/>
              </a:lnSpc>
              <a:spcBef>
                <a:spcPts val="1000"/>
              </a:spcBef>
              <a:spcAft>
                <a:spcPts val="0"/>
              </a:spcAft>
              <a:buSzPts val="1800"/>
              <a:buChar char="●"/>
            </a:pPr>
            <a:r>
              <a:rPr lang="en-US" sz="1800" dirty="0"/>
              <a:t>Provide information to be used to inform the allocation of resources and evaluate the impact of policy</a:t>
            </a:r>
            <a:endParaRPr sz="1800" dirty="0"/>
          </a:p>
        </p:txBody>
      </p:sp>
      <p:pic>
        <p:nvPicPr>
          <p:cNvPr id="281" name="Google Shape;281;p7" descr="Screenshot of CMAS data summary Overall Results."/>
          <p:cNvPicPr preferRelativeResize="0"/>
          <p:nvPr/>
        </p:nvPicPr>
        <p:blipFill rotWithShape="1">
          <a:blip r:embed="rId3">
            <a:alphaModFix amt="18000"/>
          </a:blip>
          <a:srcRect t="25650" b="23396"/>
          <a:stretch/>
        </p:blipFill>
        <p:spPr>
          <a:xfrm>
            <a:off x="-1827" y="2849623"/>
            <a:ext cx="9147653" cy="2302519"/>
          </a:xfrm>
          <a:prstGeom prst="rect">
            <a:avLst/>
          </a:prstGeom>
          <a:noFill/>
          <a:ln>
            <a:noFill/>
          </a:ln>
        </p:spPr>
      </p:pic>
      <p:pic>
        <p:nvPicPr>
          <p:cNvPr id="282" name="Google Shape;282;p7" descr="The U.S. and Colorado state flag in front of Colorado State Capitol"/>
          <p:cNvPicPr preferRelativeResize="0"/>
          <p:nvPr/>
        </p:nvPicPr>
        <p:blipFill rotWithShape="1">
          <a:blip r:embed="rId4">
            <a:alphaModFix/>
          </a:blip>
          <a:srcRect/>
          <a:stretch/>
        </p:blipFill>
        <p:spPr>
          <a:xfrm>
            <a:off x="4384905" y="758937"/>
            <a:ext cx="4967067" cy="438411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3200"/>
              <a:buFont typeface="Calibri"/>
              <a:buNone/>
            </a:pPr>
            <a:r>
              <a:rPr lang="en-US" sz="3200">
                <a:latin typeface="Calibri"/>
                <a:ea typeface="Calibri"/>
                <a:cs typeface="Calibri"/>
                <a:sym typeface="Calibri"/>
              </a:rPr>
              <a:t>Wrapping Up Spring 2025</a:t>
            </a:r>
            <a:endParaRPr/>
          </a:p>
        </p:txBody>
      </p:sp>
      <p:sp>
        <p:nvSpPr>
          <p:cNvPr id="288" name="Google Shape;288;p8"/>
          <p:cNvSpPr txBox="1">
            <a:spLocks noGrp="1"/>
          </p:cNvSpPr>
          <p:nvPr>
            <p:ph type="body" idx="1"/>
          </p:nvPr>
        </p:nvSpPr>
        <p:spPr>
          <a:xfrm>
            <a:off x="311700" y="1152475"/>
            <a:ext cx="8682000" cy="3034800"/>
          </a:xfrm>
          <a:prstGeom prst="rect">
            <a:avLst/>
          </a:prstGeom>
          <a:noFill/>
          <a:ln>
            <a:noFill/>
          </a:ln>
        </p:spPr>
        <p:txBody>
          <a:bodyPr spcFirstLastPara="1" wrap="square" lIns="0" tIns="0" rIns="0" bIns="45700" anchor="t" anchorCtr="0">
            <a:noAutofit/>
          </a:bodyPr>
          <a:lstStyle/>
          <a:p>
            <a:pPr marL="457200" lvl="0" indent="-330200" algn="l" rtl="0">
              <a:lnSpc>
                <a:spcPct val="100000"/>
              </a:lnSpc>
              <a:spcBef>
                <a:spcPts val="0"/>
              </a:spcBef>
              <a:spcAft>
                <a:spcPts val="0"/>
              </a:spcAft>
              <a:buClr>
                <a:srgbClr val="000000"/>
              </a:buClr>
              <a:buSzPts val="1600"/>
              <a:buChar char="●"/>
            </a:pPr>
            <a:r>
              <a:rPr lang="en-US">
                <a:solidFill>
                  <a:srgbClr val="000000"/>
                </a:solidFill>
              </a:rPr>
              <a:t>In June,</a:t>
            </a:r>
            <a:endParaRPr>
              <a:solidFill>
                <a:srgbClr val="000000"/>
              </a:solidFill>
            </a:endParaRPr>
          </a:p>
          <a:p>
            <a:pPr marL="914400" lvl="1" indent="-330200" algn="l" rtl="0">
              <a:lnSpc>
                <a:spcPct val="100000"/>
              </a:lnSpc>
              <a:spcBef>
                <a:spcPts val="0"/>
              </a:spcBef>
              <a:spcAft>
                <a:spcPts val="0"/>
              </a:spcAft>
              <a:buClr>
                <a:srgbClr val="000000"/>
              </a:buClr>
              <a:buSzPts val="1600"/>
              <a:buChar char="○"/>
            </a:pPr>
            <a:r>
              <a:rPr lang="en-US" sz="1600">
                <a:solidFill>
                  <a:srgbClr val="000000"/>
                </a:solidFill>
              </a:rPr>
              <a:t>DACs were provided access to individual student, school, and district results for all state assessments</a:t>
            </a:r>
            <a:endParaRPr sz="1600"/>
          </a:p>
          <a:p>
            <a:pPr marL="914400" lvl="1" indent="-330200" algn="l" rtl="0">
              <a:lnSpc>
                <a:spcPct val="100000"/>
              </a:lnSpc>
              <a:spcBef>
                <a:spcPts val="0"/>
              </a:spcBef>
              <a:spcAft>
                <a:spcPts val="0"/>
              </a:spcAft>
              <a:buClr>
                <a:srgbClr val="000000"/>
              </a:buClr>
              <a:buSzPts val="1600"/>
              <a:buChar char="○"/>
            </a:pPr>
            <a:r>
              <a:rPr lang="en-US" sz="1600">
                <a:solidFill>
                  <a:srgbClr val="000000"/>
                </a:solidFill>
              </a:rPr>
              <a:t>Families were able to access student performance reports through vendor portals</a:t>
            </a:r>
            <a:endParaRPr sz="1600">
              <a:solidFill>
                <a:srgbClr val="000000"/>
              </a:solidFill>
            </a:endParaRPr>
          </a:p>
          <a:p>
            <a:pPr marL="457200" lvl="0" indent="-330200" algn="l" rtl="0">
              <a:lnSpc>
                <a:spcPct val="100000"/>
              </a:lnSpc>
              <a:spcBef>
                <a:spcPts val="500"/>
              </a:spcBef>
              <a:spcAft>
                <a:spcPts val="0"/>
              </a:spcAft>
              <a:buClr>
                <a:srgbClr val="000000"/>
              </a:buClr>
              <a:buSzPts val="1600"/>
              <a:buChar char="●"/>
            </a:pPr>
            <a:r>
              <a:rPr lang="en-US">
                <a:solidFill>
                  <a:srgbClr val="000000"/>
                </a:solidFill>
              </a:rPr>
              <a:t>If student results were not already provided to families through portals (SASIDs), PDFs of reports, or hard copy reports, </a:t>
            </a:r>
            <a:r>
              <a:rPr lang="en-US" b="1">
                <a:solidFill>
                  <a:srgbClr val="000000"/>
                </a:solidFill>
              </a:rPr>
              <a:t>share ASAP</a:t>
            </a:r>
            <a:endParaRPr b="1">
              <a:solidFill>
                <a:srgbClr val="000000"/>
              </a:solidFill>
            </a:endParaRPr>
          </a:p>
          <a:p>
            <a:pPr marL="914400" lvl="1" indent="-311150" algn="l" rtl="0">
              <a:lnSpc>
                <a:spcPct val="100000"/>
              </a:lnSpc>
              <a:spcBef>
                <a:spcPts val="500"/>
              </a:spcBef>
              <a:spcAft>
                <a:spcPts val="0"/>
              </a:spcAft>
              <a:buClr>
                <a:srgbClr val="000000"/>
              </a:buClr>
              <a:buSzPts val="1300"/>
              <a:buChar char="○"/>
            </a:pPr>
            <a:r>
              <a:rPr lang="en-US" sz="1300">
                <a:solidFill>
                  <a:srgbClr val="000000"/>
                </a:solidFill>
              </a:rPr>
              <a:t>Reminder: Colorado statute requires local education providers to ensure that appropriate personnel provide and explain assessment results to the parent or legal guardian of each student enrolled in the school district or the institute charter school (C.R.S.</a:t>
            </a:r>
            <a:r>
              <a:rPr lang="en-US" sz="1300"/>
              <a:t> §</a:t>
            </a:r>
            <a:r>
              <a:rPr lang="en-US" sz="1300">
                <a:solidFill>
                  <a:srgbClr val="000000"/>
                </a:solidFill>
              </a:rPr>
              <a:t>22-7-1006.3 (8)(a)).</a:t>
            </a:r>
            <a:endParaRPr sz="1300">
              <a:solidFill>
                <a:srgbClr val="000000"/>
              </a:solidFill>
            </a:endParaRPr>
          </a:p>
          <a:p>
            <a:pPr marL="457200" lvl="0" indent="-330200" algn="l" rtl="0">
              <a:lnSpc>
                <a:spcPct val="100000"/>
              </a:lnSpc>
              <a:spcBef>
                <a:spcPts val="500"/>
              </a:spcBef>
              <a:spcAft>
                <a:spcPts val="0"/>
              </a:spcAft>
              <a:buClr>
                <a:srgbClr val="000000"/>
              </a:buClr>
              <a:buSzPts val="1600"/>
              <a:buChar char="●"/>
            </a:pPr>
            <a:r>
              <a:rPr lang="en-US">
                <a:solidFill>
                  <a:srgbClr val="000000"/>
                </a:solidFill>
              </a:rPr>
              <a:t>Communication resources are available to help parents and other audiences understand results</a:t>
            </a:r>
            <a:endParaRPr/>
          </a:p>
          <a:p>
            <a:pPr marL="914400" lvl="1" indent="-323850" algn="l" rtl="0">
              <a:lnSpc>
                <a:spcPct val="100000"/>
              </a:lnSpc>
              <a:spcBef>
                <a:spcPts val="500"/>
              </a:spcBef>
              <a:spcAft>
                <a:spcPts val="0"/>
              </a:spcAft>
              <a:buClr>
                <a:srgbClr val="000000"/>
              </a:buClr>
              <a:buSzPts val="1500"/>
              <a:buChar char="○"/>
            </a:pPr>
            <a:r>
              <a:rPr lang="en-US" sz="1500">
                <a:solidFill>
                  <a:srgbClr val="000000"/>
                </a:solidFill>
              </a:rPr>
              <a:t>Resources for communicating with educators</a:t>
            </a:r>
            <a:endParaRPr sz="1500"/>
          </a:p>
          <a:p>
            <a:pPr marL="914400" lvl="1" indent="-323850" algn="l" rtl="0">
              <a:lnSpc>
                <a:spcPct val="100000"/>
              </a:lnSpc>
              <a:spcBef>
                <a:spcPts val="500"/>
              </a:spcBef>
              <a:spcAft>
                <a:spcPts val="0"/>
              </a:spcAft>
              <a:buClr>
                <a:srgbClr val="000000"/>
              </a:buClr>
              <a:buSzPts val="1500"/>
              <a:buChar char="○"/>
            </a:pPr>
            <a:r>
              <a:rPr lang="en-US" sz="1500">
                <a:solidFill>
                  <a:srgbClr val="000000"/>
                </a:solidFill>
              </a:rPr>
              <a:t>Sample Family Letters</a:t>
            </a:r>
            <a:endParaRPr sz="1500"/>
          </a:p>
          <a:p>
            <a:pPr marL="914400" lvl="1" indent="-323850" algn="l" rtl="0">
              <a:lnSpc>
                <a:spcPct val="100000"/>
              </a:lnSpc>
              <a:spcBef>
                <a:spcPts val="500"/>
              </a:spcBef>
              <a:spcAft>
                <a:spcPts val="0"/>
              </a:spcAft>
              <a:buClr>
                <a:srgbClr val="000000"/>
              </a:buClr>
              <a:buSzPts val="1500"/>
              <a:buChar char="○"/>
            </a:pPr>
            <a:r>
              <a:rPr lang="en-US" sz="1500">
                <a:solidFill>
                  <a:srgbClr val="000000"/>
                </a:solidFill>
              </a:rPr>
              <a:t>Fact Sheets</a:t>
            </a:r>
            <a:endParaRPr sz="1500"/>
          </a:p>
        </p:txBody>
      </p:sp>
      <p:sp>
        <p:nvSpPr>
          <p:cNvPr id="289" name="Google Shape;289;p8"/>
          <p:cNvSpPr txBox="1"/>
          <p:nvPr/>
        </p:nvSpPr>
        <p:spPr>
          <a:xfrm>
            <a:off x="4992300" y="4342500"/>
            <a:ext cx="4001400" cy="646500"/>
          </a:xfrm>
          <a:prstGeom prst="rect">
            <a:avLst/>
          </a:prstGeom>
          <a:solidFill>
            <a:srgbClr val="E26510"/>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lt1"/>
                </a:solidFill>
                <a:latin typeface="Roboto"/>
                <a:ea typeface="Roboto"/>
                <a:cs typeface="Roboto"/>
                <a:sym typeface="Roboto"/>
              </a:rPr>
              <a:t>Communication Resources: </a:t>
            </a:r>
            <a:endParaRPr sz="1800">
              <a:solidFill>
                <a:schemeClr val="lt1"/>
              </a:solidFill>
              <a:latin typeface="Roboto"/>
              <a:ea typeface="Roboto"/>
              <a:cs typeface="Roboto"/>
              <a:sym typeface="Roboto"/>
            </a:endParaRPr>
          </a:p>
          <a:p>
            <a:pPr marL="0" marR="0" lvl="0" indent="0" algn="ctr" rtl="0">
              <a:spcBef>
                <a:spcPts val="0"/>
              </a:spcBef>
              <a:spcAft>
                <a:spcPts val="0"/>
              </a:spcAft>
              <a:buNone/>
            </a:pPr>
            <a:r>
              <a:rPr lang="en-US" sz="1800" u="sng">
                <a:solidFill>
                  <a:schemeClr val="lt1"/>
                </a:solidFill>
                <a:latin typeface="Roboto"/>
                <a:ea typeface="Roboto"/>
                <a:cs typeface="Roboto"/>
                <a:sym typeface="Roboto"/>
                <a:hlinkClick r:id="rId3">
                  <a:extLst>
                    <a:ext uri="{A12FA001-AC4F-418D-AE19-62706E023703}">
                      <ahyp:hlinkClr xmlns:ahyp="http://schemas.microsoft.com/office/drawing/2018/hyperlinkcolor" val="tx"/>
                    </a:ext>
                  </a:extLst>
                </a:hlinkClick>
              </a:rPr>
              <a:t>CDE Assessment Division Resources</a:t>
            </a:r>
            <a:endParaRPr sz="1800">
              <a:solidFill>
                <a:schemeClr val="lt1"/>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9"/>
          <p:cNvSpPr txBox="1">
            <a:spLocks noGrp="1"/>
          </p:cNvSpPr>
          <p:nvPr>
            <p:ph type="title"/>
          </p:nvPr>
        </p:nvSpPr>
        <p:spPr>
          <a:xfrm>
            <a:off x="311700" y="105100"/>
            <a:ext cx="8581800" cy="7413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200"/>
              <a:buFont typeface="Calibri"/>
              <a:buNone/>
            </a:pPr>
            <a:r>
              <a:rPr lang="en-US" sz="2800">
                <a:latin typeface="Calibri"/>
                <a:ea typeface="Calibri"/>
                <a:cs typeface="Calibri"/>
                <a:sym typeface="Calibri"/>
              </a:rPr>
              <a:t>Spring 2025 State Content Assessment Reporting Timeline</a:t>
            </a:r>
            <a:endParaRPr sz="1600">
              <a:latin typeface="Calibri"/>
              <a:ea typeface="Calibri"/>
              <a:cs typeface="Calibri"/>
              <a:sym typeface="Calibri"/>
            </a:endParaRPr>
          </a:p>
        </p:txBody>
      </p:sp>
      <p:graphicFrame>
        <p:nvGraphicFramePr>
          <p:cNvPr id="295" name="Google Shape;295;p9"/>
          <p:cNvGraphicFramePr/>
          <p:nvPr>
            <p:extLst>
              <p:ext uri="{D42A27DB-BD31-4B8C-83A1-F6EECF244321}">
                <p14:modId xmlns:p14="http://schemas.microsoft.com/office/powerpoint/2010/main" val="2886116014"/>
              </p:ext>
            </p:extLst>
          </p:nvPr>
        </p:nvGraphicFramePr>
        <p:xfrm>
          <a:off x="0" y="934672"/>
          <a:ext cx="9144000" cy="2661540"/>
        </p:xfrm>
        <a:graphic>
          <a:graphicData uri="http://schemas.openxmlformats.org/drawingml/2006/table">
            <a:tbl>
              <a:tblPr firstRow="1" bandRow="1">
                <a:noFill/>
                <a:tableStyleId>{267B18AA-92DA-472F-A516-1ED1CC0635EE}</a:tableStyleId>
              </a:tblPr>
              <a:tblGrid>
                <a:gridCol w="9144000">
                  <a:extLst>
                    <a:ext uri="{9D8B030D-6E8A-4147-A177-3AD203B41FA5}">
                      <a16:colId xmlns:a16="http://schemas.microsoft.com/office/drawing/2014/main" val="20001"/>
                    </a:ext>
                  </a:extLst>
                </a:gridCol>
              </a:tblGrid>
              <a:tr h="252675">
                <a:tc>
                  <a: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600" b="1" u="none" strike="noStrike" cap="none" dirty="0">
                          <a:solidFill>
                            <a:schemeClr val="lt1"/>
                          </a:solidFill>
                        </a:rPr>
                        <a:t>CMAS and CoAlt: </a:t>
                      </a:r>
                      <a:r>
                        <a:rPr lang="en-US" sz="1600" u="none" strike="noStrike" cap="none" dirty="0">
                          <a:solidFill>
                            <a:schemeClr val="lt1"/>
                          </a:solidFill>
                        </a:rPr>
                        <a:t>ELA, Math, Science, Social Studies</a:t>
                      </a:r>
                      <a:endParaRPr lang="en-US" sz="1100" dirty="0"/>
                    </a:p>
                  </a:txBody>
                  <a:tcPr marL="91450" marR="91450" marT="34300" marB="34300" anchor="ctr">
                    <a:solidFill>
                      <a:srgbClr val="E26510"/>
                    </a:solidFill>
                  </a:tcPr>
                </a:tc>
                <a:extLst>
                  <a:ext uri="{0D108BD9-81ED-4DB2-BD59-A6C34878D82A}">
                    <a16:rowId xmlns:a16="http://schemas.microsoft.com/office/drawing/2014/main" val="1631817772"/>
                  </a:ext>
                </a:extLst>
              </a:tr>
              <a:tr h="252675">
                <a:tc>
                  <a:txBody>
                    <a:bodyPr/>
                    <a:lstStyle/>
                    <a:p>
                      <a:pPr marL="0" lvl="0" indent="0" algn="l" rtl="0">
                        <a:spcBef>
                          <a:spcPts val="0"/>
                        </a:spcBef>
                        <a:spcAft>
                          <a:spcPts val="0"/>
                        </a:spcAft>
                        <a:buSzPts val="1100"/>
                        <a:buNone/>
                      </a:pPr>
                      <a:r>
                        <a:rPr lang="en-US" sz="1200" dirty="0">
                          <a:solidFill>
                            <a:srgbClr val="000000"/>
                          </a:solidFill>
                        </a:rPr>
                        <a:t>District and school access: </a:t>
                      </a:r>
                      <a:r>
                        <a:rPr lang="en-US" sz="1200" b="1" dirty="0">
                          <a:solidFill>
                            <a:srgbClr val="000000"/>
                          </a:solidFill>
                        </a:rPr>
                        <a:t>individual student level </a:t>
                      </a:r>
                      <a:r>
                        <a:rPr lang="en-US" sz="1200" dirty="0">
                          <a:solidFill>
                            <a:srgbClr val="000000"/>
                          </a:solidFill>
                        </a:rPr>
                        <a:t>files and preliminary student reports on </a:t>
                      </a:r>
                      <a:r>
                        <a:rPr lang="en-US" sz="1200" b="1" dirty="0">
                          <a:solidFill>
                            <a:srgbClr val="000000"/>
                          </a:solidFill>
                        </a:rPr>
                        <a:t>June 10</a:t>
                      </a:r>
                      <a:r>
                        <a:rPr lang="en-US" sz="1200" b="1" baseline="30000" dirty="0">
                          <a:solidFill>
                            <a:srgbClr val="000000"/>
                          </a:solidFill>
                        </a:rPr>
                        <a:t>th</a:t>
                      </a:r>
                      <a:endParaRPr sz="1200" dirty="0">
                        <a:solidFill>
                          <a:srgbClr val="000000"/>
                        </a:solidFill>
                      </a:endParaRPr>
                    </a:p>
                  </a:txBody>
                  <a:tcPr marL="91450" marR="91450" marT="34300" marB="34300" anchor="ctr"/>
                </a:tc>
                <a:extLst>
                  <a:ext uri="{0D108BD9-81ED-4DB2-BD59-A6C34878D82A}">
                    <a16:rowId xmlns:a16="http://schemas.microsoft.com/office/drawing/2014/main" val="10000"/>
                  </a:ext>
                </a:extLst>
              </a:tr>
              <a:tr h="252675">
                <a:tc>
                  <a:txBody>
                    <a:bodyPr/>
                    <a:lstStyle/>
                    <a:p>
                      <a:pPr marL="0" lvl="0" indent="0" algn="l" rtl="0">
                        <a:spcBef>
                          <a:spcPts val="0"/>
                        </a:spcBef>
                        <a:spcAft>
                          <a:spcPts val="0"/>
                        </a:spcAft>
                        <a:buNone/>
                      </a:pPr>
                      <a:r>
                        <a:rPr lang="en-US" sz="1200" dirty="0">
                          <a:solidFill>
                            <a:srgbClr val="000000"/>
                          </a:solidFill>
                        </a:rPr>
                        <a:t>Family access: preliminary student reports on </a:t>
                      </a:r>
                      <a:r>
                        <a:rPr lang="en-US" sz="1200" b="1" dirty="0">
                          <a:solidFill>
                            <a:srgbClr val="000000"/>
                          </a:solidFill>
                        </a:rPr>
                        <a:t>June 11</a:t>
                      </a:r>
                      <a:r>
                        <a:rPr lang="en-US" sz="1200" b="1" baseline="30000" dirty="0">
                          <a:solidFill>
                            <a:srgbClr val="000000"/>
                          </a:solidFill>
                        </a:rPr>
                        <a:t>th</a:t>
                      </a:r>
                      <a:r>
                        <a:rPr lang="en-US" sz="1200" dirty="0">
                          <a:solidFill>
                            <a:srgbClr val="000000"/>
                          </a:solidFill>
                        </a:rPr>
                        <a:t>; detailed student reports on </a:t>
                      </a:r>
                      <a:r>
                        <a:rPr lang="en-US" sz="1200" b="1" dirty="0">
                          <a:solidFill>
                            <a:srgbClr val="000000"/>
                          </a:solidFill>
                        </a:rPr>
                        <a:t>June 26</a:t>
                      </a:r>
                      <a:r>
                        <a:rPr lang="en-US" sz="1200" b="1" baseline="30000" dirty="0">
                          <a:solidFill>
                            <a:srgbClr val="000000"/>
                          </a:solidFill>
                        </a:rPr>
                        <a:t>th</a:t>
                      </a:r>
                      <a:endParaRPr sz="1200" b="1" baseline="30000" dirty="0">
                        <a:solidFill>
                          <a:srgbClr val="000000"/>
                        </a:solidFill>
                      </a:endParaRPr>
                    </a:p>
                  </a:txBody>
                  <a:tcPr marL="91450" marR="91450" marT="34300" marB="34300" anchor="ctr"/>
                </a:tc>
                <a:extLst>
                  <a:ext uri="{0D108BD9-81ED-4DB2-BD59-A6C34878D82A}">
                    <a16:rowId xmlns:a16="http://schemas.microsoft.com/office/drawing/2014/main" val="10001"/>
                  </a:ext>
                </a:extLst>
              </a:tr>
              <a:tr h="443875">
                <a:tc>
                  <a:txBody>
                    <a:bodyPr/>
                    <a:lstStyle/>
                    <a:p>
                      <a:pPr marL="0" marR="0" lvl="0" indent="0" algn="l" rtl="0">
                        <a:spcBef>
                          <a:spcPts val="0"/>
                        </a:spcBef>
                        <a:spcAft>
                          <a:spcPts val="0"/>
                        </a:spcAft>
                        <a:buNone/>
                      </a:pPr>
                      <a:r>
                        <a:rPr lang="en-US" sz="1200" dirty="0">
                          <a:solidFill>
                            <a:srgbClr val="000000"/>
                          </a:solidFill>
                        </a:rPr>
                        <a:t>Other confidential files and reports containing personally identifiable information were made available throughout June with the last reports available on </a:t>
                      </a:r>
                      <a:r>
                        <a:rPr lang="en-US" sz="1200" b="1" dirty="0">
                          <a:solidFill>
                            <a:srgbClr val="000000"/>
                          </a:solidFill>
                        </a:rPr>
                        <a:t>July 2</a:t>
                      </a:r>
                      <a:r>
                        <a:rPr lang="en-US" sz="1200" b="1" baseline="30000" dirty="0">
                          <a:solidFill>
                            <a:srgbClr val="000000"/>
                          </a:solidFill>
                        </a:rPr>
                        <a:t>nd</a:t>
                      </a:r>
                      <a:r>
                        <a:rPr lang="en-US" sz="1200" dirty="0">
                          <a:solidFill>
                            <a:srgbClr val="000000"/>
                          </a:solidFill>
                        </a:rPr>
                        <a:t> </a:t>
                      </a:r>
                      <a:endParaRPr sz="1200" dirty="0">
                        <a:solidFill>
                          <a:srgbClr val="000000"/>
                        </a:solidFill>
                      </a:endParaRPr>
                    </a:p>
                  </a:txBody>
                  <a:tcPr marL="91450" marR="91450" marT="34300" marB="34300" anchor="ctr"/>
                </a:tc>
                <a:extLst>
                  <a:ext uri="{0D108BD9-81ED-4DB2-BD59-A6C34878D82A}">
                    <a16:rowId xmlns:a16="http://schemas.microsoft.com/office/drawing/2014/main" val="10002"/>
                  </a:ext>
                </a:extLst>
              </a:tr>
              <a:tr h="1399875">
                <a:tc>
                  <a:txBody>
                    <a:bodyPr/>
                    <a:lstStyle/>
                    <a:p>
                      <a:pPr marL="215900" marR="0" lvl="0" indent="-215900" algn="l" rtl="0">
                        <a:spcBef>
                          <a:spcPts val="0"/>
                        </a:spcBef>
                        <a:spcAft>
                          <a:spcPts val="0"/>
                        </a:spcAft>
                        <a:buSzPts val="1400"/>
                        <a:buFont typeface="Arial"/>
                        <a:buChar char="•"/>
                      </a:pPr>
                      <a:r>
                        <a:rPr lang="en-US" sz="1200" dirty="0">
                          <a:solidFill>
                            <a:srgbClr val="000000"/>
                          </a:solidFill>
                        </a:rPr>
                        <a:t>District and School Summary Files</a:t>
                      </a:r>
                      <a:endParaRPr sz="1050" dirty="0">
                        <a:solidFill>
                          <a:srgbClr val="000000"/>
                        </a:solidFill>
                      </a:endParaRPr>
                    </a:p>
                    <a:p>
                      <a:pPr marL="215900" marR="0" lvl="0" indent="-215900" algn="l" rtl="0">
                        <a:spcBef>
                          <a:spcPts val="0"/>
                        </a:spcBef>
                        <a:spcAft>
                          <a:spcPts val="0"/>
                        </a:spcAft>
                        <a:buSzPts val="1400"/>
                        <a:buFont typeface="Arial"/>
                        <a:buChar char="•"/>
                      </a:pPr>
                      <a:r>
                        <a:rPr lang="en-US" sz="1200" dirty="0">
                          <a:solidFill>
                            <a:srgbClr val="000000"/>
                          </a:solidFill>
                        </a:rPr>
                        <a:t>Participation Summary Reports</a:t>
                      </a:r>
                      <a:endParaRPr sz="1050" dirty="0">
                        <a:solidFill>
                          <a:srgbClr val="000000"/>
                        </a:solidFill>
                      </a:endParaRPr>
                    </a:p>
                    <a:p>
                      <a:pPr marL="215900" marR="0" lvl="0" indent="-215900" algn="l" rtl="0">
                        <a:spcBef>
                          <a:spcPts val="0"/>
                        </a:spcBef>
                        <a:spcAft>
                          <a:spcPts val="0"/>
                        </a:spcAft>
                        <a:buSzPts val="1400"/>
                        <a:buFont typeface="Arial"/>
                        <a:buChar char="•"/>
                      </a:pPr>
                      <a:r>
                        <a:rPr lang="en-US" sz="1200" dirty="0">
                          <a:solidFill>
                            <a:srgbClr val="000000"/>
                          </a:solidFill>
                        </a:rPr>
                        <a:t>Performance Level Summaries</a:t>
                      </a:r>
                      <a:endParaRPr sz="1050" dirty="0">
                        <a:solidFill>
                          <a:srgbClr val="000000"/>
                        </a:solidFill>
                      </a:endParaRPr>
                    </a:p>
                    <a:p>
                      <a:pPr marL="215900" marR="0" lvl="0" indent="-215900" algn="l" rtl="0">
                        <a:spcBef>
                          <a:spcPts val="0"/>
                        </a:spcBef>
                        <a:spcAft>
                          <a:spcPts val="0"/>
                        </a:spcAft>
                        <a:buSzPts val="1400"/>
                        <a:buFont typeface="Arial"/>
                        <a:buChar char="•"/>
                      </a:pPr>
                      <a:r>
                        <a:rPr lang="en-US" sz="1200" dirty="0">
                          <a:solidFill>
                            <a:srgbClr val="000000"/>
                          </a:solidFill>
                        </a:rPr>
                        <a:t>Content Standards Rosters and District Summary of Schools</a:t>
                      </a:r>
                      <a:endParaRPr sz="1050" dirty="0">
                        <a:solidFill>
                          <a:srgbClr val="000000"/>
                        </a:solidFill>
                      </a:endParaRPr>
                    </a:p>
                    <a:p>
                      <a:pPr marL="215900" marR="0" lvl="0" indent="-215900" algn="l" rtl="0">
                        <a:spcBef>
                          <a:spcPts val="0"/>
                        </a:spcBef>
                        <a:spcAft>
                          <a:spcPts val="0"/>
                        </a:spcAft>
                        <a:buSzPts val="1400"/>
                        <a:buFont typeface="Arial"/>
                        <a:buChar char="•"/>
                      </a:pPr>
                      <a:r>
                        <a:rPr lang="en-US" sz="1200" dirty="0">
                          <a:solidFill>
                            <a:srgbClr val="000000"/>
                          </a:solidFill>
                        </a:rPr>
                        <a:t>Evidence Statement and Item Analysis Reports</a:t>
                      </a:r>
                      <a:endParaRPr sz="1050" dirty="0">
                        <a:solidFill>
                          <a:srgbClr val="000000"/>
                        </a:solidFill>
                      </a:endParaRPr>
                    </a:p>
                    <a:p>
                      <a:pPr marL="215900" marR="0" lvl="0" indent="-215900" algn="l" rtl="0">
                        <a:spcBef>
                          <a:spcPts val="0"/>
                        </a:spcBef>
                        <a:spcAft>
                          <a:spcPts val="0"/>
                        </a:spcAft>
                        <a:buSzPts val="1400"/>
                        <a:buFont typeface="Arial"/>
                        <a:buChar char="•"/>
                      </a:pPr>
                      <a:r>
                        <a:rPr lang="en-US" sz="1200" dirty="0">
                          <a:solidFill>
                            <a:srgbClr val="000000"/>
                          </a:solidFill>
                        </a:rPr>
                        <a:t>Individual Student Level Reports – electronic versions </a:t>
                      </a:r>
                      <a:r>
                        <a:rPr lang="en-US" sz="1200" b="1" dirty="0">
                          <a:solidFill>
                            <a:srgbClr val="000000"/>
                          </a:solidFill>
                        </a:rPr>
                        <a:t>June 26</a:t>
                      </a:r>
                      <a:r>
                        <a:rPr lang="en-US" sz="1200" b="1" baseline="30000" dirty="0">
                          <a:solidFill>
                            <a:srgbClr val="000000"/>
                          </a:solidFill>
                        </a:rPr>
                        <a:t>th</a:t>
                      </a:r>
                      <a:r>
                        <a:rPr lang="en-US" sz="1200" b="1" dirty="0">
                          <a:solidFill>
                            <a:srgbClr val="000000"/>
                          </a:solidFill>
                        </a:rPr>
                        <a:t> </a:t>
                      </a:r>
                      <a:endParaRPr sz="1200" dirty="0">
                        <a:solidFill>
                          <a:srgbClr val="000000"/>
                        </a:solidFill>
                      </a:endParaRPr>
                    </a:p>
                    <a:p>
                      <a:pPr marL="215900" marR="0" lvl="0" indent="-215900" algn="l" rtl="0">
                        <a:spcBef>
                          <a:spcPts val="0"/>
                        </a:spcBef>
                        <a:spcAft>
                          <a:spcPts val="0"/>
                        </a:spcAft>
                        <a:buSzPts val="1400"/>
                        <a:buFont typeface="Arial"/>
                        <a:buChar char="•"/>
                      </a:pPr>
                      <a:r>
                        <a:rPr lang="en-US" sz="1200" dirty="0">
                          <a:solidFill>
                            <a:srgbClr val="000000"/>
                          </a:solidFill>
                        </a:rPr>
                        <a:t>Individual Student Level Reports – hard copies delivered the week of </a:t>
                      </a:r>
                      <a:r>
                        <a:rPr lang="en-US" sz="1200" b="1" dirty="0">
                          <a:solidFill>
                            <a:srgbClr val="000000"/>
                          </a:solidFill>
                        </a:rPr>
                        <a:t>July 21</a:t>
                      </a:r>
                      <a:r>
                        <a:rPr lang="en-US" sz="1200" b="1" baseline="30000" dirty="0">
                          <a:solidFill>
                            <a:srgbClr val="000000"/>
                          </a:solidFill>
                        </a:rPr>
                        <a:t>st</a:t>
                      </a:r>
                      <a:endParaRPr sz="1050" baseline="30000" dirty="0">
                        <a:solidFill>
                          <a:srgbClr val="000000"/>
                        </a:solidFill>
                      </a:endParaRPr>
                    </a:p>
                  </a:txBody>
                  <a:tcPr marL="91450" marR="91450" marT="34300" marB="34300" anchor="ctr"/>
                </a:tc>
                <a:extLst>
                  <a:ext uri="{0D108BD9-81ED-4DB2-BD59-A6C34878D82A}">
                    <a16:rowId xmlns:a16="http://schemas.microsoft.com/office/drawing/2014/main" val="10003"/>
                  </a:ext>
                </a:extLst>
              </a:tr>
            </a:tbl>
          </a:graphicData>
        </a:graphic>
      </p:graphicFrame>
      <p:graphicFrame>
        <p:nvGraphicFramePr>
          <p:cNvPr id="3" name="Google Shape;295;p9">
            <a:extLst>
              <a:ext uri="{FF2B5EF4-FFF2-40B4-BE49-F238E27FC236}">
                <a16:creationId xmlns:a16="http://schemas.microsoft.com/office/drawing/2014/main" id="{B81FC7A5-445F-2FFB-A34C-C5884A32D9DD}"/>
              </a:ext>
            </a:extLst>
          </p:cNvPr>
          <p:cNvGraphicFramePr/>
          <p:nvPr>
            <p:extLst>
              <p:ext uri="{D42A27DB-BD31-4B8C-83A1-F6EECF244321}">
                <p14:modId xmlns:p14="http://schemas.microsoft.com/office/powerpoint/2010/main" val="2465859419"/>
              </p:ext>
            </p:extLst>
          </p:nvPr>
        </p:nvGraphicFramePr>
        <p:xfrm>
          <a:off x="0" y="3643525"/>
          <a:ext cx="9144000" cy="955285"/>
        </p:xfrm>
        <a:graphic>
          <a:graphicData uri="http://schemas.openxmlformats.org/drawingml/2006/table">
            <a:tbl>
              <a:tblPr firstRow="1" bandRow="1">
                <a:noFill/>
                <a:tableStyleId>{267B18AA-92DA-472F-A516-1ED1CC0635EE}</a:tableStyleId>
              </a:tblPr>
              <a:tblGrid>
                <a:gridCol w="9144000">
                  <a:extLst>
                    <a:ext uri="{9D8B030D-6E8A-4147-A177-3AD203B41FA5}">
                      <a16:colId xmlns:a16="http://schemas.microsoft.com/office/drawing/2014/main" val="20001"/>
                    </a:ext>
                  </a:extLst>
                </a:gridCol>
              </a:tblGrid>
              <a:tr h="0">
                <a:tc>
                  <a:txBody>
                    <a:bodyPr/>
                    <a:lstStyle/>
                    <a:p>
                      <a:pPr marL="0" lvl="0" indent="0" algn="l" rtl="0">
                        <a:spcBef>
                          <a:spcPts val="0"/>
                        </a:spcBef>
                        <a:spcAft>
                          <a:spcPts val="0"/>
                        </a:spcAft>
                        <a:buSzPts val="1400"/>
                        <a:buNone/>
                      </a:pPr>
                      <a:r>
                        <a:rPr lang="en-US" sz="1600" b="1" dirty="0">
                          <a:solidFill>
                            <a:schemeClr val="bg1"/>
                          </a:solidFill>
                          <a:latin typeface="Calibri"/>
                          <a:ea typeface="Calibri"/>
                          <a:cs typeface="Calibri"/>
                          <a:sym typeface="Calibri"/>
                        </a:rPr>
                        <a:t>Public Release</a:t>
                      </a:r>
                      <a:endParaRPr sz="1600" b="1" dirty="0">
                        <a:solidFill>
                          <a:schemeClr val="bg1"/>
                        </a:solidFill>
                        <a:latin typeface="Calibri"/>
                        <a:ea typeface="Calibri"/>
                        <a:cs typeface="Calibri"/>
                        <a:sym typeface="Calibri"/>
                      </a:endParaRPr>
                    </a:p>
                  </a:txBody>
                  <a:tcPr marL="91450" marR="91450" marT="34300" marB="34300" anchor="ctr">
                    <a:solidFill>
                      <a:srgbClr val="E26510"/>
                    </a:solidFill>
                  </a:tcPr>
                </a:tc>
                <a:extLst>
                  <a:ext uri="{0D108BD9-81ED-4DB2-BD59-A6C34878D82A}">
                    <a16:rowId xmlns:a16="http://schemas.microsoft.com/office/drawing/2014/main" val="155001641"/>
                  </a:ext>
                </a:extLst>
              </a:tr>
              <a:tr h="642845">
                <a:tc>
                  <a:txBody>
                    <a:bodyPr/>
                    <a:lstStyle/>
                    <a:p>
                      <a:pPr marL="0" lvl="0" indent="0" algn="l" rtl="0">
                        <a:spcBef>
                          <a:spcPts val="0"/>
                        </a:spcBef>
                        <a:spcAft>
                          <a:spcPts val="0"/>
                        </a:spcAft>
                        <a:buNone/>
                      </a:pPr>
                      <a:r>
                        <a:rPr lang="en-US" sz="1200" dirty="0">
                          <a:solidFill>
                            <a:srgbClr val="000000"/>
                          </a:solidFill>
                          <a:latin typeface="Calibri"/>
                          <a:ea typeface="Calibri"/>
                          <a:cs typeface="Calibri"/>
                          <a:sym typeface="Calibri"/>
                        </a:rPr>
                        <a:t>Results presented to State Board of Ed</a:t>
                      </a:r>
                      <a:r>
                        <a:rPr lang="en-US" sz="1200" dirty="0">
                          <a:solidFill>
                            <a:srgbClr val="000000"/>
                          </a:solidFill>
                        </a:rPr>
                        <a:t>ucation</a:t>
                      </a:r>
                      <a:endParaRPr sz="1050" dirty="0">
                        <a:solidFill>
                          <a:srgbClr val="000000"/>
                        </a:solidFill>
                        <a:latin typeface="Calibri"/>
                        <a:ea typeface="Calibri"/>
                        <a:cs typeface="Calibri"/>
                        <a:sym typeface="Calibri"/>
                      </a:endParaRPr>
                    </a:p>
                    <a:p>
                      <a:pPr marL="215900" lvl="0" indent="-215900" algn="l" rtl="0">
                        <a:spcBef>
                          <a:spcPts val="0"/>
                        </a:spcBef>
                        <a:spcAft>
                          <a:spcPts val="0"/>
                        </a:spcAft>
                        <a:buSzPts val="1400"/>
                        <a:buChar char="•"/>
                      </a:pPr>
                      <a:r>
                        <a:rPr lang="en-US" sz="1200" dirty="0">
                          <a:solidFill>
                            <a:srgbClr val="000000"/>
                          </a:solidFill>
                          <a:latin typeface="Calibri"/>
                          <a:ea typeface="Calibri"/>
                          <a:cs typeface="Calibri"/>
                          <a:sym typeface="Calibri"/>
                        </a:rPr>
                        <a:t>Preliminary results: </a:t>
                      </a:r>
                      <a:r>
                        <a:rPr lang="en-US" sz="1200" b="1" dirty="0">
                          <a:solidFill>
                            <a:srgbClr val="000000"/>
                          </a:solidFill>
                          <a:latin typeface="Calibri"/>
                          <a:ea typeface="Calibri"/>
                          <a:cs typeface="Calibri"/>
                          <a:sym typeface="Calibri"/>
                        </a:rPr>
                        <a:t>June 11</a:t>
                      </a:r>
                      <a:r>
                        <a:rPr lang="en-US" sz="1200" b="1" baseline="30000" dirty="0">
                          <a:solidFill>
                            <a:srgbClr val="000000"/>
                          </a:solidFill>
                          <a:latin typeface="Calibri"/>
                          <a:ea typeface="Calibri"/>
                          <a:cs typeface="Calibri"/>
                          <a:sym typeface="Calibri"/>
                        </a:rPr>
                        <a:t>th</a:t>
                      </a:r>
                      <a:r>
                        <a:rPr lang="en-US" sz="1200" b="1" dirty="0">
                          <a:solidFill>
                            <a:srgbClr val="000000"/>
                          </a:solidFill>
                          <a:latin typeface="Calibri"/>
                          <a:ea typeface="Calibri"/>
                          <a:cs typeface="Calibri"/>
                          <a:sym typeface="Calibri"/>
                        </a:rPr>
                        <a:t> </a:t>
                      </a:r>
                      <a:r>
                        <a:rPr lang="en-US" sz="1200" dirty="0">
                          <a:solidFill>
                            <a:srgbClr val="000000"/>
                          </a:solidFill>
                        </a:rPr>
                        <a:t>(state level overall/</a:t>
                      </a:r>
                      <a:r>
                        <a:rPr lang="en-US" sz="1200" i="1" dirty="0">
                          <a:solidFill>
                            <a:srgbClr val="000000"/>
                          </a:solidFill>
                        </a:rPr>
                        <a:t>all students</a:t>
                      </a:r>
                      <a:r>
                        <a:rPr lang="en-US" sz="1200" dirty="0">
                          <a:solidFill>
                            <a:srgbClr val="000000"/>
                          </a:solidFill>
                        </a:rPr>
                        <a:t> group)</a:t>
                      </a:r>
                      <a:endParaRPr sz="1050" dirty="0">
                        <a:solidFill>
                          <a:srgbClr val="000000"/>
                        </a:solidFill>
                        <a:latin typeface="Calibri"/>
                        <a:ea typeface="Calibri"/>
                        <a:cs typeface="Calibri"/>
                        <a:sym typeface="Calibri"/>
                      </a:endParaRPr>
                    </a:p>
                    <a:p>
                      <a:pPr marL="215900" lvl="0" indent="-215900" algn="l" rtl="0">
                        <a:spcBef>
                          <a:spcPts val="0"/>
                        </a:spcBef>
                        <a:spcAft>
                          <a:spcPts val="0"/>
                        </a:spcAft>
                        <a:buSzPts val="1400"/>
                        <a:buChar char="•"/>
                      </a:pPr>
                      <a:r>
                        <a:rPr lang="en-US" sz="1200" dirty="0">
                          <a:solidFill>
                            <a:srgbClr val="000000"/>
                          </a:solidFill>
                          <a:latin typeface="Calibri"/>
                          <a:ea typeface="Calibri"/>
                          <a:cs typeface="Calibri"/>
                          <a:sym typeface="Calibri"/>
                        </a:rPr>
                        <a:t>Final results: </a:t>
                      </a:r>
                      <a:r>
                        <a:rPr lang="en-US" sz="1200" b="1" dirty="0">
                          <a:solidFill>
                            <a:srgbClr val="000000"/>
                          </a:solidFill>
                          <a:latin typeface="Calibri"/>
                          <a:ea typeface="Calibri"/>
                          <a:cs typeface="Calibri"/>
                          <a:sym typeface="Calibri"/>
                        </a:rPr>
                        <a:t>August 21</a:t>
                      </a:r>
                      <a:r>
                        <a:rPr lang="en-US" sz="1200" b="1" baseline="30000" dirty="0">
                          <a:solidFill>
                            <a:srgbClr val="000000"/>
                          </a:solidFill>
                          <a:latin typeface="Calibri"/>
                          <a:ea typeface="Calibri"/>
                          <a:cs typeface="Calibri"/>
                          <a:sym typeface="Calibri"/>
                        </a:rPr>
                        <a:t>st</a:t>
                      </a:r>
                      <a:r>
                        <a:rPr lang="en-US" sz="1200" dirty="0">
                          <a:solidFill>
                            <a:srgbClr val="000000"/>
                          </a:solidFill>
                          <a:latin typeface="Calibri"/>
                          <a:ea typeface="Calibri"/>
                          <a:cs typeface="Calibri"/>
                          <a:sym typeface="Calibri"/>
                        </a:rPr>
                        <a:t> (state level) - district/school level</a:t>
                      </a:r>
                      <a:r>
                        <a:rPr lang="en-US" sz="1200" dirty="0">
                          <a:solidFill>
                            <a:srgbClr val="000000"/>
                          </a:solidFill>
                        </a:rPr>
                        <a:t> publicly released</a:t>
                      </a:r>
                      <a:endParaRPr sz="1050" dirty="0">
                        <a:solidFill>
                          <a:srgbClr val="000000"/>
                        </a:solidFill>
                        <a:latin typeface="Calibri"/>
                        <a:ea typeface="Calibri"/>
                        <a:cs typeface="Calibri"/>
                        <a:sym typeface="Calibri"/>
                      </a:endParaRPr>
                    </a:p>
                  </a:txBody>
                  <a:tcPr marL="91450" marR="91450" marT="34300" marB="34300" anchor="ctr"/>
                </a:tc>
                <a:extLst>
                  <a:ext uri="{0D108BD9-81ED-4DB2-BD59-A6C34878D82A}">
                    <a16:rowId xmlns:a16="http://schemas.microsoft.com/office/drawing/2014/main" val="10006"/>
                  </a:ext>
                </a:extLst>
              </a:tr>
            </a:tbl>
          </a:graphicData>
        </a:graphic>
      </p:graphicFrame>
      <p:graphicFrame>
        <p:nvGraphicFramePr>
          <p:cNvPr id="2" name="Google Shape;295;p9">
            <a:extLst>
              <a:ext uri="{FF2B5EF4-FFF2-40B4-BE49-F238E27FC236}">
                <a16:creationId xmlns:a16="http://schemas.microsoft.com/office/drawing/2014/main" id="{7D1030B4-CE9D-B02F-C7F8-D33B43905101}"/>
              </a:ext>
            </a:extLst>
          </p:cNvPr>
          <p:cNvGraphicFramePr/>
          <p:nvPr>
            <p:extLst>
              <p:ext uri="{D42A27DB-BD31-4B8C-83A1-F6EECF244321}">
                <p14:modId xmlns:p14="http://schemas.microsoft.com/office/powerpoint/2010/main" val="3016441514"/>
              </p:ext>
            </p:extLst>
          </p:nvPr>
        </p:nvGraphicFramePr>
        <p:xfrm>
          <a:off x="5283200" y="2482807"/>
          <a:ext cx="3860800" cy="1364040"/>
        </p:xfrm>
        <a:graphic>
          <a:graphicData uri="http://schemas.openxmlformats.org/drawingml/2006/table">
            <a:tbl>
              <a:tblPr firstRow="1" bandRow="1">
                <a:noFill/>
                <a:tableStyleId>{267B18AA-92DA-472F-A516-1ED1CC0635EE}</a:tableStyleId>
              </a:tblPr>
              <a:tblGrid>
                <a:gridCol w="3860800">
                  <a:extLst>
                    <a:ext uri="{9D8B030D-6E8A-4147-A177-3AD203B41FA5}">
                      <a16:colId xmlns:a16="http://schemas.microsoft.com/office/drawing/2014/main" val="20001"/>
                    </a:ext>
                  </a:extLst>
                </a:gridCol>
              </a:tblGrid>
              <a:tr h="0">
                <a:tc>
                  <a:txBody>
                    <a:bodyPr/>
                    <a:lstStyle/>
                    <a:p>
                      <a:pPr marL="0" marR="0" lvl="0" indent="0" algn="l" rtl="0">
                        <a:lnSpc>
                          <a:spcPct val="100000"/>
                        </a:lnSpc>
                        <a:spcBef>
                          <a:spcPts val="0"/>
                        </a:spcBef>
                        <a:spcAft>
                          <a:spcPts val="0"/>
                        </a:spcAft>
                        <a:buClr>
                          <a:schemeClr val="dk1"/>
                        </a:buClr>
                        <a:buSzPts val="1400"/>
                        <a:buFont typeface="Calibri"/>
                        <a:buNone/>
                      </a:pPr>
                      <a:r>
                        <a:rPr lang="en-US" sz="1600" b="1" dirty="0">
                          <a:solidFill>
                            <a:schemeClr val="bg1"/>
                          </a:solidFill>
                        </a:rPr>
                        <a:t>PSAT/SAT</a:t>
                      </a:r>
                      <a:endParaRPr sz="1600" b="1" dirty="0">
                        <a:solidFill>
                          <a:schemeClr val="bg1"/>
                        </a:solidFill>
                      </a:endParaRPr>
                    </a:p>
                  </a:txBody>
                  <a:tcPr marL="91450" marR="91450" marT="34300" marB="34300" anchor="ctr">
                    <a:solidFill>
                      <a:srgbClr val="E26510"/>
                    </a:solidFill>
                  </a:tcPr>
                </a:tc>
                <a:extLst>
                  <a:ext uri="{0D108BD9-81ED-4DB2-BD59-A6C34878D82A}">
                    <a16:rowId xmlns:a16="http://schemas.microsoft.com/office/drawing/2014/main" val="2644779133"/>
                  </a:ext>
                </a:extLst>
              </a:tr>
              <a:tr h="0">
                <a:tc>
                  <a:txBody>
                    <a:bodyPr/>
                    <a:lstStyle/>
                    <a:p>
                      <a:pPr marL="0" marR="0" lvl="0" indent="0" algn="l" rtl="0">
                        <a:lnSpc>
                          <a:spcPct val="100000"/>
                        </a:lnSpc>
                        <a:spcBef>
                          <a:spcPts val="0"/>
                        </a:spcBef>
                        <a:spcAft>
                          <a:spcPts val="0"/>
                        </a:spcAft>
                        <a:buClr>
                          <a:schemeClr val="dk1"/>
                        </a:buClr>
                        <a:buSzPts val="1400"/>
                        <a:buFont typeface="Calibri"/>
                        <a:buNone/>
                      </a:pPr>
                      <a:r>
                        <a:rPr lang="en-US" sz="1200" dirty="0">
                          <a:solidFill>
                            <a:srgbClr val="000000"/>
                          </a:solidFill>
                        </a:rPr>
                        <a:t>Individual students had access to their scores through their online College Board accounts or in the </a:t>
                      </a:r>
                      <a:r>
                        <a:rPr lang="en-US" sz="1200" dirty="0" err="1">
                          <a:solidFill>
                            <a:srgbClr val="000000"/>
                          </a:solidFill>
                        </a:rPr>
                        <a:t>BigFuture</a:t>
                      </a:r>
                      <a:r>
                        <a:rPr lang="en-US" sz="1200" dirty="0">
                          <a:solidFill>
                            <a:srgbClr val="000000"/>
                          </a:solidFill>
                        </a:rPr>
                        <a:t> School app on </a:t>
                      </a:r>
                      <a:r>
                        <a:rPr lang="en-US" sz="1200" b="1" dirty="0">
                          <a:solidFill>
                            <a:srgbClr val="000000"/>
                          </a:solidFill>
                        </a:rPr>
                        <a:t>May 15</a:t>
                      </a:r>
                      <a:r>
                        <a:rPr lang="en-US" sz="1200" b="1" baseline="30000" dirty="0">
                          <a:solidFill>
                            <a:srgbClr val="000000"/>
                          </a:solidFill>
                        </a:rPr>
                        <a:t>th</a:t>
                      </a:r>
                      <a:r>
                        <a:rPr lang="en-US" sz="1200" b="1" dirty="0">
                          <a:solidFill>
                            <a:srgbClr val="000000"/>
                          </a:solidFill>
                        </a:rPr>
                        <a:t> </a:t>
                      </a:r>
                      <a:endParaRPr sz="1050" dirty="0">
                        <a:solidFill>
                          <a:srgbClr val="000000"/>
                        </a:solidFill>
                      </a:endParaRPr>
                    </a:p>
                  </a:txBody>
                  <a:tcPr marL="91450" marR="91450" marT="34300" marB="34300" anchor="ctr"/>
                </a:tc>
                <a:extLst>
                  <a:ext uri="{0D108BD9-81ED-4DB2-BD59-A6C34878D82A}">
                    <a16:rowId xmlns:a16="http://schemas.microsoft.com/office/drawing/2014/main" val="10004"/>
                  </a:ext>
                </a:extLst>
              </a:tr>
              <a:tr h="263599">
                <a:tc>
                  <a:txBody>
                    <a:bodyPr/>
                    <a:lstStyle/>
                    <a:p>
                      <a:pPr marL="0" marR="0" lvl="0" indent="0" algn="l" rtl="0">
                        <a:lnSpc>
                          <a:spcPct val="100000"/>
                        </a:lnSpc>
                        <a:spcBef>
                          <a:spcPts val="0"/>
                        </a:spcBef>
                        <a:spcAft>
                          <a:spcPts val="0"/>
                        </a:spcAft>
                        <a:buClr>
                          <a:schemeClr val="dk1"/>
                        </a:buClr>
                        <a:buSzPts val="1400"/>
                        <a:buFont typeface="Calibri"/>
                        <a:buNone/>
                      </a:pPr>
                      <a:r>
                        <a:rPr lang="en-US" sz="1200" dirty="0">
                          <a:solidFill>
                            <a:srgbClr val="000000"/>
                          </a:solidFill>
                        </a:rPr>
                        <a:t>Educators had access to scores through College Board portal on </a:t>
                      </a:r>
                      <a:r>
                        <a:rPr lang="en-US" sz="1200" b="1" dirty="0">
                          <a:solidFill>
                            <a:srgbClr val="000000"/>
                          </a:solidFill>
                        </a:rPr>
                        <a:t>June 6</a:t>
                      </a:r>
                      <a:r>
                        <a:rPr lang="en-US" sz="1200" b="1" baseline="30000" dirty="0">
                          <a:solidFill>
                            <a:srgbClr val="000000"/>
                          </a:solidFill>
                        </a:rPr>
                        <a:t>th</a:t>
                      </a:r>
                      <a:r>
                        <a:rPr lang="en-US" sz="1200" b="1" dirty="0">
                          <a:solidFill>
                            <a:srgbClr val="000000"/>
                          </a:solidFill>
                        </a:rPr>
                        <a:t> </a:t>
                      </a:r>
                      <a:endParaRPr sz="1050" dirty="0">
                        <a:solidFill>
                          <a:srgbClr val="000000"/>
                        </a:solidFill>
                      </a:endParaRPr>
                    </a:p>
                  </a:txBody>
                  <a:tcPr marL="91450" marR="91450" marT="34300" marB="34300" anchor="ctr"/>
                </a:tc>
                <a:extLst>
                  <a:ext uri="{0D108BD9-81ED-4DB2-BD59-A6C34878D82A}">
                    <a16:rowId xmlns:a16="http://schemas.microsoft.com/office/drawing/2014/main" val="10005"/>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9"/>
        <p:cNvGrpSpPr/>
        <p:nvPr/>
      </p:nvGrpSpPr>
      <p:grpSpPr>
        <a:xfrm>
          <a:off x="0" y="0"/>
          <a:ext cx="0" cy="0"/>
          <a:chOff x="0" y="0"/>
          <a:chExt cx="0" cy="0"/>
        </a:xfrm>
      </p:grpSpPr>
      <p:sp>
        <p:nvSpPr>
          <p:cNvPr id="300" name="Google Shape;300;p10">
            <a:extLst>
              <a:ext uri="{C183D7F6-B498-43B3-948B-1728B52AA6E4}">
                <adec:decorative xmlns:adec="http://schemas.microsoft.com/office/drawing/2017/decorative" val="1"/>
              </a:ext>
            </a:extLst>
          </p:cNvPr>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1" name="Google Shape;301;p10">
            <a:extLst>
              <a:ext uri="{C183D7F6-B498-43B3-948B-1728B52AA6E4}">
                <adec:decorative xmlns:adec="http://schemas.microsoft.com/office/drawing/2017/decorative" val="1"/>
              </a:ext>
            </a:extLst>
          </p:cNvPr>
          <p:cNvSpPr/>
          <p:nvPr/>
        </p:nvSpPr>
        <p:spPr>
          <a:xfrm flipH="1">
            <a:off x="-9346" y="-10509"/>
            <a:ext cx="4140670" cy="5156581"/>
          </a:xfrm>
          <a:custGeom>
            <a:avLst/>
            <a:gdLst/>
            <a:ahLst/>
            <a:cxnLst/>
            <a:rect l="l" t="t" r="r" b="b"/>
            <a:pathLst>
              <a:path w="6572492" h="6212748" extrusionOk="0">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gradFill>
            <a:gsLst>
              <a:gs pos="0">
                <a:srgbClr val="B7B7B7"/>
              </a:gs>
              <a:gs pos="50000">
                <a:srgbClr val="D2D2D2"/>
              </a:gs>
              <a:gs pos="100000">
                <a:srgbClr val="E8E8E8"/>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2" name="Google Shape;302;p10">
            <a:extLst>
              <a:ext uri="{C183D7F6-B498-43B3-948B-1728B52AA6E4}">
                <adec:decorative xmlns:adec="http://schemas.microsoft.com/office/drawing/2017/decorative" val="1"/>
              </a:ext>
            </a:extLst>
          </p:cNvPr>
          <p:cNvSpPr/>
          <p:nvPr/>
        </p:nvSpPr>
        <p:spPr>
          <a:xfrm>
            <a:off x="-2550" y="2745876"/>
            <a:ext cx="1864200" cy="2400300"/>
          </a:xfrm>
          <a:prstGeom prst="rtTriangle">
            <a:avLst/>
          </a:prstGeom>
          <a:solidFill>
            <a:srgbClr val="E2651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3" name="Google Shape;303;p10"/>
          <p:cNvSpPr txBox="1">
            <a:spLocks noGrp="1"/>
          </p:cNvSpPr>
          <p:nvPr>
            <p:ph type="title"/>
          </p:nvPr>
        </p:nvSpPr>
        <p:spPr>
          <a:xfrm>
            <a:off x="311700" y="105100"/>
            <a:ext cx="7167900" cy="741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Calibri"/>
              <a:buNone/>
            </a:pPr>
            <a:r>
              <a:rPr lang="en-US" sz="2800">
                <a:latin typeface="Calibri"/>
                <a:ea typeface="Calibri"/>
                <a:cs typeface="Calibri"/>
                <a:sym typeface="Calibri"/>
              </a:rPr>
              <a:t>New! Report Interpretation Module</a:t>
            </a:r>
            <a:endParaRPr/>
          </a:p>
        </p:txBody>
      </p:sp>
      <p:sp>
        <p:nvSpPr>
          <p:cNvPr id="304" name="Google Shape;304;p10"/>
          <p:cNvSpPr txBox="1"/>
          <p:nvPr/>
        </p:nvSpPr>
        <p:spPr>
          <a:xfrm>
            <a:off x="1750424" y="4412199"/>
            <a:ext cx="63678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latin typeface="Calibri"/>
                <a:ea typeface="Calibri"/>
                <a:cs typeface="Calibri"/>
                <a:sym typeface="Calibri"/>
              </a:rPr>
              <a:t>Visit the </a:t>
            </a:r>
            <a:r>
              <a:rPr lang="en-US" sz="1800" u="sng">
                <a:solidFill>
                  <a:schemeClr val="hlink"/>
                </a:solidFill>
                <a:latin typeface="Calibri"/>
                <a:ea typeface="Calibri"/>
                <a:cs typeface="Calibri"/>
                <a:sym typeface="Calibri"/>
                <a:hlinkClick r:id="rId3"/>
              </a:rPr>
              <a:t>Colorado Assessments Resource Portal</a:t>
            </a:r>
            <a:r>
              <a:rPr lang="en-US" sz="1800">
                <a:solidFill>
                  <a:schemeClr val="dk1"/>
                </a:solidFill>
                <a:latin typeface="Calibri"/>
                <a:ea typeface="Calibri"/>
                <a:cs typeface="Calibri"/>
                <a:sym typeface="Calibri"/>
              </a:rPr>
              <a:t> </a:t>
            </a:r>
            <a:r>
              <a:rPr lang="en-US" sz="1800">
                <a:latin typeface="Calibri"/>
                <a:ea typeface="Calibri"/>
                <a:cs typeface="Calibri"/>
                <a:sym typeface="Calibri"/>
              </a:rPr>
              <a:t>to access this module and all Student Performance Report videos</a:t>
            </a:r>
            <a:endParaRPr sz="1800">
              <a:latin typeface="Calibri"/>
              <a:ea typeface="Calibri"/>
              <a:cs typeface="Calibri"/>
              <a:sym typeface="Calibri"/>
            </a:endParaRPr>
          </a:p>
        </p:txBody>
      </p:sp>
      <p:pic>
        <p:nvPicPr>
          <p:cNvPr id="305" name="Google Shape;305;p10" descr="CDE logo"/>
          <p:cNvPicPr preferRelativeResize="0"/>
          <p:nvPr/>
        </p:nvPicPr>
        <p:blipFill rotWithShape="1">
          <a:blip r:embed="rId4">
            <a:alphaModFix/>
          </a:blip>
          <a:srcRect/>
          <a:stretch/>
        </p:blipFill>
        <p:spPr>
          <a:xfrm>
            <a:off x="8317094" y="4711225"/>
            <a:ext cx="644147" cy="273844"/>
          </a:xfrm>
          <a:prstGeom prst="rect">
            <a:avLst/>
          </a:prstGeom>
          <a:noFill/>
          <a:ln>
            <a:noFill/>
          </a:ln>
        </p:spPr>
      </p:pic>
      <p:sp>
        <p:nvSpPr>
          <p:cNvPr id="306" name="Google Shape;306;p10"/>
          <p:cNvSpPr txBox="1"/>
          <p:nvPr/>
        </p:nvSpPr>
        <p:spPr>
          <a:xfrm>
            <a:off x="135620" y="4744163"/>
            <a:ext cx="467700" cy="273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600">
                <a:solidFill>
                  <a:schemeClr val="dk1"/>
                </a:solidFill>
                <a:latin typeface="Calibri"/>
                <a:ea typeface="Calibri"/>
                <a:cs typeface="Calibri"/>
                <a:sym typeface="Calibri"/>
              </a:rPr>
              <a:t>17</a:t>
            </a:fld>
            <a:endParaRPr sz="1600">
              <a:solidFill>
                <a:schemeClr val="dk1"/>
              </a:solidFill>
              <a:latin typeface="Calibri"/>
              <a:ea typeface="Calibri"/>
              <a:cs typeface="Calibri"/>
              <a:sym typeface="Calibri"/>
            </a:endParaRPr>
          </a:p>
        </p:txBody>
      </p:sp>
      <p:pic>
        <p:nvPicPr>
          <p:cNvPr id="307" name="Google Shape;307;p10" descr="Screenshot of the Interpreting Assessment Results interactive module."/>
          <p:cNvPicPr preferRelativeResize="0"/>
          <p:nvPr/>
        </p:nvPicPr>
        <p:blipFill>
          <a:blip r:embed="rId5">
            <a:alphaModFix/>
          </a:blip>
          <a:stretch>
            <a:fillRect/>
          </a:stretch>
        </p:blipFill>
        <p:spPr>
          <a:xfrm>
            <a:off x="2124450" y="952500"/>
            <a:ext cx="5772150" cy="3238500"/>
          </a:xfrm>
          <a:prstGeom prst="rect">
            <a:avLst/>
          </a:prstGeom>
          <a:noFill/>
          <a:ln>
            <a:noFill/>
          </a:ln>
          <a:effectLst>
            <a:outerShdw blurRad="76200" dist="95250" dir="10500000" sx="97000" sy="23000" kx="899842" algn="br" rotWithShape="0">
              <a:srgbClr val="000000">
                <a:alpha val="2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1"/>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3200"/>
              <a:buFont typeface="Calibri"/>
              <a:buNone/>
            </a:pPr>
            <a:r>
              <a:rPr lang="en-US" sz="3200">
                <a:latin typeface="Calibri"/>
                <a:ea typeface="Calibri"/>
                <a:cs typeface="Calibri"/>
                <a:sym typeface="Calibri"/>
              </a:rPr>
              <a:t>Meet the CDE Assessment Team</a:t>
            </a:r>
            <a:endParaRPr/>
          </a:p>
        </p:txBody>
      </p:sp>
      <p:sp>
        <p:nvSpPr>
          <p:cNvPr id="313" name="Google Shape;313;p11"/>
          <p:cNvSpPr/>
          <p:nvPr/>
        </p:nvSpPr>
        <p:spPr>
          <a:xfrm>
            <a:off x="2442650" y="1018155"/>
            <a:ext cx="4297800" cy="5565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900" b="1">
                <a:solidFill>
                  <a:schemeClr val="lt1"/>
                </a:solidFill>
                <a:latin typeface="Calibri"/>
                <a:ea typeface="Calibri"/>
                <a:cs typeface="Calibri"/>
                <a:sym typeface="Calibri"/>
              </a:rPr>
              <a:t>Christina Wirth-Hawkins</a:t>
            </a:r>
            <a:endParaRPr sz="1300"/>
          </a:p>
          <a:p>
            <a:pPr marL="0" marR="0" lvl="0" indent="0" algn="ctr" rtl="0">
              <a:spcBef>
                <a:spcPts val="0"/>
              </a:spcBef>
              <a:spcAft>
                <a:spcPts val="0"/>
              </a:spcAft>
              <a:buNone/>
            </a:pPr>
            <a:r>
              <a:rPr lang="en-US" sz="1700">
                <a:solidFill>
                  <a:schemeClr val="lt1"/>
                </a:solidFill>
                <a:latin typeface="Calibri"/>
                <a:ea typeface="Calibri"/>
                <a:cs typeface="Calibri"/>
                <a:sym typeface="Calibri"/>
              </a:rPr>
              <a:t>Chief Assessment Officer</a:t>
            </a:r>
            <a:endParaRPr sz="1300"/>
          </a:p>
        </p:txBody>
      </p:sp>
      <p:sp>
        <p:nvSpPr>
          <p:cNvPr id="314" name="Google Shape;314;p11"/>
          <p:cNvSpPr/>
          <p:nvPr/>
        </p:nvSpPr>
        <p:spPr>
          <a:xfrm>
            <a:off x="114858" y="1625762"/>
            <a:ext cx="4297800" cy="486900"/>
          </a:xfrm>
          <a:prstGeom prst="rect">
            <a:avLst/>
          </a:prstGeom>
          <a:solidFill>
            <a:schemeClr val="tx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900" b="1">
                <a:solidFill>
                  <a:schemeClr val="lt1"/>
                </a:solidFill>
                <a:latin typeface="Calibri"/>
                <a:ea typeface="Calibri"/>
                <a:cs typeface="Calibri"/>
                <a:sym typeface="Calibri"/>
              </a:rPr>
              <a:t>Lisa Oliver</a:t>
            </a:r>
            <a:endParaRPr sz="1300">
              <a:solidFill>
                <a:schemeClr val="lt1"/>
              </a:solidFill>
            </a:endParaRPr>
          </a:p>
          <a:p>
            <a:pPr marL="0" marR="0" lvl="0" indent="0" algn="ctr" rtl="0">
              <a:spcBef>
                <a:spcPts val="0"/>
              </a:spcBef>
              <a:spcAft>
                <a:spcPts val="0"/>
              </a:spcAft>
              <a:buNone/>
            </a:pPr>
            <a:r>
              <a:rPr lang="en-US" sz="1700">
                <a:solidFill>
                  <a:schemeClr val="lt1"/>
                </a:solidFill>
                <a:latin typeface="Calibri"/>
                <a:ea typeface="Calibri"/>
                <a:cs typeface="Calibri"/>
                <a:sym typeface="Calibri"/>
              </a:rPr>
              <a:t>Director of Assessment Administration</a:t>
            </a:r>
            <a:endParaRPr sz="1700">
              <a:solidFill>
                <a:schemeClr val="lt1"/>
              </a:solidFill>
              <a:latin typeface="Calibri"/>
              <a:ea typeface="Calibri"/>
              <a:cs typeface="Calibri"/>
              <a:sym typeface="Calibri"/>
            </a:endParaRPr>
          </a:p>
        </p:txBody>
      </p:sp>
      <p:sp>
        <p:nvSpPr>
          <p:cNvPr id="315" name="Google Shape;315;p11"/>
          <p:cNvSpPr/>
          <p:nvPr/>
        </p:nvSpPr>
        <p:spPr>
          <a:xfrm>
            <a:off x="4747384" y="1632847"/>
            <a:ext cx="4293300" cy="486900"/>
          </a:xfrm>
          <a:prstGeom prst="rect">
            <a:avLst/>
          </a:prstGeom>
          <a:solidFill>
            <a:schemeClr val="tx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900" b="1" dirty="0">
                <a:solidFill>
                  <a:schemeClr val="lt1"/>
                </a:solidFill>
                <a:latin typeface="Calibri"/>
                <a:ea typeface="Calibri"/>
                <a:cs typeface="Calibri"/>
                <a:sym typeface="Calibri"/>
              </a:rPr>
              <a:t>Sara Loerzel</a:t>
            </a:r>
            <a:endParaRPr sz="1300" dirty="0">
              <a:solidFill>
                <a:schemeClr val="lt1"/>
              </a:solidFill>
            </a:endParaRPr>
          </a:p>
          <a:p>
            <a:pPr marL="0" marR="0" lvl="0" indent="0" algn="ctr" rtl="0">
              <a:spcBef>
                <a:spcPts val="0"/>
              </a:spcBef>
              <a:spcAft>
                <a:spcPts val="0"/>
              </a:spcAft>
              <a:buNone/>
            </a:pPr>
            <a:r>
              <a:rPr lang="en-US" sz="1700" dirty="0">
                <a:solidFill>
                  <a:schemeClr val="lt1"/>
                </a:solidFill>
                <a:latin typeface="Calibri"/>
                <a:ea typeface="Calibri"/>
                <a:cs typeface="Calibri"/>
                <a:sym typeface="Calibri"/>
              </a:rPr>
              <a:t>Director of Colorado-Developed Assessments</a:t>
            </a:r>
            <a:endParaRPr sz="1300" dirty="0">
              <a:solidFill>
                <a:schemeClr val="lt1"/>
              </a:solidFill>
            </a:endParaRPr>
          </a:p>
        </p:txBody>
      </p:sp>
      <p:sp>
        <p:nvSpPr>
          <p:cNvPr id="316" name="Google Shape;316;p11"/>
          <p:cNvSpPr/>
          <p:nvPr/>
        </p:nvSpPr>
        <p:spPr>
          <a:xfrm>
            <a:off x="114862" y="2661480"/>
            <a:ext cx="4297800" cy="484800"/>
          </a:xfrm>
          <a:prstGeom prst="rect">
            <a:avLst/>
          </a:prstGeom>
          <a:solidFill>
            <a:srgbClr val="D5D5D5"/>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700" b="1">
                <a:solidFill>
                  <a:srgbClr val="000000"/>
                </a:solidFill>
                <a:latin typeface="Calibri"/>
                <a:ea typeface="Calibri"/>
                <a:cs typeface="Calibri"/>
                <a:sym typeface="Calibri"/>
              </a:rPr>
              <a:t>Melissa Carpenter</a:t>
            </a:r>
            <a:endParaRPr sz="1300"/>
          </a:p>
          <a:p>
            <a:pPr marL="0" marR="0" lvl="0" indent="0" algn="ctr" rtl="0">
              <a:spcBef>
                <a:spcPts val="0"/>
              </a:spcBef>
              <a:spcAft>
                <a:spcPts val="0"/>
              </a:spcAft>
              <a:buNone/>
            </a:pPr>
            <a:r>
              <a:rPr lang="en-US" sz="1700">
                <a:solidFill>
                  <a:srgbClr val="000000"/>
                </a:solidFill>
                <a:latin typeface="Calibri"/>
                <a:ea typeface="Calibri"/>
                <a:cs typeface="Calibri"/>
                <a:sym typeface="Calibri"/>
              </a:rPr>
              <a:t>PSAT 9, PSAT 10, SAT</a:t>
            </a:r>
            <a:endParaRPr sz="1500">
              <a:solidFill>
                <a:srgbClr val="000000"/>
              </a:solidFill>
              <a:latin typeface="Calibri"/>
              <a:ea typeface="Calibri"/>
              <a:cs typeface="Calibri"/>
              <a:sym typeface="Calibri"/>
            </a:endParaRPr>
          </a:p>
        </p:txBody>
      </p:sp>
      <p:sp>
        <p:nvSpPr>
          <p:cNvPr id="317" name="Google Shape;317;p11"/>
          <p:cNvSpPr/>
          <p:nvPr/>
        </p:nvSpPr>
        <p:spPr>
          <a:xfrm>
            <a:off x="114858" y="2143526"/>
            <a:ext cx="4297800" cy="484800"/>
          </a:xfrm>
          <a:prstGeom prst="rect">
            <a:avLst/>
          </a:prstGeom>
          <a:solidFill>
            <a:srgbClr val="D5D5D5"/>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700" b="1">
                <a:solidFill>
                  <a:srgbClr val="000000"/>
                </a:solidFill>
                <a:latin typeface="Calibri"/>
                <a:ea typeface="Calibri"/>
                <a:cs typeface="Calibri"/>
                <a:sym typeface="Calibri"/>
              </a:rPr>
              <a:t>Collin Bonner</a:t>
            </a:r>
            <a:endParaRPr sz="1300"/>
          </a:p>
          <a:p>
            <a:pPr marL="0" marR="0" lvl="0" indent="0" algn="ctr" rtl="0">
              <a:spcBef>
                <a:spcPts val="0"/>
              </a:spcBef>
              <a:spcAft>
                <a:spcPts val="0"/>
              </a:spcAft>
              <a:buNone/>
            </a:pPr>
            <a:r>
              <a:rPr lang="en-US" sz="1700">
                <a:solidFill>
                  <a:srgbClr val="000000"/>
                </a:solidFill>
                <a:latin typeface="Calibri"/>
                <a:ea typeface="Calibri"/>
                <a:cs typeface="Calibri"/>
                <a:sym typeface="Calibri"/>
              </a:rPr>
              <a:t>Technology, NAEP, International Assessment</a:t>
            </a:r>
            <a:endParaRPr sz="1300"/>
          </a:p>
        </p:txBody>
      </p:sp>
      <p:sp>
        <p:nvSpPr>
          <p:cNvPr id="318" name="Google Shape;318;p11"/>
          <p:cNvSpPr/>
          <p:nvPr/>
        </p:nvSpPr>
        <p:spPr>
          <a:xfrm>
            <a:off x="4745133" y="3851599"/>
            <a:ext cx="4297800" cy="484800"/>
          </a:xfrm>
          <a:prstGeom prst="rect">
            <a:avLst/>
          </a:prstGeom>
          <a:solidFill>
            <a:srgbClr val="F8B333"/>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700" b="1">
                <a:solidFill>
                  <a:srgbClr val="000000"/>
                </a:solidFill>
                <a:latin typeface="Calibri"/>
                <a:ea typeface="Calibri"/>
                <a:cs typeface="Calibri"/>
                <a:sym typeface="Calibri"/>
              </a:rPr>
              <a:t>Jasmine Carey</a:t>
            </a:r>
            <a:endParaRPr sz="1300"/>
          </a:p>
          <a:p>
            <a:pPr marL="0" marR="0" lvl="0" indent="0" algn="ctr" rtl="0">
              <a:spcBef>
                <a:spcPts val="0"/>
              </a:spcBef>
              <a:spcAft>
                <a:spcPts val="0"/>
              </a:spcAft>
              <a:buNone/>
            </a:pPr>
            <a:r>
              <a:rPr lang="en-US" sz="1700">
                <a:solidFill>
                  <a:srgbClr val="000000"/>
                </a:solidFill>
                <a:latin typeface="Calibri"/>
                <a:ea typeface="Calibri"/>
                <a:cs typeface="Calibri"/>
                <a:sym typeface="Calibri"/>
              </a:rPr>
              <a:t>Psychometrics and Data</a:t>
            </a:r>
            <a:endParaRPr sz="1300"/>
          </a:p>
        </p:txBody>
      </p:sp>
      <p:sp>
        <p:nvSpPr>
          <p:cNvPr id="319" name="Google Shape;319;p11"/>
          <p:cNvSpPr/>
          <p:nvPr/>
        </p:nvSpPr>
        <p:spPr>
          <a:xfrm>
            <a:off x="114858" y="4209961"/>
            <a:ext cx="4297800" cy="484800"/>
          </a:xfrm>
          <a:prstGeom prst="rect">
            <a:avLst/>
          </a:prstGeom>
          <a:solidFill>
            <a:srgbClr val="D5D5D5"/>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700" b="1">
                <a:solidFill>
                  <a:srgbClr val="000000"/>
                </a:solidFill>
                <a:latin typeface="Calibri"/>
                <a:ea typeface="Calibri"/>
                <a:cs typeface="Calibri"/>
                <a:sym typeface="Calibri"/>
              </a:rPr>
              <a:t>Heather Villalobos Pavia</a:t>
            </a:r>
            <a:r>
              <a:rPr lang="en-US" sz="1700">
                <a:solidFill>
                  <a:srgbClr val="000000"/>
                </a:solidFill>
                <a:latin typeface="Calibri"/>
                <a:ea typeface="Calibri"/>
                <a:cs typeface="Calibri"/>
                <a:sym typeface="Calibri"/>
              </a:rPr>
              <a:t> </a:t>
            </a:r>
            <a:endParaRPr sz="1300"/>
          </a:p>
          <a:p>
            <a:pPr marL="0" marR="0" lvl="0" indent="0" algn="ctr" rtl="0">
              <a:spcBef>
                <a:spcPts val="0"/>
              </a:spcBef>
              <a:spcAft>
                <a:spcPts val="0"/>
              </a:spcAft>
              <a:buNone/>
            </a:pPr>
            <a:r>
              <a:rPr lang="en-US" sz="1700">
                <a:solidFill>
                  <a:srgbClr val="000000"/>
                </a:solidFill>
                <a:latin typeface="Calibri"/>
                <a:ea typeface="Calibri"/>
                <a:cs typeface="Calibri"/>
                <a:sym typeface="Calibri"/>
              </a:rPr>
              <a:t>ACCESS, CSLA, Linguistic Accommodations</a:t>
            </a:r>
            <a:endParaRPr sz="1300"/>
          </a:p>
        </p:txBody>
      </p:sp>
      <p:sp>
        <p:nvSpPr>
          <p:cNvPr id="320" name="Google Shape;320;p11"/>
          <p:cNvSpPr/>
          <p:nvPr/>
        </p:nvSpPr>
        <p:spPr>
          <a:xfrm>
            <a:off x="4745133" y="2669538"/>
            <a:ext cx="4297800" cy="484800"/>
          </a:xfrm>
          <a:prstGeom prst="rect">
            <a:avLst/>
          </a:prstGeom>
          <a:solidFill>
            <a:srgbClr val="D5D5D5"/>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700" b="1">
                <a:solidFill>
                  <a:srgbClr val="000000"/>
                </a:solidFill>
                <a:latin typeface="Calibri"/>
                <a:ea typeface="Calibri"/>
                <a:cs typeface="Calibri"/>
                <a:sym typeface="Calibri"/>
              </a:rPr>
              <a:t>Molly Mund</a:t>
            </a:r>
            <a:endParaRPr sz="1300"/>
          </a:p>
          <a:p>
            <a:pPr marL="0" marR="0" lvl="0" indent="0" algn="ctr" rtl="0">
              <a:spcBef>
                <a:spcPts val="0"/>
              </a:spcBef>
              <a:spcAft>
                <a:spcPts val="0"/>
              </a:spcAft>
              <a:buNone/>
            </a:pPr>
            <a:r>
              <a:rPr lang="en-US" sz="1700">
                <a:solidFill>
                  <a:srgbClr val="000000"/>
                </a:solidFill>
                <a:latin typeface="Calibri"/>
                <a:ea typeface="Calibri"/>
                <a:cs typeface="Calibri"/>
                <a:sym typeface="Calibri"/>
              </a:rPr>
              <a:t>CMAS Content Development</a:t>
            </a:r>
            <a:endParaRPr sz="1300"/>
          </a:p>
        </p:txBody>
      </p:sp>
      <p:sp>
        <p:nvSpPr>
          <p:cNvPr id="321" name="Google Shape;321;p11"/>
          <p:cNvSpPr/>
          <p:nvPr/>
        </p:nvSpPr>
        <p:spPr>
          <a:xfrm>
            <a:off x="114862" y="3691990"/>
            <a:ext cx="4297800" cy="484800"/>
          </a:xfrm>
          <a:prstGeom prst="rect">
            <a:avLst/>
          </a:prstGeom>
          <a:solidFill>
            <a:srgbClr val="D5D5D5"/>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700" b="1">
                <a:solidFill>
                  <a:srgbClr val="000000"/>
                </a:solidFill>
                <a:latin typeface="Calibri"/>
                <a:ea typeface="Calibri"/>
                <a:cs typeface="Calibri"/>
                <a:sym typeface="Calibri"/>
              </a:rPr>
              <a:t>Arti Sachdeva</a:t>
            </a:r>
            <a:endParaRPr sz="1300"/>
          </a:p>
          <a:p>
            <a:pPr marL="0" marR="0" lvl="0" indent="0" algn="ctr" rtl="0">
              <a:spcBef>
                <a:spcPts val="0"/>
              </a:spcBef>
              <a:spcAft>
                <a:spcPts val="0"/>
              </a:spcAft>
              <a:buNone/>
            </a:pPr>
            <a:r>
              <a:rPr lang="en-US" sz="1700">
                <a:solidFill>
                  <a:srgbClr val="000000"/>
                </a:solidFill>
                <a:latin typeface="Calibri"/>
                <a:ea typeface="Calibri"/>
                <a:cs typeface="Calibri"/>
                <a:sym typeface="Calibri"/>
              </a:rPr>
              <a:t>CoAlt and SPED Accommodations</a:t>
            </a:r>
            <a:endParaRPr sz="1300"/>
          </a:p>
        </p:txBody>
      </p:sp>
      <p:sp>
        <p:nvSpPr>
          <p:cNvPr id="322" name="Google Shape;322;p11"/>
          <p:cNvSpPr/>
          <p:nvPr/>
        </p:nvSpPr>
        <p:spPr>
          <a:xfrm>
            <a:off x="4745133" y="3182170"/>
            <a:ext cx="4297800" cy="484800"/>
          </a:xfrm>
          <a:prstGeom prst="rect">
            <a:avLst/>
          </a:prstGeom>
          <a:solidFill>
            <a:srgbClr val="D5D5D5"/>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700" b="1">
                <a:solidFill>
                  <a:srgbClr val="000000"/>
                </a:solidFill>
                <a:latin typeface="Calibri"/>
                <a:ea typeface="Calibri"/>
                <a:cs typeface="Calibri"/>
                <a:sym typeface="Calibri"/>
              </a:rPr>
              <a:t>Nathan Redford</a:t>
            </a:r>
            <a:endParaRPr sz="1300"/>
          </a:p>
          <a:p>
            <a:pPr marL="0" marR="0" lvl="0" indent="0" algn="ctr" rtl="0">
              <a:spcBef>
                <a:spcPts val="0"/>
              </a:spcBef>
              <a:spcAft>
                <a:spcPts val="0"/>
              </a:spcAft>
              <a:buNone/>
            </a:pPr>
            <a:r>
              <a:rPr lang="en-US" sz="1700">
                <a:solidFill>
                  <a:srgbClr val="000000"/>
                </a:solidFill>
                <a:latin typeface="Calibri"/>
                <a:ea typeface="Calibri"/>
                <a:cs typeface="Calibri"/>
                <a:sym typeface="Calibri"/>
              </a:rPr>
              <a:t>CMAS Content Development</a:t>
            </a:r>
            <a:endParaRPr sz="1300"/>
          </a:p>
        </p:txBody>
      </p:sp>
      <p:sp>
        <p:nvSpPr>
          <p:cNvPr id="323" name="Google Shape;323;p11"/>
          <p:cNvSpPr/>
          <p:nvPr/>
        </p:nvSpPr>
        <p:spPr>
          <a:xfrm>
            <a:off x="4745133" y="2156906"/>
            <a:ext cx="4297800" cy="484800"/>
          </a:xfrm>
          <a:prstGeom prst="rect">
            <a:avLst/>
          </a:prstGeom>
          <a:solidFill>
            <a:srgbClr val="D5D5D5"/>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700" b="1">
                <a:latin typeface="Calibri"/>
                <a:ea typeface="Calibri"/>
                <a:cs typeface="Calibri"/>
                <a:sym typeface="Calibri"/>
              </a:rPr>
              <a:t>TBD</a:t>
            </a:r>
            <a:endParaRPr sz="1300"/>
          </a:p>
          <a:p>
            <a:pPr marL="0" marR="0" lvl="0" indent="0" algn="ctr" rtl="0">
              <a:spcBef>
                <a:spcPts val="0"/>
              </a:spcBef>
              <a:spcAft>
                <a:spcPts val="0"/>
              </a:spcAft>
              <a:buNone/>
            </a:pPr>
            <a:r>
              <a:rPr lang="en-US" sz="1700">
                <a:solidFill>
                  <a:srgbClr val="000000"/>
                </a:solidFill>
                <a:latin typeface="Calibri"/>
                <a:ea typeface="Calibri"/>
                <a:cs typeface="Calibri"/>
                <a:sym typeface="Calibri"/>
              </a:rPr>
              <a:t>CMAS Administration and PearsonAccess</a:t>
            </a:r>
            <a:r>
              <a:rPr lang="en-US" sz="1700" baseline="30000">
                <a:solidFill>
                  <a:srgbClr val="000000"/>
                </a:solidFill>
                <a:latin typeface="Calibri"/>
                <a:ea typeface="Calibri"/>
                <a:cs typeface="Calibri"/>
                <a:sym typeface="Calibri"/>
              </a:rPr>
              <a:t>next</a:t>
            </a:r>
            <a:endParaRPr sz="1700" baseline="30000">
              <a:solidFill>
                <a:srgbClr val="000000"/>
              </a:solidFill>
              <a:latin typeface="Calibri"/>
              <a:ea typeface="Calibri"/>
              <a:cs typeface="Calibri"/>
              <a:sym typeface="Calibri"/>
            </a:endParaRPr>
          </a:p>
        </p:txBody>
      </p:sp>
      <p:sp>
        <p:nvSpPr>
          <p:cNvPr id="324" name="Google Shape;324;p11"/>
          <p:cNvSpPr/>
          <p:nvPr/>
        </p:nvSpPr>
        <p:spPr>
          <a:xfrm>
            <a:off x="4745125" y="4370201"/>
            <a:ext cx="4297800" cy="741300"/>
          </a:xfrm>
          <a:prstGeom prst="rect">
            <a:avLst/>
          </a:prstGeom>
          <a:solidFill>
            <a:srgbClr val="F8B333"/>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700" b="1">
                <a:solidFill>
                  <a:srgbClr val="000000"/>
                </a:solidFill>
                <a:latin typeface="Calibri"/>
                <a:ea typeface="Calibri"/>
                <a:cs typeface="Calibri"/>
                <a:sym typeface="Calibri"/>
              </a:rPr>
              <a:t>Angela Landrum</a:t>
            </a:r>
            <a:endParaRPr sz="1300"/>
          </a:p>
          <a:p>
            <a:pPr marL="0" marR="0" lvl="0" indent="0" algn="ctr" rtl="0">
              <a:spcBef>
                <a:spcPts val="0"/>
              </a:spcBef>
              <a:spcAft>
                <a:spcPts val="0"/>
              </a:spcAft>
              <a:buNone/>
            </a:pPr>
            <a:r>
              <a:rPr lang="en-US" sz="1700">
                <a:solidFill>
                  <a:srgbClr val="000000"/>
                </a:solidFill>
                <a:latin typeface="Calibri"/>
                <a:ea typeface="Calibri"/>
                <a:cs typeface="Calibri"/>
                <a:sym typeface="Calibri"/>
              </a:rPr>
              <a:t>Assessment Literacy and Performance Assessments</a:t>
            </a:r>
            <a:endParaRPr sz="1700">
              <a:solidFill>
                <a:srgbClr val="000000"/>
              </a:solidFill>
              <a:latin typeface="Calibri"/>
              <a:ea typeface="Calibri"/>
              <a:cs typeface="Calibri"/>
              <a:sym typeface="Calibri"/>
            </a:endParaRPr>
          </a:p>
        </p:txBody>
      </p:sp>
      <p:sp>
        <p:nvSpPr>
          <p:cNvPr id="325" name="Google Shape;325;p11"/>
          <p:cNvSpPr/>
          <p:nvPr/>
        </p:nvSpPr>
        <p:spPr>
          <a:xfrm>
            <a:off x="114862" y="3177124"/>
            <a:ext cx="4297800" cy="484800"/>
          </a:xfrm>
          <a:prstGeom prst="rect">
            <a:avLst/>
          </a:prstGeom>
          <a:solidFill>
            <a:srgbClr val="D5D5D5"/>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700" b="1">
                <a:solidFill>
                  <a:srgbClr val="000000"/>
                </a:solidFill>
                <a:latin typeface="Calibri"/>
                <a:ea typeface="Calibri"/>
                <a:cs typeface="Calibri"/>
                <a:sym typeface="Calibri"/>
              </a:rPr>
              <a:t>Leon Merker</a:t>
            </a:r>
            <a:endParaRPr sz="1700">
              <a:solidFill>
                <a:srgbClr val="000000"/>
              </a:solidFill>
              <a:latin typeface="Calibri"/>
              <a:ea typeface="Calibri"/>
              <a:cs typeface="Calibri"/>
              <a:sym typeface="Calibri"/>
            </a:endParaRPr>
          </a:p>
          <a:p>
            <a:pPr marL="0" marR="0" lvl="0" indent="0" algn="ctr" rtl="0">
              <a:spcBef>
                <a:spcPts val="0"/>
              </a:spcBef>
              <a:spcAft>
                <a:spcPts val="0"/>
              </a:spcAft>
              <a:buNone/>
            </a:pPr>
            <a:r>
              <a:rPr lang="en-US" sz="1700">
                <a:solidFill>
                  <a:srgbClr val="000000"/>
                </a:solidFill>
                <a:latin typeface="Calibri"/>
                <a:ea typeface="Calibri"/>
                <a:cs typeface="Calibri"/>
                <a:sym typeface="Calibri"/>
              </a:rPr>
              <a:t>Data and SBDs</a:t>
            </a:r>
            <a:endParaRPr sz="13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12"/>
          <p:cNvSpPr txBox="1"/>
          <p:nvPr/>
        </p:nvSpPr>
        <p:spPr>
          <a:xfrm>
            <a:off x="3083043" y="967679"/>
            <a:ext cx="2377800" cy="923400"/>
          </a:xfrm>
          <a:prstGeom prst="rect">
            <a:avLst/>
          </a:prstGeom>
          <a:solidFill>
            <a:srgbClr val="548135"/>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Colorado Alternate (CoAlt)</a:t>
            </a:r>
            <a:endParaRPr sz="1800">
              <a:solidFill>
                <a:schemeClr val="lt1"/>
              </a:solidFill>
              <a:latin typeface="Calibri"/>
              <a:ea typeface="Calibri"/>
              <a:cs typeface="Calibri"/>
              <a:sym typeface="Calibri"/>
            </a:endParaRPr>
          </a:p>
          <a:p>
            <a:pPr marL="0" marR="0" lvl="0" indent="0" algn="ctr" rtl="0">
              <a:spcBef>
                <a:spcPts val="0"/>
              </a:spcBef>
              <a:spcAft>
                <a:spcPts val="0"/>
              </a:spcAft>
              <a:buNone/>
            </a:pPr>
            <a:r>
              <a:rPr lang="en-US" sz="1800">
                <a:solidFill>
                  <a:schemeClr val="lt1"/>
                </a:solidFill>
                <a:latin typeface="Calibri"/>
                <a:ea typeface="Calibri"/>
                <a:cs typeface="Calibri"/>
                <a:sym typeface="Calibri"/>
              </a:rPr>
              <a:t>Assessments</a:t>
            </a:r>
            <a:endParaRPr sz="1800">
              <a:solidFill>
                <a:schemeClr val="lt1"/>
              </a:solidFill>
              <a:latin typeface="Calibri"/>
              <a:ea typeface="Calibri"/>
              <a:cs typeface="Calibri"/>
              <a:sym typeface="Calibri"/>
            </a:endParaRPr>
          </a:p>
        </p:txBody>
      </p:sp>
      <p:sp>
        <p:nvSpPr>
          <p:cNvPr id="332" name="Google Shape;332;p1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200"/>
              <a:buFont typeface="Calibri"/>
              <a:buNone/>
            </a:pPr>
            <a:r>
              <a:rPr lang="en-US" sz="3200">
                <a:latin typeface="Calibri"/>
                <a:ea typeface="Calibri"/>
                <a:cs typeface="Calibri"/>
                <a:sym typeface="Calibri"/>
              </a:rPr>
              <a:t>2025-26 Colorado Assessments</a:t>
            </a:r>
            <a:endParaRPr/>
          </a:p>
        </p:txBody>
      </p:sp>
      <p:sp>
        <p:nvSpPr>
          <p:cNvPr id="333" name="Google Shape;333;p12"/>
          <p:cNvSpPr txBox="1"/>
          <p:nvPr/>
        </p:nvSpPr>
        <p:spPr>
          <a:xfrm>
            <a:off x="223929" y="959338"/>
            <a:ext cx="2377800" cy="923400"/>
          </a:xfrm>
          <a:prstGeom prst="rect">
            <a:avLst/>
          </a:prstGeom>
          <a:solidFill>
            <a:srgbClr val="488BC9"/>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Colorado Measures of</a:t>
            </a:r>
            <a:endParaRPr/>
          </a:p>
          <a:p>
            <a:pPr marL="0" marR="0" lvl="0" indent="0" algn="ctr" rtl="0">
              <a:spcBef>
                <a:spcPts val="0"/>
              </a:spcBef>
              <a:spcAft>
                <a:spcPts val="0"/>
              </a:spcAft>
              <a:buNone/>
            </a:pPr>
            <a:r>
              <a:rPr lang="en-US" sz="1800">
                <a:solidFill>
                  <a:schemeClr val="lt1"/>
                </a:solidFill>
                <a:latin typeface="Calibri"/>
                <a:ea typeface="Calibri"/>
                <a:cs typeface="Calibri"/>
                <a:sym typeface="Calibri"/>
              </a:rPr>
              <a:t>Academic Success</a:t>
            </a:r>
            <a:endParaRPr/>
          </a:p>
          <a:p>
            <a:pPr marL="0" marR="0" lvl="0" indent="0" algn="ctr" rtl="0">
              <a:spcBef>
                <a:spcPts val="0"/>
              </a:spcBef>
              <a:spcAft>
                <a:spcPts val="0"/>
              </a:spcAft>
              <a:buNone/>
            </a:pPr>
            <a:r>
              <a:rPr lang="en-US" sz="1800">
                <a:solidFill>
                  <a:schemeClr val="lt1"/>
                </a:solidFill>
                <a:latin typeface="Calibri"/>
                <a:ea typeface="Calibri"/>
                <a:cs typeface="Calibri"/>
                <a:sym typeface="Calibri"/>
              </a:rPr>
              <a:t>(CMAS)</a:t>
            </a:r>
            <a:endParaRPr sz="1200">
              <a:solidFill>
                <a:schemeClr val="lt1"/>
              </a:solidFill>
              <a:latin typeface="Calibri"/>
              <a:ea typeface="Calibri"/>
              <a:cs typeface="Calibri"/>
              <a:sym typeface="Calibri"/>
            </a:endParaRPr>
          </a:p>
        </p:txBody>
      </p:sp>
      <p:sp>
        <p:nvSpPr>
          <p:cNvPr id="334" name="Google Shape;334;p12"/>
          <p:cNvSpPr txBox="1"/>
          <p:nvPr/>
        </p:nvSpPr>
        <p:spPr>
          <a:xfrm>
            <a:off x="223928" y="1969925"/>
            <a:ext cx="2377800" cy="369300"/>
          </a:xfrm>
          <a:prstGeom prst="rect">
            <a:avLst/>
          </a:prstGeom>
          <a:solidFill>
            <a:srgbClr val="BBD6EE"/>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000000"/>
                </a:solidFill>
                <a:latin typeface="Calibri"/>
                <a:ea typeface="Calibri"/>
                <a:cs typeface="Calibri"/>
                <a:sym typeface="Calibri"/>
              </a:rPr>
              <a:t>Math</a:t>
            </a:r>
            <a:endParaRPr sz="1800">
              <a:solidFill>
                <a:srgbClr val="000000"/>
              </a:solidFill>
              <a:latin typeface="Calibri"/>
              <a:ea typeface="Calibri"/>
              <a:cs typeface="Calibri"/>
              <a:sym typeface="Calibri"/>
            </a:endParaRPr>
          </a:p>
        </p:txBody>
      </p:sp>
      <p:sp>
        <p:nvSpPr>
          <p:cNvPr id="335" name="Google Shape;335;p12"/>
          <p:cNvSpPr txBox="1"/>
          <p:nvPr/>
        </p:nvSpPr>
        <p:spPr>
          <a:xfrm>
            <a:off x="3083044" y="1972625"/>
            <a:ext cx="2377800" cy="369300"/>
          </a:xfrm>
          <a:prstGeom prst="rect">
            <a:avLst/>
          </a:prstGeom>
          <a:solidFill>
            <a:srgbClr val="C4E0B2"/>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000000"/>
                </a:solidFill>
                <a:latin typeface="Calibri"/>
                <a:ea typeface="Calibri"/>
                <a:cs typeface="Calibri"/>
                <a:sym typeface="Calibri"/>
              </a:rPr>
              <a:t>Math (DLM)</a:t>
            </a:r>
            <a:endParaRPr/>
          </a:p>
        </p:txBody>
      </p:sp>
      <p:sp>
        <p:nvSpPr>
          <p:cNvPr id="336" name="Google Shape;336;p12"/>
          <p:cNvSpPr txBox="1"/>
          <p:nvPr/>
        </p:nvSpPr>
        <p:spPr>
          <a:xfrm>
            <a:off x="3083044" y="2986497"/>
            <a:ext cx="2377800" cy="369300"/>
          </a:xfrm>
          <a:prstGeom prst="rect">
            <a:avLst/>
          </a:prstGeom>
          <a:solidFill>
            <a:srgbClr val="C4E0B2"/>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000000"/>
                </a:solidFill>
                <a:latin typeface="Calibri"/>
                <a:ea typeface="Calibri"/>
                <a:cs typeface="Calibri"/>
                <a:sym typeface="Calibri"/>
              </a:rPr>
              <a:t>Science</a:t>
            </a:r>
            <a:endParaRPr/>
          </a:p>
        </p:txBody>
      </p:sp>
      <p:sp>
        <p:nvSpPr>
          <p:cNvPr id="337" name="Google Shape;337;p12"/>
          <p:cNvSpPr txBox="1"/>
          <p:nvPr/>
        </p:nvSpPr>
        <p:spPr>
          <a:xfrm>
            <a:off x="7564525" y="3310902"/>
            <a:ext cx="1161900" cy="369300"/>
          </a:xfrm>
          <a:prstGeom prst="rect">
            <a:avLst/>
          </a:prstGeom>
          <a:solidFill>
            <a:srgbClr val="7030A0"/>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ACCESS </a:t>
            </a:r>
            <a:endParaRPr/>
          </a:p>
        </p:txBody>
      </p:sp>
      <p:sp>
        <p:nvSpPr>
          <p:cNvPr id="338" name="Google Shape;338;p12"/>
          <p:cNvSpPr txBox="1"/>
          <p:nvPr/>
        </p:nvSpPr>
        <p:spPr>
          <a:xfrm>
            <a:off x="5961153" y="976304"/>
            <a:ext cx="2765400" cy="923400"/>
          </a:xfrm>
          <a:prstGeom prst="rect">
            <a:avLst/>
          </a:prstGeom>
          <a:solidFill>
            <a:srgbClr val="FFC000"/>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latin typeface="Calibri"/>
                <a:ea typeface="Calibri"/>
                <a:cs typeface="Calibri"/>
                <a:sym typeface="Calibri"/>
              </a:rPr>
              <a:t>CO PSAT/SAT</a:t>
            </a:r>
            <a:endParaRPr/>
          </a:p>
          <a:p>
            <a:pPr marL="0" marR="0" lvl="0" indent="0" algn="ctr" rtl="0">
              <a:spcBef>
                <a:spcPts val="0"/>
              </a:spcBef>
              <a:spcAft>
                <a:spcPts val="0"/>
              </a:spcAft>
              <a:buNone/>
            </a:pPr>
            <a:r>
              <a:rPr lang="en-US" sz="1800">
                <a:latin typeface="Calibri"/>
                <a:ea typeface="Calibri"/>
                <a:cs typeface="Calibri"/>
                <a:sym typeface="Calibri"/>
              </a:rPr>
              <a:t>SAT – Grade 11</a:t>
            </a:r>
            <a:endParaRPr/>
          </a:p>
          <a:p>
            <a:pPr marL="0" marR="0" lvl="0" indent="0" algn="ctr" rtl="0">
              <a:spcBef>
                <a:spcPts val="0"/>
              </a:spcBef>
              <a:spcAft>
                <a:spcPts val="0"/>
              </a:spcAft>
              <a:buNone/>
            </a:pPr>
            <a:r>
              <a:rPr lang="en-US" sz="1800">
                <a:latin typeface="Calibri"/>
                <a:ea typeface="Calibri"/>
                <a:cs typeface="Calibri"/>
                <a:sym typeface="Calibri"/>
              </a:rPr>
              <a:t>PSAT – Grades 9 and 10</a:t>
            </a:r>
            <a:endParaRPr/>
          </a:p>
        </p:txBody>
      </p:sp>
      <p:sp>
        <p:nvSpPr>
          <p:cNvPr id="339" name="Google Shape;339;p12"/>
          <p:cNvSpPr txBox="1"/>
          <p:nvPr/>
        </p:nvSpPr>
        <p:spPr>
          <a:xfrm>
            <a:off x="5962694" y="2468042"/>
            <a:ext cx="2763000" cy="369300"/>
          </a:xfrm>
          <a:prstGeom prst="rect">
            <a:avLst/>
          </a:prstGeom>
          <a:solidFill>
            <a:srgbClr val="FFF2CC"/>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000000"/>
                </a:solidFill>
                <a:latin typeface="Calibri"/>
                <a:ea typeface="Calibri"/>
                <a:cs typeface="Calibri"/>
                <a:sym typeface="Calibri"/>
              </a:rPr>
              <a:t>Reading and Writing</a:t>
            </a:r>
            <a:endParaRPr/>
          </a:p>
        </p:txBody>
      </p:sp>
      <p:sp>
        <p:nvSpPr>
          <p:cNvPr id="340" name="Google Shape;340;p12"/>
          <p:cNvSpPr txBox="1"/>
          <p:nvPr/>
        </p:nvSpPr>
        <p:spPr>
          <a:xfrm>
            <a:off x="223928" y="3922549"/>
            <a:ext cx="5445300" cy="1139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a:latin typeface="Calibri"/>
                <a:ea typeface="Calibri"/>
                <a:cs typeface="Calibri"/>
                <a:sym typeface="Calibri"/>
              </a:rPr>
              <a:t>*Social Studies administered in a representative sample of schools as required by state statute</a:t>
            </a:r>
            <a:endParaRPr sz="1300"/>
          </a:p>
          <a:p>
            <a:pPr marL="0" marR="0" lvl="0" indent="0" algn="l" rtl="0">
              <a:spcBef>
                <a:spcPts val="0"/>
              </a:spcBef>
              <a:spcAft>
                <a:spcPts val="0"/>
              </a:spcAft>
              <a:buNone/>
            </a:pPr>
            <a:r>
              <a:rPr lang="en-US" sz="1700">
                <a:latin typeface="Calibri"/>
                <a:ea typeface="Calibri"/>
                <a:cs typeface="Calibri"/>
                <a:sym typeface="Calibri"/>
              </a:rPr>
              <a:t>**Reading and math administered in grades 4 and 8 in selected schools</a:t>
            </a:r>
            <a:endParaRPr sz="1300"/>
          </a:p>
        </p:txBody>
      </p:sp>
      <p:sp>
        <p:nvSpPr>
          <p:cNvPr id="341" name="Google Shape;341;p12"/>
          <p:cNvSpPr txBox="1"/>
          <p:nvPr/>
        </p:nvSpPr>
        <p:spPr>
          <a:xfrm>
            <a:off x="5966909" y="1969923"/>
            <a:ext cx="2754600" cy="369300"/>
          </a:xfrm>
          <a:prstGeom prst="rect">
            <a:avLst/>
          </a:prstGeom>
          <a:solidFill>
            <a:srgbClr val="FFF2CC"/>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000000"/>
                </a:solidFill>
                <a:latin typeface="Calibri"/>
                <a:ea typeface="Calibri"/>
                <a:cs typeface="Calibri"/>
                <a:sym typeface="Calibri"/>
              </a:rPr>
              <a:t>Math</a:t>
            </a:r>
            <a:endParaRPr/>
          </a:p>
        </p:txBody>
      </p:sp>
      <p:sp>
        <p:nvSpPr>
          <p:cNvPr id="342" name="Google Shape;342;p12"/>
          <p:cNvSpPr txBox="1"/>
          <p:nvPr/>
        </p:nvSpPr>
        <p:spPr>
          <a:xfrm>
            <a:off x="223928" y="2479790"/>
            <a:ext cx="2377800" cy="369300"/>
          </a:xfrm>
          <a:prstGeom prst="rect">
            <a:avLst/>
          </a:prstGeom>
          <a:solidFill>
            <a:srgbClr val="BBD6EE"/>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000000"/>
                </a:solidFill>
                <a:latin typeface="Calibri"/>
                <a:ea typeface="Calibri"/>
                <a:cs typeface="Calibri"/>
                <a:sym typeface="Calibri"/>
              </a:rPr>
              <a:t>ELA</a:t>
            </a:r>
            <a:endParaRPr/>
          </a:p>
        </p:txBody>
      </p:sp>
      <p:sp>
        <p:nvSpPr>
          <p:cNvPr id="343" name="Google Shape;343;p12"/>
          <p:cNvSpPr txBox="1"/>
          <p:nvPr/>
        </p:nvSpPr>
        <p:spPr>
          <a:xfrm>
            <a:off x="223928" y="2987348"/>
            <a:ext cx="2377800" cy="369300"/>
          </a:xfrm>
          <a:prstGeom prst="rect">
            <a:avLst/>
          </a:prstGeom>
          <a:solidFill>
            <a:srgbClr val="BBD6EE"/>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000000"/>
                </a:solidFill>
                <a:latin typeface="Calibri"/>
                <a:ea typeface="Calibri"/>
                <a:cs typeface="Calibri"/>
                <a:sym typeface="Calibri"/>
              </a:rPr>
              <a:t>Science</a:t>
            </a:r>
            <a:endParaRPr sz="1800">
              <a:solidFill>
                <a:srgbClr val="000000"/>
              </a:solidFill>
              <a:latin typeface="Calibri"/>
              <a:ea typeface="Calibri"/>
              <a:cs typeface="Calibri"/>
              <a:sym typeface="Calibri"/>
            </a:endParaRPr>
          </a:p>
        </p:txBody>
      </p:sp>
      <p:sp>
        <p:nvSpPr>
          <p:cNvPr id="344" name="Google Shape;344;p12"/>
          <p:cNvSpPr txBox="1"/>
          <p:nvPr/>
        </p:nvSpPr>
        <p:spPr>
          <a:xfrm>
            <a:off x="3083044" y="2473276"/>
            <a:ext cx="2377800" cy="369300"/>
          </a:xfrm>
          <a:prstGeom prst="rect">
            <a:avLst/>
          </a:prstGeom>
          <a:solidFill>
            <a:srgbClr val="C4E0B2"/>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000000"/>
                </a:solidFill>
                <a:latin typeface="Calibri"/>
                <a:ea typeface="Calibri"/>
                <a:cs typeface="Calibri"/>
                <a:sym typeface="Calibri"/>
              </a:rPr>
              <a:t>ELA (DLM)</a:t>
            </a:r>
            <a:endParaRPr/>
          </a:p>
        </p:txBody>
      </p:sp>
      <p:sp>
        <p:nvSpPr>
          <p:cNvPr id="345" name="Google Shape;345;p12" descr="Arrow pointing from CMAS assessments to CoAlt assessments to show CoAlt assessments are the alternate assessments to CMAS."/>
          <p:cNvSpPr/>
          <p:nvPr/>
        </p:nvSpPr>
        <p:spPr>
          <a:xfrm>
            <a:off x="2620682" y="1183058"/>
            <a:ext cx="472200" cy="210900"/>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6" name="Google Shape;346;p12" descr="Arrow pointing from PSAT/SAT assessments to CoAlt assessments to show CoAlt assessments are the alternate assessments to PSAT/SAT."/>
          <p:cNvSpPr/>
          <p:nvPr/>
        </p:nvSpPr>
        <p:spPr>
          <a:xfrm flipH="1">
            <a:off x="5460657" y="1184270"/>
            <a:ext cx="481500" cy="209700"/>
          </a:xfrm>
          <a:prstGeom prst="rightArrow">
            <a:avLst>
              <a:gd name="adj1" fmla="val 50000"/>
              <a:gd name="adj2" fmla="val 50000"/>
            </a:avLst>
          </a:prstGeom>
          <a:solidFill>
            <a:srgbClr val="FFC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7" name="Google Shape;347;p12"/>
          <p:cNvSpPr txBox="1"/>
          <p:nvPr/>
        </p:nvSpPr>
        <p:spPr>
          <a:xfrm>
            <a:off x="5921786" y="3079253"/>
            <a:ext cx="1390200" cy="1077178"/>
          </a:xfrm>
          <a:prstGeom prst="rect">
            <a:avLst/>
          </a:prstGeom>
          <a:solidFill>
            <a:schemeClr val="lt2"/>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lt1"/>
                </a:solidFill>
                <a:latin typeface="Calibri"/>
                <a:ea typeface="Calibri"/>
                <a:cs typeface="Calibri"/>
                <a:sym typeface="Calibri"/>
              </a:rPr>
              <a:t>NAEP **</a:t>
            </a:r>
            <a:endParaRPr sz="1200" dirty="0">
              <a:solidFill>
                <a:schemeClr val="lt1"/>
              </a:solidFill>
            </a:endParaRPr>
          </a:p>
          <a:p>
            <a:pPr marL="0" marR="0" lvl="0" indent="0" algn="ctr" rtl="0">
              <a:spcBef>
                <a:spcPts val="0"/>
              </a:spcBef>
              <a:spcAft>
                <a:spcPts val="0"/>
              </a:spcAft>
              <a:buNone/>
            </a:pPr>
            <a:r>
              <a:rPr lang="en-US" sz="1600" dirty="0">
                <a:solidFill>
                  <a:schemeClr val="lt1"/>
                </a:solidFill>
                <a:latin typeface="Calibri"/>
                <a:ea typeface="Calibri"/>
                <a:cs typeface="Calibri"/>
                <a:sym typeface="Calibri"/>
              </a:rPr>
              <a:t>and International Assessments</a:t>
            </a:r>
            <a:endParaRPr sz="1200" dirty="0">
              <a:solidFill>
                <a:schemeClr val="lt1"/>
              </a:solidFill>
            </a:endParaRPr>
          </a:p>
        </p:txBody>
      </p:sp>
      <p:sp>
        <p:nvSpPr>
          <p:cNvPr id="348" name="Google Shape;348;p12"/>
          <p:cNvSpPr txBox="1"/>
          <p:nvPr/>
        </p:nvSpPr>
        <p:spPr>
          <a:xfrm>
            <a:off x="223928" y="3494906"/>
            <a:ext cx="2377800" cy="369300"/>
          </a:xfrm>
          <a:prstGeom prst="rect">
            <a:avLst/>
          </a:prstGeom>
          <a:solidFill>
            <a:srgbClr val="BBD6EE"/>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000000"/>
                </a:solidFill>
                <a:latin typeface="Calibri"/>
                <a:ea typeface="Calibri"/>
                <a:cs typeface="Calibri"/>
                <a:sym typeface="Calibri"/>
              </a:rPr>
              <a:t>Social Studies*</a:t>
            </a:r>
            <a:endParaRPr sz="1800">
              <a:solidFill>
                <a:srgbClr val="000000"/>
              </a:solidFill>
              <a:latin typeface="Calibri"/>
              <a:ea typeface="Calibri"/>
              <a:cs typeface="Calibri"/>
              <a:sym typeface="Calibri"/>
            </a:endParaRPr>
          </a:p>
        </p:txBody>
      </p:sp>
      <p:sp>
        <p:nvSpPr>
          <p:cNvPr id="349" name="Google Shape;349;p12"/>
          <p:cNvSpPr txBox="1"/>
          <p:nvPr/>
        </p:nvSpPr>
        <p:spPr>
          <a:xfrm>
            <a:off x="3083043" y="3494906"/>
            <a:ext cx="2377800" cy="369300"/>
          </a:xfrm>
          <a:prstGeom prst="rect">
            <a:avLst/>
          </a:prstGeom>
          <a:solidFill>
            <a:srgbClr val="C4E0B2"/>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000000"/>
                </a:solidFill>
                <a:latin typeface="Calibri"/>
                <a:ea typeface="Calibri"/>
                <a:cs typeface="Calibri"/>
                <a:sym typeface="Calibri"/>
              </a:rPr>
              <a:t>Social Studies*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g36e04d1842d_0_878"/>
          <p:cNvSpPr txBox="1">
            <a:spLocks noGrp="1"/>
          </p:cNvSpPr>
          <p:nvPr>
            <p:ph type="title"/>
          </p:nvPr>
        </p:nvSpPr>
        <p:spPr>
          <a:xfrm>
            <a:off x="80825" y="2503975"/>
            <a:ext cx="4414800" cy="4839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a:t>September 4, 2025</a:t>
            </a:r>
            <a:endParaRPr/>
          </a:p>
        </p:txBody>
      </p:sp>
      <p:sp>
        <p:nvSpPr>
          <p:cNvPr id="162" name="Google Shape;162;g36e04d1842d_0_878"/>
          <p:cNvSpPr txBox="1">
            <a:spLocks noGrp="1"/>
          </p:cNvSpPr>
          <p:nvPr>
            <p:ph type="title" idx="2"/>
          </p:nvPr>
        </p:nvSpPr>
        <p:spPr>
          <a:xfrm>
            <a:off x="80825" y="3113150"/>
            <a:ext cx="4414800" cy="11460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a:t>2025-2026</a:t>
            </a:r>
            <a:endParaRPr/>
          </a:p>
          <a:p>
            <a:pPr marL="0" lvl="0" indent="0" algn="ctr" rtl="0">
              <a:spcBef>
                <a:spcPts val="0"/>
              </a:spcBef>
              <a:spcAft>
                <a:spcPts val="0"/>
              </a:spcAft>
              <a:buNone/>
            </a:pPr>
            <a:r>
              <a:rPr lang="en-US"/>
              <a:t>District Assessment Coordinator</a:t>
            </a:r>
            <a:endParaRPr/>
          </a:p>
          <a:p>
            <a:pPr marL="0" lvl="0" indent="0" algn="ctr" rtl="0">
              <a:spcBef>
                <a:spcPts val="0"/>
              </a:spcBef>
              <a:spcAft>
                <a:spcPts val="0"/>
              </a:spcAft>
              <a:buNone/>
            </a:pPr>
            <a:r>
              <a:rPr lang="en-US"/>
              <a:t>Kickoff Meeting</a:t>
            </a:r>
            <a:endParaRPr/>
          </a:p>
        </p:txBody>
      </p:sp>
      <p:sp>
        <p:nvSpPr>
          <p:cNvPr id="163" name="Google Shape;163;g36e04d1842d_0_878"/>
          <p:cNvSpPr txBox="1">
            <a:spLocks noGrp="1"/>
          </p:cNvSpPr>
          <p:nvPr>
            <p:ph type="title"/>
          </p:nvPr>
        </p:nvSpPr>
        <p:spPr>
          <a:xfrm>
            <a:off x="80825" y="4308225"/>
            <a:ext cx="4414800" cy="4839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a:t>CDE Assessment Division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3"/>
        <p:cNvGrpSpPr/>
        <p:nvPr/>
      </p:nvGrpSpPr>
      <p:grpSpPr>
        <a:xfrm>
          <a:off x="0" y="0"/>
          <a:ext cx="0" cy="0"/>
          <a:chOff x="0" y="0"/>
          <a:chExt cx="0" cy="0"/>
        </a:xfrm>
      </p:grpSpPr>
      <p:sp>
        <p:nvSpPr>
          <p:cNvPr id="354" name="Google Shape;354;p13" descr="2025-26 Winter State Assessments Grades K through 12"/>
          <p:cNvSpPr/>
          <p:nvPr/>
        </p:nvSpPr>
        <p:spPr>
          <a:xfrm>
            <a:off x="478631" y="0"/>
            <a:ext cx="2435994" cy="2550312"/>
          </a:xfrm>
          <a:prstGeom prst="flowChartDocumen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5" name="Google Shape;355;p13"/>
          <p:cNvSpPr txBox="1">
            <a:spLocks noGrp="1"/>
          </p:cNvSpPr>
          <p:nvPr>
            <p:ph type="title"/>
          </p:nvPr>
        </p:nvSpPr>
        <p:spPr>
          <a:xfrm>
            <a:off x="478500" y="0"/>
            <a:ext cx="2436000" cy="20415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2520"/>
              <a:buFont typeface="Calibri"/>
              <a:buNone/>
            </a:pPr>
            <a:r>
              <a:rPr lang="en-US" sz="2020">
                <a:solidFill>
                  <a:srgbClr val="FFFFFF"/>
                </a:solidFill>
                <a:latin typeface="Calibri"/>
                <a:ea typeface="Calibri"/>
                <a:cs typeface="Calibri"/>
                <a:sym typeface="Calibri"/>
              </a:rPr>
              <a:t>2025-26 </a:t>
            </a:r>
            <a:br>
              <a:rPr lang="en-US" sz="2020">
                <a:latin typeface="Calibri"/>
                <a:ea typeface="Calibri"/>
                <a:cs typeface="Calibri"/>
                <a:sym typeface="Calibri"/>
              </a:rPr>
            </a:br>
            <a:r>
              <a:rPr lang="en-US" sz="2020">
                <a:solidFill>
                  <a:srgbClr val="FFFFFF"/>
                </a:solidFill>
                <a:latin typeface="Calibri"/>
                <a:ea typeface="Calibri"/>
                <a:cs typeface="Calibri"/>
                <a:sym typeface="Calibri"/>
              </a:rPr>
              <a:t>Winter State Assessments: </a:t>
            </a:r>
            <a:br>
              <a:rPr lang="en-US" sz="2020">
                <a:latin typeface="Calibri"/>
                <a:ea typeface="Calibri"/>
                <a:cs typeface="Calibri"/>
                <a:sym typeface="Calibri"/>
              </a:rPr>
            </a:br>
            <a:r>
              <a:rPr lang="en-US" sz="2020">
                <a:solidFill>
                  <a:srgbClr val="FFFFFF"/>
                </a:solidFill>
                <a:latin typeface="Calibri"/>
                <a:ea typeface="Calibri"/>
                <a:cs typeface="Calibri"/>
                <a:sym typeface="Calibri"/>
              </a:rPr>
              <a:t>Grades K through 12</a:t>
            </a:r>
            <a:endParaRPr sz="2020">
              <a:solidFill>
                <a:srgbClr val="FFFFFF"/>
              </a:solidFill>
              <a:latin typeface="Calibri"/>
              <a:ea typeface="Calibri"/>
              <a:cs typeface="Calibri"/>
              <a:sym typeface="Calibri"/>
            </a:endParaRPr>
          </a:p>
        </p:txBody>
      </p:sp>
      <p:graphicFrame>
        <p:nvGraphicFramePr>
          <p:cNvPr id="356" name="Google Shape;356;p13"/>
          <p:cNvGraphicFramePr/>
          <p:nvPr/>
        </p:nvGraphicFramePr>
        <p:xfrm>
          <a:off x="3443993" y="458260"/>
          <a:ext cx="5219950" cy="4196145"/>
        </p:xfrm>
        <a:graphic>
          <a:graphicData uri="http://schemas.openxmlformats.org/drawingml/2006/table">
            <a:tbl>
              <a:tblPr firstRow="1" bandRow="1">
                <a:noFill/>
                <a:tableStyleId>{435BCC6B-7D43-4CFB-8C8B-7D69D310FE17}</a:tableStyleId>
              </a:tblPr>
              <a:tblGrid>
                <a:gridCol w="897175">
                  <a:extLst>
                    <a:ext uri="{9D8B030D-6E8A-4147-A177-3AD203B41FA5}">
                      <a16:colId xmlns:a16="http://schemas.microsoft.com/office/drawing/2014/main" val="20000"/>
                    </a:ext>
                  </a:extLst>
                </a:gridCol>
                <a:gridCol w="1486225">
                  <a:extLst>
                    <a:ext uri="{9D8B030D-6E8A-4147-A177-3AD203B41FA5}">
                      <a16:colId xmlns:a16="http://schemas.microsoft.com/office/drawing/2014/main" val="20001"/>
                    </a:ext>
                  </a:extLst>
                </a:gridCol>
                <a:gridCol w="1520325">
                  <a:extLst>
                    <a:ext uri="{9D8B030D-6E8A-4147-A177-3AD203B41FA5}">
                      <a16:colId xmlns:a16="http://schemas.microsoft.com/office/drawing/2014/main" val="20002"/>
                    </a:ext>
                  </a:extLst>
                </a:gridCol>
                <a:gridCol w="1316225">
                  <a:extLst>
                    <a:ext uri="{9D8B030D-6E8A-4147-A177-3AD203B41FA5}">
                      <a16:colId xmlns:a16="http://schemas.microsoft.com/office/drawing/2014/main" val="20003"/>
                    </a:ext>
                  </a:extLst>
                </a:gridCol>
              </a:tblGrid>
              <a:tr h="479300">
                <a:tc>
                  <a:txBody>
                    <a:bodyPr/>
                    <a:lstStyle/>
                    <a:p>
                      <a:pPr marL="0" marR="0" lvl="0" indent="0" algn="ctr" rtl="0">
                        <a:spcBef>
                          <a:spcPts val="0"/>
                        </a:spcBef>
                        <a:spcAft>
                          <a:spcPts val="0"/>
                        </a:spcAft>
                        <a:buNone/>
                      </a:pPr>
                      <a:r>
                        <a:rPr lang="en-US" sz="1400"/>
                        <a:t>Grade</a:t>
                      </a:r>
                      <a:endParaRPr sz="1100"/>
                    </a:p>
                  </a:txBody>
                  <a:tcPr marL="86350" marR="86350" marT="32375" marB="32375" anchor="ctr">
                    <a:solidFill>
                      <a:srgbClr val="E26510"/>
                    </a:solidFill>
                  </a:tcPr>
                </a:tc>
                <a:tc>
                  <a:txBody>
                    <a:bodyPr/>
                    <a:lstStyle/>
                    <a:p>
                      <a:pPr marL="0" marR="0" lvl="0" indent="0" algn="ctr" rtl="0">
                        <a:spcBef>
                          <a:spcPts val="0"/>
                        </a:spcBef>
                        <a:spcAft>
                          <a:spcPts val="0"/>
                        </a:spcAft>
                        <a:buNone/>
                      </a:pPr>
                      <a:r>
                        <a:rPr lang="en-US"/>
                        <a:t>WIDA </a:t>
                      </a:r>
                      <a:r>
                        <a:rPr lang="en-US" sz="1400" b="1">
                          <a:solidFill>
                            <a:schemeClr val="lt1"/>
                          </a:solidFill>
                        </a:rPr>
                        <a:t>ACCESS for </a:t>
                      </a:r>
                      <a:r>
                        <a:rPr lang="en-US"/>
                        <a:t>Kindergarten</a:t>
                      </a:r>
                      <a:endParaRPr sz="1400" b="1">
                        <a:solidFill>
                          <a:schemeClr val="lt1"/>
                        </a:solidFill>
                        <a:latin typeface="Calibri"/>
                        <a:ea typeface="Calibri"/>
                        <a:cs typeface="Calibri"/>
                        <a:sym typeface="Calibri"/>
                      </a:endParaRPr>
                    </a:p>
                  </a:txBody>
                  <a:tcPr marL="86350" marR="86350" marT="32375" marB="32375" anchor="ctr">
                    <a:solidFill>
                      <a:srgbClr val="E26510"/>
                    </a:solidFill>
                  </a:tcPr>
                </a:tc>
                <a:tc>
                  <a:txBody>
                    <a:bodyPr/>
                    <a:lstStyle/>
                    <a:p>
                      <a:pPr marL="0" marR="0" lvl="0" indent="0" algn="ctr" rtl="0">
                        <a:spcBef>
                          <a:spcPts val="0"/>
                        </a:spcBef>
                        <a:spcAft>
                          <a:spcPts val="0"/>
                        </a:spcAft>
                        <a:buNone/>
                      </a:pPr>
                      <a:r>
                        <a:rPr lang="en-US"/>
                        <a:t>WIDA </a:t>
                      </a:r>
                      <a:r>
                        <a:rPr lang="en-US" sz="1400"/>
                        <a:t>ACCESS </a:t>
                      </a:r>
                      <a:endParaRPr sz="1400" baseline="30000"/>
                    </a:p>
                  </a:txBody>
                  <a:tcPr marL="86350" marR="86350" marT="32375" marB="32375" anchor="ctr">
                    <a:solidFill>
                      <a:srgbClr val="E26510"/>
                    </a:solidFill>
                  </a:tcPr>
                </a:tc>
                <a:tc>
                  <a:txBody>
                    <a:bodyPr/>
                    <a:lstStyle/>
                    <a:p>
                      <a:pPr marL="0" marR="0" lvl="0" indent="0" algn="ctr" rtl="0">
                        <a:spcBef>
                          <a:spcPts val="0"/>
                        </a:spcBef>
                        <a:spcAft>
                          <a:spcPts val="0"/>
                        </a:spcAft>
                        <a:buNone/>
                      </a:pPr>
                      <a:r>
                        <a:rPr lang="en-US" sz="1400"/>
                        <a:t>Alternate ACCESS</a:t>
                      </a:r>
                      <a:endParaRPr sz="1100"/>
                    </a:p>
                  </a:txBody>
                  <a:tcPr marL="86350" marR="86350" marT="32375" marB="32375" anchor="ctr">
                    <a:solidFill>
                      <a:srgbClr val="E26510"/>
                    </a:solidFill>
                  </a:tcPr>
                </a:tc>
                <a:extLst>
                  <a:ext uri="{0D108BD9-81ED-4DB2-BD59-A6C34878D82A}">
                    <a16:rowId xmlns:a16="http://schemas.microsoft.com/office/drawing/2014/main" val="10000"/>
                  </a:ext>
                </a:extLst>
              </a:tr>
              <a:tr h="284975">
                <a:tc>
                  <a:txBody>
                    <a:bodyPr/>
                    <a:lstStyle/>
                    <a:p>
                      <a:pPr marL="0" marR="0" lvl="0" indent="0" algn="ctr" rtl="0">
                        <a:spcBef>
                          <a:spcPts val="0"/>
                        </a:spcBef>
                        <a:spcAft>
                          <a:spcPts val="0"/>
                        </a:spcAft>
                        <a:buNone/>
                      </a:pPr>
                      <a:r>
                        <a:rPr lang="en-US" sz="1400">
                          <a:solidFill>
                            <a:srgbClr val="000000"/>
                          </a:solidFill>
                        </a:rPr>
                        <a:t>K</a:t>
                      </a:r>
                      <a:endParaRPr sz="1100">
                        <a:solidFill>
                          <a:srgbClr val="000000"/>
                        </a:solidFill>
                      </a:endParaRPr>
                    </a:p>
                  </a:txBody>
                  <a:tcPr marL="86350" marR="86350" marT="32375" marB="32375" anchor="ctr"/>
                </a:tc>
                <a:tc>
                  <a:txBody>
                    <a:bodyPr/>
                    <a:lstStyle/>
                    <a:p>
                      <a:pPr marL="0" marR="0" lvl="0" indent="0" algn="ctr" rtl="0">
                        <a:lnSpc>
                          <a:spcPct val="100000"/>
                        </a:lnSpc>
                        <a:spcBef>
                          <a:spcPts val="0"/>
                        </a:spcBef>
                        <a:spcAft>
                          <a:spcPts val="0"/>
                        </a:spcAft>
                        <a:buClr>
                          <a:schemeClr val="dk1"/>
                        </a:buClr>
                        <a:buSzPts val="1400"/>
                        <a:buFont typeface="Calibri"/>
                        <a:buNone/>
                      </a:pPr>
                      <a:r>
                        <a:rPr lang="en-US" sz="1400" u="none">
                          <a:solidFill>
                            <a:schemeClr val="dk1"/>
                          </a:solidFill>
                        </a:rPr>
                        <a:t>✔</a:t>
                      </a:r>
                      <a:endParaRPr sz="1100"/>
                    </a:p>
                  </a:txBody>
                  <a:tcPr marL="86350" marR="86350" marT="32375" marB="32375" anchor="ctr"/>
                </a:tc>
                <a:tc>
                  <a:txBody>
                    <a:bodyPr/>
                    <a:lstStyle/>
                    <a:p>
                      <a:pPr marL="0" marR="0" lvl="0" indent="0" algn="ctr" rtl="0">
                        <a:spcBef>
                          <a:spcPts val="0"/>
                        </a:spcBef>
                        <a:spcAft>
                          <a:spcPts val="0"/>
                        </a:spcAft>
                        <a:buNone/>
                      </a:pPr>
                      <a:endParaRPr sz="1400">
                        <a:solidFill>
                          <a:schemeClr val="dk1"/>
                        </a:solidFill>
                      </a:endParaRPr>
                    </a:p>
                  </a:txBody>
                  <a:tcPr marL="86350" marR="86350" marT="32375" marB="32375" anchor="ctr"/>
                </a:tc>
                <a:tc>
                  <a:txBody>
                    <a:bodyPr/>
                    <a:lstStyle/>
                    <a:p>
                      <a:pPr marL="0" marR="0" lvl="0" indent="0" algn="ctr" rtl="0">
                        <a:lnSpc>
                          <a:spcPct val="100000"/>
                        </a:lnSpc>
                        <a:spcBef>
                          <a:spcPts val="0"/>
                        </a:spcBef>
                        <a:spcAft>
                          <a:spcPts val="0"/>
                        </a:spcAft>
                        <a:buClr>
                          <a:srgbClr val="000000"/>
                        </a:buClr>
                        <a:buSzPts val="1400"/>
                        <a:buFont typeface="Calibri"/>
                        <a:buNone/>
                      </a:pPr>
                      <a:r>
                        <a:rPr lang="en-US" sz="1400" b="0" u="none" strike="noStrike" cap="none">
                          <a:solidFill>
                            <a:srgbClr val="000000"/>
                          </a:solidFill>
                        </a:rPr>
                        <a:t>✔</a:t>
                      </a:r>
                      <a:endParaRPr sz="1400" b="0" i="0" u="none" strike="noStrike" cap="none">
                        <a:solidFill>
                          <a:srgbClr val="000000"/>
                        </a:solidFill>
                        <a:latin typeface="Calibri"/>
                        <a:ea typeface="Calibri"/>
                        <a:cs typeface="Calibri"/>
                        <a:sym typeface="Calibri"/>
                      </a:endParaRPr>
                    </a:p>
                  </a:txBody>
                  <a:tcPr marL="86350" marR="86350" marT="32375" marB="32375" anchor="ctr"/>
                </a:tc>
                <a:extLst>
                  <a:ext uri="{0D108BD9-81ED-4DB2-BD59-A6C34878D82A}">
                    <a16:rowId xmlns:a16="http://schemas.microsoft.com/office/drawing/2014/main" val="10001"/>
                  </a:ext>
                </a:extLst>
              </a:tr>
              <a:tr h="284975">
                <a:tc>
                  <a:txBody>
                    <a:bodyPr/>
                    <a:lstStyle/>
                    <a:p>
                      <a:pPr marL="0" marR="0" lvl="0" indent="0" algn="ctr" rtl="0">
                        <a:spcBef>
                          <a:spcPts val="0"/>
                        </a:spcBef>
                        <a:spcAft>
                          <a:spcPts val="0"/>
                        </a:spcAft>
                        <a:buNone/>
                      </a:pPr>
                      <a:r>
                        <a:rPr lang="en-US" sz="1400">
                          <a:solidFill>
                            <a:srgbClr val="000000"/>
                          </a:solidFill>
                        </a:rPr>
                        <a:t>1</a:t>
                      </a:r>
                      <a:endParaRPr sz="1100">
                        <a:solidFill>
                          <a:srgbClr val="000000"/>
                        </a:solidFill>
                      </a:endParaRPr>
                    </a:p>
                  </a:txBody>
                  <a:tcPr marL="86350" marR="86350" marT="32375" marB="32375" anchor="ctr"/>
                </a:tc>
                <a:tc>
                  <a:txBody>
                    <a:bodyPr/>
                    <a:lstStyle/>
                    <a:p>
                      <a:pPr marL="0" marR="0" lvl="0" indent="0" algn="ctr" rtl="0">
                        <a:spcBef>
                          <a:spcPts val="0"/>
                        </a:spcBef>
                        <a:spcAft>
                          <a:spcPts val="0"/>
                        </a:spcAft>
                        <a:buNone/>
                      </a:pPr>
                      <a:endParaRPr sz="1400">
                        <a:solidFill>
                          <a:schemeClr val="dk1"/>
                        </a:solidFill>
                      </a:endParaRPr>
                    </a:p>
                  </a:txBody>
                  <a:tcPr marL="86350" marR="86350" marT="32375" marB="32375" anchor="ctr"/>
                </a:tc>
                <a:tc>
                  <a:txBody>
                    <a:bodyPr/>
                    <a:lstStyle/>
                    <a:p>
                      <a:pPr marL="0" marR="0" lvl="0" indent="0" algn="ctr" rtl="0">
                        <a:lnSpc>
                          <a:spcPct val="100000"/>
                        </a:lnSpc>
                        <a:spcBef>
                          <a:spcPts val="0"/>
                        </a:spcBef>
                        <a:spcAft>
                          <a:spcPts val="0"/>
                        </a:spcAft>
                        <a:buClr>
                          <a:srgbClr val="000000"/>
                        </a:buClr>
                        <a:buSzPts val="1400"/>
                        <a:buFont typeface="Calibri"/>
                        <a:buNone/>
                      </a:pPr>
                      <a:r>
                        <a:rPr lang="en-US" sz="1400" b="0" u="none" strike="noStrike" cap="none">
                          <a:solidFill>
                            <a:srgbClr val="000000"/>
                          </a:solidFill>
                        </a:rPr>
                        <a:t>✔</a:t>
                      </a:r>
                      <a:endParaRPr sz="1400" b="0" i="0" u="none" strike="noStrike" cap="none">
                        <a:solidFill>
                          <a:srgbClr val="000000"/>
                        </a:solidFill>
                        <a:latin typeface="Calibri"/>
                        <a:ea typeface="Calibri"/>
                        <a:cs typeface="Calibri"/>
                        <a:sym typeface="Calibri"/>
                      </a:endParaRPr>
                    </a:p>
                  </a:txBody>
                  <a:tcPr marL="86350" marR="86350" marT="32375" marB="32375" anchor="ctr"/>
                </a:tc>
                <a:tc>
                  <a:txBody>
                    <a:bodyPr/>
                    <a:lstStyle/>
                    <a:p>
                      <a:pPr marL="0" marR="0" lvl="0" indent="0" algn="ctr" rtl="0">
                        <a:lnSpc>
                          <a:spcPct val="100000"/>
                        </a:lnSpc>
                        <a:spcBef>
                          <a:spcPts val="0"/>
                        </a:spcBef>
                        <a:spcAft>
                          <a:spcPts val="0"/>
                        </a:spcAft>
                        <a:buClr>
                          <a:srgbClr val="000000"/>
                        </a:buClr>
                        <a:buSzPts val="1400"/>
                        <a:buFont typeface="Calibri"/>
                        <a:buNone/>
                      </a:pPr>
                      <a:r>
                        <a:rPr lang="en-US" sz="1400" b="0" u="none" strike="noStrike" cap="none">
                          <a:solidFill>
                            <a:srgbClr val="000000"/>
                          </a:solidFill>
                        </a:rPr>
                        <a:t>✔</a:t>
                      </a:r>
                      <a:endParaRPr sz="1400" b="0" i="0" u="none" strike="noStrike" cap="none">
                        <a:solidFill>
                          <a:srgbClr val="000000"/>
                        </a:solidFill>
                        <a:latin typeface="Calibri"/>
                        <a:ea typeface="Calibri"/>
                        <a:cs typeface="Calibri"/>
                        <a:sym typeface="Calibri"/>
                      </a:endParaRPr>
                    </a:p>
                  </a:txBody>
                  <a:tcPr marL="86350" marR="86350" marT="32375" marB="32375" anchor="ctr"/>
                </a:tc>
                <a:extLst>
                  <a:ext uri="{0D108BD9-81ED-4DB2-BD59-A6C34878D82A}">
                    <a16:rowId xmlns:a16="http://schemas.microsoft.com/office/drawing/2014/main" val="10002"/>
                  </a:ext>
                </a:extLst>
              </a:tr>
              <a:tr h="284975">
                <a:tc>
                  <a:txBody>
                    <a:bodyPr/>
                    <a:lstStyle/>
                    <a:p>
                      <a:pPr marL="0" marR="0" lvl="0" indent="0" algn="ctr" rtl="0">
                        <a:spcBef>
                          <a:spcPts val="0"/>
                        </a:spcBef>
                        <a:spcAft>
                          <a:spcPts val="0"/>
                        </a:spcAft>
                        <a:buNone/>
                      </a:pPr>
                      <a:r>
                        <a:rPr lang="en-US" sz="1400">
                          <a:solidFill>
                            <a:srgbClr val="000000"/>
                          </a:solidFill>
                        </a:rPr>
                        <a:t>2</a:t>
                      </a:r>
                      <a:endParaRPr sz="1100">
                        <a:solidFill>
                          <a:srgbClr val="000000"/>
                        </a:solidFill>
                      </a:endParaRPr>
                    </a:p>
                  </a:txBody>
                  <a:tcPr marL="86350" marR="86350" marT="32375" marB="32375" anchor="ctr"/>
                </a:tc>
                <a:tc>
                  <a:txBody>
                    <a:bodyPr/>
                    <a:lstStyle/>
                    <a:p>
                      <a:pPr marL="0" marR="0" lvl="0" indent="0" algn="ctr" rtl="0">
                        <a:spcBef>
                          <a:spcPts val="0"/>
                        </a:spcBef>
                        <a:spcAft>
                          <a:spcPts val="0"/>
                        </a:spcAft>
                        <a:buNone/>
                      </a:pPr>
                      <a:endParaRPr sz="1400">
                        <a:solidFill>
                          <a:schemeClr val="dk1"/>
                        </a:solidFill>
                      </a:endParaRPr>
                    </a:p>
                  </a:txBody>
                  <a:tcPr marL="86350" marR="86350" marT="32375" marB="32375" anchor="ctr"/>
                </a:tc>
                <a:tc>
                  <a:txBody>
                    <a:bodyPr/>
                    <a:lstStyle/>
                    <a:p>
                      <a:pPr marL="0" marR="0" lvl="0" indent="0" algn="ctr" rtl="0">
                        <a:lnSpc>
                          <a:spcPct val="100000"/>
                        </a:lnSpc>
                        <a:spcBef>
                          <a:spcPts val="0"/>
                        </a:spcBef>
                        <a:spcAft>
                          <a:spcPts val="0"/>
                        </a:spcAft>
                        <a:buClr>
                          <a:srgbClr val="000000"/>
                        </a:buClr>
                        <a:buSzPts val="1400"/>
                        <a:buFont typeface="Calibri"/>
                        <a:buNone/>
                      </a:pPr>
                      <a:r>
                        <a:rPr lang="en-US" sz="1400" b="0" u="none" strike="noStrike" cap="none">
                          <a:solidFill>
                            <a:srgbClr val="000000"/>
                          </a:solidFill>
                        </a:rPr>
                        <a:t>✔</a:t>
                      </a:r>
                      <a:endParaRPr sz="1400" b="0" i="0" u="none" strike="noStrike" cap="none">
                        <a:solidFill>
                          <a:srgbClr val="000000"/>
                        </a:solidFill>
                        <a:latin typeface="Calibri"/>
                        <a:ea typeface="Calibri"/>
                        <a:cs typeface="Calibri"/>
                        <a:sym typeface="Calibri"/>
                      </a:endParaRPr>
                    </a:p>
                  </a:txBody>
                  <a:tcPr marL="86350" marR="86350" marT="32375" marB="32375" anchor="ctr"/>
                </a:tc>
                <a:tc>
                  <a:txBody>
                    <a:bodyPr/>
                    <a:lstStyle/>
                    <a:p>
                      <a:pPr marL="0" marR="0" lvl="0" indent="0" algn="ctr" rtl="0">
                        <a:lnSpc>
                          <a:spcPct val="100000"/>
                        </a:lnSpc>
                        <a:spcBef>
                          <a:spcPts val="0"/>
                        </a:spcBef>
                        <a:spcAft>
                          <a:spcPts val="0"/>
                        </a:spcAft>
                        <a:buClr>
                          <a:srgbClr val="000000"/>
                        </a:buClr>
                        <a:buSzPts val="1400"/>
                        <a:buFont typeface="Calibri"/>
                        <a:buNone/>
                      </a:pPr>
                      <a:r>
                        <a:rPr lang="en-US" sz="1400" b="0" u="none" strike="noStrike" cap="none">
                          <a:solidFill>
                            <a:srgbClr val="000000"/>
                          </a:solidFill>
                        </a:rPr>
                        <a:t>✔</a:t>
                      </a:r>
                      <a:endParaRPr sz="1400" b="0" i="0" u="none" strike="noStrike" cap="none">
                        <a:solidFill>
                          <a:srgbClr val="000000"/>
                        </a:solidFill>
                        <a:latin typeface="Calibri"/>
                        <a:ea typeface="Calibri"/>
                        <a:cs typeface="Calibri"/>
                        <a:sym typeface="Calibri"/>
                      </a:endParaRPr>
                    </a:p>
                  </a:txBody>
                  <a:tcPr marL="86350" marR="86350" marT="32375" marB="32375" anchor="ctr"/>
                </a:tc>
                <a:extLst>
                  <a:ext uri="{0D108BD9-81ED-4DB2-BD59-A6C34878D82A}">
                    <a16:rowId xmlns:a16="http://schemas.microsoft.com/office/drawing/2014/main" val="10003"/>
                  </a:ext>
                </a:extLst>
              </a:tr>
              <a:tr h="284975">
                <a:tc>
                  <a:txBody>
                    <a:bodyPr/>
                    <a:lstStyle/>
                    <a:p>
                      <a:pPr marL="0" marR="0" lvl="0" indent="0" algn="ctr" rtl="0">
                        <a:spcBef>
                          <a:spcPts val="0"/>
                        </a:spcBef>
                        <a:spcAft>
                          <a:spcPts val="0"/>
                        </a:spcAft>
                        <a:buNone/>
                      </a:pPr>
                      <a:r>
                        <a:rPr lang="en-US" sz="1400">
                          <a:solidFill>
                            <a:srgbClr val="000000"/>
                          </a:solidFill>
                        </a:rPr>
                        <a:t>3</a:t>
                      </a:r>
                      <a:endParaRPr sz="1100">
                        <a:solidFill>
                          <a:srgbClr val="000000"/>
                        </a:solidFill>
                      </a:endParaRPr>
                    </a:p>
                  </a:txBody>
                  <a:tcPr marL="86350" marR="86350" marT="32375" marB="32375" anchor="ctr"/>
                </a:tc>
                <a:tc>
                  <a:txBody>
                    <a:bodyPr/>
                    <a:lstStyle/>
                    <a:p>
                      <a:pPr marL="0" marR="0" lvl="0" indent="0" algn="ctr" rtl="0">
                        <a:spcBef>
                          <a:spcPts val="0"/>
                        </a:spcBef>
                        <a:spcAft>
                          <a:spcPts val="0"/>
                        </a:spcAft>
                        <a:buNone/>
                      </a:pPr>
                      <a:endParaRPr sz="1400">
                        <a:solidFill>
                          <a:schemeClr val="dk1"/>
                        </a:solidFill>
                      </a:endParaRPr>
                    </a:p>
                  </a:txBody>
                  <a:tcPr marL="86350" marR="86350" marT="32375" marB="32375" anchor="ctr"/>
                </a:tc>
                <a:tc>
                  <a:txBody>
                    <a:bodyPr/>
                    <a:lstStyle/>
                    <a:p>
                      <a:pPr marL="0" marR="0" lvl="0" indent="0" algn="ctr" rtl="0">
                        <a:lnSpc>
                          <a:spcPct val="100000"/>
                        </a:lnSpc>
                        <a:spcBef>
                          <a:spcPts val="0"/>
                        </a:spcBef>
                        <a:spcAft>
                          <a:spcPts val="0"/>
                        </a:spcAft>
                        <a:buClr>
                          <a:srgbClr val="000000"/>
                        </a:buClr>
                        <a:buSzPts val="1400"/>
                        <a:buFont typeface="Calibri"/>
                        <a:buNone/>
                      </a:pPr>
                      <a:r>
                        <a:rPr lang="en-US" sz="1400" b="0" u="none" strike="noStrike" cap="none">
                          <a:solidFill>
                            <a:srgbClr val="000000"/>
                          </a:solidFill>
                        </a:rPr>
                        <a:t>✔</a:t>
                      </a:r>
                      <a:endParaRPr sz="1400" b="0" i="0" u="none" strike="noStrike" cap="none">
                        <a:solidFill>
                          <a:srgbClr val="000000"/>
                        </a:solidFill>
                        <a:latin typeface="Calibri"/>
                        <a:ea typeface="Calibri"/>
                        <a:cs typeface="Calibri"/>
                        <a:sym typeface="Calibri"/>
                      </a:endParaRPr>
                    </a:p>
                  </a:txBody>
                  <a:tcPr marL="86350" marR="86350" marT="32375" marB="32375" anchor="ctr"/>
                </a:tc>
                <a:tc>
                  <a:txBody>
                    <a:bodyPr/>
                    <a:lstStyle/>
                    <a:p>
                      <a:pPr marL="0" marR="0" lvl="0" indent="0" algn="ctr" rtl="0">
                        <a:lnSpc>
                          <a:spcPct val="100000"/>
                        </a:lnSpc>
                        <a:spcBef>
                          <a:spcPts val="0"/>
                        </a:spcBef>
                        <a:spcAft>
                          <a:spcPts val="0"/>
                        </a:spcAft>
                        <a:buClr>
                          <a:srgbClr val="000000"/>
                        </a:buClr>
                        <a:buSzPts val="1400"/>
                        <a:buFont typeface="Calibri"/>
                        <a:buNone/>
                      </a:pPr>
                      <a:r>
                        <a:rPr lang="en-US" sz="1400" b="0" u="none" strike="noStrike" cap="none">
                          <a:solidFill>
                            <a:srgbClr val="000000"/>
                          </a:solidFill>
                        </a:rPr>
                        <a:t>✔</a:t>
                      </a:r>
                      <a:endParaRPr sz="1400" b="0" i="0" u="none" strike="noStrike" cap="none">
                        <a:solidFill>
                          <a:srgbClr val="000000"/>
                        </a:solidFill>
                        <a:latin typeface="Calibri"/>
                        <a:ea typeface="Calibri"/>
                        <a:cs typeface="Calibri"/>
                        <a:sym typeface="Calibri"/>
                      </a:endParaRPr>
                    </a:p>
                  </a:txBody>
                  <a:tcPr marL="86350" marR="86350" marT="32375" marB="32375" anchor="ctr"/>
                </a:tc>
                <a:extLst>
                  <a:ext uri="{0D108BD9-81ED-4DB2-BD59-A6C34878D82A}">
                    <a16:rowId xmlns:a16="http://schemas.microsoft.com/office/drawing/2014/main" val="10004"/>
                  </a:ext>
                </a:extLst>
              </a:tr>
              <a:tr h="284975">
                <a:tc>
                  <a:txBody>
                    <a:bodyPr/>
                    <a:lstStyle/>
                    <a:p>
                      <a:pPr marL="0" marR="0" lvl="0" indent="0" algn="ctr" rtl="0">
                        <a:spcBef>
                          <a:spcPts val="0"/>
                        </a:spcBef>
                        <a:spcAft>
                          <a:spcPts val="0"/>
                        </a:spcAft>
                        <a:buNone/>
                      </a:pPr>
                      <a:r>
                        <a:rPr lang="en-US" sz="1400">
                          <a:solidFill>
                            <a:srgbClr val="000000"/>
                          </a:solidFill>
                        </a:rPr>
                        <a:t>4</a:t>
                      </a:r>
                      <a:endParaRPr sz="1100">
                        <a:solidFill>
                          <a:srgbClr val="000000"/>
                        </a:solidFill>
                      </a:endParaRPr>
                    </a:p>
                  </a:txBody>
                  <a:tcPr marL="86350" marR="86350" marT="32375" marB="32375" anchor="ctr"/>
                </a:tc>
                <a:tc>
                  <a:txBody>
                    <a:bodyPr/>
                    <a:lstStyle/>
                    <a:p>
                      <a:pPr marL="0" marR="0" lvl="0" indent="0" algn="ctr" rtl="0">
                        <a:spcBef>
                          <a:spcPts val="0"/>
                        </a:spcBef>
                        <a:spcAft>
                          <a:spcPts val="0"/>
                        </a:spcAft>
                        <a:buNone/>
                      </a:pPr>
                      <a:endParaRPr sz="1400">
                        <a:solidFill>
                          <a:schemeClr val="dk1"/>
                        </a:solidFill>
                      </a:endParaRPr>
                    </a:p>
                  </a:txBody>
                  <a:tcPr marL="86350" marR="86350" marT="32375" marB="32375" anchor="ctr"/>
                </a:tc>
                <a:tc>
                  <a:txBody>
                    <a:bodyPr/>
                    <a:lstStyle/>
                    <a:p>
                      <a:pPr marL="0" marR="0" lvl="0" indent="0" algn="ctr" rtl="0">
                        <a:lnSpc>
                          <a:spcPct val="100000"/>
                        </a:lnSpc>
                        <a:spcBef>
                          <a:spcPts val="0"/>
                        </a:spcBef>
                        <a:spcAft>
                          <a:spcPts val="0"/>
                        </a:spcAft>
                        <a:buClr>
                          <a:srgbClr val="000000"/>
                        </a:buClr>
                        <a:buSzPts val="1400"/>
                        <a:buFont typeface="Calibri"/>
                        <a:buNone/>
                      </a:pPr>
                      <a:r>
                        <a:rPr lang="en-US" sz="1400" b="0" u="none" strike="noStrike" cap="none">
                          <a:solidFill>
                            <a:srgbClr val="000000"/>
                          </a:solidFill>
                        </a:rPr>
                        <a:t>✔</a:t>
                      </a:r>
                      <a:endParaRPr sz="1400" b="0" i="0" u="none" strike="noStrike" cap="none">
                        <a:solidFill>
                          <a:srgbClr val="000000"/>
                        </a:solidFill>
                        <a:latin typeface="Calibri"/>
                        <a:ea typeface="Calibri"/>
                        <a:cs typeface="Calibri"/>
                        <a:sym typeface="Calibri"/>
                      </a:endParaRPr>
                    </a:p>
                  </a:txBody>
                  <a:tcPr marL="86350" marR="86350" marT="32375" marB="32375" anchor="ctr"/>
                </a:tc>
                <a:tc>
                  <a:txBody>
                    <a:bodyPr/>
                    <a:lstStyle/>
                    <a:p>
                      <a:pPr marL="0" marR="0" lvl="0" indent="0" algn="ctr" rtl="0">
                        <a:lnSpc>
                          <a:spcPct val="100000"/>
                        </a:lnSpc>
                        <a:spcBef>
                          <a:spcPts val="0"/>
                        </a:spcBef>
                        <a:spcAft>
                          <a:spcPts val="0"/>
                        </a:spcAft>
                        <a:buClr>
                          <a:srgbClr val="000000"/>
                        </a:buClr>
                        <a:buSzPts val="1400"/>
                        <a:buFont typeface="Calibri"/>
                        <a:buNone/>
                      </a:pPr>
                      <a:r>
                        <a:rPr lang="en-US" sz="1400" b="0" u="none" strike="noStrike" cap="none">
                          <a:solidFill>
                            <a:srgbClr val="000000"/>
                          </a:solidFill>
                        </a:rPr>
                        <a:t>✔</a:t>
                      </a:r>
                      <a:endParaRPr sz="1400" b="0" i="0" u="none" strike="noStrike" cap="none">
                        <a:solidFill>
                          <a:srgbClr val="000000"/>
                        </a:solidFill>
                        <a:latin typeface="Calibri"/>
                        <a:ea typeface="Calibri"/>
                        <a:cs typeface="Calibri"/>
                        <a:sym typeface="Calibri"/>
                      </a:endParaRPr>
                    </a:p>
                  </a:txBody>
                  <a:tcPr marL="86350" marR="86350" marT="32375" marB="32375" anchor="ctr"/>
                </a:tc>
                <a:extLst>
                  <a:ext uri="{0D108BD9-81ED-4DB2-BD59-A6C34878D82A}">
                    <a16:rowId xmlns:a16="http://schemas.microsoft.com/office/drawing/2014/main" val="10005"/>
                  </a:ext>
                </a:extLst>
              </a:tr>
              <a:tr h="284975">
                <a:tc>
                  <a:txBody>
                    <a:bodyPr/>
                    <a:lstStyle/>
                    <a:p>
                      <a:pPr marL="0" marR="0" lvl="0" indent="0" algn="ctr" rtl="0">
                        <a:spcBef>
                          <a:spcPts val="0"/>
                        </a:spcBef>
                        <a:spcAft>
                          <a:spcPts val="0"/>
                        </a:spcAft>
                        <a:buNone/>
                      </a:pPr>
                      <a:r>
                        <a:rPr lang="en-US" sz="1400">
                          <a:solidFill>
                            <a:srgbClr val="000000"/>
                          </a:solidFill>
                        </a:rPr>
                        <a:t>5</a:t>
                      </a:r>
                      <a:endParaRPr sz="1100">
                        <a:solidFill>
                          <a:srgbClr val="000000"/>
                        </a:solidFill>
                      </a:endParaRPr>
                    </a:p>
                  </a:txBody>
                  <a:tcPr marL="86350" marR="86350" marT="32375" marB="32375" anchor="ctr"/>
                </a:tc>
                <a:tc>
                  <a:txBody>
                    <a:bodyPr/>
                    <a:lstStyle/>
                    <a:p>
                      <a:pPr marL="0" marR="0" lvl="0" indent="0" algn="ctr" rtl="0">
                        <a:spcBef>
                          <a:spcPts val="0"/>
                        </a:spcBef>
                        <a:spcAft>
                          <a:spcPts val="0"/>
                        </a:spcAft>
                        <a:buNone/>
                      </a:pPr>
                      <a:endParaRPr sz="1400">
                        <a:solidFill>
                          <a:schemeClr val="dk1"/>
                        </a:solidFill>
                      </a:endParaRPr>
                    </a:p>
                  </a:txBody>
                  <a:tcPr marL="86350" marR="86350" marT="32375" marB="32375" anchor="ctr"/>
                </a:tc>
                <a:tc>
                  <a:txBody>
                    <a:bodyPr/>
                    <a:lstStyle/>
                    <a:p>
                      <a:pPr marL="0" marR="0" lvl="0" indent="0" algn="ctr" rtl="0">
                        <a:lnSpc>
                          <a:spcPct val="100000"/>
                        </a:lnSpc>
                        <a:spcBef>
                          <a:spcPts val="0"/>
                        </a:spcBef>
                        <a:spcAft>
                          <a:spcPts val="0"/>
                        </a:spcAft>
                        <a:buClr>
                          <a:srgbClr val="000000"/>
                        </a:buClr>
                        <a:buSzPts val="1400"/>
                        <a:buFont typeface="Calibri"/>
                        <a:buNone/>
                      </a:pPr>
                      <a:r>
                        <a:rPr lang="en-US" sz="1400" b="0" u="none" strike="noStrike" cap="none">
                          <a:solidFill>
                            <a:srgbClr val="000000"/>
                          </a:solidFill>
                        </a:rPr>
                        <a:t>✔</a:t>
                      </a:r>
                      <a:endParaRPr sz="1400" b="0" i="0" u="none" strike="noStrike" cap="none">
                        <a:solidFill>
                          <a:srgbClr val="000000"/>
                        </a:solidFill>
                        <a:latin typeface="Calibri"/>
                        <a:ea typeface="Calibri"/>
                        <a:cs typeface="Calibri"/>
                        <a:sym typeface="Calibri"/>
                      </a:endParaRPr>
                    </a:p>
                  </a:txBody>
                  <a:tcPr marL="86350" marR="86350" marT="32375" marB="32375" anchor="ctr"/>
                </a:tc>
                <a:tc>
                  <a:txBody>
                    <a:bodyPr/>
                    <a:lstStyle/>
                    <a:p>
                      <a:pPr marL="0" marR="0" lvl="0" indent="0" algn="ctr" rtl="0">
                        <a:lnSpc>
                          <a:spcPct val="100000"/>
                        </a:lnSpc>
                        <a:spcBef>
                          <a:spcPts val="0"/>
                        </a:spcBef>
                        <a:spcAft>
                          <a:spcPts val="0"/>
                        </a:spcAft>
                        <a:buClr>
                          <a:srgbClr val="000000"/>
                        </a:buClr>
                        <a:buSzPts val="1400"/>
                        <a:buFont typeface="Calibri"/>
                        <a:buNone/>
                      </a:pPr>
                      <a:r>
                        <a:rPr lang="en-US" sz="1400" b="0" u="none" strike="noStrike" cap="none">
                          <a:solidFill>
                            <a:srgbClr val="000000"/>
                          </a:solidFill>
                        </a:rPr>
                        <a:t>✔</a:t>
                      </a:r>
                      <a:endParaRPr sz="1400" b="0" i="0" u="none" strike="noStrike" cap="none">
                        <a:solidFill>
                          <a:srgbClr val="000000"/>
                        </a:solidFill>
                        <a:latin typeface="Calibri"/>
                        <a:ea typeface="Calibri"/>
                        <a:cs typeface="Calibri"/>
                        <a:sym typeface="Calibri"/>
                      </a:endParaRPr>
                    </a:p>
                  </a:txBody>
                  <a:tcPr marL="86350" marR="86350" marT="32375" marB="32375" anchor="ctr"/>
                </a:tc>
                <a:extLst>
                  <a:ext uri="{0D108BD9-81ED-4DB2-BD59-A6C34878D82A}">
                    <a16:rowId xmlns:a16="http://schemas.microsoft.com/office/drawing/2014/main" val="10006"/>
                  </a:ext>
                </a:extLst>
              </a:tr>
              <a:tr h="284975">
                <a:tc>
                  <a:txBody>
                    <a:bodyPr/>
                    <a:lstStyle/>
                    <a:p>
                      <a:pPr marL="0" marR="0" lvl="0" indent="0" algn="ctr" rtl="0">
                        <a:spcBef>
                          <a:spcPts val="0"/>
                        </a:spcBef>
                        <a:spcAft>
                          <a:spcPts val="0"/>
                        </a:spcAft>
                        <a:buNone/>
                      </a:pPr>
                      <a:r>
                        <a:rPr lang="en-US" sz="1400">
                          <a:solidFill>
                            <a:srgbClr val="000000"/>
                          </a:solidFill>
                        </a:rPr>
                        <a:t>6</a:t>
                      </a:r>
                      <a:endParaRPr sz="1100">
                        <a:solidFill>
                          <a:srgbClr val="000000"/>
                        </a:solidFill>
                      </a:endParaRPr>
                    </a:p>
                  </a:txBody>
                  <a:tcPr marL="86350" marR="86350" marT="32375" marB="32375" anchor="ctr"/>
                </a:tc>
                <a:tc>
                  <a:txBody>
                    <a:bodyPr/>
                    <a:lstStyle/>
                    <a:p>
                      <a:pPr marL="0" marR="0" lvl="0" indent="0" algn="ctr" rtl="0">
                        <a:spcBef>
                          <a:spcPts val="0"/>
                        </a:spcBef>
                        <a:spcAft>
                          <a:spcPts val="0"/>
                        </a:spcAft>
                        <a:buNone/>
                      </a:pPr>
                      <a:endParaRPr sz="1400">
                        <a:solidFill>
                          <a:schemeClr val="dk1"/>
                        </a:solidFill>
                      </a:endParaRPr>
                    </a:p>
                  </a:txBody>
                  <a:tcPr marL="86350" marR="86350" marT="32375" marB="32375" anchor="ctr"/>
                </a:tc>
                <a:tc>
                  <a:txBody>
                    <a:bodyPr/>
                    <a:lstStyle/>
                    <a:p>
                      <a:pPr marL="0" marR="0" lvl="0" indent="0" algn="ctr" rtl="0">
                        <a:lnSpc>
                          <a:spcPct val="100000"/>
                        </a:lnSpc>
                        <a:spcBef>
                          <a:spcPts val="0"/>
                        </a:spcBef>
                        <a:spcAft>
                          <a:spcPts val="0"/>
                        </a:spcAft>
                        <a:buClr>
                          <a:srgbClr val="000000"/>
                        </a:buClr>
                        <a:buSzPts val="1400"/>
                        <a:buFont typeface="Calibri"/>
                        <a:buNone/>
                      </a:pPr>
                      <a:r>
                        <a:rPr lang="en-US" sz="1400" b="0" u="none" strike="noStrike" cap="none">
                          <a:solidFill>
                            <a:srgbClr val="000000"/>
                          </a:solidFill>
                        </a:rPr>
                        <a:t>✔</a:t>
                      </a:r>
                      <a:endParaRPr sz="1400" b="0" i="0" u="none" strike="noStrike" cap="none">
                        <a:solidFill>
                          <a:srgbClr val="000000"/>
                        </a:solidFill>
                        <a:latin typeface="Calibri"/>
                        <a:ea typeface="Calibri"/>
                        <a:cs typeface="Calibri"/>
                        <a:sym typeface="Calibri"/>
                      </a:endParaRPr>
                    </a:p>
                  </a:txBody>
                  <a:tcPr marL="86350" marR="86350" marT="32375" marB="32375" anchor="ctr"/>
                </a:tc>
                <a:tc>
                  <a:txBody>
                    <a:bodyPr/>
                    <a:lstStyle/>
                    <a:p>
                      <a:pPr marL="0" marR="0" lvl="0" indent="0" algn="ctr" rtl="0">
                        <a:lnSpc>
                          <a:spcPct val="100000"/>
                        </a:lnSpc>
                        <a:spcBef>
                          <a:spcPts val="0"/>
                        </a:spcBef>
                        <a:spcAft>
                          <a:spcPts val="0"/>
                        </a:spcAft>
                        <a:buClr>
                          <a:srgbClr val="000000"/>
                        </a:buClr>
                        <a:buSzPts val="1400"/>
                        <a:buFont typeface="Calibri"/>
                        <a:buNone/>
                      </a:pPr>
                      <a:r>
                        <a:rPr lang="en-US" sz="1400" b="0" u="none" strike="noStrike" cap="none">
                          <a:solidFill>
                            <a:srgbClr val="000000"/>
                          </a:solidFill>
                        </a:rPr>
                        <a:t>✔</a:t>
                      </a:r>
                      <a:endParaRPr sz="1400" b="0" i="0" u="none" strike="noStrike" cap="none">
                        <a:solidFill>
                          <a:srgbClr val="000000"/>
                        </a:solidFill>
                        <a:latin typeface="Calibri"/>
                        <a:ea typeface="Calibri"/>
                        <a:cs typeface="Calibri"/>
                        <a:sym typeface="Calibri"/>
                      </a:endParaRPr>
                    </a:p>
                  </a:txBody>
                  <a:tcPr marL="86350" marR="86350" marT="32375" marB="32375" anchor="ctr"/>
                </a:tc>
                <a:extLst>
                  <a:ext uri="{0D108BD9-81ED-4DB2-BD59-A6C34878D82A}">
                    <a16:rowId xmlns:a16="http://schemas.microsoft.com/office/drawing/2014/main" val="10007"/>
                  </a:ext>
                </a:extLst>
              </a:tr>
              <a:tr h="284975">
                <a:tc>
                  <a:txBody>
                    <a:bodyPr/>
                    <a:lstStyle/>
                    <a:p>
                      <a:pPr marL="0" marR="0" lvl="0" indent="0" algn="ctr" rtl="0">
                        <a:spcBef>
                          <a:spcPts val="0"/>
                        </a:spcBef>
                        <a:spcAft>
                          <a:spcPts val="0"/>
                        </a:spcAft>
                        <a:buNone/>
                      </a:pPr>
                      <a:r>
                        <a:rPr lang="en-US" sz="1400">
                          <a:solidFill>
                            <a:srgbClr val="000000"/>
                          </a:solidFill>
                        </a:rPr>
                        <a:t>7</a:t>
                      </a:r>
                      <a:endParaRPr sz="1100">
                        <a:solidFill>
                          <a:srgbClr val="000000"/>
                        </a:solidFill>
                      </a:endParaRPr>
                    </a:p>
                  </a:txBody>
                  <a:tcPr marL="86350" marR="86350" marT="32375" marB="32375" anchor="ctr"/>
                </a:tc>
                <a:tc>
                  <a:txBody>
                    <a:bodyPr/>
                    <a:lstStyle/>
                    <a:p>
                      <a:pPr marL="0" marR="0" lvl="0" indent="0" algn="ctr" rtl="0">
                        <a:spcBef>
                          <a:spcPts val="0"/>
                        </a:spcBef>
                        <a:spcAft>
                          <a:spcPts val="0"/>
                        </a:spcAft>
                        <a:buNone/>
                      </a:pPr>
                      <a:endParaRPr sz="1400">
                        <a:solidFill>
                          <a:schemeClr val="dk1"/>
                        </a:solidFill>
                      </a:endParaRPr>
                    </a:p>
                  </a:txBody>
                  <a:tcPr marL="86350" marR="86350" marT="32375" marB="32375" anchor="ctr"/>
                </a:tc>
                <a:tc>
                  <a:txBody>
                    <a:bodyPr/>
                    <a:lstStyle/>
                    <a:p>
                      <a:pPr marL="0" marR="0" lvl="0" indent="0" algn="ctr" rtl="0">
                        <a:lnSpc>
                          <a:spcPct val="100000"/>
                        </a:lnSpc>
                        <a:spcBef>
                          <a:spcPts val="0"/>
                        </a:spcBef>
                        <a:spcAft>
                          <a:spcPts val="0"/>
                        </a:spcAft>
                        <a:buClr>
                          <a:srgbClr val="000000"/>
                        </a:buClr>
                        <a:buSzPts val="1400"/>
                        <a:buFont typeface="Calibri"/>
                        <a:buNone/>
                      </a:pPr>
                      <a:r>
                        <a:rPr lang="en-US" sz="1400" b="0" u="none" strike="noStrike" cap="none">
                          <a:solidFill>
                            <a:srgbClr val="000000"/>
                          </a:solidFill>
                        </a:rPr>
                        <a:t>✔</a:t>
                      </a:r>
                      <a:endParaRPr sz="1400" b="0" i="0" u="none" strike="noStrike" cap="none">
                        <a:solidFill>
                          <a:srgbClr val="000000"/>
                        </a:solidFill>
                        <a:latin typeface="Calibri"/>
                        <a:ea typeface="Calibri"/>
                        <a:cs typeface="Calibri"/>
                        <a:sym typeface="Calibri"/>
                      </a:endParaRPr>
                    </a:p>
                  </a:txBody>
                  <a:tcPr marL="86350" marR="86350" marT="32375" marB="32375" anchor="ctr"/>
                </a:tc>
                <a:tc>
                  <a:txBody>
                    <a:bodyPr/>
                    <a:lstStyle/>
                    <a:p>
                      <a:pPr marL="0" marR="0" lvl="0" indent="0" algn="ctr" rtl="0">
                        <a:lnSpc>
                          <a:spcPct val="100000"/>
                        </a:lnSpc>
                        <a:spcBef>
                          <a:spcPts val="0"/>
                        </a:spcBef>
                        <a:spcAft>
                          <a:spcPts val="0"/>
                        </a:spcAft>
                        <a:buClr>
                          <a:srgbClr val="000000"/>
                        </a:buClr>
                        <a:buSzPts val="1400"/>
                        <a:buFont typeface="Calibri"/>
                        <a:buNone/>
                      </a:pPr>
                      <a:r>
                        <a:rPr lang="en-US" sz="1400" b="0" u="none" strike="noStrike" cap="none">
                          <a:solidFill>
                            <a:srgbClr val="000000"/>
                          </a:solidFill>
                        </a:rPr>
                        <a:t>✔</a:t>
                      </a:r>
                      <a:endParaRPr sz="1400" b="0" i="0" u="none" strike="noStrike" cap="none">
                        <a:solidFill>
                          <a:srgbClr val="000000"/>
                        </a:solidFill>
                        <a:latin typeface="Calibri"/>
                        <a:ea typeface="Calibri"/>
                        <a:cs typeface="Calibri"/>
                        <a:sym typeface="Calibri"/>
                      </a:endParaRPr>
                    </a:p>
                  </a:txBody>
                  <a:tcPr marL="86350" marR="86350" marT="32375" marB="32375" anchor="ctr"/>
                </a:tc>
                <a:extLst>
                  <a:ext uri="{0D108BD9-81ED-4DB2-BD59-A6C34878D82A}">
                    <a16:rowId xmlns:a16="http://schemas.microsoft.com/office/drawing/2014/main" val="10008"/>
                  </a:ext>
                </a:extLst>
              </a:tr>
              <a:tr h="284975">
                <a:tc>
                  <a:txBody>
                    <a:bodyPr/>
                    <a:lstStyle/>
                    <a:p>
                      <a:pPr marL="0" marR="0" lvl="0" indent="0" algn="ctr" rtl="0">
                        <a:spcBef>
                          <a:spcPts val="0"/>
                        </a:spcBef>
                        <a:spcAft>
                          <a:spcPts val="0"/>
                        </a:spcAft>
                        <a:buNone/>
                      </a:pPr>
                      <a:r>
                        <a:rPr lang="en-US" sz="1400">
                          <a:solidFill>
                            <a:srgbClr val="000000"/>
                          </a:solidFill>
                        </a:rPr>
                        <a:t>8</a:t>
                      </a:r>
                      <a:endParaRPr sz="1100">
                        <a:solidFill>
                          <a:srgbClr val="000000"/>
                        </a:solidFill>
                      </a:endParaRPr>
                    </a:p>
                  </a:txBody>
                  <a:tcPr marL="86350" marR="86350" marT="32375" marB="32375" anchor="ctr"/>
                </a:tc>
                <a:tc>
                  <a:txBody>
                    <a:bodyPr/>
                    <a:lstStyle/>
                    <a:p>
                      <a:pPr marL="0" marR="0" lvl="0" indent="0" algn="ctr" rtl="0">
                        <a:spcBef>
                          <a:spcPts val="0"/>
                        </a:spcBef>
                        <a:spcAft>
                          <a:spcPts val="0"/>
                        </a:spcAft>
                        <a:buNone/>
                      </a:pPr>
                      <a:endParaRPr sz="1400">
                        <a:solidFill>
                          <a:schemeClr val="dk1"/>
                        </a:solidFill>
                      </a:endParaRPr>
                    </a:p>
                  </a:txBody>
                  <a:tcPr marL="86350" marR="86350" marT="32375" marB="32375" anchor="ctr"/>
                </a:tc>
                <a:tc>
                  <a:txBody>
                    <a:bodyPr/>
                    <a:lstStyle/>
                    <a:p>
                      <a:pPr marL="0" marR="0" lvl="0" indent="0" algn="ctr" rtl="0">
                        <a:lnSpc>
                          <a:spcPct val="100000"/>
                        </a:lnSpc>
                        <a:spcBef>
                          <a:spcPts val="0"/>
                        </a:spcBef>
                        <a:spcAft>
                          <a:spcPts val="0"/>
                        </a:spcAft>
                        <a:buClr>
                          <a:srgbClr val="000000"/>
                        </a:buClr>
                        <a:buSzPts val="1400"/>
                        <a:buFont typeface="Calibri"/>
                        <a:buNone/>
                      </a:pPr>
                      <a:r>
                        <a:rPr lang="en-US" sz="1400" b="0" u="none" strike="noStrike" cap="none">
                          <a:solidFill>
                            <a:srgbClr val="000000"/>
                          </a:solidFill>
                        </a:rPr>
                        <a:t>✔</a:t>
                      </a:r>
                      <a:endParaRPr sz="1400" b="0" i="0" u="none" strike="noStrike" cap="none">
                        <a:solidFill>
                          <a:srgbClr val="000000"/>
                        </a:solidFill>
                        <a:latin typeface="Calibri"/>
                        <a:ea typeface="Calibri"/>
                        <a:cs typeface="Calibri"/>
                        <a:sym typeface="Calibri"/>
                      </a:endParaRPr>
                    </a:p>
                  </a:txBody>
                  <a:tcPr marL="86350" marR="86350" marT="32375" marB="32375" anchor="ctr"/>
                </a:tc>
                <a:tc>
                  <a:txBody>
                    <a:bodyPr/>
                    <a:lstStyle/>
                    <a:p>
                      <a:pPr marL="0" marR="0" lvl="0" indent="0" algn="ctr" rtl="0">
                        <a:lnSpc>
                          <a:spcPct val="100000"/>
                        </a:lnSpc>
                        <a:spcBef>
                          <a:spcPts val="0"/>
                        </a:spcBef>
                        <a:spcAft>
                          <a:spcPts val="0"/>
                        </a:spcAft>
                        <a:buClr>
                          <a:srgbClr val="000000"/>
                        </a:buClr>
                        <a:buSzPts val="1400"/>
                        <a:buFont typeface="Calibri"/>
                        <a:buNone/>
                      </a:pPr>
                      <a:r>
                        <a:rPr lang="en-US" sz="1400" b="0" u="none" strike="noStrike" cap="none">
                          <a:solidFill>
                            <a:srgbClr val="000000"/>
                          </a:solidFill>
                        </a:rPr>
                        <a:t>✔</a:t>
                      </a:r>
                      <a:endParaRPr sz="1400" b="0" i="0" u="none" strike="noStrike" cap="none">
                        <a:solidFill>
                          <a:srgbClr val="000000"/>
                        </a:solidFill>
                        <a:latin typeface="Calibri"/>
                        <a:ea typeface="Calibri"/>
                        <a:cs typeface="Calibri"/>
                        <a:sym typeface="Calibri"/>
                      </a:endParaRPr>
                    </a:p>
                  </a:txBody>
                  <a:tcPr marL="86350" marR="86350" marT="32375" marB="32375" anchor="ctr"/>
                </a:tc>
                <a:extLst>
                  <a:ext uri="{0D108BD9-81ED-4DB2-BD59-A6C34878D82A}">
                    <a16:rowId xmlns:a16="http://schemas.microsoft.com/office/drawing/2014/main" val="10009"/>
                  </a:ext>
                </a:extLst>
              </a:tr>
              <a:tr h="284975">
                <a:tc>
                  <a:txBody>
                    <a:bodyPr/>
                    <a:lstStyle/>
                    <a:p>
                      <a:pPr marL="0" marR="0" lvl="0" indent="0" algn="ctr" rtl="0">
                        <a:spcBef>
                          <a:spcPts val="0"/>
                        </a:spcBef>
                        <a:spcAft>
                          <a:spcPts val="0"/>
                        </a:spcAft>
                        <a:buNone/>
                      </a:pPr>
                      <a:r>
                        <a:rPr lang="en-US" sz="1400">
                          <a:solidFill>
                            <a:srgbClr val="000000"/>
                          </a:solidFill>
                        </a:rPr>
                        <a:t>9</a:t>
                      </a:r>
                      <a:endParaRPr sz="1100">
                        <a:solidFill>
                          <a:srgbClr val="000000"/>
                        </a:solidFill>
                      </a:endParaRPr>
                    </a:p>
                  </a:txBody>
                  <a:tcPr marL="86350" marR="86350" marT="32375" marB="32375" anchor="ctr"/>
                </a:tc>
                <a:tc>
                  <a:txBody>
                    <a:bodyPr/>
                    <a:lstStyle/>
                    <a:p>
                      <a:pPr marL="0" marR="0" lvl="0" indent="0" algn="ctr" rtl="0">
                        <a:spcBef>
                          <a:spcPts val="0"/>
                        </a:spcBef>
                        <a:spcAft>
                          <a:spcPts val="0"/>
                        </a:spcAft>
                        <a:buNone/>
                      </a:pPr>
                      <a:endParaRPr sz="1400">
                        <a:solidFill>
                          <a:schemeClr val="dk1"/>
                        </a:solidFill>
                      </a:endParaRPr>
                    </a:p>
                  </a:txBody>
                  <a:tcPr marL="86350" marR="86350" marT="32375" marB="32375" anchor="ctr"/>
                </a:tc>
                <a:tc>
                  <a:txBody>
                    <a:bodyPr/>
                    <a:lstStyle/>
                    <a:p>
                      <a:pPr marL="0" marR="0" lvl="0" indent="0" algn="ctr" rtl="0">
                        <a:lnSpc>
                          <a:spcPct val="100000"/>
                        </a:lnSpc>
                        <a:spcBef>
                          <a:spcPts val="0"/>
                        </a:spcBef>
                        <a:spcAft>
                          <a:spcPts val="0"/>
                        </a:spcAft>
                        <a:buClr>
                          <a:srgbClr val="000000"/>
                        </a:buClr>
                        <a:buSzPts val="1400"/>
                        <a:buFont typeface="Calibri"/>
                        <a:buNone/>
                      </a:pPr>
                      <a:r>
                        <a:rPr lang="en-US" sz="1400" b="0" u="none" strike="noStrike" cap="none">
                          <a:solidFill>
                            <a:srgbClr val="000000"/>
                          </a:solidFill>
                        </a:rPr>
                        <a:t>✔</a:t>
                      </a:r>
                      <a:endParaRPr sz="1400" b="0" i="0" u="none" strike="noStrike" cap="none">
                        <a:solidFill>
                          <a:srgbClr val="000000"/>
                        </a:solidFill>
                        <a:latin typeface="Calibri"/>
                        <a:ea typeface="Calibri"/>
                        <a:cs typeface="Calibri"/>
                        <a:sym typeface="Calibri"/>
                      </a:endParaRPr>
                    </a:p>
                  </a:txBody>
                  <a:tcPr marL="86350" marR="86350" marT="32375" marB="32375" anchor="ctr"/>
                </a:tc>
                <a:tc>
                  <a:txBody>
                    <a:bodyPr/>
                    <a:lstStyle/>
                    <a:p>
                      <a:pPr marL="0" marR="0" lvl="0" indent="0" algn="ctr" rtl="0">
                        <a:lnSpc>
                          <a:spcPct val="100000"/>
                        </a:lnSpc>
                        <a:spcBef>
                          <a:spcPts val="0"/>
                        </a:spcBef>
                        <a:spcAft>
                          <a:spcPts val="0"/>
                        </a:spcAft>
                        <a:buClr>
                          <a:srgbClr val="000000"/>
                        </a:buClr>
                        <a:buSzPts val="1400"/>
                        <a:buFont typeface="Calibri"/>
                        <a:buNone/>
                      </a:pPr>
                      <a:r>
                        <a:rPr lang="en-US" sz="1400" b="0" u="none" strike="noStrike" cap="none">
                          <a:solidFill>
                            <a:srgbClr val="000000"/>
                          </a:solidFill>
                        </a:rPr>
                        <a:t>✔</a:t>
                      </a:r>
                      <a:endParaRPr sz="1400" b="0" i="0" u="none" strike="noStrike" cap="none">
                        <a:solidFill>
                          <a:srgbClr val="000000"/>
                        </a:solidFill>
                        <a:latin typeface="Calibri"/>
                        <a:ea typeface="Calibri"/>
                        <a:cs typeface="Calibri"/>
                        <a:sym typeface="Calibri"/>
                      </a:endParaRPr>
                    </a:p>
                  </a:txBody>
                  <a:tcPr marL="86350" marR="86350" marT="32375" marB="32375" anchor="ctr"/>
                </a:tc>
                <a:extLst>
                  <a:ext uri="{0D108BD9-81ED-4DB2-BD59-A6C34878D82A}">
                    <a16:rowId xmlns:a16="http://schemas.microsoft.com/office/drawing/2014/main" val="10010"/>
                  </a:ext>
                </a:extLst>
              </a:tr>
              <a:tr h="284975">
                <a:tc>
                  <a:txBody>
                    <a:bodyPr/>
                    <a:lstStyle/>
                    <a:p>
                      <a:pPr marL="0" marR="0" lvl="0" indent="0" algn="ctr" rtl="0">
                        <a:spcBef>
                          <a:spcPts val="0"/>
                        </a:spcBef>
                        <a:spcAft>
                          <a:spcPts val="0"/>
                        </a:spcAft>
                        <a:buNone/>
                      </a:pPr>
                      <a:r>
                        <a:rPr lang="en-US" sz="1400">
                          <a:solidFill>
                            <a:srgbClr val="000000"/>
                          </a:solidFill>
                        </a:rPr>
                        <a:t>10</a:t>
                      </a:r>
                      <a:endParaRPr sz="1100">
                        <a:solidFill>
                          <a:srgbClr val="000000"/>
                        </a:solidFill>
                      </a:endParaRPr>
                    </a:p>
                  </a:txBody>
                  <a:tcPr marL="86350" marR="86350" marT="32375" marB="32375" anchor="ctr"/>
                </a:tc>
                <a:tc>
                  <a:txBody>
                    <a:bodyPr/>
                    <a:lstStyle/>
                    <a:p>
                      <a:pPr marL="0" marR="0" lvl="0" indent="0" algn="ctr" rtl="0">
                        <a:spcBef>
                          <a:spcPts val="0"/>
                        </a:spcBef>
                        <a:spcAft>
                          <a:spcPts val="0"/>
                        </a:spcAft>
                        <a:buNone/>
                      </a:pPr>
                      <a:endParaRPr sz="1400">
                        <a:solidFill>
                          <a:schemeClr val="dk1"/>
                        </a:solidFill>
                      </a:endParaRPr>
                    </a:p>
                  </a:txBody>
                  <a:tcPr marL="86350" marR="86350" marT="32375" marB="32375" anchor="ctr"/>
                </a:tc>
                <a:tc>
                  <a:txBody>
                    <a:bodyPr/>
                    <a:lstStyle/>
                    <a:p>
                      <a:pPr marL="0" marR="0" lvl="0" indent="0" algn="ctr" rtl="0">
                        <a:lnSpc>
                          <a:spcPct val="100000"/>
                        </a:lnSpc>
                        <a:spcBef>
                          <a:spcPts val="0"/>
                        </a:spcBef>
                        <a:spcAft>
                          <a:spcPts val="0"/>
                        </a:spcAft>
                        <a:buClr>
                          <a:srgbClr val="000000"/>
                        </a:buClr>
                        <a:buSzPts val="1400"/>
                        <a:buFont typeface="Calibri"/>
                        <a:buNone/>
                      </a:pPr>
                      <a:r>
                        <a:rPr lang="en-US" sz="1400" b="0" u="none" strike="noStrike" cap="none">
                          <a:solidFill>
                            <a:srgbClr val="000000"/>
                          </a:solidFill>
                        </a:rPr>
                        <a:t>✔</a:t>
                      </a:r>
                      <a:endParaRPr sz="1400" b="0" i="0" u="none" strike="noStrike" cap="none">
                        <a:solidFill>
                          <a:srgbClr val="000000"/>
                        </a:solidFill>
                        <a:latin typeface="Calibri"/>
                        <a:ea typeface="Calibri"/>
                        <a:cs typeface="Calibri"/>
                        <a:sym typeface="Calibri"/>
                      </a:endParaRPr>
                    </a:p>
                  </a:txBody>
                  <a:tcPr marL="86350" marR="86350" marT="32375" marB="32375" anchor="ctr"/>
                </a:tc>
                <a:tc>
                  <a:txBody>
                    <a:bodyPr/>
                    <a:lstStyle/>
                    <a:p>
                      <a:pPr marL="0" marR="0" lvl="0" indent="0" algn="ctr" rtl="0">
                        <a:lnSpc>
                          <a:spcPct val="100000"/>
                        </a:lnSpc>
                        <a:spcBef>
                          <a:spcPts val="0"/>
                        </a:spcBef>
                        <a:spcAft>
                          <a:spcPts val="0"/>
                        </a:spcAft>
                        <a:buClr>
                          <a:srgbClr val="000000"/>
                        </a:buClr>
                        <a:buSzPts val="1400"/>
                        <a:buFont typeface="Calibri"/>
                        <a:buNone/>
                      </a:pPr>
                      <a:r>
                        <a:rPr lang="en-US" sz="1400" b="0" u="none" strike="noStrike" cap="none">
                          <a:solidFill>
                            <a:srgbClr val="000000"/>
                          </a:solidFill>
                        </a:rPr>
                        <a:t>✔</a:t>
                      </a:r>
                      <a:endParaRPr sz="1400" b="0" i="0" u="none" strike="noStrike" cap="none">
                        <a:solidFill>
                          <a:srgbClr val="000000"/>
                        </a:solidFill>
                        <a:latin typeface="Calibri"/>
                        <a:ea typeface="Calibri"/>
                        <a:cs typeface="Calibri"/>
                        <a:sym typeface="Calibri"/>
                      </a:endParaRPr>
                    </a:p>
                  </a:txBody>
                  <a:tcPr marL="86350" marR="86350" marT="32375" marB="32375" anchor="ctr"/>
                </a:tc>
                <a:extLst>
                  <a:ext uri="{0D108BD9-81ED-4DB2-BD59-A6C34878D82A}">
                    <a16:rowId xmlns:a16="http://schemas.microsoft.com/office/drawing/2014/main" val="10011"/>
                  </a:ext>
                </a:extLst>
              </a:tr>
              <a:tr h="284975">
                <a:tc>
                  <a:txBody>
                    <a:bodyPr/>
                    <a:lstStyle/>
                    <a:p>
                      <a:pPr marL="0" marR="0" lvl="0" indent="0" algn="ctr" rtl="0">
                        <a:spcBef>
                          <a:spcPts val="0"/>
                        </a:spcBef>
                        <a:spcAft>
                          <a:spcPts val="0"/>
                        </a:spcAft>
                        <a:buNone/>
                      </a:pPr>
                      <a:r>
                        <a:rPr lang="en-US" sz="1400">
                          <a:solidFill>
                            <a:srgbClr val="000000"/>
                          </a:solidFill>
                        </a:rPr>
                        <a:t>11</a:t>
                      </a:r>
                      <a:endParaRPr sz="1100">
                        <a:solidFill>
                          <a:srgbClr val="000000"/>
                        </a:solidFill>
                      </a:endParaRPr>
                    </a:p>
                  </a:txBody>
                  <a:tcPr marL="86350" marR="86350" marT="32375" marB="32375" anchor="ctr"/>
                </a:tc>
                <a:tc>
                  <a:txBody>
                    <a:bodyPr/>
                    <a:lstStyle/>
                    <a:p>
                      <a:pPr marL="0" marR="0" lvl="0" indent="0" algn="ctr" rtl="0">
                        <a:spcBef>
                          <a:spcPts val="0"/>
                        </a:spcBef>
                        <a:spcAft>
                          <a:spcPts val="0"/>
                        </a:spcAft>
                        <a:buNone/>
                      </a:pPr>
                      <a:endParaRPr sz="1400">
                        <a:solidFill>
                          <a:schemeClr val="dk1"/>
                        </a:solidFill>
                      </a:endParaRPr>
                    </a:p>
                  </a:txBody>
                  <a:tcPr marL="86350" marR="86350" marT="32375" marB="32375" anchor="ctr"/>
                </a:tc>
                <a:tc>
                  <a:txBody>
                    <a:bodyPr/>
                    <a:lstStyle/>
                    <a:p>
                      <a:pPr marL="0" marR="0" lvl="0" indent="0" algn="ctr" rtl="0">
                        <a:lnSpc>
                          <a:spcPct val="100000"/>
                        </a:lnSpc>
                        <a:spcBef>
                          <a:spcPts val="0"/>
                        </a:spcBef>
                        <a:spcAft>
                          <a:spcPts val="0"/>
                        </a:spcAft>
                        <a:buClr>
                          <a:srgbClr val="000000"/>
                        </a:buClr>
                        <a:buSzPts val="1400"/>
                        <a:buFont typeface="Calibri"/>
                        <a:buNone/>
                      </a:pPr>
                      <a:r>
                        <a:rPr lang="en-US" sz="1400" b="0" u="none" strike="noStrike" cap="none">
                          <a:solidFill>
                            <a:srgbClr val="000000"/>
                          </a:solidFill>
                        </a:rPr>
                        <a:t>✔</a:t>
                      </a:r>
                      <a:endParaRPr sz="1400" b="0" i="0" u="none" strike="noStrike" cap="none">
                        <a:solidFill>
                          <a:srgbClr val="000000"/>
                        </a:solidFill>
                        <a:latin typeface="Calibri"/>
                        <a:ea typeface="Calibri"/>
                        <a:cs typeface="Calibri"/>
                        <a:sym typeface="Calibri"/>
                      </a:endParaRPr>
                    </a:p>
                  </a:txBody>
                  <a:tcPr marL="86350" marR="86350" marT="32375" marB="32375" anchor="ctr"/>
                </a:tc>
                <a:tc>
                  <a:txBody>
                    <a:bodyPr/>
                    <a:lstStyle/>
                    <a:p>
                      <a:pPr marL="0" marR="0" lvl="0" indent="0" algn="ctr" rtl="0">
                        <a:lnSpc>
                          <a:spcPct val="100000"/>
                        </a:lnSpc>
                        <a:spcBef>
                          <a:spcPts val="0"/>
                        </a:spcBef>
                        <a:spcAft>
                          <a:spcPts val="0"/>
                        </a:spcAft>
                        <a:buClr>
                          <a:srgbClr val="000000"/>
                        </a:buClr>
                        <a:buSzPts val="1400"/>
                        <a:buFont typeface="Calibri"/>
                        <a:buNone/>
                      </a:pPr>
                      <a:r>
                        <a:rPr lang="en-US" sz="1400" b="0" u="none" strike="noStrike" cap="none">
                          <a:solidFill>
                            <a:srgbClr val="000000"/>
                          </a:solidFill>
                        </a:rPr>
                        <a:t>✔</a:t>
                      </a:r>
                      <a:endParaRPr sz="1400" b="0" i="0" u="none" strike="noStrike" cap="none">
                        <a:solidFill>
                          <a:srgbClr val="000000"/>
                        </a:solidFill>
                        <a:latin typeface="Calibri"/>
                        <a:ea typeface="Calibri"/>
                        <a:cs typeface="Calibri"/>
                        <a:sym typeface="Calibri"/>
                      </a:endParaRPr>
                    </a:p>
                  </a:txBody>
                  <a:tcPr marL="86350" marR="86350" marT="32375" marB="32375" anchor="ctr"/>
                </a:tc>
                <a:extLst>
                  <a:ext uri="{0D108BD9-81ED-4DB2-BD59-A6C34878D82A}">
                    <a16:rowId xmlns:a16="http://schemas.microsoft.com/office/drawing/2014/main" val="10012"/>
                  </a:ext>
                </a:extLst>
              </a:tr>
              <a:tr h="284975">
                <a:tc>
                  <a:txBody>
                    <a:bodyPr/>
                    <a:lstStyle/>
                    <a:p>
                      <a:pPr marL="0" marR="0" lvl="0" indent="0" algn="ctr" rtl="0">
                        <a:spcBef>
                          <a:spcPts val="0"/>
                        </a:spcBef>
                        <a:spcAft>
                          <a:spcPts val="0"/>
                        </a:spcAft>
                        <a:buNone/>
                      </a:pPr>
                      <a:r>
                        <a:rPr lang="en-US" sz="1400">
                          <a:solidFill>
                            <a:srgbClr val="000000"/>
                          </a:solidFill>
                        </a:rPr>
                        <a:t>12</a:t>
                      </a:r>
                      <a:endParaRPr sz="1100">
                        <a:solidFill>
                          <a:srgbClr val="000000"/>
                        </a:solidFill>
                      </a:endParaRPr>
                    </a:p>
                  </a:txBody>
                  <a:tcPr marL="86350" marR="86350" marT="32375" marB="32375" anchor="ctr"/>
                </a:tc>
                <a:tc>
                  <a:txBody>
                    <a:bodyPr/>
                    <a:lstStyle/>
                    <a:p>
                      <a:pPr marL="0" marR="0" lvl="0" indent="0" algn="ctr" rtl="0">
                        <a:spcBef>
                          <a:spcPts val="0"/>
                        </a:spcBef>
                        <a:spcAft>
                          <a:spcPts val="0"/>
                        </a:spcAft>
                        <a:buNone/>
                      </a:pPr>
                      <a:endParaRPr sz="1400">
                        <a:solidFill>
                          <a:schemeClr val="dk1"/>
                        </a:solidFill>
                      </a:endParaRPr>
                    </a:p>
                  </a:txBody>
                  <a:tcPr marL="86350" marR="86350" marT="32375" marB="32375" anchor="ctr"/>
                </a:tc>
                <a:tc>
                  <a:txBody>
                    <a:bodyPr/>
                    <a:lstStyle/>
                    <a:p>
                      <a:pPr marL="0" marR="0" lvl="0" indent="0" algn="ctr" rtl="0">
                        <a:lnSpc>
                          <a:spcPct val="100000"/>
                        </a:lnSpc>
                        <a:spcBef>
                          <a:spcPts val="0"/>
                        </a:spcBef>
                        <a:spcAft>
                          <a:spcPts val="0"/>
                        </a:spcAft>
                        <a:buClr>
                          <a:srgbClr val="000000"/>
                        </a:buClr>
                        <a:buSzPts val="1400"/>
                        <a:buFont typeface="Calibri"/>
                        <a:buNone/>
                      </a:pPr>
                      <a:r>
                        <a:rPr lang="en-US" sz="1400" b="0" u="none" strike="noStrike" cap="none">
                          <a:solidFill>
                            <a:srgbClr val="000000"/>
                          </a:solidFill>
                        </a:rPr>
                        <a:t>✔</a:t>
                      </a:r>
                      <a:endParaRPr sz="1400" b="0" i="0" u="none" strike="noStrike" cap="none">
                        <a:solidFill>
                          <a:srgbClr val="000000"/>
                        </a:solidFill>
                        <a:latin typeface="Calibri"/>
                        <a:ea typeface="Calibri"/>
                        <a:cs typeface="Calibri"/>
                        <a:sym typeface="Calibri"/>
                      </a:endParaRPr>
                    </a:p>
                  </a:txBody>
                  <a:tcPr marL="86350" marR="86350" marT="32375" marB="32375" anchor="ctr"/>
                </a:tc>
                <a:tc>
                  <a:txBody>
                    <a:bodyPr/>
                    <a:lstStyle/>
                    <a:p>
                      <a:pPr marL="0" marR="0" lvl="0" indent="0" algn="ctr" rtl="0">
                        <a:lnSpc>
                          <a:spcPct val="100000"/>
                        </a:lnSpc>
                        <a:spcBef>
                          <a:spcPts val="0"/>
                        </a:spcBef>
                        <a:spcAft>
                          <a:spcPts val="0"/>
                        </a:spcAft>
                        <a:buClr>
                          <a:srgbClr val="000000"/>
                        </a:buClr>
                        <a:buSzPts val="1400"/>
                        <a:buFont typeface="Calibri"/>
                        <a:buNone/>
                      </a:pPr>
                      <a:r>
                        <a:rPr lang="en-US" sz="1400" b="0" u="none" strike="noStrike" cap="none">
                          <a:solidFill>
                            <a:srgbClr val="000000"/>
                          </a:solidFill>
                        </a:rPr>
                        <a:t>✔</a:t>
                      </a:r>
                      <a:endParaRPr sz="1400" b="0" i="0" u="none" strike="noStrike" cap="none">
                        <a:solidFill>
                          <a:srgbClr val="000000"/>
                        </a:solidFill>
                        <a:latin typeface="Calibri"/>
                        <a:ea typeface="Calibri"/>
                        <a:cs typeface="Calibri"/>
                        <a:sym typeface="Calibri"/>
                      </a:endParaRPr>
                    </a:p>
                  </a:txBody>
                  <a:tcPr marL="86350" marR="86350" marT="32375" marB="32375" anchor="ctr"/>
                </a:tc>
                <a:extLst>
                  <a:ext uri="{0D108BD9-81ED-4DB2-BD59-A6C34878D82A}">
                    <a16:rowId xmlns:a16="http://schemas.microsoft.com/office/drawing/2014/main" val="10013"/>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0"/>
        <p:cNvGrpSpPr/>
        <p:nvPr/>
      </p:nvGrpSpPr>
      <p:grpSpPr>
        <a:xfrm>
          <a:off x="0" y="0"/>
          <a:ext cx="0" cy="0"/>
          <a:chOff x="0" y="0"/>
          <a:chExt cx="0" cy="0"/>
        </a:xfrm>
      </p:grpSpPr>
      <p:sp>
        <p:nvSpPr>
          <p:cNvPr id="361" name="Google Shape;361;p14" descr="2025-26 Spring State Assessments Grades 3 through 8"/>
          <p:cNvSpPr/>
          <p:nvPr/>
        </p:nvSpPr>
        <p:spPr>
          <a:xfrm>
            <a:off x="478631" y="0"/>
            <a:ext cx="2435994" cy="2550312"/>
          </a:xfrm>
          <a:prstGeom prst="flowChartDocumen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62" name="Google Shape;362;p14"/>
          <p:cNvSpPr txBox="1">
            <a:spLocks noGrp="1"/>
          </p:cNvSpPr>
          <p:nvPr>
            <p:ph type="title"/>
          </p:nvPr>
        </p:nvSpPr>
        <p:spPr>
          <a:xfrm>
            <a:off x="478500" y="0"/>
            <a:ext cx="2436000" cy="2065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2520"/>
              <a:buFont typeface="Calibri"/>
              <a:buNone/>
            </a:pPr>
            <a:r>
              <a:rPr lang="en-US" sz="2020">
                <a:solidFill>
                  <a:srgbClr val="FFFFFF"/>
                </a:solidFill>
                <a:latin typeface="Calibri"/>
                <a:ea typeface="Calibri"/>
                <a:cs typeface="Calibri"/>
                <a:sym typeface="Calibri"/>
              </a:rPr>
              <a:t>2025-26 </a:t>
            </a:r>
            <a:br>
              <a:rPr lang="en-US" sz="2020">
                <a:latin typeface="Calibri"/>
                <a:ea typeface="Calibri"/>
                <a:cs typeface="Calibri"/>
                <a:sym typeface="Calibri"/>
              </a:rPr>
            </a:br>
            <a:r>
              <a:rPr lang="en-US" sz="2020">
                <a:solidFill>
                  <a:srgbClr val="FFFFFF"/>
                </a:solidFill>
                <a:latin typeface="Calibri"/>
                <a:ea typeface="Calibri"/>
                <a:cs typeface="Calibri"/>
                <a:sym typeface="Calibri"/>
              </a:rPr>
              <a:t>Spring State Assessments: </a:t>
            </a:r>
            <a:br>
              <a:rPr lang="en-US" sz="2020">
                <a:latin typeface="Calibri"/>
                <a:ea typeface="Calibri"/>
                <a:cs typeface="Calibri"/>
                <a:sym typeface="Calibri"/>
              </a:rPr>
            </a:br>
            <a:r>
              <a:rPr lang="en-US" sz="2020">
                <a:solidFill>
                  <a:srgbClr val="FFFFFF"/>
                </a:solidFill>
                <a:latin typeface="Calibri"/>
                <a:ea typeface="Calibri"/>
                <a:cs typeface="Calibri"/>
                <a:sym typeface="Calibri"/>
              </a:rPr>
              <a:t>Grades 3 through 8</a:t>
            </a:r>
            <a:endParaRPr sz="2020">
              <a:solidFill>
                <a:srgbClr val="FFFFFF"/>
              </a:solidFill>
              <a:latin typeface="Calibri"/>
              <a:ea typeface="Calibri"/>
              <a:cs typeface="Calibri"/>
              <a:sym typeface="Calibri"/>
            </a:endParaRPr>
          </a:p>
        </p:txBody>
      </p:sp>
      <p:graphicFrame>
        <p:nvGraphicFramePr>
          <p:cNvPr id="363" name="Google Shape;363;p14"/>
          <p:cNvGraphicFramePr/>
          <p:nvPr/>
        </p:nvGraphicFramePr>
        <p:xfrm>
          <a:off x="3216396" y="1291205"/>
          <a:ext cx="5447525" cy="2187370"/>
        </p:xfrm>
        <a:graphic>
          <a:graphicData uri="http://schemas.openxmlformats.org/drawingml/2006/table">
            <a:tbl>
              <a:tblPr firstRow="1" bandRow="1">
                <a:noFill/>
                <a:tableStyleId>{435BCC6B-7D43-4CFB-8C8B-7D69D310FE17}</a:tableStyleId>
              </a:tblPr>
              <a:tblGrid>
                <a:gridCol w="747750">
                  <a:extLst>
                    <a:ext uri="{9D8B030D-6E8A-4147-A177-3AD203B41FA5}">
                      <a16:colId xmlns:a16="http://schemas.microsoft.com/office/drawing/2014/main" val="20000"/>
                    </a:ext>
                  </a:extLst>
                </a:gridCol>
                <a:gridCol w="1238675">
                  <a:extLst>
                    <a:ext uri="{9D8B030D-6E8A-4147-A177-3AD203B41FA5}">
                      <a16:colId xmlns:a16="http://schemas.microsoft.com/office/drawing/2014/main" val="20001"/>
                    </a:ext>
                  </a:extLst>
                </a:gridCol>
                <a:gridCol w="1267100">
                  <a:extLst>
                    <a:ext uri="{9D8B030D-6E8A-4147-A177-3AD203B41FA5}">
                      <a16:colId xmlns:a16="http://schemas.microsoft.com/office/drawing/2014/main" val="20002"/>
                    </a:ext>
                  </a:extLst>
                </a:gridCol>
                <a:gridCol w="1097000">
                  <a:extLst>
                    <a:ext uri="{9D8B030D-6E8A-4147-A177-3AD203B41FA5}">
                      <a16:colId xmlns:a16="http://schemas.microsoft.com/office/drawing/2014/main" val="20003"/>
                    </a:ext>
                  </a:extLst>
                </a:gridCol>
                <a:gridCol w="1097000">
                  <a:extLst>
                    <a:ext uri="{9D8B030D-6E8A-4147-A177-3AD203B41FA5}">
                      <a16:colId xmlns:a16="http://schemas.microsoft.com/office/drawing/2014/main" val="20004"/>
                    </a:ext>
                  </a:extLst>
                </a:gridCol>
              </a:tblGrid>
              <a:tr h="475375">
                <a:tc>
                  <a:txBody>
                    <a:bodyPr/>
                    <a:lstStyle/>
                    <a:p>
                      <a:pPr marL="0" marR="0" lvl="0" indent="0" algn="ctr" rtl="0">
                        <a:spcBef>
                          <a:spcPts val="0"/>
                        </a:spcBef>
                        <a:spcAft>
                          <a:spcPts val="0"/>
                        </a:spcAft>
                        <a:buNone/>
                      </a:pPr>
                      <a:r>
                        <a:rPr lang="en-US" sz="1400"/>
                        <a:t>Grade</a:t>
                      </a:r>
                      <a:endParaRPr sz="1100"/>
                    </a:p>
                  </a:txBody>
                  <a:tcPr marL="86350" marR="86350" marT="32375" marB="32375" anchor="ctr">
                    <a:solidFill>
                      <a:srgbClr val="E26510"/>
                    </a:solidFill>
                  </a:tcPr>
                </a:tc>
                <a:tc>
                  <a:txBody>
                    <a:bodyPr/>
                    <a:lstStyle/>
                    <a:p>
                      <a:pPr marL="0" marR="0" lvl="0" indent="0" algn="ctr" rtl="0">
                        <a:spcBef>
                          <a:spcPts val="0"/>
                        </a:spcBef>
                        <a:spcAft>
                          <a:spcPts val="0"/>
                        </a:spcAft>
                        <a:buNone/>
                      </a:pPr>
                      <a:r>
                        <a:rPr lang="en-US" sz="1400" b="1">
                          <a:solidFill>
                            <a:schemeClr val="lt1"/>
                          </a:solidFill>
                        </a:rPr>
                        <a:t>ELA</a:t>
                      </a:r>
                      <a:endParaRPr sz="1400" b="1">
                        <a:solidFill>
                          <a:schemeClr val="lt1"/>
                        </a:solidFill>
                        <a:latin typeface="Calibri"/>
                        <a:ea typeface="Calibri"/>
                        <a:cs typeface="Calibri"/>
                        <a:sym typeface="Calibri"/>
                      </a:endParaRPr>
                    </a:p>
                  </a:txBody>
                  <a:tcPr marL="86350" marR="86350" marT="32375" marB="32375" anchor="ctr">
                    <a:solidFill>
                      <a:srgbClr val="E26510"/>
                    </a:solidFill>
                  </a:tcPr>
                </a:tc>
                <a:tc>
                  <a:txBody>
                    <a:bodyPr/>
                    <a:lstStyle/>
                    <a:p>
                      <a:pPr marL="0" marR="0" lvl="0" indent="0" algn="ctr" rtl="0">
                        <a:spcBef>
                          <a:spcPts val="0"/>
                        </a:spcBef>
                        <a:spcAft>
                          <a:spcPts val="0"/>
                        </a:spcAft>
                        <a:buNone/>
                      </a:pPr>
                      <a:r>
                        <a:rPr lang="en-US" sz="1400"/>
                        <a:t>Math</a:t>
                      </a:r>
                      <a:endParaRPr sz="1400" baseline="30000"/>
                    </a:p>
                  </a:txBody>
                  <a:tcPr marL="86350" marR="86350" marT="32375" marB="32375" anchor="ctr">
                    <a:solidFill>
                      <a:srgbClr val="E26510"/>
                    </a:solidFill>
                  </a:tcPr>
                </a:tc>
                <a:tc>
                  <a:txBody>
                    <a:bodyPr/>
                    <a:lstStyle/>
                    <a:p>
                      <a:pPr marL="0" marR="0" lvl="0" indent="0" algn="ctr" rtl="0">
                        <a:spcBef>
                          <a:spcPts val="0"/>
                        </a:spcBef>
                        <a:spcAft>
                          <a:spcPts val="0"/>
                        </a:spcAft>
                        <a:buNone/>
                      </a:pPr>
                      <a:r>
                        <a:rPr lang="en-US" sz="1400"/>
                        <a:t>Science</a:t>
                      </a:r>
                      <a:endParaRPr sz="1100"/>
                    </a:p>
                  </a:txBody>
                  <a:tcPr marL="86350" marR="86350" marT="32375" marB="32375" anchor="ctr">
                    <a:solidFill>
                      <a:srgbClr val="E26510"/>
                    </a:solidFill>
                  </a:tcPr>
                </a:tc>
                <a:tc>
                  <a:txBody>
                    <a:bodyPr/>
                    <a:lstStyle/>
                    <a:p>
                      <a:pPr marL="0" marR="0" lvl="0" indent="0" algn="ctr" rtl="0">
                        <a:spcBef>
                          <a:spcPts val="0"/>
                        </a:spcBef>
                        <a:spcAft>
                          <a:spcPts val="0"/>
                        </a:spcAft>
                        <a:buNone/>
                      </a:pPr>
                      <a:r>
                        <a:rPr lang="en-US" sz="1400"/>
                        <a:t>Social Studies</a:t>
                      </a:r>
                      <a:endParaRPr sz="1100"/>
                    </a:p>
                  </a:txBody>
                  <a:tcPr marL="86350" marR="86350" marT="32375" marB="32375" anchor="ctr">
                    <a:solidFill>
                      <a:srgbClr val="E26510"/>
                    </a:solidFill>
                  </a:tcPr>
                </a:tc>
                <a:extLst>
                  <a:ext uri="{0D108BD9-81ED-4DB2-BD59-A6C34878D82A}">
                    <a16:rowId xmlns:a16="http://schemas.microsoft.com/office/drawing/2014/main" val="10000"/>
                  </a:ext>
                </a:extLst>
              </a:tr>
              <a:tr h="282650">
                <a:tc>
                  <a:txBody>
                    <a:bodyPr/>
                    <a:lstStyle/>
                    <a:p>
                      <a:pPr marL="0" marR="0" lvl="0" indent="0" algn="ctr" rtl="0">
                        <a:spcBef>
                          <a:spcPts val="0"/>
                        </a:spcBef>
                        <a:spcAft>
                          <a:spcPts val="0"/>
                        </a:spcAft>
                        <a:buNone/>
                      </a:pPr>
                      <a:r>
                        <a:rPr lang="en-US" sz="1400">
                          <a:solidFill>
                            <a:srgbClr val="000000"/>
                          </a:solidFill>
                        </a:rPr>
                        <a:t>3</a:t>
                      </a:r>
                      <a:endParaRPr sz="1100">
                        <a:solidFill>
                          <a:srgbClr val="000000"/>
                        </a:solidFill>
                      </a:endParaRPr>
                    </a:p>
                  </a:txBody>
                  <a:tcPr marL="86350" marR="86350" marT="32375" marB="32375" anchor="ctr"/>
                </a:tc>
                <a:tc>
                  <a:txBody>
                    <a:bodyPr/>
                    <a:lstStyle/>
                    <a:p>
                      <a:pPr marL="0" marR="0" lvl="0" indent="0" algn="ctr" rtl="0">
                        <a:lnSpc>
                          <a:spcPct val="100000"/>
                        </a:lnSpc>
                        <a:spcBef>
                          <a:spcPts val="0"/>
                        </a:spcBef>
                        <a:spcAft>
                          <a:spcPts val="0"/>
                        </a:spcAft>
                        <a:buClr>
                          <a:srgbClr val="000000"/>
                        </a:buClr>
                        <a:buSzPts val="1400"/>
                        <a:buFont typeface="Calibri"/>
                        <a:buNone/>
                      </a:pPr>
                      <a:r>
                        <a:rPr lang="en-US" sz="1400" b="0" u="none" strike="noStrike" cap="none">
                          <a:solidFill>
                            <a:srgbClr val="000000"/>
                          </a:solidFill>
                        </a:rPr>
                        <a:t>✔</a:t>
                      </a:r>
                      <a:endParaRPr sz="1400" b="0" i="0" u="none" strike="noStrike" cap="none">
                        <a:solidFill>
                          <a:srgbClr val="000000"/>
                        </a:solidFill>
                        <a:latin typeface="Calibri"/>
                        <a:ea typeface="Calibri"/>
                        <a:cs typeface="Calibri"/>
                        <a:sym typeface="Calibri"/>
                      </a:endParaRPr>
                    </a:p>
                  </a:txBody>
                  <a:tcPr marL="86350" marR="86350" marT="32375" marB="32375" anchor="ctr"/>
                </a:tc>
                <a:tc>
                  <a:txBody>
                    <a:bodyPr/>
                    <a:lstStyle/>
                    <a:p>
                      <a:pPr marL="0" marR="0" lvl="0" indent="0" algn="ctr" rtl="0">
                        <a:lnSpc>
                          <a:spcPct val="100000"/>
                        </a:lnSpc>
                        <a:spcBef>
                          <a:spcPts val="0"/>
                        </a:spcBef>
                        <a:spcAft>
                          <a:spcPts val="0"/>
                        </a:spcAft>
                        <a:buClr>
                          <a:srgbClr val="000000"/>
                        </a:buClr>
                        <a:buSzPts val="1400"/>
                        <a:buFont typeface="Calibri"/>
                        <a:buNone/>
                      </a:pPr>
                      <a:r>
                        <a:rPr lang="en-US" sz="1400" b="0" u="none" strike="noStrike" cap="none">
                          <a:solidFill>
                            <a:srgbClr val="000000"/>
                          </a:solidFill>
                        </a:rPr>
                        <a:t>✔</a:t>
                      </a:r>
                      <a:endParaRPr sz="1400" b="0" i="0" u="none" strike="noStrike" cap="none">
                        <a:solidFill>
                          <a:srgbClr val="000000"/>
                        </a:solidFill>
                        <a:latin typeface="Calibri"/>
                        <a:ea typeface="Calibri"/>
                        <a:cs typeface="Calibri"/>
                        <a:sym typeface="Calibri"/>
                      </a:endParaRPr>
                    </a:p>
                  </a:txBody>
                  <a:tcPr marL="86350" marR="86350" marT="32375" marB="32375" anchor="ctr"/>
                </a:tc>
                <a:tc>
                  <a:txBody>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a:txBody>
                  <a:tcPr marL="86350" marR="86350" marT="32375" marB="32375" anchor="ctr"/>
                </a:tc>
                <a:tc>
                  <a:txBody>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a:txBody>
                  <a:tcPr marL="86350" marR="86350" marT="32375" marB="32375" anchor="ctr"/>
                </a:tc>
                <a:extLst>
                  <a:ext uri="{0D108BD9-81ED-4DB2-BD59-A6C34878D82A}">
                    <a16:rowId xmlns:a16="http://schemas.microsoft.com/office/drawing/2014/main" val="10001"/>
                  </a:ext>
                </a:extLst>
              </a:tr>
              <a:tr h="282650">
                <a:tc>
                  <a:txBody>
                    <a:bodyPr/>
                    <a:lstStyle/>
                    <a:p>
                      <a:pPr marL="0" marR="0" lvl="0" indent="0" algn="ctr" rtl="0">
                        <a:spcBef>
                          <a:spcPts val="0"/>
                        </a:spcBef>
                        <a:spcAft>
                          <a:spcPts val="0"/>
                        </a:spcAft>
                        <a:buNone/>
                      </a:pPr>
                      <a:r>
                        <a:rPr lang="en-US" sz="1400">
                          <a:solidFill>
                            <a:srgbClr val="000000"/>
                          </a:solidFill>
                        </a:rPr>
                        <a:t>4</a:t>
                      </a:r>
                      <a:endParaRPr sz="1100">
                        <a:solidFill>
                          <a:srgbClr val="000000"/>
                        </a:solidFill>
                      </a:endParaRPr>
                    </a:p>
                  </a:txBody>
                  <a:tcPr marL="86350" marR="86350" marT="32375" marB="32375" anchor="ctr"/>
                </a:tc>
                <a:tc>
                  <a:txBody>
                    <a:bodyPr/>
                    <a:lstStyle/>
                    <a:p>
                      <a:pPr marL="0" marR="0" lvl="0" indent="0" algn="ctr" rtl="0">
                        <a:lnSpc>
                          <a:spcPct val="100000"/>
                        </a:lnSpc>
                        <a:spcBef>
                          <a:spcPts val="0"/>
                        </a:spcBef>
                        <a:spcAft>
                          <a:spcPts val="0"/>
                        </a:spcAft>
                        <a:buClr>
                          <a:srgbClr val="000000"/>
                        </a:buClr>
                        <a:buSzPts val="1400"/>
                        <a:buFont typeface="Calibri"/>
                        <a:buNone/>
                      </a:pPr>
                      <a:r>
                        <a:rPr lang="en-US" sz="1400" b="0" u="none" strike="noStrike" cap="none">
                          <a:solidFill>
                            <a:srgbClr val="000000"/>
                          </a:solidFill>
                        </a:rPr>
                        <a:t>✔</a:t>
                      </a:r>
                      <a:endParaRPr sz="1400" b="0" i="0" u="none" strike="noStrike" cap="none">
                        <a:solidFill>
                          <a:srgbClr val="000000"/>
                        </a:solidFill>
                        <a:latin typeface="Calibri"/>
                        <a:ea typeface="Calibri"/>
                        <a:cs typeface="Calibri"/>
                        <a:sym typeface="Calibri"/>
                      </a:endParaRPr>
                    </a:p>
                  </a:txBody>
                  <a:tcPr marL="86350" marR="86350" marT="32375" marB="32375" anchor="ctr"/>
                </a:tc>
                <a:tc>
                  <a:txBody>
                    <a:bodyPr/>
                    <a:lstStyle/>
                    <a:p>
                      <a:pPr marL="0" marR="0" lvl="0" indent="0" algn="ctr" rtl="0">
                        <a:lnSpc>
                          <a:spcPct val="100000"/>
                        </a:lnSpc>
                        <a:spcBef>
                          <a:spcPts val="0"/>
                        </a:spcBef>
                        <a:spcAft>
                          <a:spcPts val="0"/>
                        </a:spcAft>
                        <a:buClr>
                          <a:srgbClr val="000000"/>
                        </a:buClr>
                        <a:buSzPts val="1400"/>
                        <a:buFont typeface="Calibri"/>
                        <a:buNone/>
                      </a:pPr>
                      <a:r>
                        <a:rPr lang="en-US" sz="1400" b="0" u="none" strike="noStrike" cap="none">
                          <a:solidFill>
                            <a:srgbClr val="000000"/>
                          </a:solidFill>
                        </a:rPr>
                        <a:t>✔</a:t>
                      </a:r>
                      <a:endParaRPr sz="1400" b="0" i="0" u="none" strike="noStrike" cap="none">
                        <a:solidFill>
                          <a:srgbClr val="000000"/>
                        </a:solidFill>
                        <a:latin typeface="Calibri"/>
                        <a:ea typeface="Calibri"/>
                        <a:cs typeface="Calibri"/>
                        <a:sym typeface="Calibri"/>
                      </a:endParaRPr>
                    </a:p>
                  </a:txBody>
                  <a:tcPr marL="86350" marR="86350" marT="32375" marB="32375" anchor="ctr"/>
                </a:tc>
                <a:tc>
                  <a:txBody>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a:txBody>
                  <a:tcPr marL="86350" marR="86350" marT="32375" marB="32375" anchor="ctr"/>
                </a:tc>
                <a:tc>
                  <a:txBody>
                    <a:bodyPr/>
                    <a:lstStyle/>
                    <a:p>
                      <a:pPr marL="0" marR="0" lvl="0" indent="0" algn="ctr" rtl="0">
                        <a:lnSpc>
                          <a:spcPct val="100000"/>
                        </a:lnSpc>
                        <a:spcBef>
                          <a:spcPts val="0"/>
                        </a:spcBef>
                        <a:spcAft>
                          <a:spcPts val="0"/>
                        </a:spcAft>
                        <a:buClr>
                          <a:srgbClr val="000000"/>
                        </a:buClr>
                        <a:buSzPts val="1400"/>
                        <a:buFont typeface="Calibri"/>
                        <a:buNone/>
                      </a:pPr>
                      <a:r>
                        <a:rPr lang="en-US" sz="1400" b="0" u="none" strike="noStrike" cap="none">
                          <a:solidFill>
                            <a:srgbClr val="000000"/>
                          </a:solidFill>
                        </a:rPr>
                        <a:t>✔*</a:t>
                      </a:r>
                      <a:endParaRPr sz="1400" b="0" i="0" u="none" strike="noStrike" cap="none">
                        <a:solidFill>
                          <a:srgbClr val="000000"/>
                        </a:solidFill>
                        <a:latin typeface="Calibri"/>
                        <a:ea typeface="Calibri"/>
                        <a:cs typeface="Calibri"/>
                        <a:sym typeface="Calibri"/>
                      </a:endParaRPr>
                    </a:p>
                  </a:txBody>
                  <a:tcPr marL="86350" marR="86350" marT="32375" marB="32375" anchor="ctr"/>
                </a:tc>
                <a:extLst>
                  <a:ext uri="{0D108BD9-81ED-4DB2-BD59-A6C34878D82A}">
                    <a16:rowId xmlns:a16="http://schemas.microsoft.com/office/drawing/2014/main" val="10002"/>
                  </a:ext>
                </a:extLst>
              </a:tr>
              <a:tr h="282650">
                <a:tc>
                  <a:txBody>
                    <a:bodyPr/>
                    <a:lstStyle/>
                    <a:p>
                      <a:pPr marL="0" marR="0" lvl="0" indent="0" algn="ctr" rtl="0">
                        <a:spcBef>
                          <a:spcPts val="0"/>
                        </a:spcBef>
                        <a:spcAft>
                          <a:spcPts val="0"/>
                        </a:spcAft>
                        <a:buNone/>
                      </a:pPr>
                      <a:r>
                        <a:rPr lang="en-US" sz="1400">
                          <a:solidFill>
                            <a:srgbClr val="000000"/>
                          </a:solidFill>
                        </a:rPr>
                        <a:t>5</a:t>
                      </a:r>
                      <a:endParaRPr sz="1100">
                        <a:solidFill>
                          <a:srgbClr val="000000"/>
                        </a:solidFill>
                      </a:endParaRPr>
                    </a:p>
                  </a:txBody>
                  <a:tcPr marL="86350" marR="86350" marT="32375" marB="32375" anchor="ctr"/>
                </a:tc>
                <a:tc>
                  <a:txBody>
                    <a:bodyPr/>
                    <a:lstStyle/>
                    <a:p>
                      <a:pPr marL="0" marR="0" lvl="0" indent="0" algn="ctr" rtl="0">
                        <a:lnSpc>
                          <a:spcPct val="100000"/>
                        </a:lnSpc>
                        <a:spcBef>
                          <a:spcPts val="0"/>
                        </a:spcBef>
                        <a:spcAft>
                          <a:spcPts val="0"/>
                        </a:spcAft>
                        <a:buClr>
                          <a:srgbClr val="000000"/>
                        </a:buClr>
                        <a:buSzPts val="1400"/>
                        <a:buFont typeface="Calibri"/>
                        <a:buNone/>
                      </a:pPr>
                      <a:r>
                        <a:rPr lang="en-US" sz="1400" b="0" u="none" strike="noStrike" cap="none">
                          <a:solidFill>
                            <a:srgbClr val="000000"/>
                          </a:solidFill>
                        </a:rPr>
                        <a:t>✔</a:t>
                      </a:r>
                      <a:endParaRPr sz="1400" b="0" i="0" u="none" strike="noStrike" cap="none">
                        <a:solidFill>
                          <a:srgbClr val="000000"/>
                        </a:solidFill>
                        <a:latin typeface="Calibri"/>
                        <a:ea typeface="Calibri"/>
                        <a:cs typeface="Calibri"/>
                        <a:sym typeface="Calibri"/>
                      </a:endParaRPr>
                    </a:p>
                  </a:txBody>
                  <a:tcPr marL="86350" marR="86350" marT="32375" marB="32375" anchor="ctr"/>
                </a:tc>
                <a:tc>
                  <a:txBody>
                    <a:bodyPr/>
                    <a:lstStyle/>
                    <a:p>
                      <a:pPr marL="0" marR="0" lvl="0" indent="0" algn="ctr" rtl="0">
                        <a:lnSpc>
                          <a:spcPct val="100000"/>
                        </a:lnSpc>
                        <a:spcBef>
                          <a:spcPts val="0"/>
                        </a:spcBef>
                        <a:spcAft>
                          <a:spcPts val="0"/>
                        </a:spcAft>
                        <a:buClr>
                          <a:srgbClr val="000000"/>
                        </a:buClr>
                        <a:buSzPts val="1400"/>
                        <a:buFont typeface="Calibri"/>
                        <a:buNone/>
                      </a:pPr>
                      <a:r>
                        <a:rPr lang="en-US" sz="1400" b="0" u="none" strike="noStrike" cap="none">
                          <a:solidFill>
                            <a:srgbClr val="000000"/>
                          </a:solidFill>
                        </a:rPr>
                        <a:t>✔</a:t>
                      </a:r>
                      <a:endParaRPr sz="1400" b="0" i="0" u="none" strike="noStrike" cap="none">
                        <a:solidFill>
                          <a:srgbClr val="000000"/>
                        </a:solidFill>
                        <a:latin typeface="Calibri"/>
                        <a:ea typeface="Calibri"/>
                        <a:cs typeface="Calibri"/>
                        <a:sym typeface="Calibri"/>
                      </a:endParaRPr>
                    </a:p>
                  </a:txBody>
                  <a:tcPr marL="86350" marR="86350" marT="32375" marB="32375" anchor="ctr"/>
                </a:tc>
                <a:tc>
                  <a:txBody>
                    <a:bodyPr/>
                    <a:lstStyle/>
                    <a:p>
                      <a:pPr marL="0" marR="0" lvl="0" indent="0" algn="ctr" rtl="0">
                        <a:lnSpc>
                          <a:spcPct val="100000"/>
                        </a:lnSpc>
                        <a:spcBef>
                          <a:spcPts val="0"/>
                        </a:spcBef>
                        <a:spcAft>
                          <a:spcPts val="0"/>
                        </a:spcAft>
                        <a:buClr>
                          <a:srgbClr val="000000"/>
                        </a:buClr>
                        <a:buSzPts val="1400"/>
                        <a:buFont typeface="Calibri"/>
                        <a:buNone/>
                      </a:pPr>
                      <a:r>
                        <a:rPr lang="en-US" sz="1400" b="0" u="none" strike="noStrike" cap="none" dirty="0">
                          <a:solidFill>
                            <a:srgbClr val="000000"/>
                          </a:solidFill>
                        </a:rPr>
                        <a:t>✔</a:t>
                      </a:r>
                      <a:endParaRPr sz="1400" b="0" i="0" u="none" strike="noStrike" cap="none" dirty="0">
                        <a:solidFill>
                          <a:srgbClr val="000000"/>
                        </a:solidFill>
                        <a:latin typeface="Calibri"/>
                        <a:ea typeface="Calibri"/>
                        <a:cs typeface="Calibri"/>
                        <a:sym typeface="Calibri"/>
                      </a:endParaRPr>
                    </a:p>
                  </a:txBody>
                  <a:tcPr marL="86350" marR="86350" marT="32375" marB="32375" anchor="ctr"/>
                </a:tc>
                <a:tc>
                  <a:txBody>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a:txBody>
                  <a:tcPr marL="86350" marR="86350" marT="32375" marB="32375" anchor="ctr"/>
                </a:tc>
                <a:extLst>
                  <a:ext uri="{0D108BD9-81ED-4DB2-BD59-A6C34878D82A}">
                    <a16:rowId xmlns:a16="http://schemas.microsoft.com/office/drawing/2014/main" val="10003"/>
                  </a:ext>
                </a:extLst>
              </a:tr>
              <a:tr h="282650">
                <a:tc>
                  <a:txBody>
                    <a:bodyPr/>
                    <a:lstStyle/>
                    <a:p>
                      <a:pPr marL="0" marR="0" lvl="0" indent="0" algn="ctr" rtl="0">
                        <a:spcBef>
                          <a:spcPts val="0"/>
                        </a:spcBef>
                        <a:spcAft>
                          <a:spcPts val="0"/>
                        </a:spcAft>
                        <a:buNone/>
                      </a:pPr>
                      <a:r>
                        <a:rPr lang="en-US" sz="1400">
                          <a:solidFill>
                            <a:srgbClr val="000000"/>
                          </a:solidFill>
                        </a:rPr>
                        <a:t>6</a:t>
                      </a:r>
                      <a:endParaRPr sz="1100">
                        <a:solidFill>
                          <a:srgbClr val="000000"/>
                        </a:solidFill>
                      </a:endParaRPr>
                    </a:p>
                  </a:txBody>
                  <a:tcPr marL="86350" marR="86350" marT="32375" marB="32375" anchor="ctr"/>
                </a:tc>
                <a:tc>
                  <a:txBody>
                    <a:bodyPr/>
                    <a:lstStyle/>
                    <a:p>
                      <a:pPr marL="0" marR="0" lvl="0" indent="0" algn="ctr" rtl="0">
                        <a:lnSpc>
                          <a:spcPct val="100000"/>
                        </a:lnSpc>
                        <a:spcBef>
                          <a:spcPts val="0"/>
                        </a:spcBef>
                        <a:spcAft>
                          <a:spcPts val="0"/>
                        </a:spcAft>
                        <a:buClr>
                          <a:srgbClr val="000000"/>
                        </a:buClr>
                        <a:buSzPts val="1400"/>
                        <a:buFont typeface="Calibri"/>
                        <a:buNone/>
                      </a:pPr>
                      <a:r>
                        <a:rPr lang="en-US" sz="1400" b="0" u="none" strike="noStrike" cap="none">
                          <a:solidFill>
                            <a:srgbClr val="000000"/>
                          </a:solidFill>
                        </a:rPr>
                        <a:t>✔</a:t>
                      </a:r>
                      <a:endParaRPr sz="1400" b="0" i="0" u="none" strike="noStrike" cap="none">
                        <a:solidFill>
                          <a:srgbClr val="000000"/>
                        </a:solidFill>
                        <a:latin typeface="Calibri"/>
                        <a:ea typeface="Calibri"/>
                        <a:cs typeface="Calibri"/>
                        <a:sym typeface="Calibri"/>
                      </a:endParaRPr>
                    </a:p>
                  </a:txBody>
                  <a:tcPr marL="86350" marR="86350" marT="32375" marB="32375" anchor="ctr"/>
                </a:tc>
                <a:tc>
                  <a:txBody>
                    <a:bodyPr/>
                    <a:lstStyle/>
                    <a:p>
                      <a:pPr marL="0" marR="0" lvl="0" indent="0" algn="ctr" rtl="0">
                        <a:lnSpc>
                          <a:spcPct val="100000"/>
                        </a:lnSpc>
                        <a:spcBef>
                          <a:spcPts val="0"/>
                        </a:spcBef>
                        <a:spcAft>
                          <a:spcPts val="0"/>
                        </a:spcAft>
                        <a:buClr>
                          <a:srgbClr val="000000"/>
                        </a:buClr>
                        <a:buSzPts val="1400"/>
                        <a:buFont typeface="Calibri"/>
                        <a:buNone/>
                      </a:pPr>
                      <a:r>
                        <a:rPr lang="en-US" sz="1400" b="0" u="none" strike="noStrike" cap="none">
                          <a:solidFill>
                            <a:srgbClr val="000000"/>
                          </a:solidFill>
                        </a:rPr>
                        <a:t>✔</a:t>
                      </a:r>
                      <a:endParaRPr sz="1400" b="0" i="0" u="none" strike="noStrike" cap="none">
                        <a:solidFill>
                          <a:srgbClr val="000000"/>
                        </a:solidFill>
                        <a:latin typeface="Calibri"/>
                        <a:ea typeface="Calibri"/>
                        <a:cs typeface="Calibri"/>
                        <a:sym typeface="Calibri"/>
                      </a:endParaRPr>
                    </a:p>
                  </a:txBody>
                  <a:tcPr marL="86350" marR="86350" marT="32375" marB="32375" anchor="ctr"/>
                </a:tc>
                <a:tc>
                  <a:txBody>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a:txBody>
                  <a:tcPr marL="86350" marR="86350" marT="32375" marB="32375" anchor="ctr"/>
                </a:tc>
                <a:tc>
                  <a:txBody>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Calibri"/>
                        <a:ea typeface="Calibri"/>
                        <a:cs typeface="Calibri"/>
                        <a:sym typeface="Calibri"/>
                      </a:endParaRPr>
                    </a:p>
                  </a:txBody>
                  <a:tcPr marL="86350" marR="86350" marT="32375" marB="32375" anchor="ctr"/>
                </a:tc>
                <a:extLst>
                  <a:ext uri="{0D108BD9-81ED-4DB2-BD59-A6C34878D82A}">
                    <a16:rowId xmlns:a16="http://schemas.microsoft.com/office/drawing/2014/main" val="10004"/>
                  </a:ext>
                </a:extLst>
              </a:tr>
              <a:tr h="282650">
                <a:tc>
                  <a:txBody>
                    <a:bodyPr/>
                    <a:lstStyle/>
                    <a:p>
                      <a:pPr marL="0" marR="0" lvl="0" indent="0" algn="ctr" rtl="0">
                        <a:spcBef>
                          <a:spcPts val="0"/>
                        </a:spcBef>
                        <a:spcAft>
                          <a:spcPts val="0"/>
                        </a:spcAft>
                        <a:buNone/>
                      </a:pPr>
                      <a:r>
                        <a:rPr lang="en-US" sz="1400">
                          <a:solidFill>
                            <a:srgbClr val="000000"/>
                          </a:solidFill>
                        </a:rPr>
                        <a:t>7</a:t>
                      </a:r>
                      <a:endParaRPr sz="1100">
                        <a:solidFill>
                          <a:srgbClr val="000000"/>
                        </a:solidFill>
                      </a:endParaRPr>
                    </a:p>
                  </a:txBody>
                  <a:tcPr marL="86350" marR="86350" marT="32375" marB="32375" anchor="ctr"/>
                </a:tc>
                <a:tc>
                  <a:txBody>
                    <a:bodyPr/>
                    <a:lstStyle/>
                    <a:p>
                      <a:pPr marL="0" marR="0" lvl="0" indent="0" algn="ctr" rtl="0">
                        <a:lnSpc>
                          <a:spcPct val="100000"/>
                        </a:lnSpc>
                        <a:spcBef>
                          <a:spcPts val="0"/>
                        </a:spcBef>
                        <a:spcAft>
                          <a:spcPts val="0"/>
                        </a:spcAft>
                        <a:buClr>
                          <a:srgbClr val="000000"/>
                        </a:buClr>
                        <a:buSzPts val="1400"/>
                        <a:buFont typeface="Calibri"/>
                        <a:buNone/>
                      </a:pPr>
                      <a:r>
                        <a:rPr lang="en-US" sz="1400" b="0" u="none" strike="noStrike" cap="none">
                          <a:solidFill>
                            <a:srgbClr val="000000"/>
                          </a:solidFill>
                        </a:rPr>
                        <a:t>✔</a:t>
                      </a:r>
                      <a:endParaRPr sz="1400" b="0" i="0" u="none" strike="noStrike" cap="none">
                        <a:solidFill>
                          <a:srgbClr val="000000"/>
                        </a:solidFill>
                        <a:latin typeface="Calibri"/>
                        <a:ea typeface="Calibri"/>
                        <a:cs typeface="Calibri"/>
                        <a:sym typeface="Calibri"/>
                      </a:endParaRPr>
                    </a:p>
                  </a:txBody>
                  <a:tcPr marL="86350" marR="86350" marT="32375" marB="32375" anchor="ctr"/>
                </a:tc>
                <a:tc>
                  <a:txBody>
                    <a:bodyPr/>
                    <a:lstStyle/>
                    <a:p>
                      <a:pPr marL="0" marR="0" lvl="0" indent="0" algn="ctr" rtl="0">
                        <a:lnSpc>
                          <a:spcPct val="100000"/>
                        </a:lnSpc>
                        <a:spcBef>
                          <a:spcPts val="0"/>
                        </a:spcBef>
                        <a:spcAft>
                          <a:spcPts val="0"/>
                        </a:spcAft>
                        <a:buClr>
                          <a:srgbClr val="000000"/>
                        </a:buClr>
                        <a:buSzPts val="1400"/>
                        <a:buFont typeface="Calibri"/>
                        <a:buNone/>
                      </a:pPr>
                      <a:r>
                        <a:rPr lang="en-US" sz="1400" b="0" u="none" strike="noStrike" cap="none">
                          <a:solidFill>
                            <a:srgbClr val="000000"/>
                          </a:solidFill>
                        </a:rPr>
                        <a:t>✔</a:t>
                      </a:r>
                      <a:endParaRPr sz="1400" b="0" i="0" u="none" strike="noStrike" cap="none">
                        <a:solidFill>
                          <a:srgbClr val="000000"/>
                        </a:solidFill>
                        <a:latin typeface="Calibri"/>
                        <a:ea typeface="Calibri"/>
                        <a:cs typeface="Calibri"/>
                        <a:sym typeface="Calibri"/>
                      </a:endParaRPr>
                    </a:p>
                  </a:txBody>
                  <a:tcPr marL="86350" marR="86350" marT="32375" marB="32375" anchor="ctr"/>
                </a:tc>
                <a:tc>
                  <a:txBody>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a:txBody>
                  <a:tcPr marL="86350" marR="86350" marT="32375" marB="32375" anchor="ctr"/>
                </a:tc>
                <a:tc>
                  <a:txBody>
                    <a:bodyPr/>
                    <a:lstStyle/>
                    <a:p>
                      <a:pPr marL="0" marR="0" lvl="0" indent="0" algn="ctr" rtl="0">
                        <a:lnSpc>
                          <a:spcPct val="100000"/>
                        </a:lnSpc>
                        <a:spcBef>
                          <a:spcPts val="0"/>
                        </a:spcBef>
                        <a:spcAft>
                          <a:spcPts val="0"/>
                        </a:spcAft>
                        <a:buClr>
                          <a:srgbClr val="000000"/>
                        </a:buClr>
                        <a:buSzPts val="1400"/>
                        <a:buFont typeface="Calibri"/>
                        <a:buNone/>
                      </a:pPr>
                      <a:r>
                        <a:rPr lang="en-US" sz="1400" b="0" u="none" strike="noStrike" cap="none">
                          <a:solidFill>
                            <a:srgbClr val="000000"/>
                          </a:solidFill>
                        </a:rPr>
                        <a:t>✔</a:t>
                      </a:r>
                      <a:r>
                        <a:rPr lang="en-US" sz="14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Calibri"/>
                        <a:ea typeface="Calibri"/>
                        <a:cs typeface="Calibri"/>
                        <a:sym typeface="Calibri"/>
                      </a:endParaRPr>
                    </a:p>
                  </a:txBody>
                  <a:tcPr marL="86350" marR="86350" marT="32375" marB="32375" anchor="ctr"/>
                </a:tc>
                <a:extLst>
                  <a:ext uri="{0D108BD9-81ED-4DB2-BD59-A6C34878D82A}">
                    <a16:rowId xmlns:a16="http://schemas.microsoft.com/office/drawing/2014/main" val="10005"/>
                  </a:ext>
                </a:extLst>
              </a:tr>
              <a:tr h="282650">
                <a:tc>
                  <a:txBody>
                    <a:bodyPr/>
                    <a:lstStyle/>
                    <a:p>
                      <a:pPr marL="0" marR="0" lvl="0" indent="0" algn="ctr" rtl="0">
                        <a:spcBef>
                          <a:spcPts val="0"/>
                        </a:spcBef>
                        <a:spcAft>
                          <a:spcPts val="0"/>
                        </a:spcAft>
                        <a:buNone/>
                      </a:pPr>
                      <a:r>
                        <a:rPr lang="en-US" sz="1400">
                          <a:solidFill>
                            <a:srgbClr val="000000"/>
                          </a:solidFill>
                        </a:rPr>
                        <a:t>8</a:t>
                      </a:r>
                      <a:endParaRPr sz="1100">
                        <a:solidFill>
                          <a:srgbClr val="000000"/>
                        </a:solidFill>
                      </a:endParaRPr>
                    </a:p>
                  </a:txBody>
                  <a:tcPr marL="86350" marR="86350" marT="32375" marB="32375" anchor="ctr"/>
                </a:tc>
                <a:tc>
                  <a:txBody>
                    <a:bodyPr/>
                    <a:lstStyle/>
                    <a:p>
                      <a:pPr marL="0" marR="0" lvl="0" indent="0" algn="ctr" rtl="0">
                        <a:lnSpc>
                          <a:spcPct val="100000"/>
                        </a:lnSpc>
                        <a:spcBef>
                          <a:spcPts val="0"/>
                        </a:spcBef>
                        <a:spcAft>
                          <a:spcPts val="0"/>
                        </a:spcAft>
                        <a:buClr>
                          <a:srgbClr val="000000"/>
                        </a:buClr>
                        <a:buSzPts val="1400"/>
                        <a:buFont typeface="Calibri"/>
                        <a:buNone/>
                      </a:pPr>
                      <a:r>
                        <a:rPr lang="en-US" sz="1400" b="0" u="none" strike="noStrike" cap="none">
                          <a:solidFill>
                            <a:srgbClr val="000000"/>
                          </a:solidFill>
                        </a:rPr>
                        <a:t>✔</a:t>
                      </a:r>
                      <a:endParaRPr sz="1400" b="0" i="0" u="none" strike="noStrike" cap="none">
                        <a:solidFill>
                          <a:srgbClr val="000000"/>
                        </a:solidFill>
                        <a:latin typeface="Calibri"/>
                        <a:ea typeface="Calibri"/>
                        <a:cs typeface="Calibri"/>
                        <a:sym typeface="Calibri"/>
                      </a:endParaRPr>
                    </a:p>
                  </a:txBody>
                  <a:tcPr marL="86350" marR="86350" marT="32375" marB="32375" anchor="ctr"/>
                </a:tc>
                <a:tc>
                  <a:txBody>
                    <a:bodyPr/>
                    <a:lstStyle/>
                    <a:p>
                      <a:pPr marL="0" marR="0" lvl="0" indent="0" algn="ctr" rtl="0">
                        <a:lnSpc>
                          <a:spcPct val="100000"/>
                        </a:lnSpc>
                        <a:spcBef>
                          <a:spcPts val="0"/>
                        </a:spcBef>
                        <a:spcAft>
                          <a:spcPts val="0"/>
                        </a:spcAft>
                        <a:buClr>
                          <a:srgbClr val="000000"/>
                        </a:buClr>
                        <a:buSzPts val="1400"/>
                        <a:buFont typeface="Calibri"/>
                        <a:buNone/>
                      </a:pPr>
                      <a:r>
                        <a:rPr lang="en-US" sz="1400" b="0" u="none" strike="noStrike" cap="none">
                          <a:solidFill>
                            <a:srgbClr val="000000"/>
                          </a:solidFill>
                        </a:rPr>
                        <a:t>✔</a:t>
                      </a:r>
                      <a:endParaRPr sz="1400" b="0" i="0" u="none" strike="noStrike" cap="none">
                        <a:solidFill>
                          <a:srgbClr val="000000"/>
                        </a:solidFill>
                        <a:latin typeface="Calibri"/>
                        <a:ea typeface="Calibri"/>
                        <a:cs typeface="Calibri"/>
                        <a:sym typeface="Calibri"/>
                      </a:endParaRPr>
                    </a:p>
                  </a:txBody>
                  <a:tcPr marL="86350" marR="86350" marT="32375" marB="32375" anchor="ctr"/>
                </a:tc>
                <a:tc>
                  <a:txBody>
                    <a:bodyPr/>
                    <a:lstStyle/>
                    <a:p>
                      <a:pPr marL="0" marR="0" lvl="0" indent="0" algn="ctr" rtl="0">
                        <a:lnSpc>
                          <a:spcPct val="100000"/>
                        </a:lnSpc>
                        <a:spcBef>
                          <a:spcPts val="0"/>
                        </a:spcBef>
                        <a:spcAft>
                          <a:spcPts val="0"/>
                        </a:spcAft>
                        <a:buClr>
                          <a:srgbClr val="000000"/>
                        </a:buClr>
                        <a:buSzPts val="1400"/>
                        <a:buFont typeface="Calibri"/>
                        <a:buNone/>
                      </a:pPr>
                      <a:r>
                        <a:rPr lang="en-US" sz="1400" b="0" u="none" strike="noStrike" cap="none">
                          <a:solidFill>
                            <a:srgbClr val="000000"/>
                          </a:solidFill>
                        </a:rPr>
                        <a:t>✔</a:t>
                      </a:r>
                      <a:endParaRPr sz="1400" b="0" i="0" u="none" strike="noStrike" cap="none">
                        <a:solidFill>
                          <a:srgbClr val="000000"/>
                        </a:solidFill>
                        <a:latin typeface="Calibri"/>
                        <a:ea typeface="Calibri"/>
                        <a:cs typeface="Calibri"/>
                        <a:sym typeface="Calibri"/>
                      </a:endParaRPr>
                    </a:p>
                  </a:txBody>
                  <a:tcPr marL="86350" marR="86350" marT="32375" marB="32375" anchor="ctr"/>
                </a:tc>
                <a:tc>
                  <a:txBody>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Calibri"/>
                        <a:ea typeface="Calibri"/>
                        <a:cs typeface="Calibri"/>
                        <a:sym typeface="Calibri"/>
                      </a:endParaRPr>
                    </a:p>
                  </a:txBody>
                  <a:tcPr marL="86350" marR="86350" marT="32375" marB="32375" anchor="ctr"/>
                </a:tc>
                <a:extLst>
                  <a:ext uri="{0D108BD9-81ED-4DB2-BD59-A6C34878D82A}">
                    <a16:rowId xmlns:a16="http://schemas.microsoft.com/office/drawing/2014/main" val="10006"/>
                  </a:ext>
                </a:extLst>
              </a:tr>
            </a:tbl>
          </a:graphicData>
        </a:graphic>
      </p:graphicFrame>
      <p:sp>
        <p:nvSpPr>
          <p:cNvPr id="364" name="Google Shape;364;p14"/>
          <p:cNvSpPr txBox="1"/>
          <p:nvPr/>
        </p:nvSpPr>
        <p:spPr>
          <a:xfrm>
            <a:off x="478631" y="3599150"/>
            <a:ext cx="8185200" cy="147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0000"/>
                </a:solidFill>
                <a:latin typeface="Calibri"/>
                <a:ea typeface="Calibri"/>
                <a:cs typeface="Calibri"/>
                <a:sym typeface="Calibri"/>
              </a:rPr>
              <a:t>Note</a:t>
            </a:r>
            <a:r>
              <a:rPr lang="en-US" sz="1800">
                <a:solidFill>
                  <a:srgbClr val="000000"/>
                </a:solidFill>
                <a:latin typeface="Calibri"/>
                <a:ea typeface="Calibri"/>
                <a:cs typeface="Calibri"/>
                <a:sym typeface="Calibri"/>
              </a:rPr>
              <a:t>: CoAlt science and social studies and CoAlt E</a:t>
            </a:r>
            <a:r>
              <a:rPr lang="en-US" sz="1800">
                <a:latin typeface="Calibri"/>
                <a:ea typeface="Calibri"/>
                <a:cs typeface="Calibri"/>
                <a:sym typeface="Calibri"/>
              </a:rPr>
              <a:t>LA and math (DLM)</a:t>
            </a:r>
            <a:r>
              <a:rPr lang="en-US" sz="1800">
                <a:solidFill>
                  <a:srgbClr val="000000"/>
                </a:solidFill>
                <a:latin typeface="Calibri"/>
                <a:ea typeface="Calibri"/>
                <a:cs typeface="Calibri"/>
                <a:sym typeface="Calibri"/>
              </a:rPr>
              <a:t> assessments are the corresponding assessments to CMAS science, social studies, math and ELA for students with the most significant cognitive disabilities.</a:t>
            </a:r>
            <a:endParaRPr/>
          </a:p>
          <a:p>
            <a:pPr marL="0" marR="0" lvl="0" indent="0" algn="l" rtl="0">
              <a:spcBef>
                <a:spcPts val="0"/>
              </a:spcBef>
              <a:spcAft>
                <a:spcPts val="0"/>
              </a:spcAft>
              <a:buNone/>
            </a:pPr>
            <a:endParaRPr sz="1800">
              <a:solidFill>
                <a:srgbClr val="000000"/>
              </a:solidFill>
              <a:latin typeface="Calibri"/>
              <a:ea typeface="Calibri"/>
              <a:cs typeface="Calibri"/>
              <a:sym typeface="Calibri"/>
            </a:endParaRPr>
          </a:p>
          <a:p>
            <a:pPr marL="0" marR="0" lvl="0" indent="0" algn="l" rtl="0">
              <a:spcBef>
                <a:spcPts val="0"/>
              </a:spcBef>
              <a:spcAft>
                <a:spcPts val="0"/>
              </a:spcAft>
              <a:buNone/>
            </a:pPr>
            <a:r>
              <a:rPr lang="en-US" sz="1800">
                <a:solidFill>
                  <a:srgbClr val="000000"/>
                </a:solidFill>
                <a:latin typeface="Calibri"/>
                <a:ea typeface="Calibri"/>
                <a:cs typeface="Calibri"/>
                <a:sym typeface="Calibri"/>
              </a:rPr>
              <a:t>*Administered at selected schools only</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8"/>
        <p:cNvGrpSpPr/>
        <p:nvPr/>
      </p:nvGrpSpPr>
      <p:grpSpPr>
        <a:xfrm>
          <a:off x="0" y="0"/>
          <a:ext cx="0" cy="0"/>
          <a:chOff x="0" y="0"/>
          <a:chExt cx="0" cy="0"/>
        </a:xfrm>
      </p:grpSpPr>
      <p:sp>
        <p:nvSpPr>
          <p:cNvPr id="369" name="Google Shape;369;p15" descr="2025-26 Spring State Assessments Grades 9 through 11"/>
          <p:cNvSpPr/>
          <p:nvPr/>
        </p:nvSpPr>
        <p:spPr>
          <a:xfrm>
            <a:off x="478631" y="0"/>
            <a:ext cx="2435994" cy="2550312"/>
          </a:xfrm>
          <a:prstGeom prst="flowChartDocumen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70" name="Google Shape;370;p15"/>
          <p:cNvSpPr txBox="1">
            <a:spLocks noGrp="1"/>
          </p:cNvSpPr>
          <p:nvPr>
            <p:ph type="title"/>
          </p:nvPr>
        </p:nvSpPr>
        <p:spPr>
          <a:xfrm>
            <a:off x="478500" y="0"/>
            <a:ext cx="2436000" cy="2041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2520"/>
              <a:buFont typeface="Calibri"/>
              <a:buNone/>
            </a:pPr>
            <a:r>
              <a:rPr lang="en-US" sz="2000">
                <a:solidFill>
                  <a:srgbClr val="FFFFFF"/>
                </a:solidFill>
                <a:latin typeface="Calibri"/>
                <a:ea typeface="Calibri"/>
                <a:cs typeface="Calibri"/>
                <a:sym typeface="Calibri"/>
              </a:rPr>
              <a:t>2025-26 </a:t>
            </a:r>
            <a:br>
              <a:rPr lang="en-US" sz="2000">
                <a:latin typeface="Calibri"/>
                <a:ea typeface="Calibri"/>
                <a:cs typeface="Calibri"/>
                <a:sym typeface="Calibri"/>
              </a:rPr>
            </a:br>
            <a:r>
              <a:rPr lang="en-US" sz="2000">
                <a:solidFill>
                  <a:srgbClr val="FFFFFF"/>
                </a:solidFill>
                <a:latin typeface="Calibri"/>
                <a:ea typeface="Calibri"/>
                <a:cs typeface="Calibri"/>
                <a:sym typeface="Calibri"/>
              </a:rPr>
              <a:t>Spring State Assessments: </a:t>
            </a:r>
            <a:br>
              <a:rPr lang="en-US" sz="2000">
                <a:latin typeface="Calibri"/>
                <a:ea typeface="Calibri"/>
                <a:cs typeface="Calibri"/>
                <a:sym typeface="Calibri"/>
              </a:rPr>
            </a:br>
            <a:r>
              <a:rPr lang="en-US" sz="2000">
                <a:solidFill>
                  <a:srgbClr val="FFFFFF"/>
                </a:solidFill>
                <a:latin typeface="Calibri"/>
                <a:ea typeface="Calibri"/>
                <a:cs typeface="Calibri"/>
                <a:sym typeface="Calibri"/>
              </a:rPr>
              <a:t>Grades 9 through 11</a:t>
            </a:r>
            <a:endParaRPr sz="2000">
              <a:solidFill>
                <a:srgbClr val="FFFFFF"/>
              </a:solidFill>
              <a:latin typeface="Calibri"/>
              <a:ea typeface="Calibri"/>
              <a:cs typeface="Calibri"/>
              <a:sym typeface="Calibri"/>
            </a:endParaRPr>
          </a:p>
        </p:txBody>
      </p:sp>
      <p:graphicFrame>
        <p:nvGraphicFramePr>
          <p:cNvPr id="371" name="Google Shape;371;p15"/>
          <p:cNvGraphicFramePr/>
          <p:nvPr/>
        </p:nvGraphicFramePr>
        <p:xfrm>
          <a:off x="3294043" y="1318211"/>
          <a:ext cx="5369900" cy="1583725"/>
        </p:xfrm>
        <a:graphic>
          <a:graphicData uri="http://schemas.openxmlformats.org/drawingml/2006/table">
            <a:tbl>
              <a:tblPr firstRow="1" bandRow="1">
                <a:noFill/>
                <a:tableStyleId>{435BCC6B-7D43-4CFB-8C8B-7D69D310FE17}</a:tableStyleId>
              </a:tblPr>
              <a:tblGrid>
                <a:gridCol w="922950">
                  <a:extLst>
                    <a:ext uri="{9D8B030D-6E8A-4147-A177-3AD203B41FA5}">
                      <a16:colId xmlns:a16="http://schemas.microsoft.com/office/drawing/2014/main" val="20000"/>
                    </a:ext>
                  </a:extLst>
                </a:gridCol>
                <a:gridCol w="1528925">
                  <a:extLst>
                    <a:ext uri="{9D8B030D-6E8A-4147-A177-3AD203B41FA5}">
                      <a16:colId xmlns:a16="http://schemas.microsoft.com/office/drawing/2014/main" val="20001"/>
                    </a:ext>
                  </a:extLst>
                </a:gridCol>
                <a:gridCol w="1448100">
                  <a:extLst>
                    <a:ext uri="{9D8B030D-6E8A-4147-A177-3AD203B41FA5}">
                      <a16:colId xmlns:a16="http://schemas.microsoft.com/office/drawing/2014/main" val="20002"/>
                    </a:ext>
                  </a:extLst>
                </a:gridCol>
                <a:gridCol w="1469925">
                  <a:extLst>
                    <a:ext uri="{9D8B030D-6E8A-4147-A177-3AD203B41FA5}">
                      <a16:colId xmlns:a16="http://schemas.microsoft.com/office/drawing/2014/main" val="20003"/>
                    </a:ext>
                  </a:extLst>
                </a:gridCol>
              </a:tblGrid>
              <a:tr h="568900">
                <a:tc>
                  <a:txBody>
                    <a:bodyPr/>
                    <a:lstStyle/>
                    <a:p>
                      <a:pPr marL="0" marR="0" lvl="0" indent="0" algn="ctr" rtl="0">
                        <a:spcBef>
                          <a:spcPts val="0"/>
                        </a:spcBef>
                        <a:spcAft>
                          <a:spcPts val="0"/>
                        </a:spcAft>
                        <a:buNone/>
                      </a:pPr>
                      <a:r>
                        <a:rPr lang="en-US" sz="1400"/>
                        <a:t>Grade</a:t>
                      </a:r>
                      <a:endParaRPr sz="1100"/>
                    </a:p>
                  </a:txBody>
                  <a:tcPr marL="86350" marR="86350" marT="32375" marB="32375" anchor="ctr">
                    <a:solidFill>
                      <a:srgbClr val="E26510"/>
                    </a:solidFill>
                  </a:tcPr>
                </a:tc>
                <a:tc>
                  <a:txBody>
                    <a:bodyPr/>
                    <a:lstStyle/>
                    <a:p>
                      <a:pPr marL="0" marR="0" lvl="0" indent="0" algn="ctr" rtl="0">
                        <a:spcBef>
                          <a:spcPts val="0"/>
                        </a:spcBef>
                        <a:spcAft>
                          <a:spcPts val="0"/>
                        </a:spcAft>
                        <a:buNone/>
                      </a:pPr>
                      <a:r>
                        <a:rPr lang="en-US" sz="1400" b="1">
                          <a:solidFill>
                            <a:schemeClr val="lt1"/>
                          </a:solidFill>
                        </a:rPr>
                        <a:t>CO PSAT*</a:t>
                      </a:r>
                      <a:endParaRPr sz="1400" b="1">
                        <a:solidFill>
                          <a:schemeClr val="lt1"/>
                        </a:solidFill>
                        <a:latin typeface="Calibri"/>
                        <a:ea typeface="Calibri"/>
                        <a:cs typeface="Calibri"/>
                        <a:sym typeface="Calibri"/>
                      </a:endParaRPr>
                    </a:p>
                  </a:txBody>
                  <a:tcPr marL="86350" marR="86350" marT="32375" marB="32375" anchor="ctr">
                    <a:solidFill>
                      <a:srgbClr val="E26510"/>
                    </a:solidFill>
                  </a:tcPr>
                </a:tc>
                <a:tc>
                  <a:txBody>
                    <a:bodyPr/>
                    <a:lstStyle/>
                    <a:p>
                      <a:pPr marL="0" marR="0" lvl="0" indent="0" algn="ctr" rtl="0">
                        <a:spcBef>
                          <a:spcPts val="0"/>
                        </a:spcBef>
                        <a:spcAft>
                          <a:spcPts val="0"/>
                        </a:spcAft>
                        <a:buNone/>
                      </a:pPr>
                      <a:r>
                        <a:rPr lang="en-US" sz="1400"/>
                        <a:t>CO SAT*</a:t>
                      </a:r>
                      <a:endParaRPr sz="1400" baseline="30000"/>
                    </a:p>
                  </a:txBody>
                  <a:tcPr marL="86350" marR="86350" marT="32375" marB="32375" anchor="ctr">
                    <a:solidFill>
                      <a:srgbClr val="E26510"/>
                    </a:solidFill>
                  </a:tcPr>
                </a:tc>
                <a:tc>
                  <a:txBody>
                    <a:bodyPr/>
                    <a:lstStyle/>
                    <a:p>
                      <a:pPr marL="0" marR="0" lvl="0" indent="0" algn="ctr" rtl="0">
                        <a:spcBef>
                          <a:spcPts val="0"/>
                        </a:spcBef>
                        <a:spcAft>
                          <a:spcPts val="0"/>
                        </a:spcAft>
                        <a:buNone/>
                      </a:pPr>
                      <a:r>
                        <a:rPr lang="en-US" sz="1400"/>
                        <a:t>CMAS Science*</a:t>
                      </a:r>
                      <a:endParaRPr sz="1100"/>
                    </a:p>
                  </a:txBody>
                  <a:tcPr marL="86350" marR="86350" marT="32375" marB="32375" anchor="ctr">
                    <a:solidFill>
                      <a:srgbClr val="E26510"/>
                    </a:solidFill>
                  </a:tcPr>
                </a:tc>
                <a:extLst>
                  <a:ext uri="{0D108BD9-81ED-4DB2-BD59-A6C34878D82A}">
                    <a16:rowId xmlns:a16="http://schemas.microsoft.com/office/drawing/2014/main" val="10000"/>
                  </a:ext>
                </a:extLst>
              </a:tr>
              <a:tr h="338275">
                <a:tc>
                  <a:txBody>
                    <a:bodyPr/>
                    <a:lstStyle/>
                    <a:p>
                      <a:pPr marL="0" marR="0" lvl="0" indent="0" algn="ctr" rtl="0">
                        <a:spcBef>
                          <a:spcPts val="0"/>
                        </a:spcBef>
                        <a:spcAft>
                          <a:spcPts val="0"/>
                        </a:spcAft>
                        <a:buNone/>
                      </a:pPr>
                      <a:r>
                        <a:rPr lang="en-US" sz="1400">
                          <a:solidFill>
                            <a:srgbClr val="000000"/>
                          </a:solidFill>
                        </a:rPr>
                        <a:t>9</a:t>
                      </a:r>
                      <a:endParaRPr sz="1100">
                        <a:solidFill>
                          <a:srgbClr val="000000"/>
                        </a:solidFill>
                      </a:endParaRPr>
                    </a:p>
                  </a:txBody>
                  <a:tcPr marL="86350" marR="86350" marT="32375" marB="32375" anchor="ctr"/>
                </a:tc>
                <a:tc>
                  <a:txBody>
                    <a:bodyPr/>
                    <a:lstStyle/>
                    <a:p>
                      <a:pPr marL="0" marR="0" lvl="0" indent="0" algn="ctr" rtl="0">
                        <a:lnSpc>
                          <a:spcPct val="100000"/>
                        </a:lnSpc>
                        <a:spcBef>
                          <a:spcPts val="0"/>
                        </a:spcBef>
                        <a:spcAft>
                          <a:spcPts val="0"/>
                        </a:spcAft>
                        <a:buClr>
                          <a:srgbClr val="000000"/>
                        </a:buClr>
                        <a:buSzPts val="1400"/>
                        <a:buFont typeface="Calibri"/>
                        <a:buNone/>
                      </a:pPr>
                      <a:r>
                        <a:rPr lang="en-US" sz="1400" b="0" u="none" strike="noStrike" cap="none">
                          <a:solidFill>
                            <a:srgbClr val="000000"/>
                          </a:solidFill>
                        </a:rPr>
                        <a:t>✔</a:t>
                      </a:r>
                      <a:endParaRPr sz="1400" b="0" i="0" u="none" strike="noStrike" cap="none">
                        <a:solidFill>
                          <a:srgbClr val="000000"/>
                        </a:solidFill>
                        <a:latin typeface="Calibri"/>
                        <a:ea typeface="Calibri"/>
                        <a:cs typeface="Calibri"/>
                        <a:sym typeface="Calibri"/>
                      </a:endParaRPr>
                    </a:p>
                  </a:txBody>
                  <a:tcPr marL="86350" marR="86350" marT="32375" marB="32375" anchor="ctr"/>
                </a:tc>
                <a:tc>
                  <a:txBody>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a:txBody>
                  <a:tcPr marL="86350" marR="86350" marT="32375" marB="32375" anchor="ctr"/>
                </a:tc>
                <a:tc>
                  <a:txBody>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a:txBody>
                  <a:tcPr marL="86350" marR="86350" marT="32375" marB="32375" anchor="ctr"/>
                </a:tc>
                <a:extLst>
                  <a:ext uri="{0D108BD9-81ED-4DB2-BD59-A6C34878D82A}">
                    <a16:rowId xmlns:a16="http://schemas.microsoft.com/office/drawing/2014/main" val="10001"/>
                  </a:ext>
                </a:extLst>
              </a:tr>
              <a:tr h="338275">
                <a:tc>
                  <a:txBody>
                    <a:bodyPr/>
                    <a:lstStyle/>
                    <a:p>
                      <a:pPr marL="0" marR="0" lvl="0" indent="0" algn="ctr" rtl="0">
                        <a:spcBef>
                          <a:spcPts val="0"/>
                        </a:spcBef>
                        <a:spcAft>
                          <a:spcPts val="0"/>
                        </a:spcAft>
                        <a:buNone/>
                      </a:pPr>
                      <a:r>
                        <a:rPr lang="en-US" sz="1400">
                          <a:solidFill>
                            <a:srgbClr val="000000"/>
                          </a:solidFill>
                        </a:rPr>
                        <a:t>10</a:t>
                      </a:r>
                      <a:endParaRPr sz="1100">
                        <a:solidFill>
                          <a:srgbClr val="000000"/>
                        </a:solidFill>
                      </a:endParaRPr>
                    </a:p>
                  </a:txBody>
                  <a:tcPr marL="86350" marR="86350" marT="32375" marB="32375" anchor="ctr"/>
                </a:tc>
                <a:tc>
                  <a:txBody>
                    <a:bodyPr/>
                    <a:lstStyle/>
                    <a:p>
                      <a:pPr marL="0" marR="0" lvl="0" indent="0" algn="ctr" rtl="0">
                        <a:lnSpc>
                          <a:spcPct val="100000"/>
                        </a:lnSpc>
                        <a:spcBef>
                          <a:spcPts val="0"/>
                        </a:spcBef>
                        <a:spcAft>
                          <a:spcPts val="0"/>
                        </a:spcAft>
                        <a:buClr>
                          <a:srgbClr val="000000"/>
                        </a:buClr>
                        <a:buSzPts val="1400"/>
                        <a:buFont typeface="Calibri"/>
                        <a:buNone/>
                      </a:pPr>
                      <a:r>
                        <a:rPr lang="en-US" sz="1400" b="0" u="none" strike="noStrike" cap="none">
                          <a:solidFill>
                            <a:srgbClr val="000000"/>
                          </a:solidFill>
                        </a:rPr>
                        <a:t>✔</a:t>
                      </a:r>
                      <a:endParaRPr sz="1400" b="0" i="0" u="none" strike="noStrike" cap="none">
                        <a:solidFill>
                          <a:srgbClr val="000000"/>
                        </a:solidFill>
                        <a:latin typeface="Calibri"/>
                        <a:ea typeface="Calibri"/>
                        <a:cs typeface="Calibri"/>
                        <a:sym typeface="Calibri"/>
                      </a:endParaRPr>
                    </a:p>
                  </a:txBody>
                  <a:tcPr marL="86350" marR="86350" marT="32375" marB="32375" anchor="ctr"/>
                </a:tc>
                <a:tc>
                  <a:txBody>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a:txBody>
                  <a:tcPr marL="86350" marR="86350" marT="32375" marB="32375" anchor="ctr"/>
                </a:tc>
                <a:tc>
                  <a:txBody>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a:txBody>
                  <a:tcPr marL="86350" marR="86350" marT="32375" marB="32375" anchor="ctr"/>
                </a:tc>
                <a:extLst>
                  <a:ext uri="{0D108BD9-81ED-4DB2-BD59-A6C34878D82A}">
                    <a16:rowId xmlns:a16="http://schemas.microsoft.com/office/drawing/2014/main" val="10002"/>
                  </a:ext>
                </a:extLst>
              </a:tr>
              <a:tr h="338275">
                <a:tc>
                  <a:txBody>
                    <a:bodyPr/>
                    <a:lstStyle/>
                    <a:p>
                      <a:pPr marL="0" marR="0" lvl="0" indent="0" algn="ctr" rtl="0">
                        <a:spcBef>
                          <a:spcPts val="0"/>
                        </a:spcBef>
                        <a:spcAft>
                          <a:spcPts val="0"/>
                        </a:spcAft>
                        <a:buNone/>
                      </a:pPr>
                      <a:r>
                        <a:rPr lang="en-US" sz="1400">
                          <a:solidFill>
                            <a:srgbClr val="000000"/>
                          </a:solidFill>
                        </a:rPr>
                        <a:t>11</a:t>
                      </a:r>
                      <a:endParaRPr sz="1100">
                        <a:solidFill>
                          <a:srgbClr val="000000"/>
                        </a:solidFill>
                      </a:endParaRPr>
                    </a:p>
                  </a:txBody>
                  <a:tcPr marL="86350" marR="86350" marT="32375" marB="32375" anchor="ctr"/>
                </a:tc>
                <a:tc>
                  <a:txBody>
                    <a:bodyPr/>
                    <a:lstStyle/>
                    <a:p>
                      <a:pPr marL="0" marR="0" lvl="0" indent="0" algn="ctr" rtl="0">
                        <a:spcBef>
                          <a:spcPts val="0"/>
                        </a:spcBef>
                        <a:spcAft>
                          <a:spcPts val="0"/>
                        </a:spcAft>
                        <a:buNone/>
                      </a:pPr>
                      <a:endParaRPr sz="1400">
                        <a:solidFill>
                          <a:schemeClr val="dk1"/>
                        </a:solidFill>
                      </a:endParaRPr>
                    </a:p>
                  </a:txBody>
                  <a:tcPr marL="86350" marR="86350" marT="32375" marB="32375" anchor="ctr"/>
                </a:tc>
                <a:tc>
                  <a:txBody>
                    <a:bodyPr/>
                    <a:lstStyle/>
                    <a:p>
                      <a:pPr marL="0" marR="0" lvl="0" indent="0" algn="ctr" rtl="0">
                        <a:lnSpc>
                          <a:spcPct val="100000"/>
                        </a:lnSpc>
                        <a:spcBef>
                          <a:spcPts val="0"/>
                        </a:spcBef>
                        <a:spcAft>
                          <a:spcPts val="0"/>
                        </a:spcAft>
                        <a:buClr>
                          <a:srgbClr val="000000"/>
                        </a:buClr>
                        <a:buSzPts val="1400"/>
                        <a:buFont typeface="Calibri"/>
                        <a:buNone/>
                      </a:pPr>
                      <a:r>
                        <a:rPr lang="en-US" sz="1400" b="0" u="none" strike="noStrike" cap="none">
                          <a:solidFill>
                            <a:srgbClr val="000000"/>
                          </a:solidFill>
                        </a:rPr>
                        <a:t>✔</a:t>
                      </a:r>
                      <a:endParaRPr sz="1400" b="0" i="0" u="none" strike="noStrike" cap="none">
                        <a:solidFill>
                          <a:srgbClr val="000000"/>
                        </a:solidFill>
                        <a:latin typeface="Calibri"/>
                        <a:ea typeface="Calibri"/>
                        <a:cs typeface="Calibri"/>
                        <a:sym typeface="Calibri"/>
                      </a:endParaRPr>
                    </a:p>
                  </a:txBody>
                  <a:tcPr marL="86350" marR="86350" marT="32375" marB="32375" anchor="ctr"/>
                </a:tc>
                <a:tc>
                  <a:txBody>
                    <a:bodyPr/>
                    <a:lstStyle/>
                    <a:p>
                      <a:pPr marL="0" marR="0" lvl="0" indent="0" algn="ctr" rtl="0">
                        <a:lnSpc>
                          <a:spcPct val="100000"/>
                        </a:lnSpc>
                        <a:spcBef>
                          <a:spcPts val="0"/>
                        </a:spcBef>
                        <a:spcAft>
                          <a:spcPts val="0"/>
                        </a:spcAft>
                        <a:buClr>
                          <a:srgbClr val="000000"/>
                        </a:buClr>
                        <a:buSzPts val="1400"/>
                        <a:buFont typeface="Calibri"/>
                        <a:buNone/>
                      </a:pPr>
                      <a:r>
                        <a:rPr lang="en-US" sz="1400" b="0" u="none" strike="noStrike" cap="none">
                          <a:solidFill>
                            <a:srgbClr val="000000"/>
                          </a:solidFill>
                        </a:rPr>
                        <a:t>✔</a:t>
                      </a:r>
                      <a:endParaRPr sz="1400" b="0" i="0" u="none" strike="noStrike" cap="none">
                        <a:solidFill>
                          <a:srgbClr val="000000"/>
                        </a:solidFill>
                        <a:latin typeface="Calibri"/>
                        <a:ea typeface="Calibri"/>
                        <a:cs typeface="Calibri"/>
                        <a:sym typeface="Calibri"/>
                      </a:endParaRPr>
                    </a:p>
                  </a:txBody>
                  <a:tcPr marL="86350" marR="86350" marT="32375" marB="32375" anchor="ctr"/>
                </a:tc>
                <a:extLst>
                  <a:ext uri="{0D108BD9-81ED-4DB2-BD59-A6C34878D82A}">
                    <a16:rowId xmlns:a16="http://schemas.microsoft.com/office/drawing/2014/main" val="10003"/>
                  </a:ext>
                </a:extLst>
              </a:tr>
            </a:tbl>
          </a:graphicData>
        </a:graphic>
      </p:graphicFrame>
      <p:sp>
        <p:nvSpPr>
          <p:cNvPr id="372" name="Google Shape;372;p15"/>
          <p:cNvSpPr txBox="1"/>
          <p:nvPr/>
        </p:nvSpPr>
        <p:spPr>
          <a:xfrm>
            <a:off x="478625" y="3570200"/>
            <a:ext cx="7983900" cy="147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latin typeface="Calibri"/>
                <a:ea typeface="Calibri"/>
                <a:cs typeface="Calibri"/>
                <a:sym typeface="Calibri"/>
              </a:rPr>
              <a:t>Note</a:t>
            </a:r>
            <a:r>
              <a:rPr lang="en-US" sz="1800">
                <a:latin typeface="Calibri"/>
                <a:ea typeface="Calibri"/>
                <a:cs typeface="Calibri"/>
                <a:sym typeface="Calibri"/>
              </a:rPr>
              <a:t>: </a:t>
            </a:r>
            <a:r>
              <a:rPr lang="en-US" sz="1800">
                <a:solidFill>
                  <a:srgbClr val="000000"/>
                </a:solidFill>
                <a:latin typeface="Calibri"/>
                <a:ea typeface="Calibri"/>
                <a:cs typeface="Calibri"/>
                <a:sym typeface="Calibri"/>
              </a:rPr>
              <a:t>CoAlt eligible students take the corresponding CoAlt science (CMAS</a:t>
            </a:r>
            <a:r>
              <a:rPr lang="en-US" sz="1800">
                <a:latin typeface="Calibri"/>
                <a:ea typeface="Calibri"/>
                <a:cs typeface="Calibri"/>
                <a:sym typeface="Calibri"/>
              </a:rPr>
              <a:t>)</a:t>
            </a:r>
            <a:r>
              <a:rPr lang="en-US" sz="1800">
                <a:solidFill>
                  <a:srgbClr val="000000"/>
                </a:solidFill>
                <a:latin typeface="Calibri"/>
                <a:ea typeface="Calibri"/>
                <a:cs typeface="Calibri"/>
                <a:sym typeface="Calibri"/>
              </a:rPr>
              <a:t> and CoAlt ELA and math (DLM) assessment(s) at each grade level for students with the students with the most significant cognitive disabilities.</a:t>
            </a:r>
            <a:endParaRPr>
              <a:solidFill>
                <a:schemeClr val="dk1"/>
              </a:solidFill>
            </a:endParaRPr>
          </a:p>
          <a:p>
            <a:pPr marL="0" marR="0" lvl="0" indent="0" algn="l" rtl="0">
              <a:spcBef>
                <a:spcPts val="0"/>
              </a:spcBef>
              <a:spcAft>
                <a:spcPts val="0"/>
              </a:spcAft>
              <a:buNone/>
            </a:pPr>
            <a:endParaRPr sz="1800">
              <a:latin typeface="Calibri"/>
              <a:ea typeface="Calibri"/>
              <a:cs typeface="Calibri"/>
              <a:sym typeface="Calibri"/>
            </a:endParaRPr>
          </a:p>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16"/>
          <p:cNvSpPr txBox="1">
            <a:spLocks noGrp="1"/>
          </p:cNvSpPr>
          <p:nvPr>
            <p:ph type="title"/>
          </p:nvPr>
        </p:nvSpPr>
        <p:spPr>
          <a:xfrm>
            <a:off x="311700" y="105100"/>
            <a:ext cx="8557800" cy="7413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200"/>
              <a:buFont typeface="Calibri"/>
              <a:buNone/>
            </a:pPr>
            <a:r>
              <a:rPr lang="en-US" sz="3200">
                <a:latin typeface="Calibri"/>
                <a:ea typeface="Calibri"/>
                <a:cs typeface="Calibri"/>
                <a:sym typeface="Calibri"/>
              </a:rPr>
              <a:t>Tentative 2025-26 State Assessment Calendar</a:t>
            </a:r>
            <a:endParaRPr/>
          </a:p>
        </p:txBody>
      </p:sp>
      <p:graphicFrame>
        <p:nvGraphicFramePr>
          <p:cNvPr id="378" name="Google Shape;378;p16"/>
          <p:cNvGraphicFramePr/>
          <p:nvPr>
            <p:extLst>
              <p:ext uri="{D42A27DB-BD31-4B8C-83A1-F6EECF244321}">
                <p14:modId xmlns:p14="http://schemas.microsoft.com/office/powerpoint/2010/main" val="768360996"/>
              </p:ext>
            </p:extLst>
          </p:nvPr>
        </p:nvGraphicFramePr>
        <p:xfrm>
          <a:off x="-2" y="1006082"/>
          <a:ext cx="9144000" cy="2965978"/>
        </p:xfrm>
        <a:graphic>
          <a:graphicData uri="http://schemas.openxmlformats.org/drawingml/2006/table">
            <a:tbl>
              <a:tblPr firstRow="1" bandRow="1">
                <a:noFill/>
                <a:tableStyleId>{267B18AA-92DA-472F-A516-1ED1CC0635EE}</a:tableStyleId>
              </a:tblPr>
              <a:tblGrid>
                <a:gridCol w="3347525">
                  <a:extLst>
                    <a:ext uri="{9D8B030D-6E8A-4147-A177-3AD203B41FA5}">
                      <a16:colId xmlns:a16="http://schemas.microsoft.com/office/drawing/2014/main" val="20000"/>
                    </a:ext>
                  </a:extLst>
                </a:gridCol>
                <a:gridCol w="1213800">
                  <a:extLst>
                    <a:ext uri="{9D8B030D-6E8A-4147-A177-3AD203B41FA5}">
                      <a16:colId xmlns:a16="http://schemas.microsoft.com/office/drawing/2014/main" val="20001"/>
                    </a:ext>
                  </a:extLst>
                </a:gridCol>
                <a:gridCol w="4582675">
                  <a:extLst>
                    <a:ext uri="{9D8B030D-6E8A-4147-A177-3AD203B41FA5}">
                      <a16:colId xmlns:a16="http://schemas.microsoft.com/office/drawing/2014/main" val="20002"/>
                    </a:ext>
                  </a:extLst>
                </a:gridCol>
              </a:tblGrid>
              <a:tr h="288200">
                <a:tc>
                  <a:txBody>
                    <a:bodyPr/>
                    <a:lstStyle/>
                    <a:p>
                      <a:pPr marL="0" marR="0" lvl="0" indent="0" algn="ctr" rtl="0">
                        <a:spcBef>
                          <a:spcPts val="0"/>
                        </a:spcBef>
                        <a:spcAft>
                          <a:spcPts val="0"/>
                        </a:spcAft>
                        <a:buNone/>
                      </a:pPr>
                      <a:r>
                        <a:rPr lang="en-US" sz="1400"/>
                        <a:t>Assessment</a:t>
                      </a:r>
                      <a:endParaRPr sz="1400">
                        <a:solidFill>
                          <a:srgbClr val="191919"/>
                        </a:solidFill>
                        <a:latin typeface="Times New Roman"/>
                        <a:ea typeface="Times New Roman"/>
                        <a:cs typeface="Times New Roman"/>
                        <a:sym typeface="Times New Roman"/>
                      </a:endParaRPr>
                    </a:p>
                  </a:txBody>
                  <a:tcPr marL="0" marR="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E26510"/>
                    </a:solidFill>
                  </a:tcPr>
                </a:tc>
                <a:tc>
                  <a:txBody>
                    <a:bodyPr/>
                    <a:lstStyle/>
                    <a:p>
                      <a:pPr marL="0" marR="0" lvl="0" indent="0" algn="ctr" rtl="0">
                        <a:spcBef>
                          <a:spcPts val="0"/>
                        </a:spcBef>
                        <a:spcAft>
                          <a:spcPts val="0"/>
                        </a:spcAft>
                        <a:buNone/>
                      </a:pPr>
                      <a:r>
                        <a:rPr lang="en-US" sz="1400"/>
                        <a:t>Grade(s)</a:t>
                      </a:r>
                      <a:endParaRPr sz="1400">
                        <a:solidFill>
                          <a:srgbClr val="191919"/>
                        </a:solidFill>
                        <a:latin typeface="Times New Roman"/>
                        <a:ea typeface="Times New Roman"/>
                        <a:cs typeface="Times New Roman"/>
                        <a:sym typeface="Times New Roman"/>
                      </a:endParaRPr>
                    </a:p>
                  </a:txBody>
                  <a:tcPr marL="0" marR="0" marT="0" marB="0" anchor="ctr">
                    <a:lnT w="12700" cap="flat" cmpd="sng" algn="ctr">
                      <a:solidFill>
                        <a:schemeClr val="bg1"/>
                      </a:solidFill>
                      <a:prstDash val="solid"/>
                      <a:round/>
                      <a:headEnd type="none" w="med" len="med"/>
                      <a:tailEnd type="none" w="med" len="med"/>
                    </a:lnT>
                    <a:solidFill>
                      <a:srgbClr val="E26510"/>
                    </a:solidFill>
                  </a:tcPr>
                </a:tc>
                <a:tc>
                  <a:txBody>
                    <a:bodyPr/>
                    <a:lstStyle/>
                    <a:p>
                      <a:pPr marL="0" marR="0" lvl="0" indent="0" algn="ctr" rtl="0">
                        <a:spcBef>
                          <a:spcPts val="0"/>
                        </a:spcBef>
                        <a:spcAft>
                          <a:spcPts val="0"/>
                        </a:spcAft>
                        <a:buNone/>
                      </a:pPr>
                      <a:r>
                        <a:rPr lang="en-US" sz="1400"/>
                        <a:t>Tentative Windows</a:t>
                      </a:r>
                      <a:endParaRPr sz="1400">
                        <a:solidFill>
                          <a:srgbClr val="191919"/>
                        </a:solidFill>
                        <a:latin typeface="Times New Roman"/>
                        <a:ea typeface="Times New Roman"/>
                        <a:cs typeface="Times New Roman"/>
                        <a:sym typeface="Times New Roman"/>
                      </a:endParaRPr>
                    </a:p>
                  </a:txBody>
                  <a:tcPr marL="0" marR="0"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E26510"/>
                    </a:solidFill>
                  </a:tcPr>
                </a:tc>
                <a:extLst>
                  <a:ext uri="{0D108BD9-81ED-4DB2-BD59-A6C34878D82A}">
                    <a16:rowId xmlns:a16="http://schemas.microsoft.com/office/drawing/2014/main" val="10000"/>
                  </a:ext>
                </a:extLst>
              </a:tr>
              <a:tr h="320700">
                <a:tc>
                  <a:txBody>
                    <a:bodyPr/>
                    <a:lstStyle/>
                    <a:p>
                      <a:pPr marL="0" marR="0" lvl="0" indent="0" algn="ctr" rtl="0">
                        <a:spcBef>
                          <a:spcPts val="0"/>
                        </a:spcBef>
                        <a:spcAft>
                          <a:spcPts val="0"/>
                        </a:spcAft>
                        <a:buNone/>
                      </a:pPr>
                      <a:r>
                        <a:rPr lang="en-US">
                          <a:solidFill>
                            <a:srgbClr val="000000"/>
                          </a:solidFill>
                        </a:rPr>
                        <a:t>ACCESS</a:t>
                      </a:r>
                      <a:endParaRPr sz="1400" b="0">
                        <a:solidFill>
                          <a:srgbClr val="000000"/>
                        </a:solidFill>
                        <a:latin typeface="Calibri"/>
                        <a:ea typeface="Calibri"/>
                        <a:cs typeface="Calibri"/>
                        <a:sym typeface="Calibri"/>
                      </a:endParaRPr>
                    </a:p>
                  </a:txBody>
                  <a:tcPr marL="0" marR="0" marT="0" marB="0" anchor="ctr">
                    <a:lnL w="12700" cap="flat" cmpd="sng" algn="ctr">
                      <a:solidFill>
                        <a:schemeClr val="bg1"/>
                      </a:solidFill>
                      <a:prstDash val="solid"/>
                      <a:round/>
                      <a:headEnd type="none" w="med" len="med"/>
                      <a:tailEnd type="none" w="med" len="med"/>
                    </a:lnL>
                  </a:tcPr>
                </a:tc>
                <a:tc>
                  <a:txBody>
                    <a:bodyPr/>
                    <a:lstStyle/>
                    <a:p>
                      <a:pPr marL="0" marR="0" lvl="0" indent="0" algn="ctr" rtl="0">
                        <a:spcBef>
                          <a:spcPts val="0"/>
                        </a:spcBef>
                        <a:spcAft>
                          <a:spcPts val="0"/>
                        </a:spcAft>
                        <a:buNone/>
                      </a:pPr>
                      <a:r>
                        <a:rPr lang="en-US" sz="1400">
                          <a:solidFill>
                            <a:srgbClr val="000000"/>
                          </a:solidFill>
                        </a:rPr>
                        <a:t>K through 12</a:t>
                      </a:r>
                      <a:endParaRPr sz="1400">
                        <a:solidFill>
                          <a:srgbClr val="000000"/>
                        </a:solidFill>
                        <a:latin typeface="Calibri"/>
                        <a:ea typeface="Calibri"/>
                        <a:cs typeface="Calibri"/>
                        <a:sym typeface="Calibri"/>
                      </a:endParaRPr>
                    </a:p>
                  </a:txBody>
                  <a:tcPr marL="0" marR="0" marT="0" marB="0" anchor="ctr"/>
                </a:tc>
                <a:tc>
                  <a:txBody>
                    <a:bodyPr/>
                    <a:lstStyle/>
                    <a:p>
                      <a:pPr marL="0" marR="0" lvl="0" indent="0" algn="ctr" rtl="0">
                        <a:spcBef>
                          <a:spcPts val="0"/>
                        </a:spcBef>
                        <a:spcAft>
                          <a:spcPts val="0"/>
                        </a:spcAft>
                        <a:buNone/>
                      </a:pPr>
                      <a:r>
                        <a:rPr lang="en-US" sz="1400">
                          <a:solidFill>
                            <a:srgbClr val="000000"/>
                          </a:solidFill>
                        </a:rPr>
                        <a:t>January 1</a:t>
                      </a:r>
                      <a:r>
                        <a:rPr lang="en-US">
                          <a:solidFill>
                            <a:srgbClr val="000000"/>
                          </a:solidFill>
                        </a:rPr>
                        <a:t>2</a:t>
                      </a:r>
                      <a:r>
                        <a:rPr lang="en-US" sz="1400">
                          <a:solidFill>
                            <a:srgbClr val="000000"/>
                          </a:solidFill>
                        </a:rPr>
                        <a:t> through February 1</a:t>
                      </a:r>
                      <a:r>
                        <a:rPr lang="en-US">
                          <a:solidFill>
                            <a:srgbClr val="000000"/>
                          </a:solidFill>
                        </a:rPr>
                        <a:t>3</a:t>
                      </a:r>
                      <a:r>
                        <a:rPr lang="en-US" sz="1400">
                          <a:solidFill>
                            <a:srgbClr val="000000"/>
                          </a:solidFill>
                        </a:rPr>
                        <a:t>, 202</a:t>
                      </a:r>
                      <a:r>
                        <a:rPr lang="en-US">
                          <a:solidFill>
                            <a:srgbClr val="000000"/>
                          </a:solidFill>
                        </a:rPr>
                        <a:t>6</a:t>
                      </a:r>
                      <a:endParaRPr sz="1400">
                        <a:solidFill>
                          <a:srgbClr val="000000"/>
                        </a:solidFill>
                        <a:latin typeface="Calibri"/>
                        <a:ea typeface="Calibri"/>
                        <a:cs typeface="Calibri"/>
                        <a:sym typeface="Calibri"/>
                      </a:endParaRPr>
                    </a:p>
                  </a:txBody>
                  <a:tcPr marL="0" marR="0" marT="0" marB="0" anchor="ctr">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01"/>
                  </a:ext>
                </a:extLst>
              </a:tr>
              <a:tr h="322325">
                <a:tc>
                  <a:txBody>
                    <a:bodyPr/>
                    <a:lstStyle/>
                    <a:p>
                      <a:pPr marL="0" marR="0" lvl="0" indent="0" algn="ctr" rtl="0">
                        <a:lnSpc>
                          <a:spcPct val="100000"/>
                        </a:lnSpc>
                        <a:spcBef>
                          <a:spcPts val="0"/>
                        </a:spcBef>
                        <a:spcAft>
                          <a:spcPts val="0"/>
                        </a:spcAft>
                        <a:buClr>
                          <a:schemeClr val="dk1"/>
                        </a:buClr>
                        <a:buSzPts val="1400"/>
                        <a:buFont typeface="Calibri"/>
                        <a:buNone/>
                      </a:pPr>
                      <a:r>
                        <a:rPr lang="en-US" sz="1400">
                          <a:solidFill>
                            <a:srgbClr val="000000"/>
                          </a:solidFill>
                        </a:rPr>
                        <a:t>CMAS and CoAlt: Science</a:t>
                      </a:r>
                      <a:endParaRPr sz="1400" b="0" baseline="30000">
                        <a:solidFill>
                          <a:srgbClr val="000000"/>
                        </a:solidFill>
                        <a:latin typeface="Calibri"/>
                        <a:ea typeface="Calibri"/>
                        <a:cs typeface="Calibri"/>
                        <a:sym typeface="Calibri"/>
                      </a:endParaRPr>
                    </a:p>
                  </a:txBody>
                  <a:tcPr marL="0" marR="0" marT="0" marB="0" anchor="ctr">
                    <a:lnL w="12700" cap="flat" cmpd="sng" algn="ctr">
                      <a:solidFill>
                        <a:schemeClr val="bg1"/>
                      </a:solidFill>
                      <a:prstDash val="solid"/>
                      <a:round/>
                      <a:headEnd type="none" w="med" len="med"/>
                      <a:tailEnd type="none" w="med" len="med"/>
                    </a:lnL>
                  </a:tcPr>
                </a:tc>
                <a:tc>
                  <a:txBody>
                    <a:bodyPr/>
                    <a:lstStyle/>
                    <a:p>
                      <a:pPr marL="0" marR="0" lvl="0" indent="0" algn="ctr" rtl="0">
                        <a:lnSpc>
                          <a:spcPct val="100000"/>
                        </a:lnSpc>
                        <a:spcBef>
                          <a:spcPts val="0"/>
                        </a:spcBef>
                        <a:spcAft>
                          <a:spcPts val="0"/>
                        </a:spcAft>
                        <a:buClr>
                          <a:schemeClr val="dk1"/>
                        </a:buClr>
                        <a:buSzPts val="1400"/>
                        <a:buFont typeface="Calibri"/>
                        <a:buNone/>
                      </a:pPr>
                      <a:r>
                        <a:rPr lang="en-US" sz="1400">
                          <a:solidFill>
                            <a:srgbClr val="000000"/>
                          </a:solidFill>
                        </a:rPr>
                        <a:t>5, 8, 11</a:t>
                      </a:r>
                      <a:r>
                        <a:rPr lang="en-US" sz="1400" baseline="30000">
                          <a:solidFill>
                            <a:srgbClr val="000000"/>
                          </a:solidFill>
                        </a:rPr>
                        <a:t>1</a:t>
                      </a:r>
                      <a:endParaRPr sz="1400" baseline="30000">
                        <a:solidFill>
                          <a:srgbClr val="000000"/>
                        </a:solidFill>
                        <a:latin typeface="Calibri"/>
                        <a:ea typeface="Calibri"/>
                        <a:cs typeface="Calibri"/>
                        <a:sym typeface="Calibri"/>
                      </a:endParaRPr>
                    </a:p>
                  </a:txBody>
                  <a:tcPr marL="0" marR="0" marT="0" marB="0" anchor="ctr"/>
                </a:tc>
                <a:tc>
                  <a:txBody>
                    <a:bodyPr/>
                    <a:lstStyle/>
                    <a:p>
                      <a:pPr marL="0" marR="0" lvl="0" indent="0" algn="ctr" rtl="0">
                        <a:lnSpc>
                          <a:spcPct val="100000"/>
                        </a:lnSpc>
                        <a:spcBef>
                          <a:spcPts val="0"/>
                        </a:spcBef>
                        <a:spcAft>
                          <a:spcPts val="0"/>
                        </a:spcAft>
                        <a:buClr>
                          <a:schemeClr val="dk1"/>
                        </a:buClr>
                        <a:buSzPts val="1400"/>
                        <a:buFont typeface="Calibri"/>
                        <a:buNone/>
                      </a:pPr>
                      <a:endParaRPr sz="1400" baseline="30000" dirty="0">
                        <a:solidFill>
                          <a:srgbClr val="000000"/>
                        </a:solidFill>
                        <a:latin typeface="Calibri"/>
                        <a:ea typeface="Calibri"/>
                        <a:cs typeface="Calibri"/>
                        <a:sym typeface="Calibri"/>
                      </a:endParaRPr>
                    </a:p>
                  </a:txBody>
                  <a:tcPr marL="0" marR="0" marT="0" marB="0" anchor="ctr">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02"/>
                  </a:ext>
                </a:extLst>
              </a:tr>
              <a:tr h="322325">
                <a:tc>
                  <a:txBody>
                    <a:bodyPr/>
                    <a:lstStyle/>
                    <a:p>
                      <a:pPr marL="0" marR="0" lvl="0" indent="0" algn="ctr" rtl="0">
                        <a:lnSpc>
                          <a:spcPct val="100000"/>
                        </a:lnSpc>
                        <a:spcBef>
                          <a:spcPts val="0"/>
                        </a:spcBef>
                        <a:spcAft>
                          <a:spcPts val="0"/>
                        </a:spcAft>
                        <a:buClr>
                          <a:schemeClr val="dk1"/>
                        </a:buClr>
                        <a:buSzPts val="1400"/>
                        <a:buFont typeface="Calibri"/>
                        <a:buNone/>
                      </a:pPr>
                      <a:r>
                        <a:rPr lang="en-US" sz="1400" b="0">
                          <a:solidFill>
                            <a:srgbClr val="000000"/>
                          </a:solidFill>
                          <a:latin typeface="Calibri"/>
                          <a:ea typeface="Calibri"/>
                          <a:cs typeface="Calibri"/>
                          <a:sym typeface="Calibri"/>
                        </a:rPr>
                        <a:t>CMAS and CoAlt: Social Studies</a:t>
                      </a:r>
                      <a:r>
                        <a:rPr lang="en-US" sz="1400" b="0" baseline="30000">
                          <a:solidFill>
                            <a:srgbClr val="000000"/>
                          </a:solidFill>
                          <a:latin typeface="Calibri"/>
                          <a:ea typeface="Calibri"/>
                          <a:cs typeface="Calibri"/>
                          <a:sym typeface="Calibri"/>
                        </a:rPr>
                        <a:t>1</a:t>
                      </a:r>
                      <a:endParaRPr sz="1100">
                        <a:solidFill>
                          <a:srgbClr val="000000"/>
                        </a:solidFill>
                      </a:endParaRPr>
                    </a:p>
                  </a:txBody>
                  <a:tcPr marL="0" marR="0" marT="0" marB="0" anchor="ctr">
                    <a:lnL w="12700" cap="flat" cmpd="sng" algn="ctr">
                      <a:solidFill>
                        <a:schemeClr val="bg1"/>
                      </a:solidFill>
                      <a:prstDash val="solid"/>
                      <a:round/>
                      <a:headEnd type="none" w="med" len="med"/>
                      <a:tailEnd type="none" w="med" len="med"/>
                    </a:lnL>
                  </a:tcPr>
                </a:tc>
                <a:tc>
                  <a:txBody>
                    <a:bodyPr/>
                    <a:lstStyle/>
                    <a:p>
                      <a:pPr marL="0" marR="0" lvl="0" indent="0" algn="ctr" rtl="0">
                        <a:lnSpc>
                          <a:spcPct val="100000"/>
                        </a:lnSpc>
                        <a:spcBef>
                          <a:spcPts val="0"/>
                        </a:spcBef>
                        <a:spcAft>
                          <a:spcPts val="0"/>
                        </a:spcAft>
                        <a:buClr>
                          <a:schemeClr val="dk1"/>
                        </a:buClr>
                        <a:buSzPts val="1400"/>
                        <a:buFont typeface="Calibri"/>
                        <a:buNone/>
                      </a:pPr>
                      <a:r>
                        <a:rPr lang="en-US" sz="1400">
                          <a:solidFill>
                            <a:srgbClr val="000000"/>
                          </a:solidFill>
                        </a:rPr>
                        <a:t>4 and 7</a:t>
                      </a:r>
                      <a:endParaRPr sz="1400" baseline="30000">
                        <a:solidFill>
                          <a:srgbClr val="000000"/>
                        </a:solidFill>
                        <a:latin typeface="Calibri"/>
                        <a:ea typeface="Calibri"/>
                        <a:cs typeface="Calibri"/>
                        <a:sym typeface="Calibri"/>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400"/>
                        <a:buFont typeface="Calibri"/>
                        <a:buNone/>
                        <a:tabLst/>
                        <a:defRPr/>
                      </a:pPr>
                      <a:r>
                        <a:rPr lang="en-US" sz="1400" dirty="0">
                          <a:solidFill>
                            <a:srgbClr val="000000"/>
                          </a:solidFill>
                        </a:rPr>
                        <a:t>April </a:t>
                      </a:r>
                      <a:r>
                        <a:rPr lang="en-US" dirty="0">
                          <a:solidFill>
                            <a:srgbClr val="000000"/>
                          </a:solidFill>
                        </a:rPr>
                        <a:t>6</a:t>
                      </a:r>
                      <a:r>
                        <a:rPr lang="en-US" sz="1400" dirty="0">
                          <a:solidFill>
                            <a:srgbClr val="000000"/>
                          </a:solidFill>
                        </a:rPr>
                        <a:t> through 2</a:t>
                      </a:r>
                      <a:r>
                        <a:rPr lang="en-US" dirty="0">
                          <a:solidFill>
                            <a:srgbClr val="000000"/>
                          </a:solidFill>
                        </a:rPr>
                        <a:t>4</a:t>
                      </a:r>
                      <a:r>
                        <a:rPr lang="en-US" sz="1400" dirty="0">
                          <a:solidFill>
                            <a:srgbClr val="000000"/>
                          </a:solidFill>
                        </a:rPr>
                        <a:t>, 202</a:t>
                      </a:r>
                      <a:r>
                        <a:rPr lang="en-US" dirty="0">
                          <a:solidFill>
                            <a:srgbClr val="000000"/>
                          </a:solidFill>
                        </a:rPr>
                        <a:t>6</a:t>
                      </a:r>
                      <a:endParaRPr lang="en-US" sz="1400" baseline="30000" dirty="0">
                        <a:solidFill>
                          <a:srgbClr val="000000"/>
                        </a:solidFill>
                        <a:latin typeface="Calibri"/>
                        <a:ea typeface="Calibri"/>
                        <a:cs typeface="Calibri"/>
                        <a:sym typeface="Calibri"/>
                      </a:endParaRPr>
                    </a:p>
                  </a:txBody>
                  <a:tcPr marL="0" marR="0" marT="0" marB="0" anchor="ctr">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03"/>
                  </a:ext>
                </a:extLst>
              </a:tr>
              <a:tr h="322325">
                <a:tc>
                  <a:txBody>
                    <a:bodyPr/>
                    <a:lstStyle/>
                    <a:p>
                      <a:pPr marL="0" marR="0" lvl="0" indent="0" algn="ctr" rtl="0">
                        <a:lnSpc>
                          <a:spcPct val="100000"/>
                        </a:lnSpc>
                        <a:spcBef>
                          <a:spcPts val="0"/>
                        </a:spcBef>
                        <a:spcAft>
                          <a:spcPts val="0"/>
                        </a:spcAft>
                        <a:buClr>
                          <a:schemeClr val="dk1"/>
                        </a:buClr>
                        <a:buSzPts val="1400"/>
                        <a:buFont typeface="Calibri"/>
                        <a:buNone/>
                      </a:pPr>
                      <a:r>
                        <a:rPr lang="en-US" sz="1400">
                          <a:solidFill>
                            <a:srgbClr val="000000"/>
                          </a:solidFill>
                        </a:rPr>
                        <a:t>CMAS: Math and ELA (CSLA</a:t>
                      </a:r>
                      <a:r>
                        <a:rPr lang="en-US" sz="1400" baseline="30000">
                          <a:solidFill>
                            <a:srgbClr val="000000"/>
                          </a:solidFill>
                        </a:rPr>
                        <a:t>2</a:t>
                      </a:r>
                      <a:r>
                        <a:rPr lang="en-US" sz="1400">
                          <a:solidFill>
                            <a:srgbClr val="000000"/>
                          </a:solidFill>
                        </a:rPr>
                        <a:t>) </a:t>
                      </a:r>
                      <a:endParaRPr sz="1400" b="0">
                        <a:solidFill>
                          <a:srgbClr val="000000"/>
                        </a:solidFill>
                        <a:latin typeface="Calibri"/>
                        <a:ea typeface="Calibri"/>
                        <a:cs typeface="Calibri"/>
                        <a:sym typeface="Calibri"/>
                      </a:endParaRPr>
                    </a:p>
                  </a:txBody>
                  <a:tcPr marL="0" marR="0" marT="0" marB="0" anchor="ctr">
                    <a:lnL w="12700" cap="flat" cmpd="sng" algn="ctr">
                      <a:solidFill>
                        <a:schemeClr val="bg1"/>
                      </a:solidFill>
                      <a:prstDash val="solid"/>
                      <a:round/>
                      <a:headEnd type="none" w="med" len="med"/>
                      <a:tailEnd type="none" w="med" len="med"/>
                    </a:lnL>
                  </a:tcPr>
                </a:tc>
                <a:tc>
                  <a:txBody>
                    <a:bodyPr/>
                    <a:lstStyle/>
                    <a:p>
                      <a:pPr marL="0" marR="0" lvl="0" indent="0" algn="ctr" rtl="0">
                        <a:spcBef>
                          <a:spcPts val="0"/>
                        </a:spcBef>
                        <a:spcAft>
                          <a:spcPts val="0"/>
                        </a:spcAft>
                        <a:buNone/>
                      </a:pPr>
                      <a:r>
                        <a:rPr lang="en-US" sz="1400">
                          <a:solidFill>
                            <a:srgbClr val="000000"/>
                          </a:solidFill>
                        </a:rPr>
                        <a:t>3 through 8</a:t>
                      </a:r>
                      <a:r>
                        <a:rPr lang="en-US" sz="1400" baseline="30000">
                          <a:solidFill>
                            <a:srgbClr val="000000"/>
                          </a:solidFill>
                        </a:rPr>
                        <a:t>1</a:t>
                      </a:r>
                      <a:endParaRPr sz="1400" baseline="30000">
                        <a:solidFill>
                          <a:srgbClr val="000000"/>
                        </a:solidFill>
                        <a:latin typeface="Calibri"/>
                        <a:ea typeface="Calibri"/>
                        <a:cs typeface="Calibri"/>
                        <a:sym typeface="Calibri"/>
                      </a:endParaRPr>
                    </a:p>
                  </a:txBody>
                  <a:tcPr marL="0" marR="0" marT="0" marB="0" anchor="ctr"/>
                </a:tc>
                <a:tc>
                  <a:txBody>
                    <a:bodyPr/>
                    <a:lstStyle/>
                    <a:p>
                      <a:pPr marL="0" marR="0" lvl="0" indent="0" algn="ctr" rtl="0">
                        <a:lnSpc>
                          <a:spcPct val="100000"/>
                        </a:lnSpc>
                        <a:spcBef>
                          <a:spcPts val="0"/>
                        </a:spcBef>
                        <a:spcAft>
                          <a:spcPts val="0"/>
                        </a:spcAft>
                        <a:buClr>
                          <a:schemeClr val="dk1"/>
                        </a:buClr>
                        <a:buSzPts val="1400"/>
                        <a:buFont typeface="Calibri"/>
                        <a:buNone/>
                      </a:pPr>
                      <a:endParaRPr sz="1400" baseline="30000" dirty="0">
                        <a:solidFill>
                          <a:srgbClr val="000000"/>
                        </a:solidFill>
                        <a:latin typeface="Calibri"/>
                        <a:ea typeface="Calibri"/>
                        <a:cs typeface="Calibri"/>
                        <a:sym typeface="Calibri"/>
                      </a:endParaRPr>
                    </a:p>
                  </a:txBody>
                  <a:tcPr marL="0" marR="0" marT="0" marB="0" anchor="ctr">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04"/>
                  </a:ext>
                </a:extLst>
              </a:tr>
              <a:tr h="322325">
                <a:tc>
                  <a:txBody>
                    <a:bodyPr/>
                    <a:lstStyle/>
                    <a:p>
                      <a:pPr marL="0" marR="0" lvl="0" indent="0" algn="ctr" rtl="0">
                        <a:spcBef>
                          <a:spcPts val="0"/>
                        </a:spcBef>
                        <a:spcAft>
                          <a:spcPts val="0"/>
                        </a:spcAft>
                        <a:buNone/>
                      </a:pPr>
                      <a:r>
                        <a:rPr lang="en-US" sz="1400">
                          <a:solidFill>
                            <a:srgbClr val="000000"/>
                          </a:solidFill>
                        </a:rPr>
                        <a:t>CoAlt: DLM ELA and Math</a:t>
                      </a:r>
                      <a:endParaRPr sz="1400" b="0">
                        <a:solidFill>
                          <a:srgbClr val="000000"/>
                        </a:solidFill>
                        <a:latin typeface="Calibri"/>
                        <a:ea typeface="Calibri"/>
                        <a:cs typeface="Calibri"/>
                        <a:sym typeface="Calibri"/>
                      </a:endParaRPr>
                    </a:p>
                  </a:txBody>
                  <a:tcPr marL="0" marR="0" marT="0" marB="0" anchor="ctr">
                    <a:lnL w="12700" cap="flat" cmpd="sng" algn="ctr">
                      <a:solidFill>
                        <a:schemeClr val="bg1"/>
                      </a:solidFill>
                      <a:prstDash val="solid"/>
                      <a:round/>
                      <a:headEnd type="none" w="med" len="med"/>
                      <a:tailEnd type="none" w="med" len="med"/>
                    </a:lnL>
                  </a:tcPr>
                </a:tc>
                <a:tc>
                  <a:txBody>
                    <a:bodyPr/>
                    <a:lstStyle/>
                    <a:p>
                      <a:pPr marL="0" marR="0" lvl="0" indent="0" algn="ctr" rtl="0">
                        <a:spcBef>
                          <a:spcPts val="0"/>
                        </a:spcBef>
                        <a:spcAft>
                          <a:spcPts val="0"/>
                        </a:spcAft>
                        <a:buNone/>
                      </a:pPr>
                      <a:r>
                        <a:rPr lang="en-US" sz="1400" dirty="0">
                          <a:solidFill>
                            <a:srgbClr val="000000"/>
                          </a:solidFill>
                        </a:rPr>
                        <a:t>3 through 8</a:t>
                      </a:r>
                      <a:endParaRPr sz="1400" dirty="0">
                        <a:solidFill>
                          <a:srgbClr val="000000"/>
                        </a:solidFill>
                        <a:latin typeface="Calibri"/>
                        <a:ea typeface="Calibri"/>
                        <a:cs typeface="Calibri"/>
                        <a:sym typeface="Calibri"/>
                      </a:endParaRPr>
                    </a:p>
                  </a:txBody>
                  <a:tcPr marL="0" marR="0" marT="0" marB="0" anchor="ctr">
                    <a:lnB w="12700" cap="flat" cmpd="sng" algn="ctr">
                      <a:solidFill>
                        <a:schemeClr val="bg1"/>
                      </a:solidFill>
                      <a:prstDash val="solid"/>
                      <a:round/>
                      <a:headEnd type="none" w="med" len="med"/>
                      <a:tailEnd type="none" w="med" len="med"/>
                    </a:lnB>
                  </a:tcPr>
                </a:tc>
                <a:tc>
                  <a:txBody>
                    <a:bodyPr/>
                    <a:lstStyle/>
                    <a:p>
                      <a:pPr marL="0" marR="0" lvl="0" indent="0" algn="ctr" rtl="0">
                        <a:spcBef>
                          <a:spcPts val="0"/>
                        </a:spcBef>
                        <a:spcAft>
                          <a:spcPts val="0"/>
                        </a:spcAft>
                        <a:buNone/>
                      </a:pPr>
                      <a:r>
                        <a:rPr lang="en-US" sz="1400" dirty="0">
                          <a:solidFill>
                            <a:srgbClr val="000000"/>
                          </a:solidFill>
                        </a:rPr>
                        <a:t>Aligned to CMAS: Math and ELA schedule</a:t>
                      </a:r>
                      <a:endParaRPr sz="1400" dirty="0">
                        <a:solidFill>
                          <a:srgbClr val="000000"/>
                        </a:solidFill>
                        <a:latin typeface="Calibri"/>
                        <a:ea typeface="Calibri"/>
                        <a:cs typeface="Calibri"/>
                        <a:sym typeface="Calibri"/>
                      </a:endParaRPr>
                    </a:p>
                  </a:txBody>
                  <a:tcPr marL="0" marR="0" marT="0" marB="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5"/>
                  </a:ext>
                </a:extLst>
              </a:tr>
              <a:tr h="400013">
                <a:tc>
                  <a:txBody>
                    <a:bodyPr/>
                    <a:lstStyle/>
                    <a:p>
                      <a:pPr marL="0" marR="0" lvl="0" indent="0" algn="ctr" rtl="0">
                        <a:spcBef>
                          <a:spcPts val="0"/>
                        </a:spcBef>
                        <a:spcAft>
                          <a:spcPts val="0"/>
                        </a:spcAft>
                        <a:buNone/>
                      </a:pPr>
                      <a:r>
                        <a:rPr lang="en-US" sz="1400">
                          <a:solidFill>
                            <a:srgbClr val="000000"/>
                          </a:solidFill>
                        </a:rPr>
                        <a:t>CO PSAT</a:t>
                      </a:r>
                      <a:endParaRPr sz="1400" b="0">
                        <a:solidFill>
                          <a:srgbClr val="000000"/>
                        </a:solidFill>
                        <a:latin typeface="Calibri"/>
                        <a:ea typeface="Calibri"/>
                        <a:cs typeface="Calibri"/>
                        <a:sym typeface="Calibri"/>
                      </a:endParaRPr>
                    </a:p>
                  </a:txBody>
                  <a:tcPr marL="0" marR="0" marT="0" marB="0" anchor="ctr">
                    <a:lnL w="12700" cap="flat" cmpd="sng" algn="ctr">
                      <a:solidFill>
                        <a:schemeClr val="bg1"/>
                      </a:solidFill>
                      <a:prstDash val="solid"/>
                      <a:round/>
                      <a:headEnd type="none" w="med" len="med"/>
                      <a:tailEnd type="none" w="med" len="med"/>
                    </a:lnL>
                  </a:tcPr>
                </a:tc>
                <a:tc>
                  <a:txBody>
                    <a:bodyPr/>
                    <a:lstStyle/>
                    <a:p>
                      <a:pPr marL="0" marR="0" lvl="0" indent="0" algn="ctr" rtl="0">
                        <a:lnSpc>
                          <a:spcPct val="100000"/>
                        </a:lnSpc>
                        <a:spcBef>
                          <a:spcPts val="0"/>
                        </a:spcBef>
                        <a:spcAft>
                          <a:spcPts val="0"/>
                        </a:spcAft>
                        <a:buClr>
                          <a:schemeClr val="dk1"/>
                        </a:buClr>
                        <a:buSzPts val="1400"/>
                        <a:buFont typeface="Calibri"/>
                        <a:buNone/>
                      </a:pPr>
                      <a:r>
                        <a:rPr lang="en-US" sz="1400" dirty="0">
                          <a:solidFill>
                            <a:srgbClr val="000000"/>
                          </a:solidFill>
                        </a:rPr>
                        <a:t>9 and 10</a:t>
                      </a:r>
                      <a:endParaRPr sz="1400" dirty="0">
                        <a:solidFill>
                          <a:srgbClr val="000000"/>
                        </a:solidFill>
                        <a:latin typeface="Calibri"/>
                        <a:ea typeface="Calibri"/>
                        <a:cs typeface="Calibri"/>
                        <a:sym typeface="Calibri"/>
                      </a:endParaRPr>
                    </a:p>
                  </a:txBody>
                  <a:tcPr marL="0" marR="0"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marR="0" lvl="0" indent="0" algn="ctr" rtl="0">
                        <a:spcBef>
                          <a:spcPts val="0"/>
                        </a:spcBef>
                        <a:spcAft>
                          <a:spcPts val="0"/>
                        </a:spcAft>
                        <a:buNone/>
                      </a:pPr>
                      <a:r>
                        <a:rPr lang="en-US" sz="1400" dirty="0">
                          <a:solidFill>
                            <a:srgbClr val="000000"/>
                          </a:solidFill>
                        </a:rPr>
                        <a:t>April 1</a:t>
                      </a:r>
                      <a:r>
                        <a:rPr lang="en-US" dirty="0">
                          <a:solidFill>
                            <a:srgbClr val="000000"/>
                          </a:solidFill>
                        </a:rPr>
                        <a:t>3</a:t>
                      </a:r>
                      <a:r>
                        <a:rPr lang="en-US" sz="1400" dirty="0">
                          <a:solidFill>
                            <a:srgbClr val="000000"/>
                          </a:solidFill>
                        </a:rPr>
                        <a:t> through April 2</a:t>
                      </a:r>
                      <a:r>
                        <a:rPr lang="en-US" dirty="0">
                          <a:solidFill>
                            <a:srgbClr val="000000"/>
                          </a:solidFill>
                        </a:rPr>
                        <a:t>4</a:t>
                      </a:r>
                      <a:r>
                        <a:rPr lang="en-US" sz="1400" dirty="0">
                          <a:solidFill>
                            <a:srgbClr val="000000"/>
                          </a:solidFill>
                        </a:rPr>
                        <a:t>, 202</a:t>
                      </a:r>
                      <a:r>
                        <a:rPr lang="en-US" dirty="0">
                          <a:solidFill>
                            <a:srgbClr val="000000"/>
                          </a:solidFill>
                        </a:rPr>
                        <a:t>6</a:t>
                      </a:r>
                      <a:endParaRPr sz="1100" dirty="0">
                        <a:solidFill>
                          <a:srgbClr val="000000"/>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45440">
                <a:tc>
                  <a:txBody>
                    <a:bodyPr/>
                    <a:lstStyle/>
                    <a:p>
                      <a:pPr marL="0" marR="0" lvl="0" indent="0" algn="ctr" rtl="0">
                        <a:spcBef>
                          <a:spcPts val="0"/>
                        </a:spcBef>
                        <a:spcAft>
                          <a:spcPts val="0"/>
                        </a:spcAft>
                        <a:buNone/>
                      </a:pPr>
                      <a:r>
                        <a:rPr lang="en-US" sz="1400">
                          <a:solidFill>
                            <a:srgbClr val="000000"/>
                          </a:solidFill>
                        </a:rPr>
                        <a:t>CO SAT</a:t>
                      </a:r>
                      <a:endParaRPr sz="1400" b="0">
                        <a:solidFill>
                          <a:srgbClr val="000000"/>
                        </a:solidFill>
                        <a:latin typeface="Calibri"/>
                        <a:ea typeface="Calibri"/>
                        <a:cs typeface="Calibri"/>
                        <a:sym typeface="Calibri"/>
                      </a:endParaRPr>
                    </a:p>
                  </a:txBody>
                  <a:tcPr marL="0" marR="0" marT="0" marB="0" anchor="ctr">
                    <a:lnL w="12700" cap="flat" cmpd="sng" algn="ctr">
                      <a:solidFill>
                        <a:schemeClr val="bg1"/>
                      </a:solidFill>
                      <a:prstDash val="solid"/>
                      <a:round/>
                      <a:headEnd type="none" w="med" len="med"/>
                      <a:tailEnd type="none" w="med" len="med"/>
                    </a:lnL>
                    <a:solidFill>
                      <a:srgbClr val="EAEFF7"/>
                    </a:solidFill>
                  </a:tcPr>
                </a:tc>
                <a:tc>
                  <a:txBody>
                    <a:bodyPr/>
                    <a:lstStyle/>
                    <a:p>
                      <a:pPr marL="0" marR="0" lvl="0" indent="0" algn="ctr" rtl="0">
                        <a:spcBef>
                          <a:spcPts val="0"/>
                        </a:spcBef>
                        <a:spcAft>
                          <a:spcPts val="0"/>
                        </a:spcAft>
                        <a:buNone/>
                      </a:pPr>
                      <a:r>
                        <a:rPr lang="en-US" sz="1400">
                          <a:solidFill>
                            <a:srgbClr val="000000"/>
                          </a:solidFill>
                        </a:rPr>
                        <a:t>11</a:t>
                      </a:r>
                      <a:endParaRPr sz="1400">
                        <a:solidFill>
                          <a:srgbClr val="000000"/>
                        </a:solidFill>
                        <a:latin typeface="Calibri"/>
                        <a:ea typeface="Calibri"/>
                        <a:cs typeface="Calibri"/>
                        <a:sym typeface="Calibri"/>
                      </a:endParaRPr>
                    </a:p>
                  </a:txBody>
                  <a:tcPr marL="0" marR="0" marT="0" marB="0" anchor="ctr">
                    <a:lnR w="12700" cap="flat" cmpd="sng" algn="ctr">
                      <a:solidFill>
                        <a:schemeClr val="bg1"/>
                      </a:solidFill>
                      <a:prstDash val="solid"/>
                      <a:round/>
                      <a:headEnd type="none" w="med" len="med"/>
                      <a:tailEnd type="none" w="med" len="med"/>
                    </a:lnR>
                    <a:solidFill>
                      <a:srgbClr val="EAEFF7"/>
                    </a:solidFill>
                  </a:tcPr>
                </a:tc>
                <a:tc>
                  <a:txBody>
                    <a:bodyPr/>
                    <a:lstStyle/>
                    <a:p>
                      <a:r>
                        <a:rPr lang="en-US" sz="1100" b="0" i="0" dirty="0">
                          <a:solidFill>
                            <a:srgbClr val="000000"/>
                          </a:solidFill>
                          <a:latin typeface="Calibri"/>
                          <a:ea typeface="Calibri"/>
                          <a:cs typeface="Calibri"/>
                          <a:sym typeface="Calibri"/>
                        </a:rPr>
                        <a:t>Dates may be selected based on district/school preference within this window</a:t>
                      </a:r>
                      <a:endParaRPr lang="en-US" dirty="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noFill/>
                      <a:prstDash val="solid"/>
                      <a:round/>
                      <a:headEnd type="none" w="sm" len="sm"/>
                      <a:tailEnd type="none" w="sm" len="sm"/>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FF7"/>
                    </a:solidFill>
                  </a:tcPr>
                </a:tc>
                <a:extLst>
                  <a:ext uri="{0D108BD9-81ED-4DB2-BD59-A6C34878D82A}">
                    <a16:rowId xmlns:a16="http://schemas.microsoft.com/office/drawing/2014/main" val="10007"/>
                  </a:ext>
                </a:extLst>
              </a:tr>
              <a:tr h="322325">
                <a:tc>
                  <a:txBody>
                    <a:bodyPr/>
                    <a:lstStyle/>
                    <a:p>
                      <a:pPr marL="0" marR="0" lvl="0" indent="0" algn="ctr" rtl="0">
                        <a:spcBef>
                          <a:spcPts val="0"/>
                        </a:spcBef>
                        <a:spcAft>
                          <a:spcPts val="0"/>
                        </a:spcAft>
                        <a:buNone/>
                      </a:pPr>
                      <a:r>
                        <a:rPr lang="en-US" sz="1400" b="0">
                          <a:solidFill>
                            <a:srgbClr val="000000"/>
                          </a:solidFill>
                          <a:latin typeface="Calibri"/>
                          <a:ea typeface="Calibri"/>
                          <a:cs typeface="Calibri"/>
                          <a:sym typeface="Calibri"/>
                        </a:rPr>
                        <a:t>CoAlt: DLM ELA and Math</a:t>
                      </a:r>
                      <a:endParaRPr sz="1100">
                        <a:solidFill>
                          <a:srgbClr val="000000"/>
                        </a:solidFill>
                      </a:endParaRPr>
                    </a:p>
                  </a:txBody>
                  <a:tcPr marL="0" marR="0" marT="0" marB="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D2DEEF"/>
                    </a:solidFill>
                  </a:tcPr>
                </a:tc>
                <a:tc>
                  <a:txBody>
                    <a:bodyPr/>
                    <a:lstStyle/>
                    <a:p>
                      <a:pPr marL="0" marR="0" lvl="0" indent="0" algn="ctr" rtl="0">
                        <a:spcBef>
                          <a:spcPts val="0"/>
                        </a:spcBef>
                        <a:spcAft>
                          <a:spcPts val="0"/>
                        </a:spcAft>
                        <a:buNone/>
                      </a:pPr>
                      <a:r>
                        <a:rPr lang="en-US" sz="1400">
                          <a:solidFill>
                            <a:srgbClr val="000000"/>
                          </a:solidFill>
                          <a:latin typeface="Calibri"/>
                          <a:ea typeface="Calibri"/>
                          <a:cs typeface="Calibri"/>
                          <a:sym typeface="Calibri"/>
                        </a:rPr>
                        <a:t>9 through 11</a:t>
                      </a:r>
                      <a:endParaRPr sz="1100">
                        <a:solidFill>
                          <a:srgbClr val="000000"/>
                        </a:solidFill>
                      </a:endParaRPr>
                    </a:p>
                  </a:txBody>
                  <a:tcPr marL="0" marR="0" marT="0" marB="0" anchor="ctr">
                    <a:lnB w="12700" cap="flat" cmpd="sng" algn="ctr">
                      <a:solidFill>
                        <a:schemeClr val="bg1"/>
                      </a:solidFill>
                      <a:prstDash val="solid"/>
                      <a:round/>
                      <a:headEnd type="none" w="med" len="med"/>
                      <a:tailEnd type="none" w="med" len="med"/>
                    </a:lnB>
                    <a:solidFill>
                      <a:srgbClr val="D2DEEF"/>
                    </a:solidFill>
                  </a:tcPr>
                </a:tc>
                <a:tc>
                  <a:txBody>
                    <a:bodyPr/>
                    <a:lstStyle/>
                    <a:p>
                      <a:pPr marL="0" marR="0" lvl="0" indent="0" algn="ctr" rtl="0">
                        <a:spcBef>
                          <a:spcPts val="0"/>
                        </a:spcBef>
                        <a:spcAft>
                          <a:spcPts val="0"/>
                        </a:spcAft>
                        <a:buNone/>
                      </a:pPr>
                      <a:r>
                        <a:rPr lang="en-US" sz="1400" dirty="0">
                          <a:solidFill>
                            <a:srgbClr val="000000"/>
                          </a:solidFill>
                        </a:rPr>
                        <a:t>Aligned to PSAT and SAT schedules</a:t>
                      </a:r>
                      <a:endParaRPr sz="1100" dirty="0">
                        <a:solidFill>
                          <a:srgbClr val="000000"/>
                        </a:solidFill>
                      </a:endParaRPr>
                    </a:p>
                  </a:txBody>
                  <a:tcPr marL="0" marR="0"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2DEEF"/>
                    </a:solidFill>
                  </a:tcPr>
                </a:tc>
                <a:extLst>
                  <a:ext uri="{0D108BD9-81ED-4DB2-BD59-A6C34878D82A}">
                    <a16:rowId xmlns:a16="http://schemas.microsoft.com/office/drawing/2014/main" val="10008"/>
                  </a:ext>
                </a:extLst>
              </a:tr>
            </a:tbl>
          </a:graphicData>
        </a:graphic>
      </p:graphicFrame>
      <p:sp>
        <p:nvSpPr>
          <p:cNvPr id="379" name="Google Shape;379;p16"/>
          <p:cNvSpPr txBox="1"/>
          <p:nvPr/>
        </p:nvSpPr>
        <p:spPr>
          <a:xfrm>
            <a:off x="742103" y="3959293"/>
            <a:ext cx="69957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aseline="30000">
                <a:solidFill>
                  <a:srgbClr val="000000"/>
                </a:solidFill>
                <a:latin typeface="Calibri"/>
                <a:ea typeface="Calibri"/>
                <a:cs typeface="Calibri"/>
                <a:sym typeface="Calibri"/>
              </a:rPr>
              <a:t>1</a:t>
            </a:r>
            <a:r>
              <a:rPr lang="en-US" sz="1800">
                <a:solidFill>
                  <a:srgbClr val="000000"/>
                </a:solidFill>
                <a:latin typeface="Calibri"/>
                <a:ea typeface="Calibri"/>
                <a:cs typeface="Calibri"/>
                <a:sym typeface="Calibri"/>
              </a:rPr>
              <a:t>Social studies administered at selected schools only</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baseline="30000">
                <a:solidFill>
                  <a:srgbClr val="000000"/>
                </a:solidFill>
                <a:latin typeface="Calibri"/>
                <a:ea typeface="Calibri"/>
                <a:cs typeface="Calibri"/>
                <a:sym typeface="Calibri"/>
              </a:rPr>
              <a:t>2</a:t>
            </a:r>
            <a:r>
              <a:rPr lang="en-US" sz="1800">
                <a:solidFill>
                  <a:srgbClr val="000000"/>
                </a:solidFill>
                <a:latin typeface="Calibri"/>
                <a:ea typeface="Calibri"/>
                <a:cs typeface="Calibri"/>
                <a:sym typeface="Calibri"/>
              </a:rPr>
              <a:t>CSLA is for eligible multilingual learners in grades 3 and 4 only</a:t>
            </a:r>
            <a:endParaRPr sz="1800">
              <a:solidFill>
                <a:srgbClr val="00000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17"/>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3200"/>
              <a:buFont typeface="Calibri"/>
              <a:buNone/>
            </a:pPr>
            <a:r>
              <a:rPr lang="en-US" sz="3200">
                <a:latin typeface="Calibri"/>
                <a:ea typeface="Calibri"/>
                <a:cs typeface="Calibri"/>
                <a:sym typeface="Calibri"/>
              </a:rPr>
              <a:t>Annual Training Requirement</a:t>
            </a:r>
            <a:endParaRPr/>
          </a:p>
        </p:txBody>
      </p:sp>
      <p:sp>
        <p:nvSpPr>
          <p:cNvPr id="385" name="Google Shape;385;p17"/>
          <p:cNvSpPr txBox="1">
            <a:spLocks noGrp="1"/>
          </p:cNvSpPr>
          <p:nvPr>
            <p:ph type="body" idx="1"/>
          </p:nvPr>
        </p:nvSpPr>
        <p:spPr>
          <a:xfrm>
            <a:off x="311700" y="1152475"/>
            <a:ext cx="8135100" cy="3034800"/>
          </a:xfrm>
          <a:prstGeom prst="rect">
            <a:avLst/>
          </a:prstGeom>
          <a:noFill/>
          <a:ln>
            <a:noFill/>
          </a:ln>
        </p:spPr>
        <p:txBody>
          <a:bodyPr spcFirstLastPara="1" wrap="square" lIns="0" tIns="0" rIns="0" bIns="45700" anchor="t" anchorCtr="0">
            <a:noAutofit/>
          </a:bodyPr>
          <a:lstStyle/>
          <a:p>
            <a:pPr marL="342900" lvl="0" indent="-326390" algn="l" rtl="0">
              <a:lnSpc>
                <a:spcPct val="100000"/>
              </a:lnSpc>
              <a:spcBef>
                <a:spcPts val="0"/>
              </a:spcBef>
              <a:spcAft>
                <a:spcPts val="0"/>
              </a:spcAft>
              <a:buClr>
                <a:schemeClr val="dk1"/>
              </a:buClr>
              <a:buSzPts val="1780"/>
              <a:buChar char="●"/>
            </a:pPr>
            <a:r>
              <a:rPr lang="en-US" sz="1220" u="sng">
                <a:solidFill>
                  <a:schemeClr val="hlink"/>
                </a:solidFill>
                <a:hlinkClick r:id="rId3"/>
              </a:rPr>
              <a:t>State Assessment Training Requirements</a:t>
            </a:r>
            <a:endParaRPr sz="1220"/>
          </a:p>
          <a:p>
            <a:pPr marL="342900" lvl="0" indent="-213359" algn="l" rtl="0">
              <a:lnSpc>
                <a:spcPct val="100000"/>
              </a:lnSpc>
              <a:spcBef>
                <a:spcPts val="0"/>
              </a:spcBef>
              <a:spcAft>
                <a:spcPts val="0"/>
              </a:spcAft>
              <a:buClr>
                <a:schemeClr val="dk1"/>
              </a:buClr>
              <a:buSzPts val="1680"/>
              <a:buNone/>
            </a:pPr>
            <a:endParaRPr sz="1220"/>
          </a:p>
          <a:p>
            <a:pPr marL="342900" lvl="0" indent="-326390" algn="l" rtl="0">
              <a:lnSpc>
                <a:spcPct val="100000"/>
              </a:lnSpc>
              <a:spcBef>
                <a:spcPts val="0"/>
              </a:spcBef>
              <a:spcAft>
                <a:spcPts val="0"/>
              </a:spcAft>
              <a:buClr>
                <a:schemeClr val="dk1"/>
              </a:buClr>
              <a:buSzPts val="1780"/>
              <a:buFont typeface="Arial"/>
              <a:buChar char="●"/>
            </a:pPr>
            <a:r>
              <a:rPr lang="en-US" sz="1220"/>
              <a:t>Assessment-specific training (CMAS, CoAlt, ACCESS, CO PSAT and SAT) is required on an annual basis for all district and school personnel involved in any aspect of Colorado’s state assessments</a:t>
            </a:r>
            <a:endParaRPr sz="1220"/>
          </a:p>
          <a:p>
            <a:pPr marL="0" lvl="0" indent="0" algn="l" rtl="0">
              <a:lnSpc>
                <a:spcPct val="100000"/>
              </a:lnSpc>
              <a:spcBef>
                <a:spcPts val="0"/>
              </a:spcBef>
              <a:spcAft>
                <a:spcPts val="0"/>
              </a:spcAft>
              <a:buNone/>
            </a:pPr>
            <a:endParaRPr sz="1220"/>
          </a:p>
          <a:p>
            <a:pPr marL="342900" lvl="0" indent="-326390" algn="l" rtl="0">
              <a:lnSpc>
                <a:spcPct val="100000"/>
              </a:lnSpc>
              <a:spcBef>
                <a:spcPts val="0"/>
              </a:spcBef>
              <a:spcAft>
                <a:spcPts val="0"/>
              </a:spcAft>
              <a:buClr>
                <a:schemeClr val="dk1"/>
              </a:buClr>
              <a:buSzPts val="1780"/>
              <a:buFont typeface="Arial"/>
              <a:buChar char="●"/>
            </a:pPr>
            <a:r>
              <a:rPr lang="en-US" sz="1220"/>
              <a:t>DACs must be trained on each assessment each year </a:t>
            </a:r>
            <a:endParaRPr sz="1220"/>
          </a:p>
          <a:p>
            <a:pPr marL="0" lvl="0" indent="0" algn="l" rtl="0">
              <a:lnSpc>
                <a:spcPct val="100000"/>
              </a:lnSpc>
              <a:spcBef>
                <a:spcPts val="0"/>
              </a:spcBef>
              <a:spcAft>
                <a:spcPts val="0"/>
              </a:spcAft>
              <a:buSzPts val="770"/>
              <a:buNone/>
            </a:pPr>
            <a:endParaRPr sz="1220"/>
          </a:p>
          <a:p>
            <a:pPr marL="342900" lvl="0" indent="-341630" algn="l" rtl="0">
              <a:lnSpc>
                <a:spcPct val="100000"/>
              </a:lnSpc>
              <a:spcBef>
                <a:spcPts val="0"/>
              </a:spcBef>
              <a:spcAft>
                <a:spcPts val="0"/>
              </a:spcAft>
              <a:buSzPts val="1780"/>
              <a:buFont typeface="Arial"/>
              <a:buChar char="●"/>
            </a:pPr>
            <a:r>
              <a:rPr lang="en-US" sz="1220"/>
              <a:t>DACs must be trained on assessment accessibility and accommodations each year </a:t>
            </a:r>
            <a:endParaRPr sz="1220"/>
          </a:p>
          <a:p>
            <a:pPr marL="342900" lvl="0" indent="-213359" algn="l" rtl="0">
              <a:lnSpc>
                <a:spcPct val="100000"/>
              </a:lnSpc>
              <a:spcBef>
                <a:spcPts val="0"/>
              </a:spcBef>
              <a:spcAft>
                <a:spcPts val="0"/>
              </a:spcAft>
              <a:buClr>
                <a:schemeClr val="dk1"/>
              </a:buClr>
              <a:buSzPts val="1680"/>
              <a:buFont typeface="Arial"/>
              <a:buNone/>
            </a:pPr>
            <a:endParaRPr sz="1220"/>
          </a:p>
          <a:p>
            <a:pPr marL="342900" lvl="0" indent="-326390" algn="l" rtl="0">
              <a:lnSpc>
                <a:spcPct val="100000"/>
              </a:lnSpc>
              <a:spcBef>
                <a:spcPts val="0"/>
              </a:spcBef>
              <a:spcAft>
                <a:spcPts val="0"/>
              </a:spcAft>
              <a:buClr>
                <a:schemeClr val="dk1"/>
              </a:buClr>
              <a:buSzPts val="1780"/>
              <a:buFont typeface="Arial"/>
              <a:buChar char="●"/>
            </a:pPr>
            <a:r>
              <a:rPr lang="en-US" sz="1220"/>
              <a:t>DACs must meet with School Assessment Coordinators (SACs) to ensure a training plan is in place for training Test Administrators, Technology Coordinators and any other school staff handling secure materials</a:t>
            </a:r>
            <a:endParaRPr sz="1220"/>
          </a:p>
          <a:p>
            <a:pPr marL="342900" lvl="0" indent="-213359" algn="l" rtl="0">
              <a:lnSpc>
                <a:spcPct val="100000"/>
              </a:lnSpc>
              <a:spcBef>
                <a:spcPts val="0"/>
              </a:spcBef>
              <a:spcAft>
                <a:spcPts val="0"/>
              </a:spcAft>
              <a:buClr>
                <a:schemeClr val="dk1"/>
              </a:buClr>
              <a:buSzPts val="1680"/>
              <a:buFont typeface="Arial"/>
              <a:buNone/>
            </a:pPr>
            <a:endParaRPr sz="1220">
              <a:solidFill>
                <a:schemeClr val="dk1"/>
              </a:solidFill>
            </a:endParaRPr>
          </a:p>
          <a:p>
            <a:pPr marL="342900" lvl="0" indent="-326390" algn="l" rtl="0">
              <a:lnSpc>
                <a:spcPct val="100000"/>
              </a:lnSpc>
              <a:spcBef>
                <a:spcPts val="0"/>
              </a:spcBef>
              <a:spcAft>
                <a:spcPts val="0"/>
              </a:spcAft>
              <a:buClr>
                <a:schemeClr val="dk1"/>
              </a:buClr>
              <a:buSzPts val="1780"/>
              <a:buFont typeface="Arial"/>
              <a:buChar char="●"/>
            </a:pPr>
            <a:r>
              <a:rPr lang="en-US" sz="1220"/>
              <a:t>Districts are required to collect signed documentation from those who work with test materials that demonstrates an understanding of the policies and procedures set forth by the State of Colorado and the district</a:t>
            </a:r>
            <a:endParaRPr sz="122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19"/>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3200"/>
              <a:buFont typeface="Calibri"/>
              <a:buNone/>
            </a:pPr>
            <a:r>
              <a:rPr lang="en-US" sz="3200">
                <a:latin typeface="Calibri"/>
                <a:ea typeface="Calibri"/>
                <a:cs typeface="Calibri"/>
                <a:sym typeface="Calibri"/>
              </a:rPr>
              <a:t>Parent Excusals</a:t>
            </a:r>
            <a:endParaRPr/>
          </a:p>
        </p:txBody>
      </p:sp>
      <p:sp>
        <p:nvSpPr>
          <p:cNvPr id="391" name="Google Shape;391;p19"/>
          <p:cNvSpPr txBox="1">
            <a:spLocks noGrp="1"/>
          </p:cNvSpPr>
          <p:nvPr>
            <p:ph type="body" idx="1"/>
          </p:nvPr>
        </p:nvSpPr>
        <p:spPr>
          <a:xfrm>
            <a:off x="311700" y="1152475"/>
            <a:ext cx="8135100" cy="3034800"/>
          </a:xfrm>
          <a:prstGeom prst="rect">
            <a:avLst/>
          </a:prstGeom>
          <a:noFill/>
          <a:ln>
            <a:noFill/>
          </a:ln>
        </p:spPr>
        <p:txBody>
          <a:bodyPr spcFirstLastPara="1" wrap="square" lIns="0" tIns="0" rIns="0" bIns="45700" anchor="t" anchorCtr="0">
            <a:noAutofit/>
          </a:bodyPr>
          <a:lstStyle/>
          <a:p>
            <a:pPr marL="228600" lvl="0" indent="-177800" algn="l" rtl="0">
              <a:lnSpc>
                <a:spcPct val="90000"/>
              </a:lnSpc>
              <a:spcBef>
                <a:spcPts val="0"/>
              </a:spcBef>
              <a:spcAft>
                <a:spcPts val="0"/>
              </a:spcAft>
              <a:buClr>
                <a:schemeClr val="dk1"/>
              </a:buClr>
              <a:buSzPts val="1600"/>
              <a:buChar char="●"/>
            </a:pPr>
            <a:r>
              <a:rPr lang="en-US" dirty="0"/>
              <a:t>A student’s parent may excuse the student from participating in a state content area assessment (Colorado Revised Statutes §22-7-1013(8))</a:t>
            </a:r>
            <a:endParaRPr dirty="0"/>
          </a:p>
          <a:p>
            <a:pPr marL="0" lvl="0" indent="0" algn="l" rtl="0">
              <a:lnSpc>
                <a:spcPct val="90000"/>
              </a:lnSpc>
              <a:spcBef>
                <a:spcPts val="0"/>
              </a:spcBef>
              <a:spcAft>
                <a:spcPts val="0"/>
              </a:spcAft>
              <a:buNone/>
            </a:pPr>
            <a:endParaRPr dirty="0"/>
          </a:p>
          <a:p>
            <a:pPr marL="228600" lvl="0" indent="-177800" algn="l" rtl="0">
              <a:lnSpc>
                <a:spcPct val="90000"/>
              </a:lnSpc>
              <a:spcBef>
                <a:spcPts val="0"/>
              </a:spcBef>
              <a:spcAft>
                <a:spcPts val="0"/>
              </a:spcAft>
              <a:buClr>
                <a:schemeClr val="dk1"/>
              </a:buClr>
              <a:buSzPts val="1600"/>
              <a:buChar char="●"/>
            </a:pPr>
            <a:r>
              <a:rPr lang="en-US" dirty="0"/>
              <a:t>Districts must have procedures for parents to be able to independently excuse their children from content area testing</a:t>
            </a:r>
            <a:endParaRPr dirty="0"/>
          </a:p>
          <a:p>
            <a:pPr marL="228600" lvl="0" indent="-177800" algn="l" rtl="0">
              <a:lnSpc>
                <a:spcPct val="90000"/>
              </a:lnSpc>
              <a:spcBef>
                <a:spcPts val="1000"/>
              </a:spcBef>
              <a:spcAft>
                <a:spcPts val="0"/>
              </a:spcAft>
              <a:buClr>
                <a:schemeClr val="dk1"/>
              </a:buClr>
              <a:buSzPts val="1600"/>
              <a:buChar char="●"/>
            </a:pPr>
            <a:r>
              <a:rPr lang="en-US" dirty="0"/>
              <a:t>Districts and schools may not encourage or pressure parents to excuse their children from testing</a:t>
            </a:r>
            <a:endParaRPr dirty="0"/>
          </a:p>
          <a:p>
            <a:pPr marL="228600" lvl="0" indent="-177800" algn="l" rtl="0">
              <a:lnSpc>
                <a:spcPct val="90000"/>
              </a:lnSpc>
              <a:spcBef>
                <a:spcPts val="1000"/>
              </a:spcBef>
              <a:spcAft>
                <a:spcPts val="0"/>
              </a:spcAft>
              <a:buClr>
                <a:schemeClr val="dk1"/>
              </a:buClr>
              <a:buSzPts val="1600"/>
              <a:buChar char="●"/>
            </a:pPr>
            <a:r>
              <a:rPr lang="en-US" dirty="0"/>
              <a:t>Follow parent excusal coding guidance to indicate parent excuse on a student record</a:t>
            </a:r>
            <a:endParaRPr dirty="0"/>
          </a:p>
          <a:p>
            <a:pPr marL="228600" lvl="0" indent="-177800" algn="l" rtl="0">
              <a:lnSpc>
                <a:spcPct val="90000"/>
              </a:lnSpc>
              <a:spcBef>
                <a:spcPts val="1000"/>
              </a:spcBef>
              <a:spcAft>
                <a:spcPts val="0"/>
              </a:spcAft>
              <a:buClr>
                <a:schemeClr val="dk1"/>
              </a:buClr>
              <a:buSzPts val="1600"/>
              <a:buChar char="●"/>
            </a:pPr>
            <a:r>
              <a:rPr lang="en-US" dirty="0"/>
              <a:t>CDE does not provide a parent excusal form</a:t>
            </a:r>
            <a:endParaRPr dirty="0"/>
          </a:p>
          <a:p>
            <a:pPr marL="685800" lvl="1" indent="-203200" algn="l" rtl="0">
              <a:lnSpc>
                <a:spcPct val="90000"/>
              </a:lnSpc>
              <a:spcBef>
                <a:spcPts val="500"/>
              </a:spcBef>
              <a:spcAft>
                <a:spcPts val="0"/>
              </a:spcAft>
              <a:buClr>
                <a:schemeClr val="dk1"/>
              </a:buClr>
              <a:buSzPts val="1600"/>
              <a:buFont typeface="Courier New"/>
              <a:buChar char="o"/>
            </a:pPr>
            <a:r>
              <a:rPr lang="en-US" sz="1600" dirty="0"/>
              <a:t>§22-7-1013(8)(a) </a:t>
            </a:r>
            <a:r>
              <a:rPr lang="en-US" sz="1600" b="1" i="1" dirty="0"/>
              <a:t>Each LEP</a:t>
            </a:r>
            <a:r>
              <a:rPr lang="en-US" sz="1600" i="1" dirty="0"/>
              <a:t> will adopt and implement a written policy and procedure... </a:t>
            </a:r>
            <a:endParaRPr sz="1600" i="1"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2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3200"/>
              <a:buFont typeface="Calibri"/>
              <a:buNone/>
            </a:pPr>
            <a:r>
              <a:rPr lang="en-US" sz="3200">
                <a:latin typeface="Calibri"/>
                <a:ea typeface="Calibri"/>
                <a:cs typeface="Calibri"/>
                <a:sym typeface="Calibri"/>
              </a:rPr>
              <a:t>Get Involved!</a:t>
            </a:r>
            <a:endParaRPr/>
          </a:p>
        </p:txBody>
      </p:sp>
      <p:sp>
        <p:nvSpPr>
          <p:cNvPr id="397" name="Google Shape;397;p20"/>
          <p:cNvSpPr txBox="1">
            <a:spLocks noGrp="1"/>
          </p:cNvSpPr>
          <p:nvPr>
            <p:ph type="body" idx="1"/>
          </p:nvPr>
        </p:nvSpPr>
        <p:spPr>
          <a:xfrm>
            <a:off x="311700" y="1152475"/>
            <a:ext cx="8211600" cy="3730200"/>
          </a:xfrm>
          <a:prstGeom prst="rect">
            <a:avLst/>
          </a:prstGeom>
          <a:noFill/>
          <a:ln>
            <a:noFill/>
          </a:ln>
        </p:spPr>
        <p:txBody>
          <a:bodyPr spcFirstLastPara="1" wrap="square" lIns="0" tIns="0" rIns="0" bIns="45700" anchor="t" anchorCtr="0">
            <a:normAutofit/>
          </a:bodyPr>
          <a:lstStyle/>
          <a:p>
            <a:pPr marL="228600" lvl="0" indent="-215900" algn="l" rtl="0">
              <a:lnSpc>
                <a:spcPct val="100000"/>
              </a:lnSpc>
              <a:spcBef>
                <a:spcPts val="0"/>
              </a:spcBef>
              <a:spcAft>
                <a:spcPts val="0"/>
              </a:spcAft>
              <a:buSzPts val="1800"/>
              <a:buChar char="●"/>
            </a:pPr>
            <a:r>
              <a:rPr lang="en-US" sz="1800" b="1"/>
              <a:t>Educator input</a:t>
            </a:r>
            <a:r>
              <a:rPr lang="en-US" sz="1800"/>
              <a:t> is critical to Colorado's state assessment development and validation process. Educators may participate in committees related to the following state assessments: </a:t>
            </a:r>
            <a:endParaRPr sz="1400"/>
          </a:p>
          <a:p>
            <a:pPr marL="1028700" lvl="1" indent="-355600" algn="l" rtl="0">
              <a:lnSpc>
                <a:spcPct val="100000"/>
              </a:lnSpc>
              <a:spcBef>
                <a:spcPts val="500"/>
              </a:spcBef>
              <a:spcAft>
                <a:spcPts val="0"/>
              </a:spcAft>
              <a:buSzPts val="2200"/>
              <a:buChar char="○"/>
            </a:pPr>
            <a:r>
              <a:rPr lang="en-US" sz="1300"/>
              <a:t>CMAS: Science, Social Studies, Math, ELA and CSLA</a:t>
            </a:r>
            <a:endParaRPr sz="1300"/>
          </a:p>
          <a:p>
            <a:pPr marL="1028700" lvl="1" indent="-355600" algn="l" rtl="0">
              <a:lnSpc>
                <a:spcPct val="100000"/>
              </a:lnSpc>
              <a:spcBef>
                <a:spcPts val="500"/>
              </a:spcBef>
              <a:spcAft>
                <a:spcPts val="0"/>
              </a:spcAft>
              <a:buSzPts val="2200"/>
              <a:buChar char="○"/>
            </a:pPr>
            <a:r>
              <a:rPr lang="en-US" sz="1300"/>
              <a:t>CoAlt: Science and Social Studies</a:t>
            </a:r>
            <a:endParaRPr sz="1300"/>
          </a:p>
          <a:p>
            <a:pPr marL="1028700" lvl="1" indent="-215900" algn="l" rtl="0">
              <a:lnSpc>
                <a:spcPct val="100000"/>
              </a:lnSpc>
              <a:spcBef>
                <a:spcPts val="500"/>
              </a:spcBef>
              <a:spcAft>
                <a:spcPts val="0"/>
              </a:spcAft>
              <a:buClr>
                <a:schemeClr val="dk1"/>
              </a:buClr>
              <a:buSzPts val="2000"/>
              <a:buNone/>
            </a:pPr>
            <a:endParaRPr b="0" i="0" u="sng">
              <a:latin typeface="Arial"/>
              <a:ea typeface="Arial"/>
              <a:cs typeface="Arial"/>
              <a:sym typeface="Arial"/>
              <a:hlinkClick r:id="rId3"/>
            </a:endParaRPr>
          </a:p>
          <a:p>
            <a:pPr marL="457200" lvl="1" indent="0" algn="l" rtl="0">
              <a:lnSpc>
                <a:spcPct val="100000"/>
              </a:lnSpc>
              <a:spcBef>
                <a:spcPts val="500"/>
              </a:spcBef>
              <a:spcAft>
                <a:spcPts val="0"/>
              </a:spcAft>
              <a:buClr>
                <a:srgbClr val="0070C0"/>
              </a:buClr>
              <a:buSzPts val="2000"/>
              <a:buNone/>
            </a:pPr>
            <a:r>
              <a:rPr lang="en-US" sz="1600" u="sng">
                <a:solidFill>
                  <a:schemeClr val="accent5"/>
                </a:solidFill>
                <a:hlinkClick r:id="rId3">
                  <a:extLst>
                    <a:ext uri="{A12FA001-AC4F-418D-AE19-62706E023703}">
                      <ahyp:hlinkClr xmlns:ahyp="http://schemas.microsoft.com/office/drawing/2018/hyperlinkcolor" val="tx"/>
                    </a:ext>
                  </a:extLst>
                </a:hlinkClick>
              </a:rPr>
              <a:t>State Assessment Development Flyer</a:t>
            </a:r>
            <a:endParaRPr sz="1600">
              <a:solidFill>
                <a:schemeClr val="accent5"/>
              </a:solidFill>
            </a:endParaRPr>
          </a:p>
          <a:p>
            <a:pPr marL="457200" lvl="1" indent="0" algn="l" rtl="0">
              <a:lnSpc>
                <a:spcPct val="100000"/>
              </a:lnSpc>
              <a:spcBef>
                <a:spcPts val="500"/>
              </a:spcBef>
              <a:spcAft>
                <a:spcPts val="0"/>
              </a:spcAft>
              <a:buClr>
                <a:schemeClr val="dk1"/>
              </a:buClr>
              <a:buSzPts val="2000"/>
              <a:buNone/>
            </a:pPr>
            <a:endParaRPr sz="1600"/>
          </a:p>
          <a:p>
            <a:pPr marL="457200" lvl="1" indent="0" algn="l" rtl="0">
              <a:lnSpc>
                <a:spcPct val="100000"/>
              </a:lnSpc>
              <a:spcBef>
                <a:spcPts val="500"/>
              </a:spcBef>
              <a:spcAft>
                <a:spcPts val="0"/>
              </a:spcAft>
              <a:buClr>
                <a:schemeClr val="dk1"/>
              </a:buClr>
              <a:buSzPts val="2000"/>
              <a:buNone/>
            </a:pPr>
            <a:r>
              <a:rPr lang="en-US" sz="1600"/>
              <a:t>Join the </a:t>
            </a:r>
            <a:r>
              <a:rPr lang="en-US" sz="1600" u="sng">
                <a:solidFill>
                  <a:schemeClr val="accent5"/>
                </a:solidFill>
                <a:hlinkClick r:id="rId4">
                  <a:extLst>
                    <a:ext uri="{A12FA001-AC4F-418D-AE19-62706E023703}">
                      <ahyp:hlinkClr xmlns:ahyp="http://schemas.microsoft.com/office/drawing/2018/hyperlinkcolor" val="tx"/>
                    </a:ext>
                  </a:extLst>
                </a:hlinkClick>
              </a:rPr>
              <a:t>CDE Assessments Educator Database</a:t>
            </a:r>
            <a:r>
              <a:rPr lang="en-US" sz="1600"/>
              <a:t> for</a:t>
            </a:r>
            <a:br>
              <a:rPr lang="en-US" sz="1600"/>
            </a:br>
            <a:r>
              <a:rPr lang="en-US" sz="1600"/>
              <a:t>assessment development committee selection!</a:t>
            </a:r>
            <a:endParaRPr sz="1600"/>
          </a:p>
          <a:p>
            <a:pPr marL="457200" lvl="1" indent="0" algn="l" rtl="0">
              <a:lnSpc>
                <a:spcPct val="100000"/>
              </a:lnSpc>
              <a:spcBef>
                <a:spcPts val="500"/>
              </a:spcBef>
              <a:spcAft>
                <a:spcPts val="0"/>
              </a:spcAft>
              <a:buClr>
                <a:schemeClr val="dk1"/>
              </a:buClr>
              <a:buSzPts val="2000"/>
              <a:buNone/>
            </a:pPr>
            <a:r>
              <a:rPr lang="en-US" sz="1600"/>
              <a:t> </a:t>
            </a:r>
            <a:endParaRPr sz="1600"/>
          </a:p>
        </p:txBody>
      </p:sp>
      <p:grpSp>
        <p:nvGrpSpPr>
          <p:cNvPr id="398" name="Google Shape;398;p20" descr="QR code to access the CDE Assessment Educator Database"/>
          <p:cNvGrpSpPr/>
          <p:nvPr/>
        </p:nvGrpSpPr>
        <p:grpSpPr>
          <a:xfrm>
            <a:off x="5832524" y="2857581"/>
            <a:ext cx="2787040" cy="2285919"/>
            <a:chOff x="5832524" y="3810108"/>
            <a:chExt cx="2787040" cy="3047892"/>
          </a:xfrm>
        </p:grpSpPr>
        <p:pic>
          <p:nvPicPr>
            <p:cNvPr id="399" name="Google Shape;399;p20" descr="A QR code over white background."/>
            <p:cNvPicPr preferRelativeResize="0"/>
            <p:nvPr/>
          </p:nvPicPr>
          <p:blipFill rotWithShape="1">
            <a:blip r:embed="rId5">
              <a:alphaModFix/>
            </a:blip>
            <a:srcRect/>
            <a:stretch/>
          </p:blipFill>
          <p:spPr>
            <a:xfrm>
              <a:off x="6732222" y="3810108"/>
              <a:ext cx="1781175" cy="1800225"/>
            </a:xfrm>
            <a:prstGeom prst="rect">
              <a:avLst/>
            </a:prstGeom>
            <a:noFill/>
            <a:ln w="57150" cap="flat" cmpd="sng">
              <a:solidFill>
                <a:srgbClr val="E26510"/>
              </a:solidFill>
              <a:prstDash val="solid"/>
              <a:round/>
              <a:headEnd type="none" w="sm" len="sm"/>
              <a:tailEnd type="none" w="sm" len="sm"/>
            </a:ln>
            <a:effectLst>
              <a:outerShdw blurRad="50800" dist="38100" algn="l" rotWithShape="0">
                <a:srgbClr val="000000">
                  <a:alpha val="40000"/>
                </a:srgbClr>
              </a:outerShdw>
            </a:effectLst>
          </p:spPr>
        </p:pic>
        <p:pic>
          <p:nvPicPr>
            <p:cNvPr id="400" name="Google Shape;400;p20" descr="Line arrow: Clockwise curve with solid fill"/>
            <p:cNvPicPr preferRelativeResize="0"/>
            <p:nvPr/>
          </p:nvPicPr>
          <p:blipFill rotWithShape="1">
            <a:blip r:embed="rId6">
              <a:alphaModFix/>
            </a:blip>
            <a:srcRect/>
            <a:stretch/>
          </p:blipFill>
          <p:spPr>
            <a:xfrm rot="2226245">
              <a:off x="6015772" y="4929731"/>
              <a:ext cx="914400" cy="914400"/>
            </a:xfrm>
            <a:prstGeom prst="rect">
              <a:avLst/>
            </a:prstGeom>
            <a:noFill/>
            <a:ln>
              <a:noFill/>
            </a:ln>
            <a:effectLst>
              <a:outerShdw blurRad="50800" dist="38100" algn="l" rotWithShape="0">
                <a:srgbClr val="000000">
                  <a:alpha val="40000"/>
                </a:srgbClr>
              </a:outerShdw>
            </a:effectLst>
          </p:spPr>
        </p:pic>
        <p:sp>
          <p:nvSpPr>
            <p:cNvPr id="401" name="Google Shape;401;p20"/>
            <p:cNvSpPr txBox="1"/>
            <p:nvPr/>
          </p:nvSpPr>
          <p:spPr>
            <a:xfrm>
              <a:off x="6626064" y="5610333"/>
              <a:ext cx="1993500" cy="779700"/>
            </a:xfrm>
            <a:prstGeom prst="rect">
              <a:avLst/>
            </a:prstGeom>
            <a:noFill/>
            <a:ln>
              <a:noFill/>
            </a:ln>
            <a:effectLst>
              <a:outerShdw blurRad="50800" dist="38100" algn="l" rotWithShape="0">
                <a:srgbClr val="000000">
                  <a:alpha val="15686"/>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E26510"/>
                  </a:solidFill>
                  <a:latin typeface="Calibri"/>
                  <a:ea typeface="Calibri"/>
                  <a:cs typeface="Calibri"/>
                  <a:sym typeface="Calibri"/>
                </a:rPr>
                <a:t>Scan Here!</a:t>
              </a:r>
              <a:endParaRPr/>
            </a:p>
          </p:txBody>
        </p:sp>
        <p:pic>
          <p:nvPicPr>
            <p:cNvPr id="402" name="Google Shape;402;p20" descr="Woman taking a photo"/>
            <p:cNvPicPr preferRelativeResize="0"/>
            <p:nvPr/>
          </p:nvPicPr>
          <p:blipFill rotWithShape="1">
            <a:blip r:embed="rId7">
              <a:alphaModFix/>
            </a:blip>
            <a:srcRect l="75368" b="46182"/>
            <a:stretch/>
          </p:blipFill>
          <p:spPr>
            <a:xfrm>
              <a:off x="6130676" y="5169430"/>
              <a:ext cx="601546" cy="1688570"/>
            </a:xfrm>
            <a:prstGeom prst="rect">
              <a:avLst/>
            </a:prstGeom>
            <a:noFill/>
            <a:ln>
              <a:noFill/>
            </a:ln>
            <a:effectLst>
              <a:outerShdw blurRad="50800" dist="38100" dir="18900000" algn="bl" rotWithShape="0">
                <a:srgbClr val="000000">
                  <a:alpha val="40000"/>
                </a:srgbClr>
              </a:outerShdw>
            </a:effectLst>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21"/>
          <p:cNvSpPr txBox="1">
            <a:spLocks noGrp="1"/>
          </p:cNvSpPr>
          <p:nvPr>
            <p:ph type="title"/>
          </p:nvPr>
        </p:nvSpPr>
        <p:spPr>
          <a:xfrm>
            <a:off x="311700" y="105100"/>
            <a:ext cx="8581800" cy="741300"/>
          </a:xfrm>
          <a:prstGeom prst="rect">
            <a:avLst/>
          </a:prstGeom>
          <a:noFill/>
          <a:ln>
            <a:noFill/>
          </a:ln>
        </p:spPr>
        <p:txBody>
          <a:bodyPr spcFirstLastPara="1" wrap="square" lIns="0" tIns="0" rIns="0" bIns="0" anchor="ctr" anchorCtr="0">
            <a:noAutofit/>
          </a:bodyPr>
          <a:lstStyle/>
          <a:p>
            <a:pPr marL="0" lvl="0" indent="0" algn="ctr" rtl="0">
              <a:lnSpc>
                <a:spcPct val="90000"/>
              </a:lnSpc>
              <a:spcBef>
                <a:spcPts val="0"/>
              </a:spcBef>
              <a:spcAft>
                <a:spcPts val="0"/>
              </a:spcAft>
              <a:buClr>
                <a:schemeClr val="lt1"/>
              </a:buClr>
              <a:buSzPts val="2200"/>
              <a:buFont typeface="Calibri"/>
              <a:buNone/>
            </a:pPr>
            <a:r>
              <a:rPr lang="en-US" sz="2200">
                <a:latin typeface="Calibri"/>
                <a:ea typeface="Calibri"/>
                <a:cs typeface="Calibri"/>
                <a:sym typeface="Calibri"/>
              </a:rPr>
              <a:t>Thanks to educators from the following districts for participating in</a:t>
            </a:r>
            <a:br>
              <a:rPr lang="en-US" sz="2200">
                <a:latin typeface="Calibri"/>
                <a:ea typeface="Calibri"/>
                <a:cs typeface="Calibri"/>
                <a:sym typeface="Calibri"/>
              </a:rPr>
            </a:br>
            <a:r>
              <a:rPr lang="en-US" sz="2200">
                <a:latin typeface="Calibri"/>
                <a:ea typeface="Calibri"/>
                <a:cs typeface="Calibri"/>
                <a:sym typeface="Calibri"/>
              </a:rPr>
              <a:t>Colorado’s </a:t>
            </a:r>
            <a:r>
              <a:rPr lang="en-US" sz="2200">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2025 assessment development work</a:t>
            </a:r>
            <a:r>
              <a:rPr lang="en-US" sz="2200">
                <a:latin typeface="Calibri"/>
                <a:ea typeface="Calibri"/>
                <a:cs typeface="Calibri"/>
                <a:sym typeface="Calibri"/>
              </a:rPr>
              <a:t>!</a:t>
            </a:r>
            <a:endParaRPr/>
          </a:p>
        </p:txBody>
      </p:sp>
      <p:graphicFrame>
        <p:nvGraphicFramePr>
          <p:cNvPr id="408" name="Google Shape;408;p21"/>
          <p:cNvGraphicFramePr/>
          <p:nvPr>
            <p:extLst>
              <p:ext uri="{D42A27DB-BD31-4B8C-83A1-F6EECF244321}">
                <p14:modId xmlns:p14="http://schemas.microsoft.com/office/powerpoint/2010/main" val="1778624929"/>
              </p:ext>
            </p:extLst>
          </p:nvPr>
        </p:nvGraphicFramePr>
        <p:xfrm>
          <a:off x="0" y="915585"/>
          <a:ext cx="9144000" cy="4031975"/>
        </p:xfrm>
        <a:graphic>
          <a:graphicData uri="http://schemas.openxmlformats.org/drawingml/2006/table">
            <a:tbl>
              <a:tblPr firstRow="1">
                <a:noFill/>
                <a:tableStyleId>{B9DDD0B2-98E8-4544-B439-B5E1F2F50134}</a:tableStyleId>
              </a:tblPr>
              <a:tblGrid>
                <a:gridCol w="996125">
                  <a:extLst>
                    <a:ext uri="{9D8B030D-6E8A-4147-A177-3AD203B41FA5}">
                      <a16:colId xmlns:a16="http://schemas.microsoft.com/office/drawing/2014/main" val="20000"/>
                    </a:ext>
                  </a:extLst>
                </a:gridCol>
                <a:gridCol w="908250">
                  <a:extLst>
                    <a:ext uri="{9D8B030D-6E8A-4147-A177-3AD203B41FA5}">
                      <a16:colId xmlns:a16="http://schemas.microsoft.com/office/drawing/2014/main" val="20001"/>
                    </a:ext>
                  </a:extLst>
                </a:gridCol>
                <a:gridCol w="1255750">
                  <a:extLst>
                    <a:ext uri="{9D8B030D-6E8A-4147-A177-3AD203B41FA5}">
                      <a16:colId xmlns:a16="http://schemas.microsoft.com/office/drawing/2014/main" val="20002"/>
                    </a:ext>
                  </a:extLst>
                </a:gridCol>
                <a:gridCol w="733875">
                  <a:extLst>
                    <a:ext uri="{9D8B030D-6E8A-4147-A177-3AD203B41FA5}">
                      <a16:colId xmlns:a16="http://schemas.microsoft.com/office/drawing/2014/main" val="20003"/>
                    </a:ext>
                  </a:extLst>
                </a:gridCol>
                <a:gridCol w="877075">
                  <a:extLst>
                    <a:ext uri="{9D8B030D-6E8A-4147-A177-3AD203B41FA5}">
                      <a16:colId xmlns:a16="http://schemas.microsoft.com/office/drawing/2014/main" val="20004"/>
                    </a:ext>
                  </a:extLst>
                </a:gridCol>
                <a:gridCol w="814000">
                  <a:extLst>
                    <a:ext uri="{9D8B030D-6E8A-4147-A177-3AD203B41FA5}">
                      <a16:colId xmlns:a16="http://schemas.microsoft.com/office/drawing/2014/main" val="20005"/>
                    </a:ext>
                  </a:extLst>
                </a:gridCol>
                <a:gridCol w="675500">
                  <a:extLst>
                    <a:ext uri="{9D8B030D-6E8A-4147-A177-3AD203B41FA5}">
                      <a16:colId xmlns:a16="http://schemas.microsoft.com/office/drawing/2014/main" val="20006"/>
                    </a:ext>
                  </a:extLst>
                </a:gridCol>
                <a:gridCol w="755350">
                  <a:extLst>
                    <a:ext uri="{9D8B030D-6E8A-4147-A177-3AD203B41FA5}">
                      <a16:colId xmlns:a16="http://schemas.microsoft.com/office/drawing/2014/main" val="20007"/>
                    </a:ext>
                  </a:extLst>
                </a:gridCol>
                <a:gridCol w="892150">
                  <a:extLst>
                    <a:ext uri="{9D8B030D-6E8A-4147-A177-3AD203B41FA5}">
                      <a16:colId xmlns:a16="http://schemas.microsoft.com/office/drawing/2014/main" val="20008"/>
                    </a:ext>
                  </a:extLst>
                </a:gridCol>
                <a:gridCol w="1235925">
                  <a:extLst>
                    <a:ext uri="{9D8B030D-6E8A-4147-A177-3AD203B41FA5}">
                      <a16:colId xmlns:a16="http://schemas.microsoft.com/office/drawing/2014/main" val="20009"/>
                    </a:ext>
                  </a:extLst>
                </a:gridCol>
              </a:tblGrid>
              <a:tr h="457625">
                <a:tc>
                  <a:txBody>
                    <a:bodyPr/>
                    <a:lstStyle/>
                    <a:p>
                      <a:pPr marL="0" lvl="0" indent="0" algn="ctr" rtl="0">
                        <a:spcBef>
                          <a:spcPts val="0"/>
                        </a:spcBef>
                        <a:spcAft>
                          <a:spcPts val="0"/>
                        </a:spcAft>
                        <a:buNone/>
                      </a:pPr>
                      <a:r>
                        <a:rPr lang="en-US" sz="1000">
                          <a:latin typeface="Roboto"/>
                          <a:ea typeface="Roboto"/>
                          <a:cs typeface="Roboto"/>
                          <a:sym typeface="Roboto"/>
                        </a:rPr>
                        <a:t>Academy 20 </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Bethune</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Clear</a:t>
                      </a:r>
                      <a:endParaRPr sz="1000">
                        <a:latin typeface="Roboto"/>
                        <a:ea typeface="Roboto"/>
                        <a:cs typeface="Roboto"/>
                        <a:sym typeface="Roboto"/>
                      </a:endParaRPr>
                    </a:p>
                    <a:p>
                      <a:pPr marL="0" lvl="0" indent="0" algn="ctr" rtl="0">
                        <a:spcBef>
                          <a:spcPts val="0"/>
                        </a:spcBef>
                        <a:spcAft>
                          <a:spcPts val="0"/>
                        </a:spcAft>
                        <a:buNone/>
                      </a:pPr>
                      <a:r>
                        <a:rPr lang="en-US" sz="1000">
                          <a:latin typeface="Roboto"/>
                          <a:ea typeface="Roboto"/>
                          <a:cs typeface="Roboto"/>
                          <a:sym typeface="Roboto"/>
                        </a:rPr>
                        <a:t>  Creek RE-1</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Eagle</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Holyoke</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Mapleton</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Pagosa</a:t>
                      </a:r>
                      <a:endParaRPr sz="1000">
                        <a:latin typeface="Roboto"/>
                        <a:ea typeface="Roboto"/>
                        <a:cs typeface="Roboto"/>
                        <a:sym typeface="Roboto"/>
                      </a:endParaRPr>
                    </a:p>
                    <a:p>
                      <a:pPr marL="0" lvl="0" indent="0" algn="ctr" rtl="0">
                        <a:spcBef>
                          <a:spcPts val="0"/>
                        </a:spcBef>
                        <a:spcAft>
                          <a:spcPts val="0"/>
                        </a:spcAft>
                        <a:buNone/>
                      </a:pPr>
                      <a:r>
                        <a:rPr lang="en-US" sz="1000">
                          <a:latin typeface="Roboto"/>
                          <a:ea typeface="Roboto"/>
                          <a:cs typeface="Roboto"/>
                          <a:sym typeface="Roboto"/>
                        </a:rPr>
                        <a:t>  Springs</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Rangely</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Stratton</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Weld County 8</a:t>
                      </a:r>
                      <a:br>
                        <a:rPr lang="en-US" sz="1000">
                          <a:latin typeface="Roboto"/>
                          <a:ea typeface="Roboto"/>
                          <a:cs typeface="Roboto"/>
                          <a:sym typeface="Roboto"/>
                        </a:rPr>
                      </a:br>
                      <a:r>
                        <a:rPr lang="en-US" sz="1000">
                          <a:latin typeface="Roboto"/>
                          <a:ea typeface="Roboto"/>
                          <a:cs typeface="Roboto"/>
                          <a:sym typeface="Roboto"/>
                        </a:rPr>
                        <a:t>(Ft. Lupton)</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457625">
                <a:tc>
                  <a:txBody>
                    <a:bodyPr/>
                    <a:lstStyle/>
                    <a:p>
                      <a:pPr marL="0" lvl="0" indent="0" algn="ctr" rtl="0">
                        <a:spcBef>
                          <a:spcPts val="0"/>
                        </a:spcBef>
                        <a:spcAft>
                          <a:spcPts val="0"/>
                        </a:spcAft>
                        <a:buNone/>
                      </a:pPr>
                      <a:r>
                        <a:rPr lang="en-US" sz="1000">
                          <a:latin typeface="Roboto"/>
                          <a:ea typeface="Roboto"/>
                          <a:cs typeface="Roboto"/>
                          <a:sym typeface="Roboto"/>
                        </a:rPr>
                        <a:t>Adams</a:t>
                      </a:r>
                      <a:endParaRPr sz="1000">
                        <a:latin typeface="Roboto"/>
                        <a:ea typeface="Roboto"/>
                        <a:cs typeface="Roboto"/>
                        <a:sym typeface="Roboto"/>
                      </a:endParaRPr>
                    </a:p>
                    <a:p>
                      <a:pPr marL="0" lvl="0" indent="0" algn="ctr" rtl="0">
                        <a:spcBef>
                          <a:spcPts val="0"/>
                        </a:spcBef>
                        <a:spcAft>
                          <a:spcPts val="0"/>
                        </a:spcAft>
                        <a:buNone/>
                      </a:pPr>
                      <a:r>
                        <a:rPr lang="en-US" sz="1000">
                          <a:latin typeface="Roboto"/>
                          <a:ea typeface="Roboto"/>
                          <a:cs typeface="Roboto"/>
                          <a:sym typeface="Roboto"/>
                        </a:rPr>
                        <a:t>  12</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Boulder Valley</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Colorado School for the Deaf and Blind</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East Grand</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Huerfano</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McClave Schools</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Park County</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Roaring Fork</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Summit</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Weld County RE-3(J)</a:t>
                      </a:r>
                      <a:endParaRPr sz="1000">
                        <a:latin typeface="Roboto"/>
                        <a:ea typeface="Roboto"/>
                        <a:cs typeface="Roboto"/>
                        <a:sym typeface="Roboto"/>
                      </a:endParaRPr>
                    </a:p>
                    <a:p>
                      <a:pPr marL="0" lvl="0" indent="0" algn="ctr" rtl="0">
                        <a:spcBef>
                          <a:spcPts val="0"/>
                        </a:spcBef>
                        <a:spcAft>
                          <a:spcPts val="0"/>
                        </a:spcAft>
                        <a:buNone/>
                      </a:pPr>
                      <a:r>
                        <a:rPr lang="en-US" sz="1000">
                          <a:latin typeface="Roboto"/>
                          <a:ea typeface="Roboto"/>
                          <a:cs typeface="Roboto"/>
                          <a:sym typeface="Roboto"/>
                        </a:rPr>
                        <a:t>  (Keenesburg)</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57625">
                <a:tc>
                  <a:txBody>
                    <a:bodyPr/>
                    <a:lstStyle/>
                    <a:p>
                      <a:pPr marL="0" lvl="0" indent="0" algn="ctr" rtl="0">
                        <a:spcBef>
                          <a:spcPts val="0"/>
                        </a:spcBef>
                        <a:spcAft>
                          <a:spcPts val="0"/>
                        </a:spcAft>
                        <a:buNone/>
                      </a:pPr>
                      <a:r>
                        <a:rPr lang="en-US" sz="1000">
                          <a:latin typeface="Roboto"/>
                          <a:ea typeface="Roboto"/>
                          <a:cs typeface="Roboto"/>
                          <a:sym typeface="Roboto"/>
                        </a:rPr>
                        <a:t>Adams</a:t>
                      </a:r>
                      <a:endParaRPr sz="1000">
                        <a:latin typeface="Roboto"/>
                        <a:ea typeface="Roboto"/>
                        <a:cs typeface="Roboto"/>
                        <a:sym typeface="Roboto"/>
                      </a:endParaRPr>
                    </a:p>
                    <a:p>
                      <a:pPr marL="0" lvl="0" indent="0" algn="ctr" rtl="0">
                        <a:spcBef>
                          <a:spcPts val="0"/>
                        </a:spcBef>
                        <a:spcAft>
                          <a:spcPts val="0"/>
                        </a:spcAft>
                        <a:buNone/>
                      </a:pPr>
                      <a:r>
                        <a:rPr lang="en-US" sz="1000">
                          <a:latin typeface="Roboto"/>
                          <a:ea typeface="Roboto"/>
                          <a:cs typeface="Roboto"/>
                          <a:sym typeface="Roboto"/>
                        </a:rPr>
                        <a:t>  14</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Brush</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Colorado Springs District 11</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Elizabeth</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Jefferson County</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Mesa 51</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Peyton</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Sargent</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Swink</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Weld RE-5J</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457625">
                <a:tc>
                  <a:txBody>
                    <a:bodyPr/>
                    <a:lstStyle/>
                    <a:p>
                      <a:pPr marL="0" lvl="0" indent="0" algn="ctr" rtl="0">
                        <a:spcBef>
                          <a:spcPts val="0"/>
                        </a:spcBef>
                        <a:spcAft>
                          <a:spcPts val="0"/>
                        </a:spcAft>
                        <a:buNone/>
                      </a:pPr>
                      <a:r>
                        <a:rPr lang="en-US" sz="1000">
                          <a:latin typeface="Roboto"/>
                          <a:ea typeface="Roboto"/>
                          <a:cs typeface="Roboto"/>
                          <a:sym typeface="Roboto"/>
                        </a:rPr>
                        <a:t>Akron</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Burlington</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District 49</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Fountain</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La Junta</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Miami-Yoder</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Plainview</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School District 27J</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Thompson</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Weldon Valley</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402000">
                <a:tc>
                  <a:txBody>
                    <a:bodyPr/>
                    <a:lstStyle/>
                    <a:p>
                      <a:pPr marL="0" lvl="0" indent="0" algn="ctr" rtl="0">
                        <a:spcBef>
                          <a:spcPts val="0"/>
                        </a:spcBef>
                        <a:spcAft>
                          <a:spcPts val="0"/>
                        </a:spcAft>
                        <a:buNone/>
                      </a:pPr>
                      <a:r>
                        <a:rPr lang="en-US" sz="1000">
                          <a:latin typeface="Roboto"/>
                          <a:ea typeface="Roboto"/>
                          <a:cs typeface="Roboto"/>
                          <a:sym typeface="Roboto"/>
                        </a:rPr>
                        <a:t>Alamosa</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Byers</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Deer Trail</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Fremont</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Lamar</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Moffat</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Plateau Valley 50</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Sheridan 2</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Upper Rio Grande</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West End</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408700">
                <a:tc>
                  <a:txBody>
                    <a:bodyPr/>
                    <a:lstStyle/>
                    <a:p>
                      <a:pPr marL="0" lvl="0" indent="0" algn="ctr" rtl="0">
                        <a:spcBef>
                          <a:spcPts val="0"/>
                        </a:spcBef>
                        <a:spcAft>
                          <a:spcPts val="0"/>
                        </a:spcAft>
                        <a:buNone/>
                      </a:pPr>
                      <a:r>
                        <a:rPr lang="en-US" sz="1000">
                          <a:latin typeface="Roboto"/>
                          <a:ea typeface="Roboto"/>
                          <a:cs typeface="Roboto"/>
                          <a:sym typeface="Roboto"/>
                        </a:rPr>
                        <a:t>Arickaree</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Calhan</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Delta</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Garfield</a:t>
                      </a:r>
                      <a:br>
                        <a:rPr lang="en-US" sz="1000">
                          <a:latin typeface="Roboto"/>
                          <a:ea typeface="Roboto"/>
                          <a:cs typeface="Roboto"/>
                          <a:sym typeface="Roboto"/>
                        </a:rPr>
                      </a:br>
                      <a:r>
                        <a:rPr lang="en-US" sz="1000">
                          <a:latin typeface="Roboto"/>
                          <a:ea typeface="Roboto"/>
                          <a:cs typeface="Roboto"/>
                          <a:sym typeface="Roboto"/>
                        </a:rPr>
                        <a:t>RE-2</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Las Animas</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Montezuma-</a:t>
                      </a:r>
                      <a:br>
                        <a:rPr lang="en-US" sz="1000">
                          <a:latin typeface="Roboto"/>
                          <a:ea typeface="Roboto"/>
                          <a:cs typeface="Roboto"/>
                          <a:sym typeface="Roboto"/>
                        </a:rPr>
                      </a:br>
                      <a:r>
                        <a:rPr lang="en-US" sz="1000">
                          <a:latin typeface="Roboto"/>
                          <a:ea typeface="Roboto"/>
                          <a:cs typeface="Roboto"/>
                          <a:sym typeface="Roboto"/>
                        </a:rPr>
                        <a:t>Cortez</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Platte Canyon 1</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South Conejos</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Valley</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Westminster</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457625">
                <a:tc>
                  <a:txBody>
                    <a:bodyPr/>
                    <a:lstStyle/>
                    <a:p>
                      <a:pPr marL="0" lvl="0" indent="0" algn="ctr" rtl="0">
                        <a:spcBef>
                          <a:spcPts val="0"/>
                        </a:spcBef>
                        <a:spcAft>
                          <a:spcPts val="0"/>
                        </a:spcAft>
                        <a:buNone/>
                      </a:pPr>
                      <a:r>
                        <a:rPr lang="en-US" sz="1000">
                          <a:latin typeface="Roboto"/>
                          <a:ea typeface="Roboto"/>
                          <a:cs typeface="Roboto"/>
                          <a:sym typeface="Roboto"/>
                        </a:rPr>
                        <a:t>Arriba-Flagler</a:t>
                      </a:r>
                      <a:endParaRPr sz="1000">
                        <a:latin typeface="Roboto"/>
                        <a:ea typeface="Roboto"/>
                        <a:cs typeface="Roboto"/>
                        <a:sym typeface="Roboto"/>
                      </a:endParaRPr>
                    </a:p>
                    <a:p>
                      <a:pPr marL="0" lvl="0" indent="0" algn="ctr" rtl="0">
                        <a:spcBef>
                          <a:spcPts val="0"/>
                        </a:spcBef>
                        <a:spcAft>
                          <a:spcPts val="0"/>
                        </a:spcAft>
                        <a:buNone/>
                      </a:pPr>
                      <a:r>
                        <a:rPr lang="en-US" sz="1000">
                          <a:latin typeface="Roboto"/>
                          <a:ea typeface="Roboto"/>
                          <a:cs typeface="Roboto"/>
                          <a:sym typeface="Roboto"/>
                        </a:rPr>
                        <a:t>  C20</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Cheraw</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Denver Public Schools</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Granada</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Lewis-Palmer</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Montrose County Re-1J</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Poudre</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Springfield</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Walsh</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Widefield 3</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457625">
                <a:tc>
                  <a:txBody>
                    <a:bodyPr/>
                    <a:lstStyle/>
                    <a:p>
                      <a:pPr marL="0" lvl="0" indent="0" algn="ctr" rtl="0">
                        <a:spcBef>
                          <a:spcPts val="0"/>
                        </a:spcBef>
                        <a:spcAft>
                          <a:spcPts val="0"/>
                        </a:spcAft>
                        <a:buNone/>
                      </a:pPr>
                      <a:r>
                        <a:rPr lang="en-US" sz="1000">
                          <a:latin typeface="Roboto"/>
                          <a:ea typeface="Roboto"/>
                          <a:cs typeface="Roboto"/>
                          <a:sym typeface="Roboto"/>
                        </a:rPr>
                        <a:t>Aspen</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Cherry Creek Schools</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Douglas County</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Harrison</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Littleton Public Schools</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Mount Evans Boces</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Primero RE-2</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St. Vrain Valley</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Weld County 4 (Windsor)</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Wray</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475525">
                <a:tc>
                  <a:txBody>
                    <a:bodyPr/>
                    <a:lstStyle/>
                    <a:p>
                      <a:pPr marL="0" lvl="0" indent="0" algn="ctr" rtl="0">
                        <a:spcBef>
                          <a:spcPts val="0"/>
                        </a:spcBef>
                        <a:spcAft>
                          <a:spcPts val="0"/>
                        </a:spcAft>
                        <a:buNone/>
                      </a:pPr>
                      <a:r>
                        <a:rPr lang="en-US" sz="1000">
                          <a:latin typeface="Roboto"/>
                          <a:ea typeface="Roboto"/>
                          <a:cs typeface="Roboto"/>
                          <a:sym typeface="Roboto"/>
                        </a:rPr>
                        <a:t>Adams-</a:t>
                      </a:r>
                      <a:br>
                        <a:rPr lang="en-US" sz="1000">
                          <a:latin typeface="Roboto"/>
                          <a:ea typeface="Roboto"/>
                          <a:cs typeface="Roboto"/>
                          <a:sym typeface="Roboto"/>
                        </a:rPr>
                      </a:br>
                      <a:r>
                        <a:rPr lang="en-US" sz="1000">
                          <a:latin typeface="Roboto"/>
                          <a:ea typeface="Roboto"/>
                          <a:cs typeface="Roboto"/>
                          <a:sym typeface="Roboto"/>
                        </a:rPr>
                        <a:t>Arapahoe 28J</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Cheyenne Mountain 12</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Durango 9-R</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Hoehne</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Mancos</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Norwood R2J</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Pueblo City 60</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Steamboat Springs</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a:latin typeface="Roboto"/>
                          <a:ea typeface="Roboto"/>
                          <a:cs typeface="Roboto"/>
                          <a:sym typeface="Roboto"/>
                        </a:rPr>
                        <a:t>Weld County 6 (Greeley)</a:t>
                      </a:r>
                      <a:endParaRPr sz="100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000" dirty="0">
                          <a:latin typeface="Roboto"/>
                          <a:ea typeface="Roboto"/>
                          <a:cs typeface="Roboto"/>
                          <a:sym typeface="Roboto"/>
                        </a:rPr>
                        <a:t>Yuma</a:t>
                      </a:r>
                      <a:endParaRPr sz="1000" dirty="0">
                        <a:latin typeface="Roboto"/>
                        <a:ea typeface="Roboto"/>
                        <a:cs typeface="Roboto"/>
                        <a:sym typeface="Roboto"/>
                      </a:endParaRPr>
                    </a:p>
                  </a:txBody>
                  <a:tcPr marL="0" marR="0" marT="0" marB="0" anchor="ctr">
                    <a:lnL w="19050" cap="flat" cmpd="sng">
                      <a:solidFill>
                        <a:srgbClr val="EF7521"/>
                      </a:solidFill>
                      <a:prstDash val="solid"/>
                      <a:round/>
                      <a:headEnd type="none" w="sm" len="sm"/>
                      <a:tailEnd type="none" w="sm" len="sm"/>
                    </a:lnL>
                    <a:lnR w="19050" cap="flat" cmpd="sng">
                      <a:solidFill>
                        <a:srgbClr val="EF7521"/>
                      </a:solidFill>
                      <a:prstDash val="solid"/>
                      <a:round/>
                      <a:headEnd type="none" w="sm" len="sm"/>
                      <a:tailEnd type="none" w="sm" len="sm"/>
                    </a:lnR>
                    <a:lnT w="19050" cap="flat" cmpd="sng">
                      <a:solidFill>
                        <a:srgbClr val="EF7521"/>
                      </a:solidFill>
                      <a:prstDash val="solid"/>
                      <a:round/>
                      <a:headEnd type="none" w="sm" len="sm"/>
                      <a:tailEnd type="none" w="sm" len="sm"/>
                    </a:lnT>
                    <a:lnB w="19050" cap="flat" cmpd="sng">
                      <a:solidFill>
                        <a:srgbClr val="EF7521"/>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2"/>
        <p:cNvGrpSpPr/>
        <p:nvPr/>
      </p:nvGrpSpPr>
      <p:grpSpPr>
        <a:xfrm>
          <a:off x="0" y="0"/>
          <a:ext cx="0" cy="0"/>
          <a:chOff x="0" y="0"/>
          <a:chExt cx="0" cy="0"/>
        </a:xfrm>
      </p:grpSpPr>
      <p:sp>
        <p:nvSpPr>
          <p:cNvPr id="414" name="Google Shape;414;p22"/>
          <p:cNvSpPr txBox="1">
            <a:spLocks noGrp="1"/>
          </p:cNvSpPr>
          <p:nvPr>
            <p:ph type="title"/>
          </p:nvPr>
        </p:nvSpPr>
        <p:spPr>
          <a:xfrm>
            <a:off x="0" y="3361600"/>
            <a:ext cx="9144000" cy="666600"/>
          </a:xfrm>
          <a:prstGeom prst="rect">
            <a:avLst/>
          </a:prstGeom>
          <a:solidFill>
            <a:srgbClr val="E26510"/>
          </a:solidFill>
        </p:spPr>
        <p:txBody>
          <a:bodyPr spcFirstLastPara="1" wrap="square" lIns="91425" tIns="91425" rIns="91425" bIns="91425" anchor="ctr" anchorCtr="0">
            <a:normAutofit/>
          </a:bodyPr>
          <a:lstStyle/>
          <a:p>
            <a:pPr marL="0" lvl="0" indent="0" algn="ctr" rtl="0">
              <a:spcBef>
                <a:spcPts val="0"/>
              </a:spcBef>
              <a:spcAft>
                <a:spcPts val="0"/>
              </a:spcAft>
              <a:buNone/>
            </a:pPr>
            <a:r>
              <a:rPr lang="en-US"/>
              <a:t>ACCESS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g3731495a52d_0_3"/>
          <p:cNvSpPr txBox="1">
            <a:spLocks noGrp="1"/>
          </p:cNvSpPr>
          <p:nvPr>
            <p:ph type="title"/>
          </p:nvPr>
        </p:nvSpPr>
        <p:spPr>
          <a:xfrm>
            <a:off x="311700" y="105100"/>
            <a:ext cx="84240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3000"/>
              <a:t>New!</a:t>
            </a:r>
            <a:endParaRPr sz="3000"/>
          </a:p>
        </p:txBody>
      </p:sp>
      <p:sp>
        <p:nvSpPr>
          <p:cNvPr id="421" name="Google Shape;421;g3731495a52d_0_3"/>
          <p:cNvSpPr txBox="1">
            <a:spLocks noGrp="1"/>
          </p:cNvSpPr>
          <p:nvPr>
            <p:ph type="body" idx="1"/>
          </p:nvPr>
        </p:nvSpPr>
        <p:spPr>
          <a:xfrm>
            <a:off x="311700" y="1009734"/>
            <a:ext cx="8541600" cy="3127800"/>
          </a:xfrm>
          <a:prstGeom prst="rect">
            <a:avLst/>
          </a:prstGeom>
          <a:noFill/>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1800" dirty="0">
                <a:solidFill>
                  <a:srgbClr val="000000"/>
                </a:solidFill>
                <a:highlight>
                  <a:srgbClr val="FFFFFF"/>
                </a:highlight>
              </a:rPr>
              <a:t>New test names for the assessment redesign that aligns with the 2020 WIDA Standards Framework</a:t>
            </a:r>
            <a:endParaRPr sz="1800" dirty="0">
              <a:solidFill>
                <a:srgbClr val="000000"/>
              </a:solidFill>
              <a:highlight>
                <a:srgbClr val="FFFFFF"/>
              </a:highlight>
            </a:endParaRPr>
          </a:p>
          <a:p>
            <a:pPr marL="469900" lvl="0" indent="-342900" algn="l" rtl="0">
              <a:lnSpc>
                <a:spcPct val="150000"/>
              </a:lnSpc>
              <a:spcBef>
                <a:spcPts val="1000"/>
              </a:spcBef>
              <a:spcAft>
                <a:spcPts val="0"/>
              </a:spcAft>
              <a:buClr>
                <a:srgbClr val="000000"/>
              </a:buClr>
              <a:buSzPts val="1800"/>
              <a:buFont typeface="Calibri"/>
              <a:buChar char="●"/>
            </a:pPr>
            <a:r>
              <a:rPr lang="en-US" sz="1800" dirty="0">
                <a:solidFill>
                  <a:srgbClr val="000000"/>
                </a:solidFill>
                <a:highlight>
                  <a:srgbClr val="FFFFFF"/>
                </a:highlight>
              </a:rPr>
              <a:t>ACCESS for ELLs is now </a:t>
            </a:r>
            <a:r>
              <a:rPr lang="en-US" sz="1800" b="1" dirty="0">
                <a:solidFill>
                  <a:srgbClr val="000000"/>
                </a:solidFill>
                <a:highlight>
                  <a:srgbClr val="FFFFFF"/>
                </a:highlight>
              </a:rPr>
              <a:t>WIDA ACCESS</a:t>
            </a:r>
            <a:endParaRPr sz="1800" b="1" dirty="0">
              <a:solidFill>
                <a:srgbClr val="000000"/>
              </a:solidFill>
              <a:highlight>
                <a:srgbClr val="FFFFFF"/>
              </a:highlight>
            </a:endParaRPr>
          </a:p>
          <a:p>
            <a:pPr marL="457200" lvl="0" indent="-342900" algn="l" rtl="0">
              <a:lnSpc>
                <a:spcPct val="150000"/>
              </a:lnSpc>
              <a:spcBef>
                <a:spcPts val="0"/>
              </a:spcBef>
              <a:spcAft>
                <a:spcPts val="0"/>
              </a:spcAft>
              <a:buClr>
                <a:srgbClr val="000000"/>
              </a:buClr>
              <a:buSzPts val="1800"/>
              <a:buFont typeface="Calibri"/>
              <a:buChar char="●"/>
            </a:pPr>
            <a:r>
              <a:rPr lang="en-US" sz="1800" dirty="0">
                <a:solidFill>
                  <a:srgbClr val="000000"/>
                </a:solidFill>
                <a:highlight>
                  <a:srgbClr val="FFFFFF"/>
                </a:highlight>
              </a:rPr>
              <a:t>Kindergarten ACCESS for ELLs is now </a:t>
            </a:r>
            <a:r>
              <a:rPr lang="en-US" sz="1800" b="1" dirty="0">
                <a:solidFill>
                  <a:srgbClr val="000000"/>
                </a:solidFill>
                <a:highlight>
                  <a:srgbClr val="FFFFFF"/>
                </a:highlight>
              </a:rPr>
              <a:t>WIDA ACCESS for Kindergarten</a:t>
            </a:r>
            <a:endParaRPr sz="1800" b="1" dirty="0">
              <a:solidFill>
                <a:srgbClr val="000000"/>
              </a:solidFill>
              <a:highlight>
                <a:srgbClr val="FFFFFF"/>
              </a:highlight>
            </a:endParaRPr>
          </a:p>
          <a:p>
            <a:pPr marL="0" lvl="0" indent="0" algn="l" rtl="0">
              <a:lnSpc>
                <a:spcPct val="150000"/>
              </a:lnSpc>
              <a:spcBef>
                <a:spcPts val="1000"/>
              </a:spcBef>
              <a:spcAft>
                <a:spcPts val="0"/>
              </a:spcAft>
              <a:buNone/>
            </a:pPr>
            <a:r>
              <a:rPr lang="en-US" sz="1800" dirty="0">
                <a:solidFill>
                  <a:srgbClr val="000000"/>
                </a:solidFill>
                <a:highlight>
                  <a:srgbClr val="FFFFFF"/>
                </a:highlight>
              </a:rPr>
              <a:t>Last year Alternate ACCESS for ELLs updated the name to</a:t>
            </a:r>
            <a:r>
              <a:rPr lang="en-US" sz="1800" b="1" dirty="0">
                <a:solidFill>
                  <a:srgbClr val="000000"/>
                </a:solidFill>
                <a:highlight>
                  <a:srgbClr val="FFFFFF"/>
                </a:highlight>
              </a:rPr>
              <a:t> Alternate ACCESS</a:t>
            </a:r>
            <a:endParaRPr sz="1800" b="1" dirty="0">
              <a:solidFill>
                <a:srgbClr val="000000"/>
              </a:solidFill>
              <a:highlight>
                <a:srgbClr val="FFFFFF"/>
              </a:highlight>
            </a:endParaRPr>
          </a:p>
          <a:p>
            <a:pPr marL="0" lvl="0" indent="0" algn="l" rtl="0">
              <a:lnSpc>
                <a:spcPct val="100000"/>
              </a:lnSpc>
              <a:spcBef>
                <a:spcPts val="1000"/>
              </a:spcBef>
              <a:spcAft>
                <a:spcPts val="0"/>
              </a:spcAft>
              <a:buNone/>
            </a:pPr>
            <a:r>
              <a:rPr lang="en-US" sz="1800" b="1" dirty="0">
                <a:solidFill>
                  <a:srgbClr val="000000"/>
                </a:solidFill>
                <a:highlight>
                  <a:srgbClr val="FFFFFF"/>
                </a:highlight>
              </a:rPr>
              <a:t>ACCESS </a:t>
            </a:r>
            <a:r>
              <a:rPr lang="en-US" sz="1800" dirty="0">
                <a:solidFill>
                  <a:srgbClr val="000000"/>
                </a:solidFill>
                <a:highlight>
                  <a:srgbClr val="FFFFFF"/>
                </a:highlight>
              </a:rPr>
              <a:t>references the complete suite of WIDA’s summative English language proficiency assessments. </a:t>
            </a:r>
            <a:endParaRPr sz="1800" dirty="0">
              <a:solidFill>
                <a:srgbClr val="000000"/>
              </a:solidFill>
              <a:highlight>
                <a:srgbClr val="FFFFFF"/>
              </a:highlight>
            </a:endParaRPr>
          </a:p>
          <a:p>
            <a:pPr marL="0" lvl="0" indent="0" algn="l" rtl="0">
              <a:lnSpc>
                <a:spcPct val="150000"/>
              </a:lnSpc>
              <a:spcBef>
                <a:spcPts val="1000"/>
              </a:spcBef>
              <a:spcAft>
                <a:spcPts val="0"/>
              </a:spcAft>
              <a:buNone/>
            </a:pPr>
            <a:r>
              <a:rPr lang="en-US" sz="1800" dirty="0">
                <a:solidFill>
                  <a:srgbClr val="000000"/>
                </a:solidFill>
                <a:highlight>
                  <a:srgbClr val="FFFFFF"/>
                </a:highlight>
              </a:rPr>
              <a:t>The WIDA Client Services Center has a new email address: </a:t>
            </a:r>
            <a:r>
              <a:rPr lang="en-US" sz="1800" u="sng" dirty="0">
                <a:solidFill>
                  <a:schemeClr val="accent5"/>
                </a:solidFill>
                <a:highlight>
                  <a:srgbClr val="FFFFFF"/>
                </a:highlight>
                <a:hlinkClick r:id="rId3">
                  <a:extLst>
                    <a:ext uri="{A12FA001-AC4F-418D-AE19-62706E023703}">
                      <ahyp:hlinkClr xmlns:ahyp="http://schemas.microsoft.com/office/drawing/2018/hyperlinkcolor" val="tx"/>
                    </a:ext>
                  </a:extLst>
                </a:hlinkClick>
              </a:rPr>
              <a:t>h</a:t>
            </a:r>
            <a:r>
              <a:rPr lang="en-US" sz="1800" u="sng" dirty="0">
                <a:solidFill>
                  <a:schemeClr val="accent5"/>
                </a:solidFill>
                <a:highlight>
                  <a:srgbClr val="FFFFFF"/>
                </a:highlight>
                <a:hlinkClick r:id="rId3">
                  <a:extLst>
                    <a:ext uri="{A12FA001-AC4F-418D-AE19-62706E023703}">
                      <ahyp:hlinkClr xmlns:ahyp="http://schemas.microsoft.com/office/drawing/2018/hyperlinkcolor" val="tx"/>
                    </a:ext>
                  </a:extLst>
                </a:hlinkClick>
              </a:rPr>
              <a:t>elp@wida.wisc.edu</a:t>
            </a:r>
            <a:endParaRPr sz="18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3600"/>
              <a:buFont typeface="Calibri"/>
              <a:buNone/>
            </a:pPr>
            <a:r>
              <a:rPr lang="en-US" sz="2400"/>
              <a:t>Welcome and Agenda</a:t>
            </a:r>
            <a:endParaRPr sz="2400"/>
          </a:p>
        </p:txBody>
      </p:sp>
      <p:sp>
        <p:nvSpPr>
          <p:cNvPr id="2" name="TextBox 1">
            <a:extLst>
              <a:ext uri="{FF2B5EF4-FFF2-40B4-BE49-F238E27FC236}">
                <a16:creationId xmlns:a16="http://schemas.microsoft.com/office/drawing/2014/main" id="{2E3251F4-E1EE-A609-8BF4-AD718ADBF7CD}"/>
              </a:ext>
            </a:extLst>
          </p:cNvPr>
          <p:cNvSpPr txBox="1"/>
          <p:nvPr/>
        </p:nvSpPr>
        <p:spPr>
          <a:xfrm>
            <a:off x="377371" y="1117600"/>
            <a:ext cx="6371772" cy="2554545"/>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ptos" panose="020B0004020202020204" pitchFamily="34" charset="0"/>
              </a:rPr>
              <a:t>General Information</a:t>
            </a:r>
          </a:p>
          <a:p>
            <a:pPr marL="285750" indent="-285750">
              <a:buFont typeface="Arial" panose="020B0604020202020204" pitchFamily="34" charset="0"/>
              <a:buChar char="•"/>
            </a:pPr>
            <a:r>
              <a:rPr lang="en-US" sz="1600" dirty="0">
                <a:latin typeface="Aptos" panose="020B0004020202020204" pitchFamily="34" charset="0"/>
              </a:rPr>
              <a:t>ACCESS</a:t>
            </a:r>
          </a:p>
          <a:p>
            <a:pPr marL="285750" indent="-285750">
              <a:buFont typeface="Arial" panose="020B0604020202020204" pitchFamily="34" charset="0"/>
              <a:buChar char="•"/>
            </a:pPr>
            <a:r>
              <a:rPr lang="en-US" sz="1600" dirty="0">
                <a:latin typeface="Aptos" panose="020B0004020202020204" pitchFamily="34" charset="0"/>
              </a:rPr>
              <a:t>CMAS</a:t>
            </a:r>
          </a:p>
          <a:p>
            <a:pPr marL="285750" indent="-285750">
              <a:buFont typeface="Arial" panose="020B0604020202020204" pitchFamily="34" charset="0"/>
              <a:buChar char="•"/>
            </a:pPr>
            <a:r>
              <a:rPr lang="en-US" sz="1600" dirty="0">
                <a:latin typeface="Aptos" panose="020B0004020202020204" pitchFamily="34" charset="0"/>
              </a:rPr>
              <a:t>CoAlt</a:t>
            </a:r>
          </a:p>
          <a:p>
            <a:pPr marL="285750" indent="-285750">
              <a:buFont typeface="Arial" panose="020B0604020202020204" pitchFamily="34" charset="0"/>
              <a:buChar char="•"/>
            </a:pPr>
            <a:r>
              <a:rPr lang="en-US" sz="1600" dirty="0">
                <a:latin typeface="Aptos" panose="020B0004020202020204" pitchFamily="34" charset="0"/>
              </a:rPr>
              <a:t>Colorado PSAT and SAT</a:t>
            </a:r>
          </a:p>
          <a:p>
            <a:pPr marL="285750" indent="-285750">
              <a:buFont typeface="Arial" panose="020B0604020202020204" pitchFamily="34" charset="0"/>
              <a:buChar char="•"/>
            </a:pPr>
            <a:r>
              <a:rPr lang="en-US" sz="1600" dirty="0">
                <a:latin typeface="Aptos" panose="020B0004020202020204" pitchFamily="34" charset="0"/>
              </a:rPr>
              <a:t>National and International Assessments</a:t>
            </a:r>
          </a:p>
          <a:p>
            <a:pPr marL="285750" indent="-285750">
              <a:buFont typeface="Arial" panose="020B0604020202020204" pitchFamily="34" charset="0"/>
              <a:buChar char="•"/>
            </a:pPr>
            <a:r>
              <a:rPr lang="en-US" sz="1600" dirty="0">
                <a:latin typeface="Aptos" panose="020B0004020202020204" pitchFamily="34" charset="0"/>
              </a:rPr>
              <a:t>Data and Reporting</a:t>
            </a:r>
          </a:p>
          <a:p>
            <a:pPr marL="285750" indent="-285750">
              <a:buFont typeface="Arial" panose="020B0604020202020204" pitchFamily="34" charset="0"/>
              <a:buChar char="•"/>
            </a:pPr>
            <a:r>
              <a:rPr lang="en-US" sz="1600" dirty="0">
                <a:latin typeface="Aptos" panose="020B0004020202020204" pitchFamily="34" charset="0"/>
              </a:rPr>
              <a:t>Comprehensive Assessment System initiatives and Resources</a:t>
            </a:r>
          </a:p>
          <a:p>
            <a:pPr marL="285750" indent="-285750">
              <a:buFont typeface="Arial" panose="020B0604020202020204" pitchFamily="34" charset="0"/>
              <a:buChar char="•"/>
            </a:pPr>
            <a:r>
              <a:rPr lang="en-US" sz="1600" dirty="0">
                <a:latin typeface="Aptos" panose="020B0004020202020204" pitchFamily="34" charset="0"/>
              </a:rPr>
              <a:t>Tech Tips</a:t>
            </a:r>
          </a:p>
          <a:p>
            <a:pPr marL="285750" indent="-285750">
              <a:buFont typeface="Arial" panose="020B0604020202020204" pitchFamily="34" charset="0"/>
              <a:buChar char="•"/>
            </a:pPr>
            <a:r>
              <a:rPr lang="en-US" sz="1600" dirty="0">
                <a:latin typeface="Aptos" panose="020B0004020202020204" pitchFamily="34" charset="0"/>
              </a:rPr>
              <a:t>Final Thoughts and Reminders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23"/>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3200"/>
              <a:buFont typeface="Calibri"/>
              <a:buNone/>
            </a:pPr>
            <a:r>
              <a:rPr lang="en-US" sz="3200">
                <a:latin typeface="Calibri"/>
                <a:ea typeface="Calibri"/>
                <a:cs typeface="Calibri"/>
                <a:sym typeface="Calibri"/>
              </a:rPr>
              <a:t>ACCESS Assessments</a:t>
            </a:r>
            <a:endParaRPr sz="3200" baseline="30000">
              <a:latin typeface="Calibri"/>
              <a:ea typeface="Calibri"/>
              <a:cs typeface="Calibri"/>
              <a:sym typeface="Calibri"/>
            </a:endParaRPr>
          </a:p>
        </p:txBody>
      </p:sp>
      <p:sp>
        <p:nvSpPr>
          <p:cNvPr id="427" name="Google Shape;427;p23"/>
          <p:cNvSpPr txBox="1">
            <a:spLocks noGrp="1"/>
          </p:cNvSpPr>
          <p:nvPr>
            <p:ph type="body" idx="1"/>
          </p:nvPr>
        </p:nvSpPr>
        <p:spPr>
          <a:xfrm>
            <a:off x="311700" y="1152475"/>
            <a:ext cx="8135100" cy="3034800"/>
          </a:xfrm>
          <a:prstGeom prst="rect">
            <a:avLst/>
          </a:prstGeom>
          <a:noFill/>
          <a:ln>
            <a:noFill/>
          </a:ln>
        </p:spPr>
        <p:txBody>
          <a:bodyPr spcFirstLastPara="1" wrap="square" lIns="0" tIns="0" rIns="0" bIns="45700" anchor="t" anchorCtr="0">
            <a:normAutofit fontScale="92500" lnSpcReduction="10000"/>
          </a:bodyPr>
          <a:lstStyle/>
          <a:p>
            <a:pPr marL="457200" lvl="0" indent="-342900" algn="l" rtl="0">
              <a:lnSpc>
                <a:spcPct val="115000"/>
              </a:lnSpc>
              <a:spcBef>
                <a:spcPts val="0"/>
              </a:spcBef>
              <a:spcAft>
                <a:spcPts val="0"/>
              </a:spcAft>
              <a:buSzPts val="1800"/>
              <a:buChar char="●"/>
            </a:pPr>
            <a:r>
              <a:rPr lang="en-US" sz="1800"/>
              <a:t>Test forms:</a:t>
            </a:r>
            <a:endParaRPr sz="1800"/>
          </a:p>
          <a:p>
            <a:pPr marL="914400" lvl="1" indent="-342900" algn="l" rtl="0">
              <a:lnSpc>
                <a:spcPct val="115000"/>
              </a:lnSpc>
              <a:spcBef>
                <a:spcPts val="0"/>
              </a:spcBef>
              <a:spcAft>
                <a:spcPts val="0"/>
              </a:spcAft>
              <a:buSzPts val="1800"/>
              <a:buChar char="○"/>
            </a:pPr>
            <a:r>
              <a:rPr lang="en-US" sz="1800"/>
              <a:t>WIDA ACCESS for Kindergarten (paper-based)</a:t>
            </a:r>
            <a:endParaRPr sz="1800"/>
          </a:p>
          <a:p>
            <a:pPr marL="914400" lvl="1" indent="-342900" algn="l" rtl="0">
              <a:lnSpc>
                <a:spcPct val="115000"/>
              </a:lnSpc>
              <a:spcBef>
                <a:spcPts val="0"/>
              </a:spcBef>
              <a:spcAft>
                <a:spcPts val="0"/>
              </a:spcAft>
              <a:buSzPts val="1800"/>
              <a:buChar char="○"/>
            </a:pPr>
            <a:r>
              <a:rPr lang="en-US" sz="1800"/>
              <a:t>WIDA ACCESS grades 1 through 12 </a:t>
            </a:r>
            <a:endParaRPr sz="1800"/>
          </a:p>
          <a:p>
            <a:pPr marL="1371600" lvl="2" indent="-330200" algn="l" rtl="0">
              <a:lnSpc>
                <a:spcPct val="115000"/>
              </a:lnSpc>
              <a:spcBef>
                <a:spcPts val="0"/>
              </a:spcBef>
              <a:spcAft>
                <a:spcPts val="0"/>
              </a:spcAft>
              <a:buSzPts val="1600"/>
              <a:buChar char="■"/>
            </a:pPr>
            <a:r>
              <a:rPr lang="en-US" sz="1600"/>
              <a:t>online with Writing domain via paper in grades 1 through 3 </a:t>
            </a:r>
            <a:endParaRPr sz="1600"/>
          </a:p>
          <a:p>
            <a:pPr marL="1371600" lvl="2" indent="-330200" algn="l" rtl="0">
              <a:lnSpc>
                <a:spcPct val="115000"/>
              </a:lnSpc>
              <a:spcBef>
                <a:spcPts val="0"/>
              </a:spcBef>
              <a:spcAft>
                <a:spcPts val="0"/>
              </a:spcAft>
              <a:buSzPts val="1600"/>
              <a:buChar char="■"/>
            </a:pPr>
            <a:r>
              <a:rPr lang="en-US" sz="1600"/>
              <a:t>paper as needed per IEP or 504 plan</a:t>
            </a:r>
            <a:endParaRPr sz="1600"/>
          </a:p>
          <a:p>
            <a:pPr marL="914400" lvl="1" indent="-342900" algn="l" rtl="0">
              <a:lnSpc>
                <a:spcPct val="115000"/>
              </a:lnSpc>
              <a:spcBef>
                <a:spcPts val="0"/>
              </a:spcBef>
              <a:spcAft>
                <a:spcPts val="0"/>
              </a:spcAft>
              <a:buSzPts val="1800"/>
              <a:buChar char="○"/>
            </a:pPr>
            <a:r>
              <a:rPr lang="en-US" sz="1800"/>
              <a:t>Alternate ACCESS grades K through 12, for students with IEPs written to the Extended Evidence Outcomes (paper-based) </a:t>
            </a:r>
            <a:endParaRPr sz="1800"/>
          </a:p>
          <a:p>
            <a:pPr marL="457200" lvl="0" indent="-342900" algn="l" rtl="0">
              <a:lnSpc>
                <a:spcPct val="115000"/>
              </a:lnSpc>
              <a:spcBef>
                <a:spcPts val="0"/>
              </a:spcBef>
              <a:spcAft>
                <a:spcPts val="0"/>
              </a:spcAft>
              <a:buSzPts val="1800"/>
              <a:buChar char="●"/>
            </a:pPr>
            <a:r>
              <a:rPr lang="en-US" sz="1800"/>
              <a:t>All Test Administrators need to participate in WIDA’s modules/quizzes and have an opportunity to attend a training/ask questions to their school or district assessment leaders</a:t>
            </a:r>
            <a:endParaRPr sz="1800"/>
          </a:p>
          <a:p>
            <a:pPr marL="914400" lvl="1" indent="-342900" algn="l" rtl="0">
              <a:lnSpc>
                <a:spcPct val="115000"/>
              </a:lnSpc>
              <a:spcBef>
                <a:spcPts val="0"/>
              </a:spcBef>
              <a:spcAft>
                <a:spcPts val="0"/>
              </a:spcAft>
              <a:buSzPts val="1800"/>
              <a:buChar char="○"/>
            </a:pPr>
            <a:r>
              <a:rPr lang="en-US" sz="1800"/>
              <a:t>Use checklists to track assessment activities</a:t>
            </a:r>
            <a:endParaRPr sz="18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24"/>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200"/>
              <a:buFont typeface="Calibri"/>
              <a:buNone/>
            </a:pPr>
            <a:r>
              <a:rPr lang="en-US" sz="3200">
                <a:latin typeface="Calibri"/>
                <a:ea typeface="Calibri"/>
                <a:cs typeface="Calibri"/>
                <a:sym typeface="Calibri"/>
              </a:rPr>
              <a:t>ACCESS Key Dates</a:t>
            </a:r>
            <a:endParaRPr/>
          </a:p>
        </p:txBody>
      </p:sp>
      <p:sp>
        <p:nvSpPr>
          <p:cNvPr id="433" name="Google Shape;433;p24"/>
          <p:cNvSpPr txBox="1">
            <a:spLocks noGrp="1"/>
          </p:cNvSpPr>
          <p:nvPr>
            <p:ph type="body" idx="1"/>
          </p:nvPr>
        </p:nvSpPr>
        <p:spPr>
          <a:xfrm>
            <a:off x="311700" y="1020625"/>
            <a:ext cx="8135100" cy="3299100"/>
          </a:xfrm>
          <a:prstGeom prst="rect">
            <a:avLst/>
          </a:prstGeom>
          <a:noFill/>
          <a:ln>
            <a:noFill/>
          </a:ln>
        </p:spPr>
        <p:txBody>
          <a:bodyPr spcFirstLastPara="1" wrap="square" lIns="0" tIns="0" rIns="0" bIns="45700" anchor="t" anchorCtr="0">
            <a:noAutofit/>
          </a:bodyPr>
          <a:lstStyle/>
          <a:p>
            <a:pPr marL="342900" lvl="0" indent="-298450" algn="l" rtl="0">
              <a:lnSpc>
                <a:spcPct val="100000"/>
              </a:lnSpc>
              <a:spcBef>
                <a:spcPts val="0"/>
              </a:spcBef>
              <a:spcAft>
                <a:spcPts val="0"/>
              </a:spcAft>
              <a:buClr>
                <a:schemeClr val="dk1"/>
              </a:buClr>
              <a:buSzPts val="1700"/>
              <a:buFont typeface="Arial"/>
              <a:buChar char="•"/>
            </a:pPr>
            <a:r>
              <a:rPr lang="en-US" sz="1700"/>
              <a:t>Virtual training </a:t>
            </a:r>
            <a:endParaRPr sz="1700"/>
          </a:p>
          <a:p>
            <a:pPr marL="914400" lvl="1" indent="-323850" algn="l" rtl="0">
              <a:lnSpc>
                <a:spcPct val="115000"/>
              </a:lnSpc>
              <a:spcBef>
                <a:spcPts val="0"/>
              </a:spcBef>
              <a:spcAft>
                <a:spcPts val="0"/>
              </a:spcAft>
              <a:buSzPts val="1500"/>
              <a:buChar char="○"/>
            </a:pPr>
            <a:r>
              <a:rPr lang="en-US" sz="1500"/>
              <a:t>September 30 and October 2 (repeat presentation)</a:t>
            </a:r>
            <a:endParaRPr sz="1500"/>
          </a:p>
          <a:p>
            <a:pPr marL="342900" lvl="0" indent="-298450" algn="l" rtl="0">
              <a:lnSpc>
                <a:spcPct val="100000"/>
              </a:lnSpc>
              <a:spcBef>
                <a:spcPts val="0"/>
              </a:spcBef>
              <a:spcAft>
                <a:spcPts val="0"/>
              </a:spcAft>
              <a:buClr>
                <a:schemeClr val="dk1"/>
              </a:buClr>
              <a:buSzPts val="1700"/>
              <a:buFont typeface="Arial"/>
              <a:buChar char="•"/>
            </a:pPr>
            <a:r>
              <a:rPr lang="en-US" sz="1700"/>
              <a:t>ACCESS Testing Window</a:t>
            </a:r>
            <a:endParaRPr sz="1700"/>
          </a:p>
          <a:p>
            <a:pPr marL="1028700" lvl="1" indent="-311150" algn="l" rtl="0">
              <a:lnSpc>
                <a:spcPct val="115000"/>
              </a:lnSpc>
              <a:spcBef>
                <a:spcPts val="0"/>
              </a:spcBef>
              <a:spcAft>
                <a:spcPts val="0"/>
              </a:spcAft>
              <a:buClr>
                <a:schemeClr val="dk1"/>
              </a:buClr>
              <a:buSzPts val="1500"/>
              <a:buChar char="○"/>
            </a:pPr>
            <a:r>
              <a:rPr lang="en-US" sz="1500"/>
              <a:t>Monday, January 12 through Friday, February 13, 2026</a:t>
            </a:r>
            <a:endParaRPr sz="1500"/>
          </a:p>
          <a:p>
            <a:pPr marL="342900" lvl="0" indent="-298450" algn="l" rtl="0">
              <a:lnSpc>
                <a:spcPct val="100000"/>
              </a:lnSpc>
              <a:spcBef>
                <a:spcPts val="0"/>
              </a:spcBef>
              <a:spcAft>
                <a:spcPts val="0"/>
              </a:spcAft>
              <a:buClr>
                <a:schemeClr val="dk1"/>
              </a:buClr>
              <a:buSzPts val="1700"/>
              <a:buFont typeface="Arial"/>
              <a:buChar char="•"/>
            </a:pPr>
            <a:r>
              <a:rPr lang="en-US" sz="1700"/>
              <a:t>Initial Test Ordering through CDE</a:t>
            </a:r>
            <a:endParaRPr sz="1700"/>
          </a:p>
          <a:p>
            <a:pPr marL="1028700" lvl="1" indent="-311150" algn="l" rtl="0">
              <a:lnSpc>
                <a:spcPct val="115000"/>
              </a:lnSpc>
              <a:spcBef>
                <a:spcPts val="0"/>
              </a:spcBef>
              <a:spcAft>
                <a:spcPts val="0"/>
              </a:spcAft>
              <a:buClr>
                <a:schemeClr val="dk1"/>
              </a:buClr>
              <a:buSzPts val="1500"/>
              <a:buChar char="○"/>
            </a:pPr>
            <a:r>
              <a:rPr lang="en-US" sz="1500"/>
              <a:t>October 1 through 31, 2025</a:t>
            </a:r>
            <a:endParaRPr sz="1500"/>
          </a:p>
          <a:p>
            <a:pPr marL="342900" lvl="0" indent="-298450" algn="l" rtl="0">
              <a:lnSpc>
                <a:spcPct val="100000"/>
              </a:lnSpc>
              <a:spcBef>
                <a:spcPts val="0"/>
              </a:spcBef>
              <a:spcAft>
                <a:spcPts val="0"/>
              </a:spcAft>
              <a:buClr>
                <a:schemeClr val="dk1"/>
              </a:buClr>
              <a:buSzPts val="1700"/>
              <a:buFont typeface="Arial"/>
              <a:buChar char="•"/>
            </a:pPr>
            <a:r>
              <a:rPr lang="en-US" sz="1700"/>
              <a:t>WIDA AMS Test Setup Available</a:t>
            </a:r>
            <a:endParaRPr sz="1700"/>
          </a:p>
          <a:p>
            <a:pPr marL="1028700" lvl="1" indent="-311150" algn="l" rtl="0">
              <a:lnSpc>
                <a:spcPct val="115000"/>
              </a:lnSpc>
              <a:spcBef>
                <a:spcPts val="0"/>
              </a:spcBef>
              <a:spcAft>
                <a:spcPts val="0"/>
              </a:spcAft>
              <a:buClr>
                <a:schemeClr val="dk1"/>
              </a:buClr>
              <a:buSzPts val="1500"/>
              <a:buChar char="○"/>
            </a:pPr>
            <a:r>
              <a:rPr lang="en-US" sz="1500"/>
              <a:t>December 2, 2025 through February 19, 2026</a:t>
            </a:r>
            <a:endParaRPr sz="1500"/>
          </a:p>
          <a:p>
            <a:pPr marL="342900" lvl="0" indent="-298450" algn="l" rtl="0">
              <a:lnSpc>
                <a:spcPct val="100000"/>
              </a:lnSpc>
              <a:spcBef>
                <a:spcPts val="0"/>
              </a:spcBef>
              <a:spcAft>
                <a:spcPts val="0"/>
              </a:spcAft>
              <a:buClr>
                <a:schemeClr val="dk1"/>
              </a:buClr>
              <a:buSzPts val="1700"/>
              <a:buFont typeface="Arial"/>
              <a:buChar char="•"/>
            </a:pPr>
            <a:r>
              <a:rPr lang="en-US" sz="1700"/>
              <a:t>Districts Receive Test Materials</a:t>
            </a:r>
            <a:endParaRPr sz="1700"/>
          </a:p>
          <a:p>
            <a:pPr marL="1028700" lvl="1" indent="-311150" algn="l" rtl="0">
              <a:lnSpc>
                <a:spcPct val="115000"/>
              </a:lnSpc>
              <a:spcBef>
                <a:spcPts val="0"/>
              </a:spcBef>
              <a:spcAft>
                <a:spcPts val="0"/>
              </a:spcAft>
              <a:buClr>
                <a:schemeClr val="dk1"/>
              </a:buClr>
              <a:buSzPts val="1500"/>
              <a:buChar char="○"/>
            </a:pPr>
            <a:r>
              <a:rPr lang="en-US" sz="1500"/>
              <a:t>December 16 through 18, 2025</a:t>
            </a:r>
            <a:endParaRPr sz="1500"/>
          </a:p>
          <a:p>
            <a:pPr marL="342900" lvl="0" indent="-279400" algn="l" rtl="0">
              <a:lnSpc>
                <a:spcPct val="100000"/>
              </a:lnSpc>
              <a:spcBef>
                <a:spcPts val="0"/>
              </a:spcBef>
              <a:spcAft>
                <a:spcPts val="0"/>
              </a:spcAft>
              <a:buClr>
                <a:schemeClr val="dk1"/>
              </a:buClr>
              <a:buSzPts val="1700"/>
              <a:buChar char="•"/>
            </a:pPr>
            <a:r>
              <a:rPr lang="en-US" sz="1700"/>
              <a:t>Material Return Deadline</a:t>
            </a:r>
            <a:endParaRPr sz="1700"/>
          </a:p>
          <a:p>
            <a:pPr marL="1028700" lvl="1" indent="-311150" algn="l" rtl="0">
              <a:lnSpc>
                <a:spcPct val="115000"/>
              </a:lnSpc>
              <a:spcBef>
                <a:spcPts val="0"/>
              </a:spcBef>
              <a:spcAft>
                <a:spcPts val="0"/>
              </a:spcAft>
              <a:buClr>
                <a:schemeClr val="dk1"/>
              </a:buClr>
              <a:buSzPts val="1500"/>
              <a:buChar char="○"/>
            </a:pPr>
            <a:r>
              <a:rPr lang="en-US" sz="1500"/>
              <a:t>February 18, 2026</a:t>
            </a:r>
            <a:endParaRPr sz="15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7"/>
        <p:cNvGrpSpPr/>
        <p:nvPr/>
      </p:nvGrpSpPr>
      <p:grpSpPr>
        <a:xfrm>
          <a:off x="0" y="0"/>
          <a:ext cx="0" cy="0"/>
          <a:chOff x="0" y="0"/>
          <a:chExt cx="0" cy="0"/>
        </a:xfrm>
      </p:grpSpPr>
      <p:sp>
        <p:nvSpPr>
          <p:cNvPr id="438" name="Google Shape;438;p25">
            <a:extLst>
              <a:ext uri="{C183D7F6-B498-43B3-948B-1728B52AA6E4}">
                <adec:decorative xmlns:adec="http://schemas.microsoft.com/office/drawing/2017/decorative" val="1"/>
              </a:ext>
            </a:extLst>
          </p:cNvPr>
          <p:cNvSpPr/>
          <p:nvPr/>
        </p:nvSpPr>
        <p:spPr>
          <a:xfrm>
            <a:off x="0" y="0"/>
            <a:ext cx="9144000" cy="5142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39" name="Google Shape;439;p25"/>
          <p:cNvSpPr txBox="1">
            <a:spLocks noGrp="1"/>
          </p:cNvSpPr>
          <p:nvPr>
            <p:ph type="title"/>
          </p:nvPr>
        </p:nvSpPr>
        <p:spPr>
          <a:xfrm>
            <a:off x="376094" y="1401036"/>
            <a:ext cx="3728100" cy="7413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sz="3200">
                <a:latin typeface="Calibri"/>
                <a:ea typeface="Calibri"/>
                <a:cs typeface="Calibri"/>
                <a:sym typeface="Calibri"/>
              </a:rPr>
              <a:t>ACCESS Training and Office Hours</a:t>
            </a:r>
            <a:endParaRPr/>
          </a:p>
        </p:txBody>
      </p:sp>
      <p:sp>
        <p:nvSpPr>
          <p:cNvPr id="440" name="Google Shape;440;p25"/>
          <p:cNvSpPr txBox="1">
            <a:spLocks noGrp="1"/>
          </p:cNvSpPr>
          <p:nvPr>
            <p:ph type="body" idx="1"/>
          </p:nvPr>
        </p:nvSpPr>
        <p:spPr>
          <a:xfrm>
            <a:off x="376100" y="2448400"/>
            <a:ext cx="3446400" cy="3034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200"/>
              <a:buNone/>
            </a:pPr>
            <a:r>
              <a:rPr lang="en-US" sz="2200">
                <a:latin typeface="Calibri"/>
                <a:ea typeface="Calibri"/>
                <a:cs typeface="Calibri"/>
                <a:sym typeface="Calibri"/>
              </a:rPr>
              <a:t>Training registration information will be emailed to DACs</a:t>
            </a:r>
            <a:endParaRPr/>
          </a:p>
        </p:txBody>
      </p:sp>
      <p:grpSp>
        <p:nvGrpSpPr>
          <p:cNvPr id="441" name="Google Shape;441;p25">
            <a:extLst>
              <a:ext uri="{C183D7F6-B498-43B3-948B-1728B52AA6E4}">
                <adec:decorative xmlns:adec="http://schemas.microsoft.com/office/drawing/2017/decorative" val="1"/>
              </a:ext>
            </a:extLst>
          </p:cNvPr>
          <p:cNvGrpSpPr/>
          <p:nvPr/>
        </p:nvGrpSpPr>
        <p:grpSpPr>
          <a:xfrm>
            <a:off x="7062326" y="1"/>
            <a:ext cx="1834791" cy="4333356"/>
            <a:chOff x="329184" y="1"/>
            <a:chExt cx="524256" cy="5777808"/>
          </a:xfrm>
        </p:grpSpPr>
        <p:cxnSp>
          <p:nvCxnSpPr>
            <p:cNvPr id="442" name="Google Shape;442;p25"/>
            <p:cNvCxnSpPr/>
            <p:nvPr/>
          </p:nvCxnSpPr>
          <p:spPr>
            <a:xfrm rot="10800000">
              <a:off x="329184" y="5777809"/>
              <a:ext cx="521208" cy="0"/>
            </a:xfrm>
            <a:prstGeom prst="straightConnector1">
              <a:avLst/>
            </a:prstGeom>
            <a:noFill/>
            <a:ln w="152400" cap="flat" cmpd="sng">
              <a:solidFill>
                <a:schemeClr val="accent4"/>
              </a:solidFill>
              <a:prstDash val="solid"/>
              <a:miter lim="800000"/>
              <a:headEnd type="none" w="sm" len="sm"/>
              <a:tailEnd type="none" w="sm" len="sm"/>
            </a:ln>
          </p:spPr>
        </p:cxnSp>
        <p:sp>
          <p:nvSpPr>
            <p:cNvPr id="443" name="Google Shape;443;p25"/>
            <p:cNvSpPr/>
            <p:nvPr/>
          </p:nvSpPr>
          <p:spPr>
            <a:xfrm>
              <a:off x="329184" y="1"/>
              <a:ext cx="524256" cy="553211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444" name="Google Shape;444;p25">
            <a:extLst>
              <a:ext uri="{C183D7F6-B498-43B3-948B-1728B52AA6E4}">
                <adec:decorative xmlns:adec="http://schemas.microsoft.com/office/drawing/2017/decorative" val="1"/>
              </a:ext>
            </a:extLst>
          </p:cNvPr>
          <p:cNvSpPr/>
          <p:nvPr/>
        </p:nvSpPr>
        <p:spPr>
          <a:xfrm>
            <a:off x="4039948" y="201993"/>
            <a:ext cx="4587600" cy="4656600"/>
          </a:xfrm>
          <a:prstGeom prst="rect">
            <a:avLst/>
          </a:prstGeom>
          <a:solidFill>
            <a:schemeClr val="lt1"/>
          </a:solidFill>
          <a:ln>
            <a:noFill/>
          </a:ln>
          <a:effectLst>
            <a:outerShdw blurRad="139700" dist="1270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aphicFrame>
        <p:nvGraphicFramePr>
          <p:cNvPr id="445" name="Google Shape;445;p25"/>
          <p:cNvGraphicFramePr/>
          <p:nvPr>
            <p:extLst>
              <p:ext uri="{D42A27DB-BD31-4B8C-83A1-F6EECF244321}">
                <p14:modId xmlns:p14="http://schemas.microsoft.com/office/powerpoint/2010/main" val="3215612031"/>
              </p:ext>
            </p:extLst>
          </p:nvPr>
        </p:nvGraphicFramePr>
        <p:xfrm>
          <a:off x="4135205" y="276612"/>
          <a:ext cx="4397100" cy="4481875"/>
        </p:xfrm>
        <a:graphic>
          <a:graphicData uri="http://schemas.openxmlformats.org/drawingml/2006/table">
            <a:tbl>
              <a:tblPr firstRow="1" bandRow="1">
                <a:noFill/>
                <a:tableStyleId>{267B18AA-92DA-472F-A516-1ED1CC0635EE}</a:tableStyleId>
              </a:tblPr>
              <a:tblGrid>
                <a:gridCol w="1574975">
                  <a:extLst>
                    <a:ext uri="{9D8B030D-6E8A-4147-A177-3AD203B41FA5}">
                      <a16:colId xmlns:a16="http://schemas.microsoft.com/office/drawing/2014/main" val="20000"/>
                    </a:ext>
                  </a:extLst>
                </a:gridCol>
                <a:gridCol w="2822125">
                  <a:extLst>
                    <a:ext uri="{9D8B030D-6E8A-4147-A177-3AD203B41FA5}">
                      <a16:colId xmlns:a16="http://schemas.microsoft.com/office/drawing/2014/main" val="20001"/>
                    </a:ext>
                  </a:extLst>
                </a:gridCol>
              </a:tblGrid>
              <a:tr h="567025">
                <a:tc>
                  <a:txBody>
                    <a:bodyPr/>
                    <a:lstStyle/>
                    <a:p>
                      <a:pPr marL="0" marR="0" lvl="0" indent="0" algn="ctr" rtl="0">
                        <a:spcBef>
                          <a:spcPts val="0"/>
                        </a:spcBef>
                        <a:spcAft>
                          <a:spcPts val="0"/>
                        </a:spcAft>
                        <a:buNone/>
                      </a:pPr>
                      <a:r>
                        <a:rPr lang="en-US" sz="1400"/>
                        <a:t>Training Resource</a:t>
                      </a:r>
                      <a:endParaRPr sz="1400">
                        <a:latin typeface="Calibri"/>
                        <a:ea typeface="Calibri"/>
                        <a:cs typeface="Calibri"/>
                        <a:sym typeface="Calibri"/>
                      </a:endParaRPr>
                    </a:p>
                  </a:txBody>
                  <a:tcPr marL="56450" marR="56450" marT="0" marB="0" anchor="ctr">
                    <a:solidFill>
                      <a:srgbClr val="E26510"/>
                    </a:solidFill>
                  </a:tcPr>
                </a:tc>
                <a:tc>
                  <a:txBody>
                    <a:bodyPr/>
                    <a:lstStyle/>
                    <a:p>
                      <a:pPr marL="0" marR="0" lvl="0" indent="0" algn="ctr" rtl="0">
                        <a:spcBef>
                          <a:spcPts val="0"/>
                        </a:spcBef>
                        <a:spcAft>
                          <a:spcPts val="0"/>
                        </a:spcAft>
                        <a:buNone/>
                      </a:pPr>
                      <a:r>
                        <a:rPr lang="en-US" sz="1400"/>
                        <a:t>Date and Location</a:t>
                      </a:r>
                      <a:endParaRPr sz="1400">
                        <a:latin typeface="Calibri"/>
                        <a:ea typeface="Calibri"/>
                        <a:cs typeface="Calibri"/>
                        <a:sym typeface="Calibri"/>
                      </a:endParaRPr>
                    </a:p>
                  </a:txBody>
                  <a:tcPr marL="56450" marR="56450" marT="0" marB="0" anchor="ctr">
                    <a:solidFill>
                      <a:srgbClr val="E26510"/>
                    </a:solidFill>
                  </a:tcPr>
                </a:tc>
                <a:extLst>
                  <a:ext uri="{0D108BD9-81ED-4DB2-BD59-A6C34878D82A}">
                    <a16:rowId xmlns:a16="http://schemas.microsoft.com/office/drawing/2014/main" val="10000"/>
                  </a:ext>
                </a:extLst>
              </a:tr>
              <a:tr h="2369600">
                <a:tc>
                  <a:txBody>
                    <a:bodyPr/>
                    <a:lstStyle/>
                    <a:p>
                      <a:pPr marL="0" marR="0" lvl="0" indent="0" algn="ctr" rtl="0">
                        <a:spcBef>
                          <a:spcPts val="0"/>
                        </a:spcBef>
                        <a:spcAft>
                          <a:spcPts val="0"/>
                        </a:spcAft>
                        <a:buNone/>
                      </a:pPr>
                      <a:r>
                        <a:rPr lang="en-US" sz="1400">
                          <a:solidFill>
                            <a:srgbClr val="000000"/>
                          </a:solidFill>
                        </a:rPr>
                        <a:t>Online Office Hours</a:t>
                      </a:r>
                      <a:endParaRPr sz="1100">
                        <a:solidFill>
                          <a:srgbClr val="000000"/>
                        </a:solidFill>
                      </a:endParaRPr>
                    </a:p>
                    <a:p>
                      <a:pPr marL="0" marR="0" lvl="0" indent="0" algn="ctr" rtl="0">
                        <a:spcBef>
                          <a:spcPts val="0"/>
                        </a:spcBef>
                        <a:spcAft>
                          <a:spcPts val="0"/>
                        </a:spcAft>
                        <a:buNone/>
                      </a:pPr>
                      <a:r>
                        <a:rPr lang="en-US" sz="1400" b="0">
                          <a:solidFill>
                            <a:srgbClr val="000000"/>
                          </a:solidFill>
                          <a:latin typeface="Calibri"/>
                          <a:ea typeface="Calibri"/>
                          <a:cs typeface="Calibri"/>
                          <a:sym typeface="Calibri"/>
                        </a:rPr>
                        <a:t>Wednesday</a:t>
                      </a:r>
                      <a:endParaRPr sz="1100">
                        <a:solidFill>
                          <a:srgbClr val="000000"/>
                        </a:solidFill>
                      </a:endParaRPr>
                    </a:p>
                    <a:p>
                      <a:pPr marL="0" marR="0" lvl="0" indent="0" algn="ctr" rtl="0">
                        <a:spcBef>
                          <a:spcPts val="0"/>
                        </a:spcBef>
                        <a:spcAft>
                          <a:spcPts val="0"/>
                        </a:spcAft>
                        <a:buNone/>
                      </a:pPr>
                      <a:r>
                        <a:rPr lang="en-US" sz="1400" b="0">
                          <a:solidFill>
                            <a:srgbClr val="000000"/>
                          </a:solidFill>
                          <a:latin typeface="Calibri"/>
                          <a:ea typeface="Calibri"/>
                          <a:cs typeface="Calibri"/>
                          <a:sym typeface="Calibri"/>
                        </a:rPr>
                        <a:t>3:30 to 4 p.m.</a:t>
                      </a:r>
                      <a:endParaRPr sz="1400" b="0">
                        <a:solidFill>
                          <a:srgbClr val="000000"/>
                        </a:solidFill>
                        <a:latin typeface="Calibri"/>
                        <a:ea typeface="Calibri"/>
                        <a:cs typeface="Calibri"/>
                        <a:sym typeface="Calibri"/>
                      </a:endParaRPr>
                    </a:p>
                  </a:txBody>
                  <a:tcPr marL="68575" marR="68575" marT="0" marB="0" anchor="ctr"/>
                </a:tc>
                <a:tc>
                  <a:txBody>
                    <a:bodyPr/>
                    <a:lstStyle/>
                    <a:p>
                      <a:pPr marL="0" lvl="0" indent="0" algn="l" rtl="0">
                        <a:lnSpc>
                          <a:spcPct val="90000"/>
                        </a:lnSpc>
                        <a:spcBef>
                          <a:spcPts val="500"/>
                        </a:spcBef>
                        <a:spcAft>
                          <a:spcPts val="0"/>
                        </a:spcAft>
                        <a:buNone/>
                      </a:pPr>
                      <a:r>
                        <a:rPr lang="en-US">
                          <a:solidFill>
                            <a:srgbClr val="000000"/>
                          </a:solidFill>
                        </a:rPr>
                        <a:t>Monthly October - December </a:t>
                      </a:r>
                      <a:endParaRPr>
                        <a:solidFill>
                          <a:srgbClr val="000000"/>
                        </a:solidFill>
                      </a:endParaRPr>
                    </a:p>
                    <a:p>
                      <a:pPr marL="342900" lvl="0" indent="-254000" algn="l" rtl="0">
                        <a:lnSpc>
                          <a:spcPct val="90000"/>
                        </a:lnSpc>
                        <a:spcBef>
                          <a:spcPts val="500"/>
                        </a:spcBef>
                        <a:spcAft>
                          <a:spcPts val="0"/>
                        </a:spcAft>
                        <a:buSzPts val="1400"/>
                        <a:buChar char="•"/>
                      </a:pPr>
                      <a:r>
                        <a:rPr lang="en-US">
                          <a:solidFill>
                            <a:srgbClr val="000000"/>
                          </a:solidFill>
                        </a:rPr>
                        <a:t>October 15</a:t>
                      </a:r>
                      <a:r>
                        <a:rPr lang="en-US" baseline="30000">
                          <a:solidFill>
                            <a:srgbClr val="000000"/>
                          </a:solidFill>
                        </a:rPr>
                        <a:t>th</a:t>
                      </a:r>
                      <a:endParaRPr baseline="30000">
                        <a:solidFill>
                          <a:srgbClr val="000000"/>
                        </a:solidFill>
                      </a:endParaRPr>
                    </a:p>
                    <a:p>
                      <a:pPr marL="342900" lvl="0" indent="-254000" algn="l" rtl="0">
                        <a:lnSpc>
                          <a:spcPct val="90000"/>
                        </a:lnSpc>
                        <a:spcBef>
                          <a:spcPts val="0"/>
                        </a:spcBef>
                        <a:spcAft>
                          <a:spcPts val="0"/>
                        </a:spcAft>
                        <a:buSzPts val="1400"/>
                        <a:buChar char="•"/>
                      </a:pPr>
                      <a:r>
                        <a:rPr lang="en-US">
                          <a:solidFill>
                            <a:srgbClr val="000000"/>
                          </a:solidFill>
                        </a:rPr>
                        <a:t>November 19</a:t>
                      </a:r>
                      <a:r>
                        <a:rPr lang="en-US" baseline="30000">
                          <a:solidFill>
                            <a:srgbClr val="000000"/>
                          </a:solidFill>
                        </a:rPr>
                        <a:t>th</a:t>
                      </a:r>
                      <a:endParaRPr baseline="30000">
                        <a:solidFill>
                          <a:srgbClr val="000000"/>
                        </a:solidFill>
                      </a:endParaRPr>
                    </a:p>
                    <a:p>
                      <a:pPr marL="342900" lvl="0" indent="-254000" algn="l" rtl="0">
                        <a:lnSpc>
                          <a:spcPct val="90000"/>
                        </a:lnSpc>
                        <a:spcBef>
                          <a:spcPts val="0"/>
                        </a:spcBef>
                        <a:spcAft>
                          <a:spcPts val="0"/>
                        </a:spcAft>
                        <a:buSzPts val="1400"/>
                        <a:buChar char="•"/>
                      </a:pPr>
                      <a:r>
                        <a:rPr lang="en-US">
                          <a:solidFill>
                            <a:srgbClr val="000000"/>
                          </a:solidFill>
                        </a:rPr>
                        <a:t>December 17</a:t>
                      </a:r>
                      <a:r>
                        <a:rPr lang="en-US" baseline="30000">
                          <a:solidFill>
                            <a:srgbClr val="000000"/>
                          </a:solidFill>
                        </a:rPr>
                        <a:t>th</a:t>
                      </a:r>
                      <a:endParaRPr baseline="30000">
                        <a:solidFill>
                          <a:srgbClr val="000000"/>
                        </a:solidFill>
                      </a:endParaRPr>
                    </a:p>
                    <a:p>
                      <a:pPr marL="0" lvl="0" indent="0" algn="l" rtl="0">
                        <a:lnSpc>
                          <a:spcPct val="90000"/>
                        </a:lnSpc>
                        <a:spcBef>
                          <a:spcPts val="500"/>
                        </a:spcBef>
                        <a:spcAft>
                          <a:spcPts val="0"/>
                        </a:spcAft>
                        <a:buNone/>
                      </a:pPr>
                      <a:r>
                        <a:rPr lang="en-US">
                          <a:solidFill>
                            <a:srgbClr val="000000"/>
                          </a:solidFill>
                        </a:rPr>
                        <a:t>Weekly January – February</a:t>
                      </a:r>
                      <a:endParaRPr>
                        <a:solidFill>
                          <a:srgbClr val="000000"/>
                        </a:solidFill>
                      </a:endParaRPr>
                    </a:p>
                    <a:p>
                      <a:pPr marL="304800" marR="0" lvl="0" indent="-215900" algn="l" rtl="0">
                        <a:lnSpc>
                          <a:spcPct val="100000"/>
                        </a:lnSpc>
                        <a:spcBef>
                          <a:spcPts val="0"/>
                        </a:spcBef>
                        <a:spcAft>
                          <a:spcPts val="0"/>
                        </a:spcAft>
                        <a:buSzPts val="1400"/>
                        <a:buFont typeface="Arial"/>
                        <a:buChar char="•"/>
                      </a:pPr>
                      <a:r>
                        <a:rPr lang="en-US">
                          <a:solidFill>
                            <a:srgbClr val="000000"/>
                          </a:solidFill>
                        </a:rPr>
                        <a:t>January 7</a:t>
                      </a:r>
                      <a:r>
                        <a:rPr lang="en-US" baseline="30000">
                          <a:solidFill>
                            <a:srgbClr val="000000"/>
                          </a:solidFill>
                        </a:rPr>
                        <a:t>th</a:t>
                      </a:r>
                      <a:r>
                        <a:rPr lang="en-US">
                          <a:solidFill>
                            <a:srgbClr val="000000"/>
                          </a:solidFill>
                        </a:rPr>
                        <a:t> – February 11</a:t>
                      </a:r>
                      <a:r>
                        <a:rPr lang="en-US" baseline="30000">
                          <a:solidFill>
                            <a:srgbClr val="000000"/>
                          </a:solidFill>
                        </a:rPr>
                        <a:t>th </a:t>
                      </a:r>
                      <a:r>
                        <a:rPr lang="en-US">
                          <a:solidFill>
                            <a:srgbClr val="000000"/>
                          </a:solidFill>
                        </a:rPr>
                        <a:t>  </a:t>
                      </a:r>
                      <a:endParaRPr>
                        <a:solidFill>
                          <a:srgbClr val="000000"/>
                        </a:solidFill>
                      </a:endParaRPr>
                    </a:p>
                    <a:p>
                      <a:pPr marL="0" marR="0" lvl="0" indent="0" algn="l" rtl="0">
                        <a:lnSpc>
                          <a:spcPct val="100000"/>
                        </a:lnSpc>
                        <a:spcBef>
                          <a:spcPts val="0"/>
                        </a:spcBef>
                        <a:spcAft>
                          <a:spcPts val="0"/>
                        </a:spcAft>
                        <a:buNone/>
                      </a:pPr>
                      <a:endParaRPr>
                        <a:solidFill>
                          <a:srgbClr val="000000"/>
                        </a:solidFill>
                      </a:endParaRPr>
                    </a:p>
                    <a:p>
                      <a:pPr marL="0" marR="0" lvl="0" indent="0" algn="l" rtl="0">
                        <a:lnSpc>
                          <a:spcPct val="100000"/>
                        </a:lnSpc>
                        <a:spcBef>
                          <a:spcPts val="0"/>
                        </a:spcBef>
                        <a:spcAft>
                          <a:spcPts val="0"/>
                        </a:spcAft>
                        <a:buNone/>
                      </a:pPr>
                      <a:r>
                        <a:rPr lang="en-US">
                          <a:solidFill>
                            <a:srgbClr val="000000"/>
                          </a:solidFill>
                        </a:rPr>
                        <a:t>Sent as a calendar invite to </a:t>
                      </a:r>
                      <a:endParaRPr>
                        <a:solidFill>
                          <a:srgbClr val="000000"/>
                        </a:solidFill>
                      </a:endParaRPr>
                    </a:p>
                    <a:p>
                      <a:pPr marL="0" marR="0" lvl="0" indent="0" algn="l" rtl="0">
                        <a:lnSpc>
                          <a:spcPct val="100000"/>
                        </a:lnSpc>
                        <a:spcBef>
                          <a:spcPts val="0"/>
                        </a:spcBef>
                        <a:spcAft>
                          <a:spcPts val="0"/>
                        </a:spcAft>
                        <a:buNone/>
                      </a:pPr>
                      <a:r>
                        <a:rPr lang="en-US">
                          <a:solidFill>
                            <a:srgbClr val="000000"/>
                          </a:solidFill>
                        </a:rPr>
                        <a:t>all DACs</a:t>
                      </a:r>
                      <a:endParaRPr>
                        <a:solidFill>
                          <a:srgbClr val="000000"/>
                        </a:solidFill>
                      </a:endParaRPr>
                    </a:p>
                  </a:txBody>
                  <a:tcPr marL="68575" marR="68575" marT="0" marB="0" anchor="ctr"/>
                </a:tc>
                <a:extLst>
                  <a:ext uri="{0D108BD9-81ED-4DB2-BD59-A6C34878D82A}">
                    <a16:rowId xmlns:a16="http://schemas.microsoft.com/office/drawing/2014/main" val="10001"/>
                  </a:ext>
                </a:extLst>
              </a:tr>
              <a:tr h="1545250">
                <a:tc>
                  <a:txBody>
                    <a:bodyPr/>
                    <a:lstStyle/>
                    <a:p>
                      <a:pPr marL="0" marR="0" lvl="0" indent="0" algn="ctr" rtl="0">
                        <a:spcBef>
                          <a:spcPts val="0"/>
                        </a:spcBef>
                        <a:spcAft>
                          <a:spcPts val="0"/>
                        </a:spcAft>
                        <a:buNone/>
                      </a:pPr>
                      <a:r>
                        <a:rPr lang="en-US" sz="1400">
                          <a:solidFill>
                            <a:srgbClr val="000000"/>
                          </a:solidFill>
                        </a:rPr>
                        <a:t>DAC Administration Training</a:t>
                      </a:r>
                      <a:endParaRPr sz="1400" b="0">
                        <a:solidFill>
                          <a:srgbClr val="000000"/>
                        </a:solidFill>
                        <a:latin typeface="Calibri"/>
                        <a:ea typeface="Calibri"/>
                        <a:cs typeface="Calibri"/>
                        <a:sym typeface="Calibri"/>
                      </a:endParaRPr>
                    </a:p>
                  </a:txBody>
                  <a:tcPr marL="68575" marR="68575" marT="0" marB="0" anchor="ctr"/>
                </a:tc>
                <a:tc>
                  <a:txBody>
                    <a:bodyPr/>
                    <a:lstStyle/>
                    <a:p>
                      <a:pPr marL="304800" marR="0" lvl="0" indent="-215900" algn="l" rtl="0">
                        <a:spcBef>
                          <a:spcPts val="0"/>
                        </a:spcBef>
                        <a:spcAft>
                          <a:spcPts val="0"/>
                        </a:spcAft>
                        <a:buSzPts val="1400"/>
                        <a:buFont typeface="Arial"/>
                        <a:buChar char="•"/>
                      </a:pPr>
                      <a:r>
                        <a:rPr lang="en-US" b="1" dirty="0">
                          <a:solidFill>
                            <a:srgbClr val="000000"/>
                          </a:solidFill>
                        </a:rPr>
                        <a:t>September/October </a:t>
                      </a:r>
                      <a:r>
                        <a:rPr lang="en-US" dirty="0">
                          <a:solidFill>
                            <a:srgbClr val="000000"/>
                          </a:solidFill>
                        </a:rPr>
                        <a:t>(virtual)</a:t>
                      </a:r>
                      <a:endParaRPr dirty="0">
                        <a:solidFill>
                          <a:srgbClr val="000000"/>
                        </a:solidFill>
                      </a:endParaRPr>
                    </a:p>
                    <a:p>
                      <a:pPr marL="304800" marR="0" lvl="0" indent="-215900" algn="l" rtl="0">
                        <a:spcBef>
                          <a:spcPts val="0"/>
                        </a:spcBef>
                        <a:spcAft>
                          <a:spcPts val="0"/>
                        </a:spcAft>
                        <a:buSzPts val="1400"/>
                        <a:buFont typeface="Arial"/>
                        <a:buChar char="•"/>
                      </a:pPr>
                      <a:r>
                        <a:rPr lang="en-US" b="1" dirty="0">
                          <a:solidFill>
                            <a:srgbClr val="000000"/>
                          </a:solidFill>
                        </a:rPr>
                        <a:t>Q&amp;A October</a:t>
                      </a:r>
                      <a:r>
                        <a:rPr lang="en-US" dirty="0">
                          <a:solidFill>
                            <a:srgbClr val="000000"/>
                          </a:solidFill>
                        </a:rPr>
                        <a:t> (virtual)</a:t>
                      </a:r>
                      <a:endParaRPr dirty="0">
                        <a:solidFill>
                          <a:srgbClr val="000000"/>
                        </a:solidFill>
                      </a:endParaRPr>
                    </a:p>
                    <a:p>
                      <a:pPr marL="304800" marR="0" lvl="0" indent="-215900" algn="l" rtl="0">
                        <a:spcBef>
                          <a:spcPts val="0"/>
                        </a:spcBef>
                        <a:spcAft>
                          <a:spcPts val="0"/>
                        </a:spcAft>
                        <a:buSzPts val="1400"/>
                        <a:buFont typeface="Arial"/>
                        <a:buChar char="•"/>
                      </a:pPr>
                      <a:r>
                        <a:rPr lang="en-US" dirty="0">
                          <a:solidFill>
                            <a:srgbClr val="000000"/>
                          </a:solidFill>
                        </a:rPr>
                        <a:t>A recording will be available</a:t>
                      </a:r>
                      <a:endParaRPr dirty="0">
                        <a:solidFill>
                          <a:srgbClr val="000000"/>
                        </a:solidFill>
                      </a:endParaRPr>
                    </a:p>
                  </a:txBody>
                  <a:tcPr marL="68575" marR="68575" marT="0" marB="0" anchor="ctr"/>
                </a:tc>
                <a:extLst>
                  <a:ext uri="{0D108BD9-81ED-4DB2-BD59-A6C34878D82A}">
                    <a16:rowId xmlns:a16="http://schemas.microsoft.com/office/drawing/2014/main" val="10002"/>
                  </a:ext>
                </a:extLst>
              </a:tr>
            </a:tbl>
          </a:graphicData>
        </a:graphic>
      </p:graphicFrame>
      <p:pic>
        <p:nvPicPr>
          <p:cNvPr id="446" name="Google Shape;446;p25" descr="CDE Logo"/>
          <p:cNvPicPr preferRelativeResize="0"/>
          <p:nvPr/>
        </p:nvPicPr>
        <p:blipFill rotWithShape="1">
          <a:blip r:embed="rId3">
            <a:alphaModFix/>
          </a:blip>
          <a:srcRect/>
          <a:stretch/>
        </p:blipFill>
        <p:spPr>
          <a:xfrm>
            <a:off x="507746" y="982622"/>
            <a:ext cx="712724" cy="302997"/>
          </a:xfrm>
          <a:prstGeom prst="rect">
            <a:avLst/>
          </a:prstGeom>
          <a:noFill/>
          <a:ln>
            <a:noFill/>
          </a:ln>
        </p:spPr>
      </p:pic>
      <p:cxnSp>
        <p:nvCxnSpPr>
          <p:cNvPr id="447" name="Google Shape;447;p25">
            <a:extLst>
              <a:ext uri="{C183D7F6-B498-43B3-948B-1728B52AA6E4}">
                <adec:decorative xmlns:adec="http://schemas.microsoft.com/office/drawing/2017/decorative" val="1"/>
              </a:ext>
            </a:extLst>
          </p:cNvPr>
          <p:cNvCxnSpPr/>
          <p:nvPr/>
        </p:nvCxnSpPr>
        <p:spPr>
          <a:xfrm>
            <a:off x="456332" y="2330170"/>
            <a:ext cx="2845500" cy="4800"/>
          </a:xfrm>
          <a:prstGeom prst="straightConnector1">
            <a:avLst/>
          </a:prstGeom>
          <a:noFill/>
          <a:ln w="28575" cap="flat" cmpd="sng">
            <a:solidFill>
              <a:schemeClr val="accent4"/>
            </a:solidFill>
            <a:prstDash val="solid"/>
            <a:miter lim="800000"/>
            <a:headEnd type="none" w="sm" len="sm"/>
            <a:tailEnd type="none" w="sm" len="sm"/>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26"/>
          <p:cNvSpPr txBox="1">
            <a:spLocks noGrp="1"/>
          </p:cNvSpPr>
          <p:nvPr>
            <p:ph type="title"/>
          </p:nvPr>
        </p:nvSpPr>
        <p:spPr>
          <a:xfrm>
            <a:off x="311700" y="105100"/>
            <a:ext cx="8694600" cy="7413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2800"/>
              <a:buFont typeface="Calibri"/>
              <a:buNone/>
            </a:pPr>
            <a:r>
              <a:rPr lang="en-US" sz="2800">
                <a:latin typeface="Calibri"/>
                <a:ea typeface="Calibri"/>
                <a:cs typeface="Calibri"/>
                <a:sym typeface="Calibri"/>
              </a:rPr>
              <a:t>WIDA Screener/Identification of Students for ELD Programs</a:t>
            </a:r>
            <a:endParaRPr sz="2800"/>
          </a:p>
        </p:txBody>
      </p:sp>
      <p:sp>
        <p:nvSpPr>
          <p:cNvPr id="453" name="Google Shape;453;p26"/>
          <p:cNvSpPr txBox="1">
            <a:spLocks noGrp="1"/>
          </p:cNvSpPr>
          <p:nvPr>
            <p:ph type="body" idx="1"/>
          </p:nvPr>
        </p:nvSpPr>
        <p:spPr>
          <a:xfrm>
            <a:off x="311700" y="1152475"/>
            <a:ext cx="8135100" cy="3034800"/>
          </a:xfrm>
          <a:prstGeom prst="rect">
            <a:avLst/>
          </a:prstGeom>
          <a:noFill/>
          <a:ln>
            <a:noFill/>
          </a:ln>
        </p:spPr>
        <p:txBody>
          <a:bodyPr spcFirstLastPara="1" wrap="square" lIns="0" tIns="0" rIns="0" bIns="45700" anchor="t" anchorCtr="0">
            <a:normAutofit/>
          </a:bodyPr>
          <a:lstStyle/>
          <a:p>
            <a:pPr marL="342900" lvl="0" indent="-311150" algn="l" rtl="0">
              <a:lnSpc>
                <a:spcPct val="90000"/>
              </a:lnSpc>
              <a:spcBef>
                <a:spcPts val="0"/>
              </a:spcBef>
              <a:spcAft>
                <a:spcPts val="0"/>
              </a:spcAft>
              <a:buClr>
                <a:schemeClr val="dk1"/>
              </a:buClr>
              <a:buSzPts val="2300"/>
              <a:buChar char="●"/>
            </a:pPr>
            <a:r>
              <a:rPr lang="en-US" sz="2300" u="sng">
                <a:solidFill>
                  <a:schemeClr val="hlink"/>
                </a:solidFill>
                <a:hlinkClick r:id="rId3"/>
              </a:rPr>
              <a:t>Standardized Identification Procedures</a:t>
            </a:r>
            <a:r>
              <a:rPr lang="en-US" sz="2300"/>
              <a:t> questions need to be addressed to the Office of Culturally and Linguistically Diverse Education (CLDE)</a:t>
            </a:r>
            <a:endParaRPr sz="2300"/>
          </a:p>
          <a:p>
            <a:pPr marL="0" lvl="0" indent="0" algn="l" rtl="0">
              <a:lnSpc>
                <a:spcPct val="90000"/>
              </a:lnSpc>
              <a:spcBef>
                <a:spcPts val="0"/>
              </a:spcBef>
              <a:spcAft>
                <a:spcPts val="0"/>
              </a:spcAft>
              <a:buNone/>
            </a:pPr>
            <a:endParaRPr sz="2300"/>
          </a:p>
          <a:p>
            <a:pPr marL="342900" lvl="0" indent="-292100" algn="l" rtl="0">
              <a:lnSpc>
                <a:spcPct val="90000"/>
              </a:lnSpc>
              <a:spcBef>
                <a:spcPts val="0"/>
              </a:spcBef>
              <a:spcAft>
                <a:spcPts val="0"/>
              </a:spcAft>
              <a:buClr>
                <a:schemeClr val="dk1"/>
              </a:buClr>
              <a:buSzPts val="2000"/>
              <a:buChar char="●"/>
            </a:pPr>
            <a:r>
              <a:rPr lang="en-US" sz="2000"/>
              <a:t>Contact </a:t>
            </a:r>
            <a:r>
              <a:rPr lang="en-US" sz="2000" b="1"/>
              <a:t>Doris​ Brock‑Nguyen</a:t>
            </a:r>
            <a:r>
              <a:rPr lang="en-US" sz="2000"/>
              <a:t> </a:t>
            </a:r>
            <a:r>
              <a:rPr lang="en-US" sz="2000" u="sng">
                <a:solidFill>
                  <a:srgbClr val="0563C1"/>
                </a:solidFill>
                <a:hlinkClick r:id="rId4">
                  <a:extLst>
                    <a:ext uri="{A12FA001-AC4F-418D-AE19-62706E023703}">
                      <ahyp:hlinkClr xmlns:ahyp="http://schemas.microsoft.com/office/drawing/2018/hyperlinkcolor" val="tx"/>
                    </a:ext>
                  </a:extLst>
                </a:hlinkClick>
              </a:rPr>
              <a:t>brock-nguyen_d@cde.state.co.us</a:t>
            </a:r>
            <a:endParaRPr sz="2000">
              <a:solidFill>
                <a:srgbClr val="FF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7"/>
        <p:cNvGrpSpPr/>
        <p:nvPr/>
      </p:nvGrpSpPr>
      <p:grpSpPr>
        <a:xfrm>
          <a:off x="0" y="0"/>
          <a:ext cx="0" cy="0"/>
          <a:chOff x="0" y="0"/>
          <a:chExt cx="0" cy="0"/>
        </a:xfrm>
      </p:grpSpPr>
      <p:sp>
        <p:nvSpPr>
          <p:cNvPr id="459" name="Google Shape;459;p27"/>
          <p:cNvSpPr txBox="1">
            <a:spLocks noGrp="1"/>
          </p:cNvSpPr>
          <p:nvPr>
            <p:ph type="title"/>
          </p:nvPr>
        </p:nvSpPr>
        <p:spPr>
          <a:xfrm>
            <a:off x="0" y="3361600"/>
            <a:ext cx="9144000" cy="666600"/>
          </a:xfrm>
          <a:prstGeom prst="rect">
            <a:avLst/>
          </a:prstGeom>
          <a:solidFill>
            <a:srgbClr val="E26510"/>
          </a:solidFill>
        </p:spPr>
        <p:txBody>
          <a:bodyPr spcFirstLastPara="1" wrap="square" lIns="91425" tIns="91425" rIns="91425" bIns="91425" anchor="t" anchorCtr="0">
            <a:normAutofit/>
          </a:bodyPr>
          <a:lstStyle/>
          <a:p>
            <a:pPr marL="0" lvl="0" indent="0" algn="ctr" rtl="0">
              <a:spcBef>
                <a:spcPts val="0"/>
              </a:spcBef>
              <a:spcAft>
                <a:spcPts val="0"/>
              </a:spcAft>
              <a:buNone/>
            </a:pPr>
            <a:r>
              <a:rPr lang="en-US"/>
              <a:t>CMAS Math, ELA/CSLA, Science, and Social Studies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34"/>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3200"/>
              <a:buFont typeface="Calibri"/>
              <a:buNone/>
            </a:pPr>
            <a:r>
              <a:rPr lang="en-US" sz="3200">
                <a:latin typeface="Calibri"/>
                <a:ea typeface="Calibri"/>
                <a:cs typeface="Calibri"/>
                <a:sym typeface="Calibri"/>
              </a:rPr>
              <a:t>CMAS Administration Systems</a:t>
            </a:r>
            <a:endParaRPr/>
          </a:p>
        </p:txBody>
      </p:sp>
      <p:sp>
        <p:nvSpPr>
          <p:cNvPr id="465" name="Google Shape;465;p34"/>
          <p:cNvSpPr txBox="1">
            <a:spLocks noGrp="1"/>
          </p:cNvSpPr>
          <p:nvPr>
            <p:ph type="body" idx="1"/>
          </p:nvPr>
        </p:nvSpPr>
        <p:spPr>
          <a:xfrm>
            <a:off x="311700" y="1152475"/>
            <a:ext cx="8135100" cy="3034800"/>
          </a:xfrm>
          <a:prstGeom prst="rect">
            <a:avLst/>
          </a:prstGeom>
          <a:noFill/>
          <a:ln>
            <a:noFill/>
          </a:ln>
        </p:spPr>
        <p:txBody>
          <a:bodyPr spcFirstLastPara="1" wrap="square" lIns="0" tIns="0" rIns="0" bIns="45700" anchor="t" anchorCtr="0">
            <a:noAutofit/>
          </a:bodyPr>
          <a:lstStyle/>
          <a:p>
            <a:pPr marL="457200" lvl="0" indent="-317500" algn="l" rtl="0">
              <a:lnSpc>
                <a:spcPct val="100000"/>
              </a:lnSpc>
              <a:spcBef>
                <a:spcPts val="0"/>
              </a:spcBef>
              <a:spcAft>
                <a:spcPts val="0"/>
              </a:spcAft>
              <a:buSzPts val="1400"/>
              <a:buChar char="●"/>
            </a:pPr>
            <a:r>
              <a:rPr lang="en-US" u="sng" dirty="0">
                <a:solidFill>
                  <a:schemeClr val="hlink"/>
                </a:solidFill>
                <a:hlinkClick r:id="rId3"/>
              </a:rPr>
              <a:t>PearsonAccess</a:t>
            </a:r>
            <a:r>
              <a:rPr lang="en-US" u="sng" baseline="30000" dirty="0">
                <a:solidFill>
                  <a:schemeClr val="hlink"/>
                </a:solidFill>
                <a:hlinkClick r:id="rId3"/>
              </a:rPr>
              <a:t>next</a:t>
            </a:r>
            <a:endParaRPr baseline="30000" dirty="0"/>
          </a:p>
          <a:p>
            <a:pPr marL="914400" lvl="1" indent="-317500" algn="l" rtl="0">
              <a:lnSpc>
                <a:spcPct val="100000"/>
              </a:lnSpc>
              <a:spcBef>
                <a:spcPts val="0"/>
              </a:spcBef>
              <a:spcAft>
                <a:spcPts val="0"/>
              </a:spcAft>
              <a:buClr>
                <a:srgbClr val="000000"/>
              </a:buClr>
              <a:buSzPts val="1400"/>
              <a:buChar char="○"/>
            </a:pPr>
            <a:r>
              <a:rPr lang="en-US" sz="1200" dirty="0">
                <a:solidFill>
                  <a:srgbClr val="000000"/>
                </a:solidFill>
              </a:rPr>
              <a:t>Used for CMAS data management, administration, and reporting</a:t>
            </a:r>
            <a:endParaRPr sz="1200" dirty="0">
              <a:solidFill>
                <a:srgbClr val="000000"/>
              </a:solidFill>
            </a:endParaRPr>
          </a:p>
          <a:p>
            <a:pPr marL="914400" lvl="1" indent="-317500" algn="l" rtl="0">
              <a:lnSpc>
                <a:spcPct val="100000"/>
              </a:lnSpc>
              <a:spcBef>
                <a:spcPts val="0"/>
              </a:spcBef>
              <a:spcAft>
                <a:spcPts val="0"/>
              </a:spcAft>
              <a:buClr>
                <a:srgbClr val="000000"/>
              </a:buClr>
              <a:buSzPts val="1400"/>
              <a:buChar char="○"/>
            </a:pPr>
            <a:r>
              <a:rPr lang="en-US" sz="1200" dirty="0">
                <a:solidFill>
                  <a:srgbClr val="000000"/>
                </a:solidFill>
              </a:rPr>
              <a:t>CDE updates DAC permissions and user access throughout the year </a:t>
            </a:r>
            <a:endParaRPr sz="1200" dirty="0">
              <a:solidFill>
                <a:srgbClr val="000000"/>
              </a:solidFill>
            </a:endParaRPr>
          </a:p>
          <a:p>
            <a:pPr marL="914400" lvl="1" indent="-317500" algn="l" rtl="0">
              <a:lnSpc>
                <a:spcPct val="100000"/>
              </a:lnSpc>
              <a:spcBef>
                <a:spcPts val="0"/>
              </a:spcBef>
              <a:spcAft>
                <a:spcPts val="0"/>
              </a:spcAft>
              <a:buClr>
                <a:srgbClr val="000000"/>
              </a:buClr>
              <a:buSzPts val="1400"/>
              <a:buChar char="○"/>
            </a:pPr>
            <a:r>
              <a:rPr lang="en-US" sz="1200" dirty="0">
                <a:solidFill>
                  <a:srgbClr val="000000"/>
                </a:solidFill>
              </a:rPr>
              <a:t>PearsonAccess</a:t>
            </a:r>
            <a:r>
              <a:rPr lang="en-US" sz="1200" baseline="30000" dirty="0">
                <a:solidFill>
                  <a:srgbClr val="000000"/>
                </a:solidFill>
              </a:rPr>
              <a:t>next</a:t>
            </a:r>
            <a:r>
              <a:rPr lang="en-US" sz="1200" dirty="0">
                <a:solidFill>
                  <a:srgbClr val="000000"/>
                </a:solidFill>
              </a:rPr>
              <a:t> use is covered during DAC training</a:t>
            </a:r>
            <a:endParaRPr sz="1200" dirty="0">
              <a:solidFill>
                <a:srgbClr val="000000"/>
              </a:solidFill>
            </a:endParaRPr>
          </a:p>
          <a:p>
            <a:pPr marL="457200" lvl="0" indent="-317500" algn="l" rtl="0">
              <a:lnSpc>
                <a:spcPct val="100000"/>
              </a:lnSpc>
              <a:spcBef>
                <a:spcPts val="0"/>
              </a:spcBef>
              <a:spcAft>
                <a:spcPts val="0"/>
              </a:spcAft>
              <a:buClr>
                <a:srgbClr val="000000"/>
              </a:buClr>
              <a:buSzPts val="1400"/>
              <a:buChar char="●"/>
            </a:pPr>
            <a:r>
              <a:rPr lang="en-US" dirty="0">
                <a:solidFill>
                  <a:srgbClr val="000000"/>
                </a:solidFill>
              </a:rPr>
              <a:t>TestNav App</a:t>
            </a:r>
            <a:endParaRPr dirty="0">
              <a:solidFill>
                <a:srgbClr val="000000"/>
              </a:solidFill>
            </a:endParaRPr>
          </a:p>
          <a:p>
            <a:pPr marL="914400" lvl="1" indent="-317500" algn="l" rtl="0">
              <a:lnSpc>
                <a:spcPct val="100000"/>
              </a:lnSpc>
              <a:spcBef>
                <a:spcPts val="0"/>
              </a:spcBef>
              <a:spcAft>
                <a:spcPts val="0"/>
              </a:spcAft>
              <a:buClr>
                <a:srgbClr val="000000"/>
              </a:buClr>
              <a:buSzPts val="1400"/>
              <a:buChar char="○"/>
            </a:pPr>
            <a:r>
              <a:rPr lang="en-US" sz="1200" dirty="0">
                <a:solidFill>
                  <a:srgbClr val="000000"/>
                </a:solidFill>
              </a:rPr>
              <a:t>Used by students to take CMAS</a:t>
            </a:r>
            <a:endParaRPr sz="1200" dirty="0">
              <a:solidFill>
                <a:srgbClr val="000000"/>
              </a:solidFill>
            </a:endParaRPr>
          </a:p>
          <a:p>
            <a:pPr marL="914400" lvl="1" indent="-317500" algn="l" rtl="0">
              <a:lnSpc>
                <a:spcPct val="100000"/>
              </a:lnSpc>
              <a:spcBef>
                <a:spcPts val="0"/>
              </a:spcBef>
              <a:spcAft>
                <a:spcPts val="0"/>
              </a:spcAft>
              <a:buClr>
                <a:srgbClr val="000000"/>
              </a:buClr>
              <a:buSzPts val="1400"/>
              <a:buChar char="○"/>
            </a:pPr>
            <a:r>
              <a:rPr lang="en-US" sz="1200" dirty="0">
                <a:solidFill>
                  <a:srgbClr val="000000"/>
                </a:solidFill>
              </a:rPr>
              <a:t>Practice resources are available for all grades and content areas</a:t>
            </a:r>
            <a:endParaRPr sz="1200" dirty="0">
              <a:solidFill>
                <a:srgbClr val="000000"/>
              </a:solidFill>
            </a:endParaRPr>
          </a:p>
          <a:p>
            <a:pPr marL="1371600" lvl="2" indent="-317500" algn="l" rtl="0">
              <a:lnSpc>
                <a:spcPct val="100000"/>
              </a:lnSpc>
              <a:spcBef>
                <a:spcPts val="0"/>
              </a:spcBef>
              <a:spcAft>
                <a:spcPts val="0"/>
              </a:spcAft>
              <a:buClr>
                <a:srgbClr val="000000"/>
              </a:buClr>
              <a:buSzPts val="1400"/>
              <a:buChar char="■"/>
            </a:pPr>
            <a:r>
              <a:rPr lang="en-US" sz="1200" dirty="0">
                <a:solidFill>
                  <a:srgbClr val="000000"/>
                </a:solidFill>
              </a:rPr>
              <a:t>Online practice available in English and Spanish, with and without text-to-speech</a:t>
            </a:r>
            <a:endParaRPr sz="1200" dirty="0">
              <a:solidFill>
                <a:srgbClr val="000000"/>
              </a:solidFill>
            </a:endParaRPr>
          </a:p>
          <a:p>
            <a:pPr marL="1371600" lvl="2" indent="-317500" algn="l" rtl="0">
              <a:lnSpc>
                <a:spcPct val="100000"/>
              </a:lnSpc>
              <a:spcBef>
                <a:spcPts val="0"/>
              </a:spcBef>
              <a:spcAft>
                <a:spcPts val="0"/>
              </a:spcAft>
              <a:buClr>
                <a:srgbClr val="000000"/>
              </a:buClr>
              <a:buSzPts val="1400"/>
              <a:buChar char="■"/>
            </a:pPr>
            <a:r>
              <a:rPr lang="en-US" sz="1200" dirty="0">
                <a:solidFill>
                  <a:srgbClr val="000000"/>
                </a:solidFill>
              </a:rPr>
              <a:t>Paper accommodated practice also available in English and Spanish</a:t>
            </a:r>
            <a:endParaRPr sz="1200" dirty="0">
              <a:solidFill>
                <a:srgbClr val="000000"/>
              </a:solidFill>
            </a:endParaRPr>
          </a:p>
          <a:p>
            <a:pPr marL="1371600" lvl="2" indent="-317500" algn="l" rtl="0">
              <a:lnSpc>
                <a:spcPct val="100000"/>
              </a:lnSpc>
              <a:spcBef>
                <a:spcPts val="0"/>
              </a:spcBef>
              <a:spcAft>
                <a:spcPts val="0"/>
              </a:spcAft>
              <a:buClr>
                <a:srgbClr val="000000"/>
              </a:buClr>
              <a:buSzPts val="1400"/>
              <a:buChar char="■"/>
            </a:pPr>
            <a:r>
              <a:rPr lang="en-US" sz="1200" dirty="0">
                <a:solidFill>
                  <a:srgbClr val="000000"/>
                </a:solidFill>
              </a:rPr>
              <a:t>Online and paper practice sets contain the same items, so the scoring guide posted for each grade and content area is used for all associated practice sets and include:</a:t>
            </a:r>
            <a:endParaRPr sz="1200" dirty="0">
              <a:solidFill>
                <a:srgbClr val="000000"/>
              </a:solidFill>
            </a:endParaRPr>
          </a:p>
          <a:p>
            <a:pPr marL="1828800" lvl="3" indent="-317500" algn="l" rtl="0">
              <a:lnSpc>
                <a:spcPct val="100000"/>
              </a:lnSpc>
              <a:spcBef>
                <a:spcPts val="0"/>
              </a:spcBef>
              <a:spcAft>
                <a:spcPts val="0"/>
              </a:spcAft>
              <a:buClr>
                <a:srgbClr val="000000"/>
              </a:buClr>
              <a:buSzPts val="1400"/>
              <a:buChar char="●"/>
            </a:pPr>
            <a:r>
              <a:rPr lang="en-US" sz="1200" dirty="0">
                <a:solidFill>
                  <a:srgbClr val="000000"/>
                </a:solidFill>
              </a:rPr>
              <a:t>Answer keys and CAS-alignment</a:t>
            </a:r>
            <a:endParaRPr sz="1200" dirty="0">
              <a:solidFill>
                <a:srgbClr val="000000"/>
              </a:solidFill>
            </a:endParaRPr>
          </a:p>
          <a:p>
            <a:pPr marL="1828800" lvl="3" indent="-317500" algn="l" rtl="0">
              <a:lnSpc>
                <a:spcPct val="100000"/>
              </a:lnSpc>
              <a:spcBef>
                <a:spcPts val="0"/>
              </a:spcBef>
              <a:spcAft>
                <a:spcPts val="0"/>
              </a:spcAft>
              <a:buClr>
                <a:srgbClr val="000000"/>
              </a:buClr>
              <a:buSzPts val="1400"/>
              <a:buChar char="●"/>
            </a:pPr>
            <a:r>
              <a:rPr lang="en-US" sz="1200" dirty="0">
                <a:solidFill>
                  <a:srgbClr val="000000"/>
                </a:solidFill>
              </a:rPr>
              <a:t>Performance data from when the items were used on actual CMAS tests</a:t>
            </a:r>
            <a:endParaRPr sz="1200" dirty="0">
              <a:solidFill>
                <a:srgbClr val="000000"/>
              </a:solidFill>
            </a:endParaRPr>
          </a:p>
          <a:p>
            <a:pPr marL="1828800" lvl="3" indent="-317500" algn="l" rtl="0">
              <a:lnSpc>
                <a:spcPct val="100000"/>
              </a:lnSpc>
              <a:spcBef>
                <a:spcPts val="0"/>
              </a:spcBef>
              <a:spcAft>
                <a:spcPts val="0"/>
              </a:spcAft>
              <a:buClr>
                <a:srgbClr val="000000"/>
              </a:buClr>
              <a:buSzPts val="1400"/>
              <a:buChar char="●"/>
            </a:pPr>
            <a:r>
              <a:rPr lang="en-US" sz="1200" b="1" i="1" dirty="0">
                <a:solidFill>
                  <a:srgbClr val="000000"/>
                </a:solidFill>
              </a:rPr>
              <a:t>Writing </a:t>
            </a:r>
            <a:r>
              <a:rPr lang="en-US" sz="1200" dirty="0">
                <a:solidFill>
                  <a:srgbClr val="000000"/>
                </a:solidFill>
              </a:rPr>
              <a:t>(constructed response) scoring rubrics, sample written student responses, and scoring annotations</a:t>
            </a:r>
            <a:endParaRPr sz="1200" dirty="0">
              <a:solidFill>
                <a:srgbClr val="000000"/>
              </a:solidFill>
            </a:endParaRPr>
          </a:p>
          <a:p>
            <a:pPr marL="0" lvl="0" indent="0" algn="l" rtl="0">
              <a:lnSpc>
                <a:spcPct val="90000"/>
              </a:lnSpc>
              <a:spcBef>
                <a:spcPts val="500"/>
              </a:spcBef>
              <a:spcAft>
                <a:spcPts val="0"/>
              </a:spcAft>
              <a:buNone/>
            </a:pPr>
            <a:endParaRPr dirty="0"/>
          </a:p>
        </p:txBody>
      </p:sp>
      <p:sp>
        <p:nvSpPr>
          <p:cNvPr id="466" name="Google Shape;466;p34"/>
          <p:cNvSpPr txBox="1"/>
          <p:nvPr/>
        </p:nvSpPr>
        <p:spPr>
          <a:xfrm>
            <a:off x="160125" y="3480550"/>
            <a:ext cx="1473000" cy="1062000"/>
          </a:xfrm>
          <a:prstGeom prst="rect">
            <a:avLst/>
          </a:prstGeom>
          <a:solidFill>
            <a:srgbClr val="E26510"/>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lvl="0" indent="0" algn="ctr" rtl="0">
              <a:spcBef>
                <a:spcPts val="0"/>
              </a:spcBef>
              <a:spcAft>
                <a:spcPts val="0"/>
              </a:spcAft>
              <a:buNone/>
            </a:pPr>
            <a:r>
              <a:rPr lang="en-US" sz="21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Practice Resources Available!</a:t>
            </a:r>
            <a:endParaRPr sz="2100">
              <a:solidFill>
                <a:schemeClr val="lt1"/>
              </a:solidFill>
              <a:latin typeface="Roboto"/>
              <a:ea typeface="Roboto"/>
              <a:cs typeface="Roboto"/>
              <a:sym typeface="Roboto"/>
            </a:endParaRPr>
          </a:p>
        </p:txBody>
      </p:sp>
      <p:pic>
        <p:nvPicPr>
          <p:cNvPr id="467" name="Google Shape;467;p34" descr="TestNav logo"/>
          <p:cNvPicPr preferRelativeResize="0"/>
          <p:nvPr/>
        </p:nvPicPr>
        <p:blipFill>
          <a:blip r:embed="rId5">
            <a:alphaModFix/>
          </a:blip>
          <a:stretch>
            <a:fillRect/>
          </a:stretch>
        </p:blipFill>
        <p:spPr>
          <a:xfrm>
            <a:off x="6943854" y="1566526"/>
            <a:ext cx="2074025" cy="713291"/>
          </a:xfrm>
          <a:prstGeom prst="rect">
            <a:avLst/>
          </a:prstGeom>
          <a:noFill/>
          <a:ln>
            <a:noFill/>
          </a:ln>
        </p:spPr>
      </p:pic>
      <p:pic>
        <p:nvPicPr>
          <p:cNvPr id="468" name="Google Shape;468;p34" descr="PearsonAccessnext logo"/>
          <p:cNvPicPr preferRelativeResize="0"/>
          <p:nvPr/>
        </p:nvPicPr>
        <p:blipFill>
          <a:blip r:embed="rId6">
            <a:alphaModFix/>
          </a:blip>
          <a:stretch>
            <a:fillRect/>
          </a:stretch>
        </p:blipFill>
        <p:spPr>
          <a:xfrm>
            <a:off x="6943855" y="757400"/>
            <a:ext cx="2074025" cy="3700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33"/>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3200"/>
              <a:buFont typeface="Calibri"/>
              <a:buNone/>
            </a:pPr>
            <a:r>
              <a:rPr lang="en-US" sz="3200">
                <a:latin typeface="Calibri"/>
                <a:ea typeface="Calibri"/>
                <a:cs typeface="Calibri"/>
                <a:sym typeface="Calibri"/>
              </a:rPr>
              <a:t>Updates for Spring 2026 Part 1</a:t>
            </a:r>
            <a:endParaRPr/>
          </a:p>
        </p:txBody>
      </p:sp>
      <p:sp>
        <p:nvSpPr>
          <p:cNvPr id="474" name="Google Shape;474;p33"/>
          <p:cNvSpPr txBox="1">
            <a:spLocks noGrp="1"/>
          </p:cNvSpPr>
          <p:nvPr>
            <p:ph type="body" idx="1"/>
          </p:nvPr>
        </p:nvSpPr>
        <p:spPr>
          <a:xfrm>
            <a:off x="311700" y="956930"/>
            <a:ext cx="8135100" cy="3402620"/>
          </a:xfrm>
          <a:prstGeom prst="rect">
            <a:avLst/>
          </a:prstGeom>
          <a:noFill/>
          <a:ln>
            <a:noFill/>
          </a:ln>
        </p:spPr>
        <p:txBody>
          <a:bodyPr spcFirstLastPara="1" wrap="square" lIns="0" tIns="0" rIns="0" bIns="45700" anchor="t" anchorCtr="0">
            <a:normAutofit/>
          </a:bodyPr>
          <a:lstStyle/>
          <a:p>
            <a:pPr marL="457200" lvl="0" indent="-336550" algn="l" rtl="0">
              <a:lnSpc>
                <a:spcPct val="95000"/>
              </a:lnSpc>
              <a:spcBef>
                <a:spcPts val="1000"/>
              </a:spcBef>
              <a:spcAft>
                <a:spcPts val="0"/>
              </a:spcAft>
              <a:buClr>
                <a:srgbClr val="000000"/>
              </a:buClr>
              <a:buSzPts val="1700"/>
              <a:buChar char="●"/>
            </a:pPr>
            <a:r>
              <a:rPr lang="en-US" sz="1700" dirty="0">
                <a:solidFill>
                  <a:srgbClr val="000000"/>
                </a:solidFill>
              </a:rPr>
              <a:t>CDE and Pearson reviewing timing data to determine where unit testing time reductions are possible</a:t>
            </a:r>
            <a:endParaRPr sz="1700" dirty="0">
              <a:solidFill>
                <a:srgbClr val="000000"/>
              </a:solidFill>
            </a:endParaRPr>
          </a:p>
          <a:p>
            <a:pPr marL="914400" lvl="1" indent="-323850" algn="l" rtl="0">
              <a:lnSpc>
                <a:spcPct val="95000"/>
              </a:lnSpc>
              <a:spcBef>
                <a:spcPts val="0"/>
              </a:spcBef>
              <a:spcAft>
                <a:spcPts val="0"/>
              </a:spcAft>
              <a:buClr>
                <a:srgbClr val="000000"/>
              </a:buClr>
              <a:buSzPts val="1500"/>
              <a:buChar char="○"/>
            </a:pPr>
            <a:r>
              <a:rPr lang="en-US" sz="1500" dirty="0">
                <a:solidFill>
                  <a:srgbClr val="000000"/>
                </a:solidFill>
              </a:rPr>
              <a:t>Science unit extended time will be calculated like the other content areas (i.e., not based on time-and-a-quarter)</a:t>
            </a:r>
            <a:endParaRPr sz="1500" dirty="0">
              <a:solidFill>
                <a:srgbClr val="000000"/>
              </a:solidFill>
            </a:endParaRPr>
          </a:p>
          <a:p>
            <a:pPr marL="914400" lvl="1" indent="-323850" algn="l" rtl="0">
              <a:lnSpc>
                <a:spcPct val="95000"/>
              </a:lnSpc>
              <a:spcBef>
                <a:spcPts val="0"/>
              </a:spcBef>
              <a:spcAft>
                <a:spcPts val="0"/>
              </a:spcAft>
              <a:buClr>
                <a:srgbClr val="000000"/>
              </a:buClr>
              <a:buSzPts val="1500"/>
              <a:buChar char="○"/>
            </a:pPr>
            <a:r>
              <a:rPr lang="en-US" sz="1500" dirty="0">
                <a:solidFill>
                  <a:srgbClr val="000000"/>
                </a:solidFill>
              </a:rPr>
              <a:t>Exact unit testing times to be provided at CMAS Administration Training for DACs</a:t>
            </a:r>
            <a:endParaRPr sz="1500" dirty="0">
              <a:solidFill>
                <a:srgbClr val="000000"/>
              </a:solidFill>
            </a:endParaRPr>
          </a:p>
          <a:p>
            <a:pPr marL="457200" lvl="0" indent="-336550" algn="l" rtl="0">
              <a:lnSpc>
                <a:spcPct val="95000"/>
              </a:lnSpc>
              <a:spcBef>
                <a:spcPts val="0"/>
              </a:spcBef>
              <a:spcAft>
                <a:spcPts val="0"/>
              </a:spcAft>
              <a:buClr>
                <a:srgbClr val="000000"/>
              </a:buClr>
              <a:buSzPts val="1700"/>
              <a:buChar char="●"/>
            </a:pPr>
            <a:r>
              <a:rPr lang="en-US" sz="1700" dirty="0">
                <a:solidFill>
                  <a:srgbClr val="000000"/>
                </a:solidFill>
              </a:rPr>
              <a:t>Testing time built into online forms</a:t>
            </a:r>
            <a:endParaRPr sz="1700" dirty="0">
              <a:solidFill>
                <a:srgbClr val="000000"/>
              </a:solidFill>
            </a:endParaRPr>
          </a:p>
          <a:p>
            <a:pPr marL="914400" lvl="1" indent="-323850" algn="l" rtl="0">
              <a:lnSpc>
                <a:spcPct val="95000"/>
              </a:lnSpc>
              <a:spcBef>
                <a:spcPts val="0"/>
              </a:spcBef>
              <a:spcAft>
                <a:spcPts val="0"/>
              </a:spcAft>
              <a:buClr>
                <a:srgbClr val="000000"/>
              </a:buClr>
              <a:buSzPts val="1500"/>
              <a:buChar char="○"/>
            </a:pPr>
            <a:r>
              <a:rPr lang="en-US" sz="1500" dirty="0">
                <a:solidFill>
                  <a:srgbClr val="000000"/>
                </a:solidFill>
              </a:rPr>
              <a:t>TestNav will automatically track time and provide 10-minute warnings (including 20-minute warning for Grades 6-8 Math Unit 1)</a:t>
            </a:r>
            <a:endParaRPr sz="1500" dirty="0">
              <a:solidFill>
                <a:srgbClr val="000000"/>
              </a:solidFill>
            </a:endParaRPr>
          </a:p>
          <a:p>
            <a:pPr marL="1371600" lvl="2" indent="-323850" algn="l" rtl="0">
              <a:lnSpc>
                <a:spcPct val="95000"/>
              </a:lnSpc>
              <a:spcBef>
                <a:spcPts val="0"/>
              </a:spcBef>
              <a:spcAft>
                <a:spcPts val="0"/>
              </a:spcAft>
              <a:buClr>
                <a:srgbClr val="000000"/>
              </a:buClr>
              <a:buSzPts val="1500"/>
              <a:buChar char="■"/>
            </a:pPr>
            <a:r>
              <a:rPr lang="en-US" sz="1500" dirty="0">
                <a:solidFill>
                  <a:srgbClr val="000000"/>
                </a:solidFill>
              </a:rPr>
              <a:t>Includes extended time based on indicated accommodations</a:t>
            </a:r>
            <a:endParaRPr sz="1500" dirty="0">
              <a:solidFill>
                <a:srgbClr val="000000"/>
              </a:solidFill>
            </a:endParaRPr>
          </a:p>
          <a:p>
            <a:pPr marL="914400" lvl="1" indent="-323850" algn="l" rtl="0">
              <a:lnSpc>
                <a:spcPct val="95000"/>
              </a:lnSpc>
              <a:spcBef>
                <a:spcPts val="0"/>
              </a:spcBef>
              <a:spcAft>
                <a:spcPts val="0"/>
              </a:spcAft>
              <a:buClr>
                <a:srgbClr val="000000"/>
              </a:buClr>
              <a:buSzPts val="1500"/>
              <a:buChar char="○"/>
            </a:pPr>
            <a:r>
              <a:rPr lang="en-US" sz="1500" dirty="0">
                <a:solidFill>
                  <a:srgbClr val="000000"/>
                </a:solidFill>
              </a:rPr>
              <a:t>Student-controlled breaks</a:t>
            </a:r>
            <a:endParaRPr sz="1500" dirty="0">
              <a:solidFill>
                <a:srgbClr val="000000"/>
              </a:solidFill>
            </a:endParaRPr>
          </a:p>
          <a:p>
            <a:pPr marL="1371600" lvl="2" indent="-323850" algn="l" rtl="0">
              <a:lnSpc>
                <a:spcPct val="95000"/>
              </a:lnSpc>
              <a:spcBef>
                <a:spcPts val="0"/>
              </a:spcBef>
              <a:spcAft>
                <a:spcPts val="0"/>
              </a:spcAft>
              <a:buClr>
                <a:srgbClr val="000000"/>
              </a:buClr>
              <a:buSzPts val="1500"/>
              <a:buChar char="■"/>
            </a:pPr>
            <a:r>
              <a:rPr lang="en-US" sz="1500" dirty="0">
                <a:solidFill>
                  <a:srgbClr val="000000"/>
                </a:solidFill>
              </a:rPr>
              <a:t>New “pause” button allows students to pause their testing time for up to 3 minutes in each unit</a:t>
            </a:r>
            <a:endParaRPr sz="1500" dirty="0">
              <a:solidFill>
                <a:srgbClr val="000000"/>
              </a:solidFill>
            </a:endParaRPr>
          </a:p>
          <a:p>
            <a:pPr marL="457200" lvl="0" indent="-336550" algn="l" rtl="0">
              <a:lnSpc>
                <a:spcPct val="95000"/>
              </a:lnSpc>
              <a:spcBef>
                <a:spcPts val="0"/>
              </a:spcBef>
              <a:spcAft>
                <a:spcPts val="0"/>
              </a:spcAft>
              <a:buClr>
                <a:srgbClr val="000000"/>
              </a:buClr>
              <a:buSzPts val="1700"/>
              <a:buChar char="●"/>
            </a:pPr>
            <a:r>
              <a:rPr lang="en-US" sz="1700" dirty="0">
                <a:solidFill>
                  <a:srgbClr val="000000"/>
                </a:solidFill>
              </a:rPr>
              <a:t>IEP/504 only: Guidance to come regarding dividing units into smaller sections</a:t>
            </a:r>
            <a:endParaRPr sz="1700" dirty="0">
              <a:solidFill>
                <a:srgbClr val="000000"/>
              </a:solidFill>
            </a:endParaRPr>
          </a:p>
          <a:p>
            <a:pPr marL="914400" lvl="1" indent="-323850" algn="l" rtl="0">
              <a:lnSpc>
                <a:spcPct val="95000"/>
              </a:lnSpc>
              <a:spcBef>
                <a:spcPts val="0"/>
              </a:spcBef>
              <a:spcAft>
                <a:spcPts val="0"/>
              </a:spcAft>
              <a:buClr>
                <a:srgbClr val="000000"/>
              </a:buClr>
              <a:buSzPts val="1500"/>
              <a:buChar char="○"/>
            </a:pPr>
            <a:r>
              <a:rPr lang="en-US" sz="1500" dirty="0">
                <a:solidFill>
                  <a:srgbClr val="000000"/>
                </a:solidFill>
              </a:rPr>
              <a:t>Use stop-the-clock breaks (unlimited use of new “pause” button)</a:t>
            </a:r>
            <a:endParaRPr sz="1500" dirty="0">
              <a:solidFill>
                <a:srgbClr val="0000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g372e40c3b8b_0_0"/>
          <p:cNvSpPr txBox="1">
            <a:spLocks noGrp="1"/>
          </p:cNvSpPr>
          <p:nvPr>
            <p:ph type="title"/>
          </p:nvPr>
        </p:nvSpPr>
        <p:spPr>
          <a:xfrm>
            <a:off x="311700" y="105100"/>
            <a:ext cx="8424000" cy="741300"/>
          </a:xfrm>
          <a:prstGeom prst="rect">
            <a:avLst/>
          </a:prstGeom>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200"/>
              <a:buFont typeface="Calibri"/>
              <a:buNone/>
            </a:pPr>
            <a:r>
              <a:rPr lang="en-US" sz="3200">
                <a:latin typeface="Calibri"/>
                <a:ea typeface="Calibri"/>
                <a:cs typeface="Calibri"/>
                <a:sym typeface="Calibri"/>
              </a:rPr>
              <a:t>Updates for Spring 2026 Part 2</a:t>
            </a:r>
            <a:endParaRPr/>
          </a:p>
        </p:txBody>
      </p:sp>
      <p:sp>
        <p:nvSpPr>
          <p:cNvPr id="481" name="Google Shape;481;g372e40c3b8b_0_0"/>
          <p:cNvSpPr txBox="1">
            <a:spLocks noGrp="1"/>
          </p:cNvSpPr>
          <p:nvPr>
            <p:ph type="body" idx="1"/>
          </p:nvPr>
        </p:nvSpPr>
        <p:spPr>
          <a:xfrm>
            <a:off x="311700" y="1152475"/>
            <a:ext cx="8135100" cy="30348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Char char="●"/>
            </a:pPr>
            <a:r>
              <a:rPr lang="en-US" sz="1800" b="1"/>
              <a:t>Paper-pencil format will only be available as an accommodation</a:t>
            </a:r>
            <a:r>
              <a:rPr lang="en-US" sz="1800"/>
              <a:t> for students with an IEP/504-documented need for paper administration that is directly tied to a disability</a:t>
            </a:r>
            <a:endParaRPr sz="1800"/>
          </a:p>
          <a:p>
            <a:pPr marL="457200" lvl="0" indent="-336550" algn="l" rtl="0">
              <a:lnSpc>
                <a:spcPct val="115000"/>
              </a:lnSpc>
              <a:spcBef>
                <a:spcPts val="1000"/>
              </a:spcBef>
              <a:spcAft>
                <a:spcPts val="0"/>
              </a:spcAft>
              <a:buSzPts val="1700"/>
              <a:buChar char="●"/>
            </a:pPr>
            <a:r>
              <a:rPr lang="en-US" sz="1700" b="1"/>
              <a:t>Colorado Spanish Language Arts (CSLA) is moving online</a:t>
            </a:r>
            <a:endParaRPr sz="1700" b="1"/>
          </a:p>
          <a:p>
            <a:pPr marL="457200" lvl="0" indent="-342900" algn="l" rtl="0">
              <a:lnSpc>
                <a:spcPct val="115000"/>
              </a:lnSpc>
              <a:spcBef>
                <a:spcPts val="1000"/>
              </a:spcBef>
              <a:spcAft>
                <a:spcPts val="0"/>
              </a:spcAft>
              <a:buSzPts val="1800"/>
              <a:buChar char="●"/>
            </a:pPr>
            <a:r>
              <a:rPr lang="en-US" sz="1800" b="1"/>
              <a:t>Take action now!</a:t>
            </a:r>
            <a:endParaRPr sz="1800"/>
          </a:p>
          <a:p>
            <a:pPr marL="914400" lvl="1" indent="-330200" algn="l" rtl="0">
              <a:lnSpc>
                <a:spcPct val="115000"/>
              </a:lnSpc>
              <a:spcBef>
                <a:spcPts val="0"/>
              </a:spcBef>
              <a:spcAft>
                <a:spcPts val="0"/>
              </a:spcAft>
              <a:buSzPts val="1600"/>
              <a:buChar char="○"/>
            </a:pPr>
            <a:r>
              <a:rPr lang="en-US" sz="1600"/>
              <a:t>If you work with schools, including charter schools, that have historically selected the paper administration mode for CMAS, or that administer CSLA, share this information </a:t>
            </a:r>
            <a:r>
              <a:rPr lang="en-US" sz="1600" b="1"/>
              <a:t>now </a:t>
            </a:r>
            <a:r>
              <a:rPr lang="en-US" sz="1600"/>
              <a:t>to support their transition</a:t>
            </a:r>
            <a:endParaRPr sz="16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g37aca7b9956_0_14"/>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3200"/>
              <a:buFont typeface="Calibri"/>
              <a:buNone/>
            </a:pPr>
            <a:r>
              <a:rPr lang="en-US" sz="3200">
                <a:latin typeface="Calibri"/>
                <a:ea typeface="Calibri"/>
                <a:cs typeface="Calibri"/>
                <a:sym typeface="Calibri"/>
              </a:rPr>
              <a:t>Updates for Spring 2026 Part 3</a:t>
            </a:r>
            <a:endParaRPr/>
          </a:p>
        </p:txBody>
      </p:sp>
      <p:sp>
        <p:nvSpPr>
          <p:cNvPr id="487" name="Google Shape;487;g37aca7b9956_0_14"/>
          <p:cNvSpPr txBox="1">
            <a:spLocks noGrp="1"/>
          </p:cNvSpPr>
          <p:nvPr>
            <p:ph type="body" idx="1"/>
          </p:nvPr>
        </p:nvSpPr>
        <p:spPr>
          <a:xfrm>
            <a:off x="311700" y="1152475"/>
            <a:ext cx="8135100" cy="3034800"/>
          </a:xfrm>
          <a:prstGeom prst="rect">
            <a:avLst/>
          </a:prstGeom>
          <a:noFill/>
          <a:ln>
            <a:noFill/>
          </a:ln>
        </p:spPr>
        <p:txBody>
          <a:bodyPr spcFirstLastPara="1" wrap="square" lIns="0" tIns="0" rIns="0" bIns="45700" anchor="t" anchorCtr="0">
            <a:normAutofit/>
          </a:bodyPr>
          <a:lstStyle/>
          <a:p>
            <a:pPr marL="457200" lvl="0" indent="-342900" algn="l" rtl="0">
              <a:lnSpc>
                <a:spcPct val="115000"/>
              </a:lnSpc>
              <a:spcBef>
                <a:spcPts val="1000"/>
              </a:spcBef>
              <a:spcAft>
                <a:spcPts val="0"/>
              </a:spcAft>
              <a:buClr>
                <a:srgbClr val="000000"/>
              </a:buClr>
              <a:buSzPts val="1800"/>
              <a:buChar char="●"/>
            </a:pPr>
            <a:r>
              <a:rPr lang="en-US" sz="1800">
                <a:solidFill>
                  <a:srgbClr val="000000"/>
                </a:solidFill>
              </a:rPr>
              <a:t>Virtual administration option for 100% online instruction schools</a:t>
            </a:r>
            <a:endParaRPr sz="1800">
              <a:solidFill>
                <a:srgbClr val="000000"/>
              </a:solidFill>
            </a:endParaRPr>
          </a:p>
          <a:p>
            <a:pPr marL="914400" lvl="1" indent="-330200" algn="l" rtl="0">
              <a:lnSpc>
                <a:spcPct val="115000"/>
              </a:lnSpc>
              <a:spcBef>
                <a:spcPts val="0"/>
              </a:spcBef>
              <a:spcAft>
                <a:spcPts val="0"/>
              </a:spcAft>
              <a:buClr>
                <a:srgbClr val="000000"/>
              </a:buClr>
              <a:buSzPts val="1600"/>
              <a:buChar char="○"/>
            </a:pPr>
            <a:r>
              <a:rPr lang="en-US" sz="1600">
                <a:solidFill>
                  <a:srgbClr val="000000"/>
                </a:solidFill>
              </a:rPr>
              <a:t>Virtual Type = 01</a:t>
            </a:r>
            <a:endParaRPr sz="1600">
              <a:solidFill>
                <a:srgbClr val="000000"/>
              </a:solidFill>
            </a:endParaRPr>
          </a:p>
          <a:p>
            <a:pPr marL="914400" lvl="1" indent="-330200" algn="l" rtl="0">
              <a:lnSpc>
                <a:spcPct val="115000"/>
              </a:lnSpc>
              <a:spcBef>
                <a:spcPts val="0"/>
              </a:spcBef>
              <a:spcAft>
                <a:spcPts val="0"/>
              </a:spcAft>
              <a:buClr>
                <a:srgbClr val="000000"/>
              </a:buClr>
              <a:buSzPts val="1600"/>
              <a:buChar char="○"/>
            </a:pPr>
            <a:r>
              <a:rPr lang="en-US" sz="1600">
                <a:solidFill>
                  <a:srgbClr val="000000"/>
                </a:solidFill>
              </a:rPr>
              <a:t>Districts with eligible schools will be contacted</a:t>
            </a:r>
            <a:endParaRPr sz="1600">
              <a:solidFill>
                <a:srgbClr val="000000"/>
              </a:solidFill>
            </a:endParaRPr>
          </a:p>
          <a:p>
            <a:pPr marL="914400" lvl="1" indent="-330200" algn="l" rtl="0">
              <a:lnSpc>
                <a:spcPct val="115000"/>
              </a:lnSpc>
              <a:spcBef>
                <a:spcPts val="0"/>
              </a:spcBef>
              <a:spcAft>
                <a:spcPts val="0"/>
              </a:spcAft>
              <a:buClr>
                <a:srgbClr val="000000"/>
              </a:buClr>
              <a:buSzPts val="1600"/>
              <a:buChar char="○"/>
            </a:pPr>
            <a:r>
              <a:rPr lang="en-US" sz="1600">
                <a:solidFill>
                  <a:srgbClr val="000000"/>
                </a:solidFill>
              </a:rPr>
              <a:t>These schools can decide to continue administering CMAS in-person</a:t>
            </a:r>
            <a:endParaRPr sz="1600">
              <a:solidFill>
                <a:srgbClr val="000000"/>
              </a:solidFill>
            </a:endParaRPr>
          </a:p>
          <a:p>
            <a:pPr marL="457200" lvl="0" indent="-342900" algn="l" rtl="0">
              <a:lnSpc>
                <a:spcPct val="115000"/>
              </a:lnSpc>
              <a:spcBef>
                <a:spcPts val="0"/>
              </a:spcBef>
              <a:spcAft>
                <a:spcPts val="0"/>
              </a:spcAft>
              <a:buClr>
                <a:srgbClr val="000000"/>
              </a:buClr>
              <a:buSzPts val="1800"/>
              <a:buChar char="●"/>
            </a:pPr>
            <a:r>
              <a:rPr lang="en-US" sz="1800">
                <a:solidFill>
                  <a:srgbClr val="000000"/>
                </a:solidFill>
              </a:rPr>
              <a:t>Social studies will be administered</a:t>
            </a:r>
            <a:endParaRPr sz="1800">
              <a:solidFill>
                <a:srgbClr val="000000"/>
              </a:solidFill>
            </a:endParaRPr>
          </a:p>
          <a:p>
            <a:pPr marL="914400" lvl="1" indent="-330200" algn="l" rtl="0">
              <a:lnSpc>
                <a:spcPct val="115000"/>
              </a:lnSpc>
              <a:spcBef>
                <a:spcPts val="0"/>
              </a:spcBef>
              <a:spcAft>
                <a:spcPts val="0"/>
              </a:spcAft>
              <a:buClr>
                <a:srgbClr val="000000"/>
              </a:buClr>
              <a:buSzPts val="1600"/>
              <a:buChar char="○"/>
            </a:pPr>
            <a:r>
              <a:rPr lang="en-US" sz="1600">
                <a:solidFill>
                  <a:srgbClr val="000000"/>
                </a:solidFill>
              </a:rPr>
              <a:t>Districts will receive school selection lists by mid-September</a:t>
            </a:r>
            <a:endParaRPr sz="1600">
              <a:solidFill>
                <a:srgbClr val="000000"/>
              </a:solidFill>
            </a:endParaRPr>
          </a:p>
          <a:p>
            <a:pPr marL="914400" lvl="1" indent="-330200" algn="l" rtl="0">
              <a:lnSpc>
                <a:spcPct val="115000"/>
              </a:lnSpc>
              <a:spcBef>
                <a:spcPts val="0"/>
              </a:spcBef>
              <a:spcAft>
                <a:spcPts val="0"/>
              </a:spcAft>
              <a:buClr>
                <a:srgbClr val="000000"/>
              </a:buClr>
              <a:buSzPts val="1600"/>
              <a:buChar char="○"/>
            </a:pPr>
            <a:r>
              <a:rPr lang="en-US" sz="1600">
                <a:solidFill>
                  <a:srgbClr val="000000"/>
                </a:solidFill>
              </a:rPr>
              <a:t>Districts that do not have any sampled schools will also receive notification</a:t>
            </a:r>
            <a:endParaRPr>
              <a:solidFill>
                <a:srgbClr val="0000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g37aca7b9956_0_19"/>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3200"/>
              <a:buFont typeface="Calibri"/>
              <a:buNone/>
            </a:pPr>
            <a:r>
              <a:rPr lang="en-US" sz="3200">
                <a:latin typeface="Calibri"/>
                <a:ea typeface="Calibri"/>
                <a:cs typeface="Calibri"/>
                <a:sym typeface="Calibri"/>
              </a:rPr>
              <a:t>Updates for Spring 2026 Part 4</a:t>
            </a:r>
            <a:endParaRPr/>
          </a:p>
        </p:txBody>
      </p:sp>
      <p:sp>
        <p:nvSpPr>
          <p:cNvPr id="493" name="Google Shape;493;g37aca7b9956_0_19"/>
          <p:cNvSpPr txBox="1">
            <a:spLocks noGrp="1"/>
          </p:cNvSpPr>
          <p:nvPr>
            <p:ph type="body" idx="1"/>
          </p:nvPr>
        </p:nvSpPr>
        <p:spPr>
          <a:xfrm>
            <a:off x="311700" y="1152475"/>
            <a:ext cx="8135100" cy="3034800"/>
          </a:xfrm>
          <a:prstGeom prst="rect">
            <a:avLst/>
          </a:prstGeom>
          <a:noFill/>
          <a:ln>
            <a:noFill/>
          </a:ln>
        </p:spPr>
        <p:txBody>
          <a:bodyPr spcFirstLastPara="1" wrap="square" lIns="0" tIns="0" rIns="0" bIns="45700" anchor="t" anchorCtr="0">
            <a:normAutofit/>
          </a:bodyPr>
          <a:lstStyle/>
          <a:p>
            <a:pPr marL="457200" lvl="0" indent="-342900" algn="l" rtl="0">
              <a:lnSpc>
                <a:spcPct val="115000"/>
              </a:lnSpc>
              <a:spcBef>
                <a:spcPts val="1000"/>
              </a:spcBef>
              <a:spcAft>
                <a:spcPts val="0"/>
              </a:spcAft>
              <a:buClr>
                <a:srgbClr val="000000"/>
              </a:buClr>
              <a:buSzPts val="1800"/>
              <a:buChar char="●"/>
            </a:pPr>
            <a:r>
              <a:rPr lang="en-US" sz="1800">
                <a:solidFill>
                  <a:srgbClr val="000000"/>
                </a:solidFill>
              </a:rPr>
              <a:t>Transcription into online forms required for all accommodated paper use</a:t>
            </a:r>
            <a:endParaRPr sz="1800">
              <a:solidFill>
                <a:srgbClr val="000000"/>
              </a:solidFill>
            </a:endParaRPr>
          </a:p>
          <a:p>
            <a:pPr marL="914400" lvl="1" indent="-330200" algn="l" rtl="0">
              <a:lnSpc>
                <a:spcPct val="115000"/>
              </a:lnSpc>
              <a:spcBef>
                <a:spcPts val="0"/>
              </a:spcBef>
              <a:spcAft>
                <a:spcPts val="0"/>
              </a:spcAft>
              <a:buClr>
                <a:srgbClr val="000000"/>
              </a:buClr>
              <a:buSzPts val="1600"/>
              <a:buChar char="○"/>
            </a:pPr>
            <a:r>
              <a:rPr lang="en-US" sz="1600">
                <a:solidFill>
                  <a:srgbClr val="000000"/>
                </a:solidFill>
              </a:rPr>
              <a:t>Standard print, large print, and braille (includes CoAlt science and social studies)</a:t>
            </a:r>
            <a:endParaRPr sz="1600">
              <a:solidFill>
                <a:srgbClr val="000000"/>
              </a:solidFill>
            </a:endParaRPr>
          </a:p>
          <a:p>
            <a:pPr marL="914400" lvl="1" indent="-330200" algn="l" rtl="0">
              <a:lnSpc>
                <a:spcPct val="115000"/>
              </a:lnSpc>
              <a:spcBef>
                <a:spcPts val="0"/>
              </a:spcBef>
              <a:spcAft>
                <a:spcPts val="0"/>
              </a:spcAft>
              <a:buClr>
                <a:srgbClr val="000000"/>
              </a:buClr>
              <a:buSzPts val="1600"/>
              <a:buChar char="○"/>
            </a:pPr>
            <a:r>
              <a:rPr lang="en-US" sz="1600">
                <a:solidFill>
                  <a:srgbClr val="000000"/>
                </a:solidFill>
              </a:rPr>
              <a:t>Student responses must be transcribed locally by test administrator/SAC</a:t>
            </a:r>
            <a:endParaRPr sz="1600">
              <a:solidFill>
                <a:srgbClr val="000000"/>
              </a:solidFill>
            </a:endParaRPr>
          </a:p>
          <a:p>
            <a:pPr marL="914400" lvl="1" indent="-330200" algn="l" rtl="0">
              <a:lnSpc>
                <a:spcPct val="115000"/>
              </a:lnSpc>
              <a:spcBef>
                <a:spcPts val="0"/>
              </a:spcBef>
              <a:spcAft>
                <a:spcPts val="0"/>
              </a:spcAft>
              <a:buClr>
                <a:srgbClr val="000000"/>
              </a:buClr>
              <a:buSzPts val="1600"/>
              <a:buChar char="○"/>
            </a:pPr>
            <a:r>
              <a:rPr lang="en-US" sz="1600">
                <a:solidFill>
                  <a:srgbClr val="000000"/>
                </a:solidFill>
              </a:rPr>
              <a:t>No scorable returns - all materials returned as non-scorable</a:t>
            </a:r>
            <a:endParaRPr sz="1600">
              <a:solidFill>
                <a:srgbClr val="000000"/>
              </a:solidFill>
            </a:endParaRPr>
          </a:p>
          <a:p>
            <a:pPr marL="457200" lvl="0" indent="-330200" algn="l" rtl="0">
              <a:lnSpc>
                <a:spcPct val="115000"/>
              </a:lnSpc>
              <a:spcBef>
                <a:spcPts val="0"/>
              </a:spcBef>
              <a:spcAft>
                <a:spcPts val="0"/>
              </a:spcAft>
              <a:buClr>
                <a:srgbClr val="000000"/>
              </a:buClr>
              <a:buSzPts val="1600"/>
              <a:buChar char="●"/>
            </a:pPr>
            <a:r>
              <a:rPr lang="en-US">
                <a:solidFill>
                  <a:srgbClr val="000000"/>
                </a:solidFill>
              </a:rPr>
              <a:t>One CMAS Test Administrator Manual</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US">
                <a:solidFill>
                  <a:srgbClr val="000000"/>
                </a:solidFill>
              </a:rPr>
              <a:t>Includes Online SAY Instructions in English and Spanish</a:t>
            </a:r>
            <a:endParaRPr>
              <a:solidFill>
                <a:srgbClr val="000000"/>
              </a:solidFill>
            </a:endParaRPr>
          </a:p>
          <a:p>
            <a:pPr marL="1371600" lvl="2" indent="-317500" algn="l" rtl="0">
              <a:lnSpc>
                <a:spcPct val="115000"/>
              </a:lnSpc>
              <a:spcBef>
                <a:spcPts val="0"/>
              </a:spcBef>
              <a:spcAft>
                <a:spcPts val="0"/>
              </a:spcAft>
              <a:buClr>
                <a:srgbClr val="000000"/>
              </a:buClr>
              <a:buSzPts val="1400"/>
              <a:buChar char="■"/>
            </a:pPr>
            <a:r>
              <a:rPr lang="en-US">
                <a:solidFill>
                  <a:srgbClr val="000000"/>
                </a:solidFill>
              </a:rPr>
              <a:t>Paper SAY Instructions will be sent in test book kits with directions for online transcription</a:t>
            </a:r>
            <a:endParaRPr>
              <a:solidFill>
                <a:srgbClr val="000000"/>
              </a:solidFill>
            </a:endParaRPr>
          </a:p>
          <a:p>
            <a:pPr marL="457200" lvl="0" indent="-330200" algn="l" rtl="0">
              <a:lnSpc>
                <a:spcPct val="115000"/>
              </a:lnSpc>
              <a:spcBef>
                <a:spcPts val="0"/>
              </a:spcBef>
              <a:spcAft>
                <a:spcPts val="0"/>
              </a:spcAft>
              <a:buClr>
                <a:srgbClr val="000000"/>
              </a:buClr>
              <a:buSzPts val="1600"/>
              <a:buChar char="●"/>
            </a:pPr>
            <a:r>
              <a:rPr lang="en-US">
                <a:solidFill>
                  <a:srgbClr val="000000"/>
                </a:solidFill>
              </a:rPr>
              <a:t>Individual student results available to districts by June 1 (or as soon as practicable)</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US">
                <a:solidFill>
                  <a:srgbClr val="000000"/>
                </a:solidFill>
              </a:rPr>
              <a:t>Student Biographical Data Review process updated</a:t>
            </a:r>
            <a:endParaRPr>
              <a:solidFill>
                <a:srgbClr val="000000"/>
              </a:solidFill>
            </a:endParaRPr>
          </a:p>
        </p:txBody>
      </p:sp>
      <p:sp>
        <p:nvSpPr>
          <p:cNvPr id="494" name="Google Shape;494;g37aca7b9956_0_19"/>
          <p:cNvSpPr txBox="1"/>
          <p:nvPr/>
        </p:nvSpPr>
        <p:spPr>
          <a:xfrm>
            <a:off x="4919875" y="4268600"/>
            <a:ext cx="4001400" cy="646500"/>
          </a:xfrm>
          <a:prstGeom prst="rect">
            <a:avLst/>
          </a:prstGeom>
          <a:solidFill>
            <a:srgbClr val="E26510"/>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lvl="0" indent="0" algn="ctr" rtl="0">
              <a:spcBef>
                <a:spcPts val="0"/>
              </a:spcBef>
              <a:spcAft>
                <a:spcPts val="0"/>
              </a:spcAft>
              <a:buNone/>
            </a:pPr>
            <a:r>
              <a:rPr lang="en-US" sz="1800" u="sng">
                <a:solidFill>
                  <a:schemeClr val="lt1"/>
                </a:solidFill>
                <a:latin typeface="Roboto"/>
                <a:ea typeface="Roboto"/>
                <a:cs typeface="Roboto"/>
                <a:sym typeface="Roboto"/>
                <a:hlinkClick r:id="rId3">
                  <a:extLst>
                    <a:ext uri="{A12FA001-AC4F-418D-AE19-62706E023703}">
                      <ahyp:hlinkClr xmlns:ahyp="http://schemas.microsoft.com/office/drawing/2018/hyperlinkcolor" val="tx"/>
                    </a:ext>
                  </a:extLst>
                </a:hlinkClick>
              </a:rPr>
              <a:t>Summary of H.B. 25-1278: Education Accountability System</a:t>
            </a:r>
            <a:endParaRPr sz="1800">
              <a:solidFill>
                <a:schemeClr val="lt1"/>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g37aca7b9956_0_4"/>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3200"/>
              <a:buFont typeface="Calibri"/>
              <a:buNone/>
            </a:pPr>
            <a:r>
              <a:rPr lang="en-US" sz="3200">
                <a:latin typeface="Calibri"/>
                <a:ea typeface="Calibri"/>
                <a:cs typeface="Calibri"/>
                <a:sym typeface="Calibri"/>
              </a:rPr>
              <a:t>CDE Assessment Contacts</a:t>
            </a:r>
            <a:endParaRPr/>
          </a:p>
        </p:txBody>
      </p:sp>
      <p:graphicFrame>
        <p:nvGraphicFramePr>
          <p:cNvPr id="206" name="Google Shape;206;g37aca7b9956_0_4"/>
          <p:cNvGraphicFramePr/>
          <p:nvPr>
            <p:extLst>
              <p:ext uri="{D42A27DB-BD31-4B8C-83A1-F6EECF244321}">
                <p14:modId xmlns:p14="http://schemas.microsoft.com/office/powerpoint/2010/main" val="3365671529"/>
              </p:ext>
            </p:extLst>
          </p:nvPr>
        </p:nvGraphicFramePr>
        <p:xfrm>
          <a:off x="122188" y="956056"/>
          <a:ext cx="8899600" cy="4126100"/>
        </p:xfrm>
        <a:graphic>
          <a:graphicData uri="http://schemas.openxmlformats.org/drawingml/2006/table">
            <a:tbl>
              <a:tblPr firstRow="1" bandRow="1">
                <a:noFill/>
                <a:tableStyleId>{267B18AA-92DA-472F-A516-1ED1CC0635EE}</a:tableStyleId>
              </a:tblPr>
              <a:tblGrid>
                <a:gridCol w="4204500">
                  <a:extLst>
                    <a:ext uri="{9D8B030D-6E8A-4147-A177-3AD203B41FA5}">
                      <a16:colId xmlns:a16="http://schemas.microsoft.com/office/drawing/2014/main" val="20000"/>
                    </a:ext>
                  </a:extLst>
                </a:gridCol>
                <a:gridCol w="2182400">
                  <a:extLst>
                    <a:ext uri="{9D8B030D-6E8A-4147-A177-3AD203B41FA5}">
                      <a16:colId xmlns:a16="http://schemas.microsoft.com/office/drawing/2014/main" val="20001"/>
                    </a:ext>
                  </a:extLst>
                </a:gridCol>
                <a:gridCol w="2512700">
                  <a:extLst>
                    <a:ext uri="{9D8B030D-6E8A-4147-A177-3AD203B41FA5}">
                      <a16:colId xmlns:a16="http://schemas.microsoft.com/office/drawing/2014/main" val="20002"/>
                    </a:ext>
                  </a:extLst>
                </a:gridCol>
              </a:tblGrid>
              <a:tr h="375100">
                <a:tc>
                  <a:txBody>
                    <a:bodyPr/>
                    <a:lstStyle/>
                    <a:p>
                      <a:pPr marL="0" marR="0" lvl="0" indent="0" algn="ctr" rtl="0">
                        <a:spcBef>
                          <a:spcPts val="0"/>
                        </a:spcBef>
                        <a:spcAft>
                          <a:spcPts val="0"/>
                        </a:spcAft>
                        <a:buNone/>
                      </a:pPr>
                      <a:r>
                        <a:rPr lang="en-US" sz="1700"/>
                        <a:t>Questions </a:t>
                      </a:r>
                      <a:endParaRPr sz="1700"/>
                    </a:p>
                  </a:txBody>
                  <a:tcPr marL="91450" marR="91450" marT="34300" marB="34300" anchor="ctr">
                    <a:lnL w="12700" cap="flat" cmpd="sng">
                      <a:solidFill>
                        <a:schemeClr val="lt1">
                          <a:alpha val="0"/>
                        </a:schemeClr>
                      </a:solidFill>
                      <a:prstDash val="solid"/>
                      <a:round/>
                      <a:headEnd type="none" w="sm" len="sm"/>
                      <a:tailEnd type="none" w="sm" len="sm"/>
                    </a:lnL>
                    <a:lnR w="12700" cap="flat" cmpd="sng">
                      <a:solidFill>
                        <a:schemeClr val="lt1">
                          <a:alpha val="0"/>
                        </a:schemeClr>
                      </a:solidFill>
                      <a:prstDash val="solid"/>
                      <a:round/>
                      <a:headEnd type="none" w="sm" len="sm"/>
                      <a:tailEnd type="none" w="sm" len="sm"/>
                    </a:lnR>
                    <a:lnT w="12700" cap="flat" cmpd="sng">
                      <a:solidFill>
                        <a:schemeClr val="lt1">
                          <a:alpha val="0"/>
                        </a:schemeClr>
                      </a:solidFill>
                      <a:prstDash val="solid"/>
                      <a:round/>
                      <a:headEnd type="none" w="sm" len="sm"/>
                      <a:tailEnd type="none" w="sm" len="sm"/>
                    </a:lnT>
                    <a:lnB w="38100" cap="flat" cmpd="sng">
                      <a:solidFill>
                        <a:schemeClr val="lt1">
                          <a:alpha val="0"/>
                        </a:schemeClr>
                      </a:solidFill>
                      <a:prstDash val="solid"/>
                      <a:round/>
                      <a:headEnd type="none" w="sm" len="sm"/>
                      <a:tailEnd type="none" w="sm" len="sm"/>
                    </a:lnB>
                    <a:solidFill>
                      <a:srgbClr val="E26510"/>
                    </a:solidFill>
                  </a:tcPr>
                </a:tc>
                <a:tc>
                  <a:txBody>
                    <a:bodyPr/>
                    <a:lstStyle/>
                    <a:p>
                      <a:pPr marL="0" marR="0" lvl="0" indent="0" algn="ctr" rtl="0">
                        <a:spcBef>
                          <a:spcPts val="0"/>
                        </a:spcBef>
                        <a:spcAft>
                          <a:spcPts val="0"/>
                        </a:spcAft>
                        <a:buNone/>
                      </a:pPr>
                      <a:r>
                        <a:rPr lang="en-US" sz="1700"/>
                        <a:t>Contact</a:t>
                      </a:r>
                      <a:endParaRPr sz="1300"/>
                    </a:p>
                  </a:txBody>
                  <a:tcPr marL="91450" marR="91450" marT="34300" marB="34300" anchor="ctr">
                    <a:lnL w="12700" cap="flat" cmpd="sng">
                      <a:solidFill>
                        <a:schemeClr val="lt1">
                          <a:alpha val="0"/>
                        </a:schemeClr>
                      </a:solidFill>
                      <a:prstDash val="solid"/>
                      <a:round/>
                      <a:headEnd type="none" w="sm" len="sm"/>
                      <a:tailEnd type="none" w="sm" len="sm"/>
                    </a:lnL>
                    <a:lnR w="12700" cap="flat" cmpd="sng">
                      <a:solidFill>
                        <a:schemeClr val="lt1">
                          <a:alpha val="0"/>
                        </a:schemeClr>
                      </a:solidFill>
                      <a:prstDash val="solid"/>
                      <a:round/>
                      <a:headEnd type="none" w="sm" len="sm"/>
                      <a:tailEnd type="none" w="sm" len="sm"/>
                    </a:lnR>
                    <a:lnT w="12700" cap="flat" cmpd="sng">
                      <a:solidFill>
                        <a:schemeClr val="lt1">
                          <a:alpha val="0"/>
                        </a:schemeClr>
                      </a:solidFill>
                      <a:prstDash val="solid"/>
                      <a:round/>
                      <a:headEnd type="none" w="sm" len="sm"/>
                      <a:tailEnd type="none" w="sm" len="sm"/>
                    </a:lnT>
                    <a:lnB w="38100" cap="flat" cmpd="sng">
                      <a:solidFill>
                        <a:schemeClr val="lt1">
                          <a:alpha val="0"/>
                        </a:schemeClr>
                      </a:solidFill>
                      <a:prstDash val="solid"/>
                      <a:round/>
                      <a:headEnd type="none" w="sm" len="sm"/>
                      <a:tailEnd type="none" w="sm" len="sm"/>
                    </a:lnB>
                    <a:solidFill>
                      <a:srgbClr val="E26510"/>
                    </a:solidFill>
                  </a:tcPr>
                </a:tc>
                <a:tc>
                  <a:txBody>
                    <a:bodyPr/>
                    <a:lstStyle/>
                    <a:p>
                      <a:pPr marL="0" marR="0" lvl="0" indent="0" algn="ctr" rtl="0">
                        <a:spcBef>
                          <a:spcPts val="0"/>
                        </a:spcBef>
                        <a:spcAft>
                          <a:spcPts val="0"/>
                        </a:spcAft>
                        <a:buNone/>
                      </a:pPr>
                      <a:r>
                        <a:rPr lang="en-US" sz="1700"/>
                        <a:t>Email</a:t>
                      </a:r>
                      <a:endParaRPr sz="1300"/>
                    </a:p>
                  </a:txBody>
                  <a:tcPr marL="91450" marR="91450" marT="34300" marB="34300" anchor="ctr">
                    <a:lnL w="12700" cap="flat" cmpd="sng">
                      <a:solidFill>
                        <a:schemeClr val="lt1">
                          <a:alpha val="0"/>
                        </a:schemeClr>
                      </a:solidFill>
                      <a:prstDash val="solid"/>
                      <a:round/>
                      <a:headEnd type="none" w="sm" len="sm"/>
                      <a:tailEnd type="none" w="sm" len="sm"/>
                    </a:lnL>
                    <a:lnR w="12700" cap="flat" cmpd="sng">
                      <a:solidFill>
                        <a:schemeClr val="lt1">
                          <a:alpha val="0"/>
                        </a:schemeClr>
                      </a:solidFill>
                      <a:prstDash val="solid"/>
                      <a:round/>
                      <a:headEnd type="none" w="sm" len="sm"/>
                      <a:tailEnd type="none" w="sm" len="sm"/>
                    </a:lnR>
                    <a:lnT w="12700" cap="flat" cmpd="sng">
                      <a:solidFill>
                        <a:schemeClr val="lt1">
                          <a:alpha val="0"/>
                        </a:schemeClr>
                      </a:solidFill>
                      <a:prstDash val="solid"/>
                      <a:round/>
                      <a:headEnd type="none" w="sm" len="sm"/>
                      <a:tailEnd type="none" w="sm" len="sm"/>
                    </a:lnT>
                    <a:lnB w="38100" cap="flat" cmpd="sng">
                      <a:solidFill>
                        <a:schemeClr val="lt1">
                          <a:alpha val="0"/>
                        </a:schemeClr>
                      </a:solidFill>
                      <a:prstDash val="solid"/>
                      <a:round/>
                      <a:headEnd type="none" w="sm" len="sm"/>
                      <a:tailEnd type="none" w="sm" len="sm"/>
                    </a:lnB>
                    <a:solidFill>
                      <a:srgbClr val="E26510"/>
                    </a:solidFill>
                  </a:tcPr>
                </a:tc>
                <a:extLst>
                  <a:ext uri="{0D108BD9-81ED-4DB2-BD59-A6C34878D82A}">
                    <a16:rowId xmlns:a16="http://schemas.microsoft.com/office/drawing/2014/main" val="10000"/>
                  </a:ext>
                </a:extLst>
              </a:tr>
              <a:tr h="375100">
                <a:tc>
                  <a:txBody>
                    <a:bodyPr/>
                    <a:lstStyle/>
                    <a:p>
                      <a:pPr marL="0" marR="0" lvl="0" indent="0" algn="l" rtl="0">
                        <a:lnSpc>
                          <a:spcPct val="100000"/>
                        </a:lnSpc>
                        <a:spcBef>
                          <a:spcPts val="0"/>
                        </a:spcBef>
                        <a:spcAft>
                          <a:spcPts val="0"/>
                        </a:spcAft>
                        <a:buClr>
                          <a:schemeClr val="dk1"/>
                        </a:buClr>
                        <a:buSzPts val="1400"/>
                        <a:buFont typeface="Calibri"/>
                        <a:buNone/>
                      </a:pPr>
                      <a:r>
                        <a:rPr lang="en-US">
                          <a:solidFill>
                            <a:srgbClr val="000000"/>
                          </a:solidFill>
                        </a:rPr>
                        <a:t>CMAS &amp; PearsonAccess</a:t>
                      </a:r>
                      <a:r>
                        <a:rPr lang="en-US" baseline="30000">
                          <a:solidFill>
                            <a:srgbClr val="000000"/>
                          </a:solidFill>
                        </a:rPr>
                        <a:t>next</a:t>
                      </a:r>
                      <a:endParaRPr baseline="30000">
                        <a:solidFill>
                          <a:srgbClr val="000000"/>
                        </a:solidFill>
                      </a:endParaRPr>
                    </a:p>
                  </a:txBody>
                  <a:tcPr marL="91450" marR="91450" marT="34300" marB="34300" anchor="ctr">
                    <a:lnL w="12700" cap="flat" cmpd="sng">
                      <a:solidFill>
                        <a:schemeClr val="lt1">
                          <a:alpha val="0"/>
                        </a:schemeClr>
                      </a:solidFill>
                      <a:prstDash val="solid"/>
                      <a:round/>
                      <a:headEnd type="none" w="sm" len="sm"/>
                      <a:tailEnd type="none" w="sm" len="sm"/>
                    </a:lnL>
                    <a:lnR w="12700" cap="flat" cmpd="sng">
                      <a:solidFill>
                        <a:schemeClr val="lt1">
                          <a:alpha val="0"/>
                        </a:schemeClr>
                      </a:solidFill>
                      <a:prstDash val="solid"/>
                      <a:round/>
                      <a:headEnd type="none" w="sm" len="sm"/>
                      <a:tailEnd type="none" w="sm" len="sm"/>
                    </a:lnR>
                    <a:lnT w="38100" cap="flat" cmpd="sng">
                      <a:solidFill>
                        <a:schemeClr val="lt1">
                          <a:alpha val="0"/>
                        </a:schemeClr>
                      </a:solidFill>
                      <a:prstDash val="solid"/>
                      <a:round/>
                      <a:headEnd type="none" w="sm" len="sm"/>
                      <a:tailEnd type="none" w="sm" len="sm"/>
                    </a:lnT>
                    <a:lnB w="12700" cap="flat" cmpd="sng">
                      <a:solidFill>
                        <a:schemeClr val="lt1">
                          <a:alpha val="0"/>
                        </a:schemeClr>
                      </a:solidFill>
                      <a:prstDash val="solid"/>
                      <a:round/>
                      <a:headEnd type="none" w="sm" len="sm"/>
                      <a:tailEnd type="none" w="sm" len="sm"/>
                    </a:lnB>
                  </a:tcPr>
                </a:tc>
                <a:tc>
                  <a:txBody>
                    <a:bodyPr/>
                    <a:lstStyle/>
                    <a:p>
                      <a:pPr marL="0" marR="0" lvl="0" indent="0" algn="l" rtl="0">
                        <a:spcBef>
                          <a:spcPts val="0"/>
                        </a:spcBef>
                        <a:spcAft>
                          <a:spcPts val="0"/>
                        </a:spcAft>
                        <a:buNone/>
                      </a:pPr>
                      <a:r>
                        <a:rPr lang="en-US" dirty="0">
                          <a:solidFill>
                            <a:srgbClr val="000000"/>
                          </a:solidFill>
                        </a:rPr>
                        <a:t>Sara Loerzel</a:t>
                      </a:r>
                      <a:endParaRPr dirty="0">
                        <a:solidFill>
                          <a:srgbClr val="000000"/>
                        </a:solidFill>
                      </a:endParaRPr>
                    </a:p>
                  </a:txBody>
                  <a:tcPr marL="91450" marR="91450" marT="34300" marB="34300" anchor="ctr">
                    <a:lnL w="12700" cap="flat" cmpd="sng">
                      <a:solidFill>
                        <a:schemeClr val="lt1">
                          <a:alpha val="0"/>
                        </a:schemeClr>
                      </a:solidFill>
                      <a:prstDash val="solid"/>
                      <a:round/>
                      <a:headEnd type="none" w="sm" len="sm"/>
                      <a:tailEnd type="none" w="sm" len="sm"/>
                    </a:lnL>
                    <a:lnR w="12700" cap="flat" cmpd="sng">
                      <a:solidFill>
                        <a:schemeClr val="lt1">
                          <a:alpha val="0"/>
                        </a:schemeClr>
                      </a:solidFill>
                      <a:prstDash val="solid"/>
                      <a:round/>
                      <a:headEnd type="none" w="sm" len="sm"/>
                      <a:tailEnd type="none" w="sm" len="sm"/>
                    </a:lnR>
                    <a:lnT w="38100" cap="flat" cmpd="sng">
                      <a:solidFill>
                        <a:schemeClr val="lt1">
                          <a:alpha val="0"/>
                        </a:schemeClr>
                      </a:solidFill>
                      <a:prstDash val="solid"/>
                      <a:round/>
                      <a:headEnd type="none" w="sm" len="sm"/>
                      <a:tailEnd type="none" w="sm" len="sm"/>
                    </a:lnT>
                    <a:lnB w="12700" cap="flat" cmpd="sng">
                      <a:solidFill>
                        <a:schemeClr val="lt1">
                          <a:alpha val="0"/>
                        </a:scheme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libri"/>
                        <a:buNone/>
                      </a:pPr>
                      <a:r>
                        <a:rPr lang="en-US" sz="1300" u="sng" dirty="0">
                          <a:solidFill>
                            <a:srgbClr val="000000"/>
                          </a:solidFill>
                          <a:hlinkClick r:id="rId3">
                            <a:extLst>
                              <a:ext uri="{A12FA001-AC4F-418D-AE19-62706E023703}">
                                <ahyp:hlinkClr xmlns:ahyp="http://schemas.microsoft.com/office/drawing/2018/hyperlinkcolor" val="tx"/>
                              </a:ext>
                            </a:extLst>
                          </a:hlinkClick>
                        </a:rPr>
                        <a:t>loerzel_s@cde.state.co.us</a:t>
                      </a:r>
                      <a:r>
                        <a:rPr lang="en-US" sz="1300" dirty="0">
                          <a:solidFill>
                            <a:srgbClr val="000000"/>
                          </a:solidFill>
                        </a:rPr>
                        <a:t> </a:t>
                      </a:r>
                      <a:endParaRPr sz="1300" dirty="0">
                        <a:solidFill>
                          <a:srgbClr val="000000"/>
                        </a:solidFill>
                      </a:endParaRPr>
                    </a:p>
                  </a:txBody>
                  <a:tcPr marL="91450" marR="91450" marT="34300" marB="34300" anchor="ctr">
                    <a:lnL w="12700" cap="flat" cmpd="sng">
                      <a:solidFill>
                        <a:schemeClr val="lt1">
                          <a:alpha val="0"/>
                        </a:schemeClr>
                      </a:solidFill>
                      <a:prstDash val="solid"/>
                      <a:round/>
                      <a:headEnd type="none" w="sm" len="sm"/>
                      <a:tailEnd type="none" w="sm" len="sm"/>
                    </a:lnL>
                    <a:lnR w="12700" cap="flat" cmpd="sng">
                      <a:solidFill>
                        <a:schemeClr val="lt1">
                          <a:alpha val="0"/>
                        </a:schemeClr>
                      </a:solidFill>
                      <a:prstDash val="solid"/>
                      <a:round/>
                      <a:headEnd type="none" w="sm" len="sm"/>
                      <a:tailEnd type="none" w="sm" len="sm"/>
                    </a:lnR>
                    <a:lnT w="38100" cap="flat" cmpd="sng">
                      <a:solidFill>
                        <a:schemeClr val="lt1">
                          <a:alpha val="0"/>
                        </a:schemeClr>
                      </a:solidFill>
                      <a:prstDash val="solid"/>
                      <a:round/>
                      <a:headEnd type="none" w="sm" len="sm"/>
                      <a:tailEnd type="none" w="sm" len="sm"/>
                    </a:lnT>
                    <a:lnB w="12700"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1"/>
                  </a:ext>
                </a:extLst>
              </a:tr>
              <a:tr h="375100">
                <a:tc>
                  <a:txBody>
                    <a:bodyPr/>
                    <a:lstStyle/>
                    <a:p>
                      <a:pPr marL="0" marR="0" lvl="0" indent="0" algn="l" rtl="0">
                        <a:lnSpc>
                          <a:spcPct val="100000"/>
                        </a:lnSpc>
                        <a:spcBef>
                          <a:spcPts val="0"/>
                        </a:spcBef>
                        <a:spcAft>
                          <a:spcPts val="0"/>
                        </a:spcAft>
                        <a:buClr>
                          <a:schemeClr val="dk1"/>
                        </a:buClr>
                        <a:buSzPts val="1400"/>
                        <a:buFont typeface="Calibri"/>
                        <a:buNone/>
                      </a:pPr>
                      <a:r>
                        <a:rPr lang="en-US">
                          <a:solidFill>
                            <a:srgbClr val="000000"/>
                          </a:solidFill>
                        </a:rPr>
                        <a:t>CO PSAT &amp; SAT</a:t>
                      </a:r>
                      <a:endParaRPr>
                        <a:solidFill>
                          <a:srgbClr val="000000"/>
                        </a:solidFill>
                      </a:endParaRPr>
                    </a:p>
                  </a:txBody>
                  <a:tcPr marL="91450" marR="91450" marT="34300" marB="34300" anchor="ctr">
                    <a:lnL w="12700" cap="flat" cmpd="sng">
                      <a:solidFill>
                        <a:schemeClr val="lt1">
                          <a:alpha val="0"/>
                        </a:schemeClr>
                      </a:solidFill>
                      <a:prstDash val="solid"/>
                      <a:round/>
                      <a:headEnd type="none" w="sm" len="sm"/>
                      <a:tailEnd type="none" w="sm" len="sm"/>
                    </a:lnL>
                    <a:lnR w="12700" cap="flat" cmpd="sng">
                      <a:solidFill>
                        <a:schemeClr val="lt1">
                          <a:alpha val="0"/>
                        </a:schemeClr>
                      </a:solidFill>
                      <a:prstDash val="solid"/>
                      <a:round/>
                      <a:headEnd type="none" w="sm" len="sm"/>
                      <a:tailEnd type="none" w="sm" len="sm"/>
                    </a:lnR>
                    <a:lnT w="12700" cap="flat" cmpd="sng">
                      <a:solidFill>
                        <a:schemeClr val="lt1">
                          <a:alpha val="0"/>
                        </a:schemeClr>
                      </a:solidFill>
                      <a:prstDash val="solid"/>
                      <a:round/>
                      <a:headEnd type="none" w="sm" len="sm"/>
                      <a:tailEnd type="none" w="sm" len="sm"/>
                    </a:lnT>
                    <a:lnB w="12700" cap="flat" cmpd="sng">
                      <a:solidFill>
                        <a:schemeClr val="lt1">
                          <a:alpha val="0"/>
                        </a:scheme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libri"/>
                        <a:buNone/>
                      </a:pPr>
                      <a:r>
                        <a:rPr lang="en-US">
                          <a:solidFill>
                            <a:srgbClr val="000000"/>
                          </a:solidFill>
                        </a:rPr>
                        <a:t>Melissa Carpenter</a:t>
                      </a:r>
                      <a:endParaRPr>
                        <a:solidFill>
                          <a:srgbClr val="000000"/>
                        </a:solidFill>
                      </a:endParaRPr>
                    </a:p>
                  </a:txBody>
                  <a:tcPr marL="91450" marR="91450" marT="34300" marB="34300" anchor="ctr">
                    <a:lnL w="12700" cap="flat" cmpd="sng">
                      <a:solidFill>
                        <a:schemeClr val="lt1">
                          <a:alpha val="0"/>
                        </a:schemeClr>
                      </a:solidFill>
                      <a:prstDash val="solid"/>
                      <a:round/>
                      <a:headEnd type="none" w="sm" len="sm"/>
                      <a:tailEnd type="none" w="sm" len="sm"/>
                    </a:lnL>
                    <a:lnR w="12700" cap="flat" cmpd="sng">
                      <a:solidFill>
                        <a:schemeClr val="lt1">
                          <a:alpha val="0"/>
                        </a:schemeClr>
                      </a:solidFill>
                      <a:prstDash val="solid"/>
                      <a:round/>
                      <a:headEnd type="none" w="sm" len="sm"/>
                      <a:tailEnd type="none" w="sm" len="sm"/>
                    </a:lnR>
                    <a:lnT w="12700" cap="flat" cmpd="sng">
                      <a:solidFill>
                        <a:schemeClr val="lt1">
                          <a:alpha val="0"/>
                        </a:schemeClr>
                      </a:solidFill>
                      <a:prstDash val="solid"/>
                      <a:round/>
                      <a:headEnd type="none" w="sm" len="sm"/>
                      <a:tailEnd type="none" w="sm" len="sm"/>
                    </a:lnT>
                    <a:lnB w="12700" cap="flat" cmpd="sng">
                      <a:solidFill>
                        <a:schemeClr val="lt1">
                          <a:alpha val="0"/>
                        </a:scheme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libri"/>
                        <a:buNone/>
                      </a:pPr>
                      <a:r>
                        <a:rPr lang="en-US" sz="1300" b="0" u="sng" dirty="0">
                          <a:solidFill>
                            <a:srgbClr val="000000"/>
                          </a:solidFill>
                          <a:hlinkClick r:id="rId4">
                            <a:extLst>
                              <a:ext uri="{A12FA001-AC4F-418D-AE19-62706E023703}">
                                <ahyp:hlinkClr xmlns:ahyp="http://schemas.microsoft.com/office/drawing/2018/hyperlinkcolor" val="tx"/>
                              </a:ext>
                            </a:extLst>
                          </a:hlinkClick>
                        </a:rPr>
                        <a:t>carpenter_m@cde.state.co.us</a:t>
                      </a:r>
                      <a:endParaRPr sz="1300" b="0" dirty="0">
                        <a:solidFill>
                          <a:srgbClr val="000000"/>
                        </a:solidFill>
                      </a:endParaRPr>
                    </a:p>
                  </a:txBody>
                  <a:tcPr marL="91450" marR="91450" marT="34300" marB="34300" anchor="ctr">
                    <a:lnL w="12700" cap="flat" cmpd="sng">
                      <a:solidFill>
                        <a:schemeClr val="lt1">
                          <a:alpha val="0"/>
                        </a:schemeClr>
                      </a:solidFill>
                      <a:prstDash val="solid"/>
                      <a:round/>
                      <a:headEnd type="none" w="sm" len="sm"/>
                      <a:tailEnd type="none" w="sm" len="sm"/>
                    </a:lnL>
                    <a:lnR w="12700" cap="flat" cmpd="sng">
                      <a:solidFill>
                        <a:schemeClr val="lt1">
                          <a:alpha val="0"/>
                        </a:schemeClr>
                      </a:solidFill>
                      <a:prstDash val="solid"/>
                      <a:round/>
                      <a:headEnd type="none" w="sm" len="sm"/>
                      <a:tailEnd type="none" w="sm" len="sm"/>
                    </a:lnR>
                    <a:lnT w="12700" cap="flat" cmpd="sng">
                      <a:solidFill>
                        <a:schemeClr val="lt1">
                          <a:alpha val="0"/>
                        </a:schemeClr>
                      </a:solidFill>
                      <a:prstDash val="solid"/>
                      <a:round/>
                      <a:headEnd type="none" w="sm" len="sm"/>
                      <a:tailEnd type="none" w="sm" len="sm"/>
                    </a:lnT>
                    <a:lnB w="12700"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2"/>
                  </a:ext>
                </a:extLst>
              </a:tr>
              <a:tr h="375100">
                <a:tc>
                  <a:txBody>
                    <a:bodyPr/>
                    <a:lstStyle/>
                    <a:p>
                      <a:pPr marL="0" marR="0" lvl="0" indent="0" algn="l" rtl="0">
                        <a:lnSpc>
                          <a:spcPct val="100000"/>
                        </a:lnSpc>
                        <a:spcBef>
                          <a:spcPts val="0"/>
                        </a:spcBef>
                        <a:spcAft>
                          <a:spcPts val="0"/>
                        </a:spcAft>
                        <a:buClr>
                          <a:schemeClr val="dk1"/>
                        </a:buClr>
                        <a:buSzPts val="1400"/>
                        <a:buFont typeface="Calibri"/>
                        <a:buNone/>
                      </a:pPr>
                      <a:r>
                        <a:rPr lang="en-US">
                          <a:solidFill>
                            <a:srgbClr val="000000"/>
                          </a:solidFill>
                        </a:rPr>
                        <a:t>CoAlt &amp; Accommodations for Students with Disabilities</a:t>
                      </a:r>
                      <a:endParaRPr>
                        <a:solidFill>
                          <a:srgbClr val="000000"/>
                        </a:solidFill>
                      </a:endParaRPr>
                    </a:p>
                  </a:txBody>
                  <a:tcPr marL="91450" marR="91450" marT="34300" marB="34300" anchor="ctr">
                    <a:lnL w="12700" cap="flat" cmpd="sng">
                      <a:solidFill>
                        <a:schemeClr val="lt1">
                          <a:alpha val="0"/>
                        </a:schemeClr>
                      </a:solidFill>
                      <a:prstDash val="solid"/>
                      <a:round/>
                      <a:headEnd type="none" w="sm" len="sm"/>
                      <a:tailEnd type="none" w="sm" len="sm"/>
                    </a:lnL>
                    <a:lnR w="12700" cap="flat" cmpd="sng">
                      <a:solidFill>
                        <a:schemeClr val="lt1">
                          <a:alpha val="0"/>
                        </a:schemeClr>
                      </a:solidFill>
                      <a:prstDash val="solid"/>
                      <a:round/>
                      <a:headEnd type="none" w="sm" len="sm"/>
                      <a:tailEnd type="none" w="sm" len="sm"/>
                    </a:lnR>
                    <a:lnT w="12700" cap="flat" cmpd="sng">
                      <a:solidFill>
                        <a:schemeClr val="lt1">
                          <a:alpha val="0"/>
                        </a:schemeClr>
                      </a:solidFill>
                      <a:prstDash val="solid"/>
                      <a:round/>
                      <a:headEnd type="none" w="sm" len="sm"/>
                      <a:tailEnd type="none" w="sm" len="sm"/>
                    </a:lnT>
                    <a:lnB w="12700" cap="flat" cmpd="sng">
                      <a:solidFill>
                        <a:schemeClr val="lt1">
                          <a:alpha val="0"/>
                        </a:scheme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libri"/>
                        <a:buNone/>
                      </a:pPr>
                      <a:r>
                        <a:rPr lang="en-US">
                          <a:solidFill>
                            <a:srgbClr val="000000"/>
                          </a:solidFill>
                        </a:rPr>
                        <a:t>Arti Sachdeva</a:t>
                      </a:r>
                      <a:endParaRPr>
                        <a:solidFill>
                          <a:srgbClr val="000000"/>
                        </a:solidFill>
                      </a:endParaRPr>
                    </a:p>
                  </a:txBody>
                  <a:tcPr marL="91450" marR="91450" marT="34300" marB="34300" anchor="ctr">
                    <a:lnL w="12700" cap="flat" cmpd="sng">
                      <a:solidFill>
                        <a:schemeClr val="lt1">
                          <a:alpha val="0"/>
                        </a:schemeClr>
                      </a:solidFill>
                      <a:prstDash val="solid"/>
                      <a:round/>
                      <a:headEnd type="none" w="sm" len="sm"/>
                      <a:tailEnd type="none" w="sm" len="sm"/>
                    </a:lnL>
                    <a:lnR w="12700" cap="flat" cmpd="sng">
                      <a:solidFill>
                        <a:schemeClr val="lt1">
                          <a:alpha val="0"/>
                        </a:schemeClr>
                      </a:solidFill>
                      <a:prstDash val="solid"/>
                      <a:round/>
                      <a:headEnd type="none" w="sm" len="sm"/>
                      <a:tailEnd type="none" w="sm" len="sm"/>
                    </a:lnR>
                    <a:lnT w="12700" cap="flat" cmpd="sng">
                      <a:solidFill>
                        <a:schemeClr val="lt1">
                          <a:alpha val="0"/>
                        </a:schemeClr>
                      </a:solidFill>
                      <a:prstDash val="solid"/>
                      <a:round/>
                      <a:headEnd type="none" w="sm" len="sm"/>
                      <a:tailEnd type="none" w="sm" len="sm"/>
                    </a:lnT>
                    <a:lnB w="12700" cap="flat" cmpd="sng">
                      <a:solidFill>
                        <a:schemeClr val="lt1">
                          <a:alpha val="0"/>
                        </a:scheme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libri"/>
                        <a:buNone/>
                      </a:pPr>
                      <a:r>
                        <a:rPr lang="en-US" sz="1300" u="sng" dirty="0">
                          <a:solidFill>
                            <a:srgbClr val="000000"/>
                          </a:solidFill>
                          <a:hlinkClick r:id="rId5">
                            <a:extLst>
                              <a:ext uri="{A12FA001-AC4F-418D-AE19-62706E023703}">
                                <ahyp:hlinkClr xmlns:ahyp="http://schemas.microsoft.com/office/drawing/2018/hyperlinkcolor" val="tx"/>
                              </a:ext>
                            </a:extLst>
                          </a:hlinkClick>
                        </a:rPr>
                        <a:t>sachdeva_a@cde.state.co.us</a:t>
                      </a:r>
                      <a:r>
                        <a:rPr lang="en-US" sz="1300" dirty="0">
                          <a:solidFill>
                            <a:srgbClr val="000000"/>
                          </a:solidFill>
                        </a:rPr>
                        <a:t>  </a:t>
                      </a:r>
                      <a:endParaRPr sz="1300" dirty="0">
                        <a:solidFill>
                          <a:srgbClr val="000000"/>
                        </a:solidFill>
                      </a:endParaRPr>
                    </a:p>
                  </a:txBody>
                  <a:tcPr marL="91450" marR="91450" marT="34300" marB="34300" anchor="ctr">
                    <a:lnL w="12700" cap="flat" cmpd="sng">
                      <a:solidFill>
                        <a:schemeClr val="lt1">
                          <a:alpha val="0"/>
                        </a:schemeClr>
                      </a:solidFill>
                      <a:prstDash val="solid"/>
                      <a:round/>
                      <a:headEnd type="none" w="sm" len="sm"/>
                      <a:tailEnd type="none" w="sm" len="sm"/>
                    </a:lnL>
                    <a:lnR w="12700" cap="flat" cmpd="sng">
                      <a:solidFill>
                        <a:schemeClr val="lt1">
                          <a:alpha val="0"/>
                        </a:schemeClr>
                      </a:solidFill>
                      <a:prstDash val="solid"/>
                      <a:round/>
                      <a:headEnd type="none" w="sm" len="sm"/>
                      <a:tailEnd type="none" w="sm" len="sm"/>
                    </a:lnR>
                    <a:lnT w="12700" cap="flat" cmpd="sng">
                      <a:solidFill>
                        <a:schemeClr val="lt1">
                          <a:alpha val="0"/>
                        </a:schemeClr>
                      </a:solidFill>
                      <a:prstDash val="solid"/>
                      <a:round/>
                      <a:headEnd type="none" w="sm" len="sm"/>
                      <a:tailEnd type="none" w="sm" len="sm"/>
                    </a:lnT>
                    <a:lnB w="12700"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3"/>
                  </a:ext>
                </a:extLst>
              </a:tr>
              <a:tr h="375100">
                <a:tc>
                  <a:txBody>
                    <a:bodyPr/>
                    <a:lstStyle/>
                    <a:p>
                      <a:pPr marL="0" marR="0" lvl="0" indent="0" algn="l" rtl="0">
                        <a:lnSpc>
                          <a:spcPct val="100000"/>
                        </a:lnSpc>
                        <a:spcBef>
                          <a:spcPts val="0"/>
                        </a:spcBef>
                        <a:spcAft>
                          <a:spcPts val="0"/>
                        </a:spcAft>
                        <a:buClr>
                          <a:schemeClr val="dk1"/>
                        </a:buClr>
                        <a:buSzPts val="1400"/>
                        <a:buFont typeface="Calibri"/>
                        <a:buNone/>
                      </a:pPr>
                      <a:r>
                        <a:rPr lang="en-US">
                          <a:solidFill>
                            <a:srgbClr val="000000"/>
                          </a:solidFill>
                        </a:rPr>
                        <a:t>ACCESS &amp; Accommodations for Multilingual Learners</a:t>
                      </a:r>
                      <a:endParaRPr>
                        <a:solidFill>
                          <a:srgbClr val="000000"/>
                        </a:solidFill>
                      </a:endParaRPr>
                    </a:p>
                  </a:txBody>
                  <a:tcPr marL="91450" marR="91450" marT="34300" marB="34300" anchor="ctr">
                    <a:lnL w="12700" cap="flat" cmpd="sng">
                      <a:solidFill>
                        <a:schemeClr val="lt1">
                          <a:alpha val="0"/>
                        </a:schemeClr>
                      </a:solidFill>
                      <a:prstDash val="solid"/>
                      <a:round/>
                      <a:headEnd type="none" w="sm" len="sm"/>
                      <a:tailEnd type="none" w="sm" len="sm"/>
                    </a:lnL>
                    <a:lnR w="12700" cap="flat" cmpd="sng">
                      <a:solidFill>
                        <a:schemeClr val="lt1">
                          <a:alpha val="0"/>
                        </a:schemeClr>
                      </a:solidFill>
                      <a:prstDash val="solid"/>
                      <a:round/>
                      <a:headEnd type="none" w="sm" len="sm"/>
                      <a:tailEnd type="none" w="sm" len="sm"/>
                    </a:lnR>
                    <a:lnT w="12700" cap="flat" cmpd="sng">
                      <a:solidFill>
                        <a:schemeClr val="lt1">
                          <a:alpha val="0"/>
                        </a:schemeClr>
                      </a:solidFill>
                      <a:prstDash val="solid"/>
                      <a:round/>
                      <a:headEnd type="none" w="sm" len="sm"/>
                      <a:tailEnd type="none" w="sm" len="sm"/>
                    </a:lnT>
                    <a:lnB w="12700" cap="flat" cmpd="sng">
                      <a:solidFill>
                        <a:schemeClr val="lt1">
                          <a:alpha val="0"/>
                        </a:scheme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300"/>
                        <a:buFont typeface="Calibri"/>
                        <a:buNone/>
                      </a:pPr>
                      <a:r>
                        <a:rPr lang="en-US">
                          <a:solidFill>
                            <a:srgbClr val="000000"/>
                          </a:solidFill>
                        </a:rPr>
                        <a:t>Heather Villalobos Pavia</a:t>
                      </a:r>
                      <a:endParaRPr>
                        <a:solidFill>
                          <a:srgbClr val="000000"/>
                        </a:solidFill>
                      </a:endParaRPr>
                    </a:p>
                  </a:txBody>
                  <a:tcPr marL="91450" marR="91450" marT="34300" marB="34300" anchor="ctr">
                    <a:lnL w="12700" cap="flat" cmpd="sng">
                      <a:solidFill>
                        <a:schemeClr val="lt1">
                          <a:alpha val="0"/>
                        </a:schemeClr>
                      </a:solidFill>
                      <a:prstDash val="solid"/>
                      <a:round/>
                      <a:headEnd type="none" w="sm" len="sm"/>
                      <a:tailEnd type="none" w="sm" len="sm"/>
                    </a:lnL>
                    <a:lnR w="12700" cap="flat" cmpd="sng">
                      <a:solidFill>
                        <a:schemeClr val="lt1">
                          <a:alpha val="0"/>
                        </a:schemeClr>
                      </a:solidFill>
                      <a:prstDash val="solid"/>
                      <a:round/>
                      <a:headEnd type="none" w="sm" len="sm"/>
                      <a:tailEnd type="none" w="sm" len="sm"/>
                    </a:lnR>
                    <a:lnT w="12700" cap="flat" cmpd="sng">
                      <a:solidFill>
                        <a:schemeClr val="lt1">
                          <a:alpha val="0"/>
                        </a:schemeClr>
                      </a:solidFill>
                      <a:prstDash val="solid"/>
                      <a:round/>
                      <a:headEnd type="none" w="sm" len="sm"/>
                      <a:tailEnd type="none" w="sm" len="sm"/>
                    </a:lnT>
                    <a:lnB w="12700" cap="flat" cmpd="sng">
                      <a:solidFill>
                        <a:schemeClr val="lt1">
                          <a:alpha val="0"/>
                        </a:scheme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libri"/>
                        <a:buNone/>
                      </a:pPr>
                      <a:r>
                        <a:rPr lang="en-US" sz="1300" u="sng" dirty="0">
                          <a:solidFill>
                            <a:srgbClr val="000000"/>
                          </a:solidFill>
                          <a:hlinkClick r:id="rId6">
                            <a:extLst>
                              <a:ext uri="{A12FA001-AC4F-418D-AE19-62706E023703}">
                                <ahyp:hlinkClr xmlns:ahyp="http://schemas.microsoft.com/office/drawing/2018/hyperlinkcolor" val="tx"/>
                              </a:ext>
                            </a:extLst>
                          </a:hlinkClick>
                        </a:rPr>
                        <a:t>villalobospavia_h@cde.state.co.us</a:t>
                      </a:r>
                      <a:r>
                        <a:rPr lang="en-US" sz="1300" dirty="0">
                          <a:solidFill>
                            <a:srgbClr val="000000"/>
                          </a:solidFill>
                        </a:rPr>
                        <a:t> </a:t>
                      </a:r>
                      <a:endParaRPr sz="1300" dirty="0">
                        <a:solidFill>
                          <a:srgbClr val="000000"/>
                        </a:solidFill>
                      </a:endParaRPr>
                    </a:p>
                  </a:txBody>
                  <a:tcPr marL="91450" marR="91450" marT="34300" marB="34300" anchor="ctr">
                    <a:lnL w="12700" cap="flat" cmpd="sng">
                      <a:solidFill>
                        <a:schemeClr val="lt1">
                          <a:alpha val="0"/>
                        </a:schemeClr>
                      </a:solidFill>
                      <a:prstDash val="solid"/>
                      <a:round/>
                      <a:headEnd type="none" w="sm" len="sm"/>
                      <a:tailEnd type="none" w="sm" len="sm"/>
                    </a:lnL>
                    <a:lnR w="12700" cap="flat" cmpd="sng">
                      <a:solidFill>
                        <a:schemeClr val="lt1">
                          <a:alpha val="0"/>
                        </a:schemeClr>
                      </a:solidFill>
                      <a:prstDash val="solid"/>
                      <a:round/>
                      <a:headEnd type="none" w="sm" len="sm"/>
                      <a:tailEnd type="none" w="sm" len="sm"/>
                    </a:lnR>
                    <a:lnT w="12700" cap="flat" cmpd="sng">
                      <a:solidFill>
                        <a:schemeClr val="lt1">
                          <a:alpha val="0"/>
                        </a:schemeClr>
                      </a:solidFill>
                      <a:prstDash val="solid"/>
                      <a:round/>
                      <a:headEnd type="none" w="sm" len="sm"/>
                      <a:tailEnd type="none" w="sm" len="sm"/>
                    </a:lnT>
                    <a:lnB w="12700"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4"/>
                  </a:ext>
                </a:extLst>
              </a:tr>
              <a:tr h="375100">
                <a:tc>
                  <a:txBody>
                    <a:bodyPr/>
                    <a:lstStyle/>
                    <a:p>
                      <a:pPr marL="0" marR="0" lvl="0" indent="0" algn="l" rtl="0">
                        <a:lnSpc>
                          <a:spcPct val="100000"/>
                        </a:lnSpc>
                        <a:spcBef>
                          <a:spcPts val="0"/>
                        </a:spcBef>
                        <a:spcAft>
                          <a:spcPts val="0"/>
                        </a:spcAft>
                        <a:buClr>
                          <a:schemeClr val="dk1"/>
                        </a:buClr>
                        <a:buSzPts val="1400"/>
                        <a:buFont typeface="Calibri"/>
                        <a:buNone/>
                      </a:pPr>
                      <a:r>
                        <a:rPr lang="en-US">
                          <a:solidFill>
                            <a:srgbClr val="000000"/>
                          </a:solidFill>
                        </a:rPr>
                        <a:t>Technology, NAEP, &amp; International Assessments</a:t>
                      </a:r>
                      <a:endParaRPr>
                        <a:solidFill>
                          <a:srgbClr val="000000"/>
                        </a:solidFill>
                      </a:endParaRPr>
                    </a:p>
                  </a:txBody>
                  <a:tcPr marL="91450" marR="91450" marT="34300" marB="34300" anchor="ctr">
                    <a:lnL w="12700" cap="flat" cmpd="sng">
                      <a:solidFill>
                        <a:schemeClr val="lt1">
                          <a:alpha val="0"/>
                        </a:schemeClr>
                      </a:solidFill>
                      <a:prstDash val="solid"/>
                      <a:round/>
                      <a:headEnd type="none" w="sm" len="sm"/>
                      <a:tailEnd type="none" w="sm" len="sm"/>
                    </a:lnL>
                    <a:lnR w="12700" cap="flat" cmpd="sng">
                      <a:solidFill>
                        <a:schemeClr val="lt1">
                          <a:alpha val="0"/>
                        </a:schemeClr>
                      </a:solidFill>
                      <a:prstDash val="solid"/>
                      <a:round/>
                      <a:headEnd type="none" w="sm" len="sm"/>
                      <a:tailEnd type="none" w="sm" len="sm"/>
                    </a:lnR>
                    <a:lnT w="12700" cap="flat" cmpd="sng">
                      <a:solidFill>
                        <a:schemeClr val="lt1">
                          <a:alpha val="0"/>
                        </a:schemeClr>
                      </a:solidFill>
                      <a:prstDash val="solid"/>
                      <a:round/>
                      <a:headEnd type="none" w="sm" len="sm"/>
                      <a:tailEnd type="none" w="sm" len="sm"/>
                    </a:lnT>
                    <a:lnB w="12700" cap="flat" cmpd="sng">
                      <a:solidFill>
                        <a:schemeClr val="lt1">
                          <a:alpha val="0"/>
                        </a:scheme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libri"/>
                        <a:buNone/>
                      </a:pPr>
                      <a:r>
                        <a:rPr lang="en-US">
                          <a:solidFill>
                            <a:srgbClr val="000000"/>
                          </a:solidFill>
                        </a:rPr>
                        <a:t>Collin Bonner</a:t>
                      </a:r>
                      <a:endParaRPr>
                        <a:solidFill>
                          <a:srgbClr val="000000"/>
                        </a:solidFill>
                      </a:endParaRPr>
                    </a:p>
                  </a:txBody>
                  <a:tcPr marL="91450" marR="91450" marT="34300" marB="34300" anchor="ctr">
                    <a:lnL w="12700" cap="flat" cmpd="sng">
                      <a:solidFill>
                        <a:schemeClr val="lt1">
                          <a:alpha val="0"/>
                        </a:schemeClr>
                      </a:solidFill>
                      <a:prstDash val="solid"/>
                      <a:round/>
                      <a:headEnd type="none" w="sm" len="sm"/>
                      <a:tailEnd type="none" w="sm" len="sm"/>
                    </a:lnL>
                    <a:lnR w="12700" cap="flat" cmpd="sng">
                      <a:solidFill>
                        <a:schemeClr val="lt1">
                          <a:alpha val="0"/>
                        </a:schemeClr>
                      </a:solidFill>
                      <a:prstDash val="solid"/>
                      <a:round/>
                      <a:headEnd type="none" w="sm" len="sm"/>
                      <a:tailEnd type="none" w="sm" len="sm"/>
                    </a:lnR>
                    <a:lnT w="12700" cap="flat" cmpd="sng">
                      <a:solidFill>
                        <a:schemeClr val="lt1">
                          <a:alpha val="0"/>
                        </a:schemeClr>
                      </a:solidFill>
                      <a:prstDash val="solid"/>
                      <a:round/>
                      <a:headEnd type="none" w="sm" len="sm"/>
                      <a:tailEnd type="none" w="sm" len="sm"/>
                    </a:lnT>
                    <a:lnB w="12700" cap="flat" cmpd="sng">
                      <a:solidFill>
                        <a:schemeClr val="lt1">
                          <a:alpha val="0"/>
                        </a:scheme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libri"/>
                        <a:buNone/>
                      </a:pPr>
                      <a:r>
                        <a:rPr lang="en-US" sz="1300" u="sng" dirty="0">
                          <a:solidFill>
                            <a:srgbClr val="000000"/>
                          </a:solidFill>
                          <a:hlinkClick r:id="rId7">
                            <a:extLst>
                              <a:ext uri="{A12FA001-AC4F-418D-AE19-62706E023703}">
                                <ahyp:hlinkClr xmlns:ahyp="http://schemas.microsoft.com/office/drawing/2018/hyperlinkcolor" val="tx"/>
                              </a:ext>
                            </a:extLst>
                          </a:hlinkClick>
                        </a:rPr>
                        <a:t>bonner_c@cde.state.co.us</a:t>
                      </a:r>
                      <a:r>
                        <a:rPr lang="en-US" sz="1300" dirty="0">
                          <a:solidFill>
                            <a:srgbClr val="000000"/>
                          </a:solidFill>
                        </a:rPr>
                        <a:t> </a:t>
                      </a:r>
                      <a:endParaRPr sz="1300" dirty="0">
                        <a:solidFill>
                          <a:srgbClr val="000000"/>
                        </a:solidFill>
                      </a:endParaRPr>
                    </a:p>
                  </a:txBody>
                  <a:tcPr marL="91450" marR="91450" marT="34300" marB="34300" anchor="ctr">
                    <a:lnL w="12700" cap="flat" cmpd="sng">
                      <a:solidFill>
                        <a:schemeClr val="lt1">
                          <a:alpha val="0"/>
                        </a:schemeClr>
                      </a:solidFill>
                      <a:prstDash val="solid"/>
                      <a:round/>
                      <a:headEnd type="none" w="sm" len="sm"/>
                      <a:tailEnd type="none" w="sm" len="sm"/>
                    </a:lnL>
                    <a:lnR w="12700" cap="flat" cmpd="sng">
                      <a:solidFill>
                        <a:schemeClr val="lt1">
                          <a:alpha val="0"/>
                        </a:schemeClr>
                      </a:solidFill>
                      <a:prstDash val="solid"/>
                      <a:round/>
                      <a:headEnd type="none" w="sm" len="sm"/>
                      <a:tailEnd type="none" w="sm" len="sm"/>
                    </a:lnR>
                    <a:lnT w="12700" cap="flat" cmpd="sng">
                      <a:solidFill>
                        <a:schemeClr val="lt1">
                          <a:alpha val="0"/>
                        </a:schemeClr>
                      </a:solidFill>
                      <a:prstDash val="solid"/>
                      <a:round/>
                      <a:headEnd type="none" w="sm" len="sm"/>
                      <a:tailEnd type="none" w="sm" len="sm"/>
                    </a:lnT>
                    <a:lnB w="12700"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5"/>
                  </a:ext>
                </a:extLst>
              </a:tr>
              <a:tr h="375100">
                <a:tc>
                  <a:txBody>
                    <a:bodyPr/>
                    <a:lstStyle/>
                    <a:p>
                      <a:pPr marL="0" marR="0" lvl="0" indent="0" algn="l" rtl="0">
                        <a:lnSpc>
                          <a:spcPct val="100000"/>
                        </a:lnSpc>
                        <a:spcBef>
                          <a:spcPts val="0"/>
                        </a:spcBef>
                        <a:spcAft>
                          <a:spcPts val="0"/>
                        </a:spcAft>
                        <a:buClr>
                          <a:schemeClr val="dk1"/>
                        </a:buClr>
                        <a:buSzPts val="1400"/>
                        <a:buFont typeface="Calibri"/>
                        <a:buNone/>
                      </a:pPr>
                      <a:r>
                        <a:rPr lang="en-US">
                          <a:solidFill>
                            <a:srgbClr val="000000"/>
                          </a:solidFill>
                        </a:rPr>
                        <a:t>Assessment Literacy &amp; Performance Assessments</a:t>
                      </a:r>
                      <a:endParaRPr>
                        <a:solidFill>
                          <a:srgbClr val="000000"/>
                        </a:solidFill>
                      </a:endParaRPr>
                    </a:p>
                  </a:txBody>
                  <a:tcPr marL="91450" marR="91450" marT="34300" marB="34300" anchor="ctr">
                    <a:lnL w="12700" cap="flat" cmpd="sng">
                      <a:solidFill>
                        <a:schemeClr val="lt1">
                          <a:alpha val="0"/>
                        </a:schemeClr>
                      </a:solidFill>
                      <a:prstDash val="solid"/>
                      <a:round/>
                      <a:headEnd type="none" w="sm" len="sm"/>
                      <a:tailEnd type="none" w="sm" len="sm"/>
                    </a:lnL>
                    <a:lnR w="12700" cap="flat" cmpd="sng">
                      <a:solidFill>
                        <a:schemeClr val="lt1">
                          <a:alpha val="0"/>
                        </a:schemeClr>
                      </a:solidFill>
                      <a:prstDash val="solid"/>
                      <a:round/>
                      <a:headEnd type="none" w="sm" len="sm"/>
                      <a:tailEnd type="none" w="sm" len="sm"/>
                    </a:lnR>
                    <a:lnT w="12700" cap="flat" cmpd="sng">
                      <a:solidFill>
                        <a:schemeClr val="lt1">
                          <a:alpha val="0"/>
                        </a:schemeClr>
                      </a:solidFill>
                      <a:prstDash val="solid"/>
                      <a:round/>
                      <a:headEnd type="none" w="sm" len="sm"/>
                      <a:tailEnd type="none" w="sm" len="sm"/>
                    </a:lnT>
                    <a:lnB w="12700" cap="flat" cmpd="sng">
                      <a:solidFill>
                        <a:schemeClr val="lt1">
                          <a:alpha val="0"/>
                        </a:scheme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libri"/>
                        <a:buNone/>
                      </a:pPr>
                      <a:r>
                        <a:rPr lang="en-US">
                          <a:solidFill>
                            <a:srgbClr val="000000"/>
                          </a:solidFill>
                        </a:rPr>
                        <a:t>Angela Landrum</a:t>
                      </a:r>
                      <a:endParaRPr>
                        <a:solidFill>
                          <a:srgbClr val="000000"/>
                        </a:solidFill>
                      </a:endParaRPr>
                    </a:p>
                  </a:txBody>
                  <a:tcPr marL="91450" marR="91450" marT="34300" marB="34300" anchor="ctr">
                    <a:lnL w="12700" cap="flat" cmpd="sng">
                      <a:solidFill>
                        <a:schemeClr val="lt1">
                          <a:alpha val="0"/>
                        </a:schemeClr>
                      </a:solidFill>
                      <a:prstDash val="solid"/>
                      <a:round/>
                      <a:headEnd type="none" w="sm" len="sm"/>
                      <a:tailEnd type="none" w="sm" len="sm"/>
                    </a:lnL>
                    <a:lnR w="12700" cap="flat" cmpd="sng">
                      <a:solidFill>
                        <a:schemeClr val="lt1">
                          <a:alpha val="0"/>
                        </a:schemeClr>
                      </a:solidFill>
                      <a:prstDash val="solid"/>
                      <a:round/>
                      <a:headEnd type="none" w="sm" len="sm"/>
                      <a:tailEnd type="none" w="sm" len="sm"/>
                    </a:lnR>
                    <a:lnT w="12700" cap="flat" cmpd="sng">
                      <a:solidFill>
                        <a:schemeClr val="lt1">
                          <a:alpha val="0"/>
                        </a:schemeClr>
                      </a:solidFill>
                      <a:prstDash val="solid"/>
                      <a:round/>
                      <a:headEnd type="none" w="sm" len="sm"/>
                      <a:tailEnd type="none" w="sm" len="sm"/>
                    </a:lnT>
                    <a:lnB w="12700" cap="flat" cmpd="sng">
                      <a:solidFill>
                        <a:schemeClr val="lt1">
                          <a:alpha val="0"/>
                        </a:scheme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libri"/>
                        <a:buNone/>
                      </a:pPr>
                      <a:r>
                        <a:rPr lang="en-US" sz="1300" b="0" u="sng" dirty="0">
                          <a:solidFill>
                            <a:srgbClr val="000000"/>
                          </a:solidFill>
                          <a:hlinkClick r:id="rId8">
                            <a:extLst>
                              <a:ext uri="{A12FA001-AC4F-418D-AE19-62706E023703}">
                                <ahyp:hlinkClr xmlns:ahyp="http://schemas.microsoft.com/office/drawing/2018/hyperlinkcolor" val="tx"/>
                              </a:ext>
                            </a:extLst>
                          </a:hlinkClick>
                        </a:rPr>
                        <a:t>landrum_a@cde.state.co.us</a:t>
                      </a:r>
                      <a:r>
                        <a:rPr lang="en-US" sz="1300" b="0" dirty="0">
                          <a:solidFill>
                            <a:srgbClr val="000000"/>
                          </a:solidFill>
                        </a:rPr>
                        <a:t> </a:t>
                      </a:r>
                      <a:endParaRPr sz="1300" dirty="0">
                        <a:solidFill>
                          <a:srgbClr val="000000"/>
                        </a:solidFill>
                      </a:endParaRPr>
                    </a:p>
                  </a:txBody>
                  <a:tcPr marL="91450" marR="91450" marT="34300" marB="34300" anchor="ctr">
                    <a:lnL w="12700" cap="flat" cmpd="sng">
                      <a:solidFill>
                        <a:schemeClr val="lt1">
                          <a:alpha val="0"/>
                        </a:schemeClr>
                      </a:solidFill>
                      <a:prstDash val="solid"/>
                      <a:round/>
                      <a:headEnd type="none" w="sm" len="sm"/>
                      <a:tailEnd type="none" w="sm" len="sm"/>
                    </a:lnL>
                    <a:lnR w="12700" cap="flat" cmpd="sng">
                      <a:solidFill>
                        <a:schemeClr val="lt1">
                          <a:alpha val="0"/>
                        </a:schemeClr>
                      </a:solidFill>
                      <a:prstDash val="solid"/>
                      <a:round/>
                      <a:headEnd type="none" w="sm" len="sm"/>
                      <a:tailEnd type="none" w="sm" len="sm"/>
                    </a:lnR>
                    <a:lnT w="12700" cap="flat" cmpd="sng">
                      <a:solidFill>
                        <a:schemeClr val="lt1">
                          <a:alpha val="0"/>
                        </a:schemeClr>
                      </a:solidFill>
                      <a:prstDash val="solid"/>
                      <a:round/>
                      <a:headEnd type="none" w="sm" len="sm"/>
                      <a:tailEnd type="none" w="sm" len="sm"/>
                    </a:lnT>
                    <a:lnB w="12700"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6"/>
                  </a:ext>
                </a:extLst>
              </a:tr>
              <a:tr h="375100">
                <a:tc>
                  <a:txBody>
                    <a:bodyPr/>
                    <a:lstStyle/>
                    <a:p>
                      <a:pPr marL="0" marR="0" lvl="0" indent="0" algn="l" rtl="0">
                        <a:lnSpc>
                          <a:spcPct val="100000"/>
                        </a:lnSpc>
                        <a:spcBef>
                          <a:spcPts val="0"/>
                        </a:spcBef>
                        <a:spcAft>
                          <a:spcPts val="0"/>
                        </a:spcAft>
                        <a:buClr>
                          <a:schemeClr val="dk1"/>
                        </a:buClr>
                        <a:buSzPts val="1400"/>
                        <a:buFont typeface="Calibri"/>
                        <a:buNone/>
                      </a:pPr>
                      <a:r>
                        <a:rPr lang="en-US">
                          <a:solidFill>
                            <a:srgbClr val="000000"/>
                          </a:solidFill>
                        </a:rPr>
                        <a:t>Psychometrics &amp; Data</a:t>
                      </a:r>
                      <a:endParaRPr>
                        <a:solidFill>
                          <a:srgbClr val="000000"/>
                        </a:solidFill>
                      </a:endParaRPr>
                    </a:p>
                  </a:txBody>
                  <a:tcPr marL="91450" marR="91450" marT="34300" marB="34300" anchor="ctr">
                    <a:lnL w="12700" cap="flat" cmpd="sng">
                      <a:solidFill>
                        <a:schemeClr val="lt1">
                          <a:alpha val="0"/>
                        </a:schemeClr>
                      </a:solidFill>
                      <a:prstDash val="solid"/>
                      <a:round/>
                      <a:headEnd type="none" w="sm" len="sm"/>
                      <a:tailEnd type="none" w="sm" len="sm"/>
                    </a:lnL>
                    <a:lnR w="12700" cap="flat" cmpd="sng">
                      <a:solidFill>
                        <a:schemeClr val="lt1">
                          <a:alpha val="0"/>
                        </a:schemeClr>
                      </a:solidFill>
                      <a:prstDash val="solid"/>
                      <a:round/>
                      <a:headEnd type="none" w="sm" len="sm"/>
                      <a:tailEnd type="none" w="sm" len="sm"/>
                    </a:lnR>
                    <a:lnT w="12700" cap="flat" cmpd="sng">
                      <a:solidFill>
                        <a:schemeClr val="lt1">
                          <a:alpha val="0"/>
                        </a:schemeClr>
                      </a:solidFill>
                      <a:prstDash val="solid"/>
                      <a:round/>
                      <a:headEnd type="none" w="sm" len="sm"/>
                      <a:tailEnd type="none" w="sm" len="sm"/>
                    </a:lnT>
                    <a:lnB w="12700" cap="flat" cmpd="sng">
                      <a:solidFill>
                        <a:schemeClr val="lt1">
                          <a:alpha val="0"/>
                        </a:scheme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libri"/>
                        <a:buNone/>
                      </a:pPr>
                      <a:r>
                        <a:rPr lang="en-US">
                          <a:solidFill>
                            <a:srgbClr val="000000"/>
                          </a:solidFill>
                        </a:rPr>
                        <a:t>Jasmine Carey</a:t>
                      </a:r>
                      <a:endParaRPr>
                        <a:solidFill>
                          <a:srgbClr val="000000"/>
                        </a:solidFill>
                      </a:endParaRPr>
                    </a:p>
                  </a:txBody>
                  <a:tcPr marL="91450" marR="91450" marT="34300" marB="34300" anchor="ctr">
                    <a:lnL w="12700" cap="flat" cmpd="sng">
                      <a:solidFill>
                        <a:schemeClr val="lt1">
                          <a:alpha val="0"/>
                        </a:schemeClr>
                      </a:solidFill>
                      <a:prstDash val="solid"/>
                      <a:round/>
                      <a:headEnd type="none" w="sm" len="sm"/>
                      <a:tailEnd type="none" w="sm" len="sm"/>
                    </a:lnL>
                    <a:lnR w="12700" cap="flat" cmpd="sng">
                      <a:solidFill>
                        <a:schemeClr val="lt1">
                          <a:alpha val="0"/>
                        </a:schemeClr>
                      </a:solidFill>
                      <a:prstDash val="solid"/>
                      <a:round/>
                      <a:headEnd type="none" w="sm" len="sm"/>
                      <a:tailEnd type="none" w="sm" len="sm"/>
                    </a:lnR>
                    <a:lnT w="12700" cap="flat" cmpd="sng">
                      <a:solidFill>
                        <a:schemeClr val="lt1">
                          <a:alpha val="0"/>
                        </a:schemeClr>
                      </a:solidFill>
                      <a:prstDash val="solid"/>
                      <a:round/>
                      <a:headEnd type="none" w="sm" len="sm"/>
                      <a:tailEnd type="none" w="sm" len="sm"/>
                    </a:lnT>
                    <a:lnB w="12700" cap="flat" cmpd="sng">
                      <a:solidFill>
                        <a:schemeClr val="lt1">
                          <a:alpha val="0"/>
                        </a:scheme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libri"/>
                        <a:buNone/>
                      </a:pPr>
                      <a:r>
                        <a:rPr lang="en-US" sz="1300" u="sng" dirty="0">
                          <a:solidFill>
                            <a:srgbClr val="000000"/>
                          </a:solidFill>
                          <a:hlinkClick r:id="rId9">
                            <a:extLst>
                              <a:ext uri="{A12FA001-AC4F-418D-AE19-62706E023703}">
                                <ahyp:hlinkClr xmlns:ahyp="http://schemas.microsoft.com/office/drawing/2018/hyperlinkcolor" val="tx"/>
                              </a:ext>
                            </a:extLst>
                          </a:hlinkClick>
                        </a:rPr>
                        <a:t>carey_j@cde.state.co.us</a:t>
                      </a:r>
                      <a:r>
                        <a:rPr lang="en-US" sz="1300" dirty="0">
                          <a:solidFill>
                            <a:srgbClr val="000000"/>
                          </a:solidFill>
                        </a:rPr>
                        <a:t> </a:t>
                      </a:r>
                      <a:endParaRPr sz="1300" b="0" dirty="0">
                        <a:solidFill>
                          <a:srgbClr val="000000"/>
                        </a:solidFill>
                      </a:endParaRPr>
                    </a:p>
                  </a:txBody>
                  <a:tcPr marL="91450" marR="91450" marT="34300" marB="34300" anchor="ctr">
                    <a:lnL w="12700" cap="flat" cmpd="sng">
                      <a:solidFill>
                        <a:schemeClr val="lt1">
                          <a:alpha val="0"/>
                        </a:schemeClr>
                      </a:solidFill>
                      <a:prstDash val="solid"/>
                      <a:round/>
                      <a:headEnd type="none" w="sm" len="sm"/>
                      <a:tailEnd type="none" w="sm" len="sm"/>
                    </a:lnL>
                    <a:lnR w="12700" cap="flat" cmpd="sng">
                      <a:solidFill>
                        <a:schemeClr val="lt1">
                          <a:alpha val="0"/>
                        </a:schemeClr>
                      </a:solidFill>
                      <a:prstDash val="solid"/>
                      <a:round/>
                      <a:headEnd type="none" w="sm" len="sm"/>
                      <a:tailEnd type="none" w="sm" len="sm"/>
                    </a:lnR>
                    <a:lnT w="12700" cap="flat" cmpd="sng">
                      <a:solidFill>
                        <a:schemeClr val="lt1">
                          <a:alpha val="0"/>
                        </a:schemeClr>
                      </a:solidFill>
                      <a:prstDash val="solid"/>
                      <a:round/>
                      <a:headEnd type="none" w="sm" len="sm"/>
                      <a:tailEnd type="none" w="sm" len="sm"/>
                    </a:lnT>
                    <a:lnB w="12700"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7"/>
                  </a:ext>
                </a:extLst>
              </a:tr>
              <a:tr h="375100">
                <a:tc>
                  <a:txBody>
                    <a:bodyPr/>
                    <a:lstStyle/>
                    <a:p>
                      <a:pPr marL="0" marR="0" lvl="0" indent="0" algn="l" rtl="0">
                        <a:lnSpc>
                          <a:spcPct val="100000"/>
                        </a:lnSpc>
                        <a:spcBef>
                          <a:spcPts val="0"/>
                        </a:spcBef>
                        <a:spcAft>
                          <a:spcPts val="0"/>
                        </a:spcAft>
                        <a:buClr>
                          <a:schemeClr val="dk1"/>
                        </a:buClr>
                        <a:buSzPts val="1400"/>
                        <a:buFont typeface="Calibri"/>
                        <a:buNone/>
                      </a:pPr>
                      <a:r>
                        <a:rPr lang="en-US">
                          <a:solidFill>
                            <a:srgbClr val="000000"/>
                          </a:solidFill>
                        </a:rPr>
                        <a:t>Data and SBD Collections</a:t>
                      </a:r>
                      <a:endParaRPr>
                        <a:solidFill>
                          <a:srgbClr val="000000"/>
                        </a:solidFill>
                      </a:endParaRPr>
                    </a:p>
                  </a:txBody>
                  <a:tcPr marL="91450" marR="91450" marT="34300" marB="34300" anchor="ctr">
                    <a:lnL w="12700" cap="flat" cmpd="sng">
                      <a:solidFill>
                        <a:schemeClr val="lt1">
                          <a:alpha val="0"/>
                        </a:schemeClr>
                      </a:solidFill>
                      <a:prstDash val="solid"/>
                      <a:round/>
                      <a:headEnd type="none" w="sm" len="sm"/>
                      <a:tailEnd type="none" w="sm" len="sm"/>
                    </a:lnL>
                    <a:lnR w="12700" cap="flat" cmpd="sng">
                      <a:solidFill>
                        <a:schemeClr val="lt1">
                          <a:alpha val="0"/>
                        </a:schemeClr>
                      </a:solidFill>
                      <a:prstDash val="solid"/>
                      <a:round/>
                      <a:headEnd type="none" w="sm" len="sm"/>
                      <a:tailEnd type="none" w="sm" len="sm"/>
                    </a:lnR>
                    <a:lnT w="12700" cap="flat" cmpd="sng">
                      <a:solidFill>
                        <a:schemeClr val="lt1">
                          <a:alpha val="0"/>
                        </a:schemeClr>
                      </a:solidFill>
                      <a:prstDash val="solid"/>
                      <a:round/>
                      <a:headEnd type="none" w="sm" len="sm"/>
                      <a:tailEnd type="none" w="sm" len="sm"/>
                    </a:lnT>
                    <a:lnB w="12700" cap="flat" cmpd="sng">
                      <a:solidFill>
                        <a:schemeClr val="lt1">
                          <a:alpha val="0"/>
                        </a:scheme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libri"/>
                        <a:buNone/>
                      </a:pPr>
                      <a:r>
                        <a:rPr lang="en-US">
                          <a:solidFill>
                            <a:srgbClr val="000000"/>
                          </a:solidFill>
                        </a:rPr>
                        <a:t>Leon Merker</a:t>
                      </a:r>
                      <a:endParaRPr>
                        <a:solidFill>
                          <a:srgbClr val="000000"/>
                        </a:solidFill>
                      </a:endParaRPr>
                    </a:p>
                  </a:txBody>
                  <a:tcPr marL="91450" marR="91450" marT="34300" marB="34300" anchor="ctr">
                    <a:lnL w="12700" cap="flat" cmpd="sng">
                      <a:solidFill>
                        <a:schemeClr val="lt1">
                          <a:alpha val="0"/>
                        </a:schemeClr>
                      </a:solidFill>
                      <a:prstDash val="solid"/>
                      <a:round/>
                      <a:headEnd type="none" w="sm" len="sm"/>
                      <a:tailEnd type="none" w="sm" len="sm"/>
                    </a:lnL>
                    <a:lnR w="12700" cap="flat" cmpd="sng">
                      <a:solidFill>
                        <a:schemeClr val="lt1">
                          <a:alpha val="0"/>
                        </a:schemeClr>
                      </a:solidFill>
                      <a:prstDash val="solid"/>
                      <a:round/>
                      <a:headEnd type="none" w="sm" len="sm"/>
                      <a:tailEnd type="none" w="sm" len="sm"/>
                    </a:lnR>
                    <a:lnT w="12700" cap="flat" cmpd="sng">
                      <a:solidFill>
                        <a:schemeClr val="lt1">
                          <a:alpha val="0"/>
                        </a:schemeClr>
                      </a:solidFill>
                      <a:prstDash val="solid"/>
                      <a:round/>
                      <a:headEnd type="none" w="sm" len="sm"/>
                      <a:tailEnd type="none" w="sm" len="sm"/>
                    </a:lnT>
                    <a:lnB w="12700" cap="flat" cmpd="sng">
                      <a:solidFill>
                        <a:schemeClr val="lt1">
                          <a:alpha val="0"/>
                        </a:scheme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libri"/>
                        <a:buNone/>
                      </a:pPr>
                      <a:r>
                        <a:rPr lang="en-US" sz="1300" u="sng" dirty="0">
                          <a:solidFill>
                            <a:srgbClr val="000000"/>
                          </a:solidFill>
                          <a:hlinkClick r:id="rId10">
                            <a:extLst>
                              <a:ext uri="{A12FA001-AC4F-418D-AE19-62706E023703}">
                                <ahyp:hlinkClr xmlns:ahyp="http://schemas.microsoft.com/office/drawing/2018/hyperlinkcolor" val="tx"/>
                              </a:ext>
                            </a:extLst>
                          </a:hlinkClick>
                        </a:rPr>
                        <a:t>merker_l@cde.state.co.us</a:t>
                      </a:r>
                      <a:endParaRPr sz="1300" dirty="0">
                        <a:solidFill>
                          <a:srgbClr val="000000"/>
                        </a:solidFill>
                      </a:endParaRPr>
                    </a:p>
                  </a:txBody>
                  <a:tcPr marL="91450" marR="91450" marT="34300" marB="34300" anchor="ctr">
                    <a:lnL w="12700" cap="flat" cmpd="sng">
                      <a:solidFill>
                        <a:schemeClr val="lt1">
                          <a:alpha val="0"/>
                        </a:schemeClr>
                      </a:solidFill>
                      <a:prstDash val="solid"/>
                      <a:round/>
                      <a:headEnd type="none" w="sm" len="sm"/>
                      <a:tailEnd type="none" w="sm" len="sm"/>
                    </a:lnL>
                    <a:lnR w="12700" cap="flat" cmpd="sng">
                      <a:solidFill>
                        <a:schemeClr val="lt1">
                          <a:alpha val="0"/>
                        </a:schemeClr>
                      </a:solidFill>
                      <a:prstDash val="solid"/>
                      <a:round/>
                      <a:headEnd type="none" w="sm" len="sm"/>
                      <a:tailEnd type="none" w="sm" len="sm"/>
                    </a:lnR>
                    <a:lnT w="12700" cap="flat" cmpd="sng">
                      <a:solidFill>
                        <a:schemeClr val="lt1">
                          <a:alpha val="0"/>
                        </a:schemeClr>
                      </a:solidFill>
                      <a:prstDash val="solid"/>
                      <a:round/>
                      <a:headEnd type="none" w="sm" len="sm"/>
                      <a:tailEnd type="none" w="sm" len="sm"/>
                    </a:lnT>
                    <a:lnB w="12700"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8"/>
                  </a:ext>
                </a:extLst>
              </a:tr>
              <a:tr h="375100">
                <a:tc>
                  <a:txBody>
                    <a:bodyPr/>
                    <a:lstStyle/>
                    <a:p>
                      <a:pPr marL="0" marR="0" lvl="0" indent="0" algn="l" rtl="0">
                        <a:lnSpc>
                          <a:spcPct val="100000"/>
                        </a:lnSpc>
                        <a:spcBef>
                          <a:spcPts val="0"/>
                        </a:spcBef>
                        <a:spcAft>
                          <a:spcPts val="0"/>
                        </a:spcAft>
                        <a:buNone/>
                      </a:pPr>
                      <a:r>
                        <a:rPr lang="en-US">
                          <a:solidFill>
                            <a:srgbClr val="000000"/>
                          </a:solidFill>
                        </a:rPr>
                        <a:t>ELA and Social Studies Content</a:t>
                      </a:r>
                      <a:endParaRPr>
                        <a:solidFill>
                          <a:srgbClr val="000000"/>
                        </a:solidFill>
                      </a:endParaRPr>
                    </a:p>
                  </a:txBody>
                  <a:tcPr marL="91450" marR="91450" marT="34300" marB="34300" anchor="ctr">
                    <a:lnL w="12700" cap="flat" cmpd="sng">
                      <a:solidFill>
                        <a:schemeClr val="lt1">
                          <a:alpha val="0"/>
                        </a:schemeClr>
                      </a:solidFill>
                      <a:prstDash val="solid"/>
                      <a:round/>
                      <a:headEnd type="none" w="sm" len="sm"/>
                      <a:tailEnd type="none" w="sm" len="sm"/>
                    </a:lnL>
                    <a:lnR w="12700" cap="flat" cmpd="sng">
                      <a:solidFill>
                        <a:schemeClr val="lt1">
                          <a:alpha val="0"/>
                        </a:schemeClr>
                      </a:solidFill>
                      <a:prstDash val="solid"/>
                      <a:round/>
                      <a:headEnd type="none" w="sm" len="sm"/>
                      <a:tailEnd type="none" w="sm" len="sm"/>
                    </a:lnR>
                    <a:lnT w="12700" cap="flat" cmpd="sng">
                      <a:solidFill>
                        <a:schemeClr val="lt1">
                          <a:alpha val="0"/>
                        </a:schemeClr>
                      </a:solidFill>
                      <a:prstDash val="solid"/>
                      <a:round/>
                      <a:headEnd type="none" w="sm" len="sm"/>
                      <a:tailEnd type="none" w="sm" len="sm"/>
                    </a:lnT>
                    <a:lnB w="12700" cap="flat" cmpd="sng">
                      <a:solidFill>
                        <a:schemeClr val="lt1">
                          <a:alpha val="0"/>
                        </a:scheme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a:solidFill>
                            <a:srgbClr val="000000"/>
                          </a:solidFill>
                        </a:rPr>
                        <a:t>Nathan Redford</a:t>
                      </a:r>
                      <a:endParaRPr>
                        <a:solidFill>
                          <a:srgbClr val="000000"/>
                        </a:solidFill>
                      </a:endParaRPr>
                    </a:p>
                  </a:txBody>
                  <a:tcPr marL="91450" marR="91450" marT="34300" marB="34300" anchor="ctr">
                    <a:lnL w="12700" cap="flat" cmpd="sng">
                      <a:solidFill>
                        <a:schemeClr val="lt1">
                          <a:alpha val="0"/>
                        </a:schemeClr>
                      </a:solidFill>
                      <a:prstDash val="solid"/>
                      <a:round/>
                      <a:headEnd type="none" w="sm" len="sm"/>
                      <a:tailEnd type="none" w="sm" len="sm"/>
                    </a:lnL>
                    <a:lnR w="12700" cap="flat" cmpd="sng">
                      <a:solidFill>
                        <a:schemeClr val="lt1">
                          <a:alpha val="0"/>
                        </a:schemeClr>
                      </a:solidFill>
                      <a:prstDash val="solid"/>
                      <a:round/>
                      <a:headEnd type="none" w="sm" len="sm"/>
                      <a:tailEnd type="none" w="sm" len="sm"/>
                    </a:lnR>
                    <a:lnT w="12700" cap="flat" cmpd="sng">
                      <a:solidFill>
                        <a:schemeClr val="lt1">
                          <a:alpha val="0"/>
                        </a:schemeClr>
                      </a:solidFill>
                      <a:prstDash val="solid"/>
                      <a:round/>
                      <a:headEnd type="none" w="sm" len="sm"/>
                      <a:tailEnd type="none" w="sm" len="sm"/>
                    </a:lnT>
                    <a:lnB w="12700" cap="flat" cmpd="sng">
                      <a:solidFill>
                        <a:schemeClr val="lt1">
                          <a:alpha val="0"/>
                        </a:scheme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300" u="sng" dirty="0">
                          <a:solidFill>
                            <a:srgbClr val="000000"/>
                          </a:solidFill>
                          <a:hlinkClick r:id="rId11">
                            <a:extLst>
                              <a:ext uri="{A12FA001-AC4F-418D-AE19-62706E023703}">
                                <ahyp:hlinkClr xmlns:ahyp="http://schemas.microsoft.com/office/drawing/2018/hyperlinkcolor" val="tx"/>
                              </a:ext>
                            </a:extLst>
                          </a:hlinkClick>
                        </a:rPr>
                        <a:t>redford_n@cde.state.co.us</a:t>
                      </a:r>
                      <a:r>
                        <a:rPr lang="en-US" sz="1300" dirty="0">
                          <a:solidFill>
                            <a:srgbClr val="000000"/>
                          </a:solidFill>
                        </a:rPr>
                        <a:t> </a:t>
                      </a:r>
                      <a:endParaRPr sz="1300" dirty="0">
                        <a:solidFill>
                          <a:srgbClr val="000000"/>
                        </a:solidFill>
                      </a:endParaRPr>
                    </a:p>
                  </a:txBody>
                  <a:tcPr marL="91450" marR="91450" marT="34300" marB="34300" anchor="ctr">
                    <a:lnL w="12700" cap="flat" cmpd="sng">
                      <a:solidFill>
                        <a:schemeClr val="lt1">
                          <a:alpha val="0"/>
                        </a:schemeClr>
                      </a:solidFill>
                      <a:prstDash val="solid"/>
                      <a:round/>
                      <a:headEnd type="none" w="sm" len="sm"/>
                      <a:tailEnd type="none" w="sm" len="sm"/>
                    </a:lnL>
                    <a:lnR w="12700" cap="flat" cmpd="sng">
                      <a:solidFill>
                        <a:schemeClr val="lt1">
                          <a:alpha val="0"/>
                        </a:schemeClr>
                      </a:solidFill>
                      <a:prstDash val="solid"/>
                      <a:round/>
                      <a:headEnd type="none" w="sm" len="sm"/>
                      <a:tailEnd type="none" w="sm" len="sm"/>
                    </a:lnR>
                    <a:lnT w="12700" cap="flat" cmpd="sng">
                      <a:solidFill>
                        <a:schemeClr val="lt1">
                          <a:alpha val="0"/>
                        </a:schemeClr>
                      </a:solidFill>
                      <a:prstDash val="solid"/>
                      <a:round/>
                      <a:headEnd type="none" w="sm" len="sm"/>
                      <a:tailEnd type="none" w="sm" len="sm"/>
                    </a:lnT>
                    <a:lnB w="12700"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9"/>
                  </a:ext>
                </a:extLst>
              </a:tr>
              <a:tr h="375100">
                <a:tc>
                  <a:txBody>
                    <a:bodyPr/>
                    <a:lstStyle/>
                    <a:p>
                      <a:pPr marL="0" marR="0" lvl="0" indent="0" algn="l" rtl="0">
                        <a:lnSpc>
                          <a:spcPct val="100000"/>
                        </a:lnSpc>
                        <a:spcBef>
                          <a:spcPts val="0"/>
                        </a:spcBef>
                        <a:spcAft>
                          <a:spcPts val="0"/>
                        </a:spcAft>
                        <a:buNone/>
                      </a:pPr>
                      <a:r>
                        <a:rPr lang="en-US">
                          <a:solidFill>
                            <a:srgbClr val="000000"/>
                          </a:solidFill>
                        </a:rPr>
                        <a:t>Math and Science Content</a:t>
                      </a:r>
                      <a:endParaRPr>
                        <a:solidFill>
                          <a:srgbClr val="000000"/>
                        </a:solidFill>
                      </a:endParaRPr>
                    </a:p>
                  </a:txBody>
                  <a:tcPr marL="91450" marR="91450" marT="34300" marB="34300" anchor="ctr">
                    <a:lnL w="12700" cap="flat" cmpd="sng">
                      <a:solidFill>
                        <a:schemeClr val="lt1">
                          <a:alpha val="0"/>
                        </a:schemeClr>
                      </a:solidFill>
                      <a:prstDash val="solid"/>
                      <a:round/>
                      <a:headEnd type="none" w="sm" len="sm"/>
                      <a:tailEnd type="none" w="sm" len="sm"/>
                    </a:lnL>
                    <a:lnR w="12700" cap="flat" cmpd="sng">
                      <a:solidFill>
                        <a:schemeClr val="lt1">
                          <a:alpha val="0"/>
                        </a:schemeClr>
                      </a:solidFill>
                      <a:prstDash val="solid"/>
                      <a:round/>
                      <a:headEnd type="none" w="sm" len="sm"/>
                      <a:tailEnd type="none" w="sm" len="sm"/>
                    </a:lnR>
                    <a:lnT w="12700" cap="flat" cmpd="sng">
                      <a:solidFill>
                        <a:schemeClr val="lt1">
                          <a:alpha val="0"/>
                        </a:schemeClr>
                      </a:solidFill>
                      <a:prstDash val="solid"/>
                      <a:round/>
                      <a:headEnd type="none" w="sm" len="sm"/>
                      <a:tailEnd type="none" w="sm" len="sm"/>
                    </a:lnT>
                    <a:lnB w="12700" cap="flat" cmpd="sng">
                      <a:solidFill>
                        <a:schemeClr val="lt1">
                          <a:alpha val="0"/>
                        </a:scheme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a:solidFill>
                            <a:srgbClr val="000000"/>
                          </a:solidFill>
                        </a:rPr>
                        <a:t>Molly Mund</a:t>
                      </a:r>
                      <a:endParaRPr>
                        <a:solidFill>
                          <a:srgbClr val="000000"/>
                        </a:solidFill>
                      </a:endParaRPr>
                    </a:p>
                  </a:txBody>
                  <a:tcPr marL="91450" marR="91450" marT="34300" marB="34300" anchor="ctr">
                    <a:lnL w="12700" cap="flat" cmpd="sng">
                      <a:solidFill>
                        <a:schemeClr val="lt1">
                          <a:alpha val="0"/>
                        </a:schemeClr>
                      </a:solidFill>
                      <a:prstDash val="solid"/>
                      <a:round/>
                      <a:headEnd type="none" w="sm" len="sm"/>
                      <a:tailEnd type="none" w="sm" len="sm"/>
                    </a:lnL>
                    <a:lnR w="12700" cap="flat" cmpd="sng">
                      <a:solidFill>
                        <a:schemeClr val="lt1">
                          <a:alpha val="0"/>
                        </a:schemeClr>
                      </a:solidFill>
                      <a:prstDash val="solid"/>
                      <a:round/>
                      <a:headEnd type="none" w="sm" len="sm"/>
                      <a:tailEnd type="none" w="sm" len="sm"/>
                    </a:lnR>
                    <a:lnT w="12700" cap="flat" cmpd="sng">
                      <a:solidFill>
                        <a:schemeClr val="lt1">
                          <a:alpha val="0"/>
                        </a:schemeClr>
                      </a:solidFill>
                      <a:prstDash val="solid"/>
                      <a:round/>
                      <a:headEnd type="none" w="sm" len="sm"/>
                      <a:tailEnd type="none" w="sm" len="sm"/>
                    </a:lnT>
                    <a:lnB w="12700" cap="flat" cmpd="sng">
                      <a:solidFill>
                        <a:schemeClr val="lt1">
                          <a:alpha val="0"/>
                        </a:scheme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300" u="sng" dirty="0">
                          <a:solidFill>
                            <a:srgbClr val="000000"/>
                          </a:solidFill>
                          <a:hlinkClick r:id="rId12">
                            <a:extLst>
                              <a:ext uri="{A12FA001-AC4F-418D-AE19-62706E023703}">
                                <ahyp:hlinkClr xmlns:ahyp="http://schemas.microsoft.com/office/drawing/2018/hyperlinkcolor" val="tx"/>
                              </a:ext>
                            </a:extLst>
                          </a:hlinkClick>
                        </a:rPr>
                        <a:t>mund_m@cde.state.co.us</a:t>
                      </a:r>
                      <a:r>
                        <a:rPr lang="en-US" sz="1300" dirty="0">
                          <a:solidFill>
                            <a:srgbClr val="000000"/>
                          </a:solidFill>
                        </a:rPr>
                        <a:t> </a:t>
                      </a:r>
                      <a:endParaRPr sz="1300" dirty="0">
                        <a:solidFill>
                          <a:srgbClr val="000000"/>
                        </a:solidFill>
                      </a:endParaRPr>
                    </a:p>
                  </a:txBody>
                  <a:tcPr marL="91450" marR="91450" marT="34300" marB="34300" anchor="ctr">
                    <a:lnL w="12700" cap="flat" cmpd="sng">
                      <a:solidFill>
                        <a:schemeClr val="lt1">
                          <a:alpha val="0"/>
                        </a:schemeClr>
                      </a:solidFill>
                      <a:prstDash val="solid"/>
                      <a:round/>
                      <a:headEnd type="none" w="sm" len="sm"/>
                      <a:tailEnd type="none" w="sm" len="sm"/>
                    </a:lnL>
                    <a:lnR w="12700" cap="flat" cmpd="sng">
                      <a:solidFill>
                        <a:schemeClr val="lt1">
                          <a:alpha val="0"/>
                        </a:schemeClr>
                      </a:solidFill>
                      <a:prstDash val="solid"/>
                      <a:round/>
                      <a:headEnd type="none" w="sm" len="sm"/>
                      <a:tailEnd type="none" w="sm" len="sm"/>
                    </a:lnR>
                    <a:lnT w="12700" cap="flat" cmpd="sng">
                      <a:solidFill>
                        <a:schemeClr val="lt1">
                          <a:alpha val="0"/>
                        </a:schemeClr>
                      </a:solidFill>
                      <a:prstDash val="solid"/>
                      <a:round/>
                      <a:headEnd type="none" w="sm" len="sm"/>
                      <a:tailEnd type="none" w="sm" len="sm"/>
                    </a:lnT>
                    <a:lnB w="12700"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35"/>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200"/>
              <a:buFont typeface="Calibri"/>
              <a:buNone/>
            </a:pPr>
            <a:r>
              <a:rPr lang="en-US" sz="3200">
                <a:latin typeface="Calibri"/>
                <a:ea typeface="Calibri"/>
                <a:cs typeface="Calibri"/>
                <a:sym typeface="Calibri"/>
              </a:rPr>
              <a:t>Technology Readiness Activities 2025-26</a:t>
            </a:r>
            <a:endParaRPr sz="3200" baseline="30000">
              <a:latin typeface="Calibri"/>
              <a:ea typeface="Calibri"/>
              <a:cs typeface="Calibri"/>
              <a:sym typeface="Calibri"/>
            </a:endParaRPr>
          </a:p>
        </p:txBody>
      </p:sp>
      <p:sp>
        <p:nvSpPr>
          <p:cNvPr id="500" name="Google Shape;500;p35"/>
          <p:cNvSpPr txBox="1">
            <a:spLocks noGrp="1"/>
          </p:cNvSpPr>
          <p:nvPr>
            <p:ph type="body" idx="1"/>
          </p:nvPr>
        </p:nvSpPr>
        <p:spPr>
          <a:xfrm>
            <a:off x="311700" y="1152475"/>
            <a:ext cx="8135100" cy="3034800"/>
          </a:xfrm>
          <a:prstGeom prst="rect">
            <a:avLst/>
          </a:prstGeom>
          <a:noFill/>
          <a:ln>
            <a:noFill/>
          </a:ln>
        </p:spPr>
        <p:txBody>
          <a:bodyPr spcFirstLastPara="1" wrap="square" lIns="0" tIns="0" rIns="0" bIns="45700" anchor="t" anchorCtr="0">
            <a:noAutofit/>
          </a:bodyPr>
          <a:lstStyle/>
          <a:p>
            <a:pPr marL="342900" lvl="0" indent="-254000" algn="l" rtl="0">
              <a:lnSpc>
                <a:spcPct val="90000"/>
              </a:lnSpc>
              <a:spcBef>
                <a:spcPts val="0"/>
              </a:spcBef>
              <a:spcAft>
                <a:spcPts val="0"/>
              </a:spcAft>
              <a:buClr>
                <a:srgbClr val="000000"/>
              </a:buClr>
              <a:buSzPts val="1800"/>
              <a:buChar char="●"/>
            </a:pPr>
            <a:r>
              <a:rPr lang="en-US" sz="1800">
                <a:solidFill>
                  <a:srgbClr val="000000"/>
                </a:solidFill>
              </a:rPr>
              <a:t>CDE recommends:</a:t>
            </a:r>
            <a:endParaRPr sz="1800">
              <a:solidFill>
                <a:srgbClr val="000000"/>
              </a:solidFill>
            </a:endParaRPr>
          </a:p>
          <a:p>
            <a:pPr marL="800100" lvl="1" indent="-276225" algn="l" rtl="0">
              <a:lnSpc>
                <a:spcPct val="90000"/>
              </a:lnSpc>
              <a:spcBef>
                <a:spcPts val="500"/>
              </a:spcBef>
              <a:spcAft>
                <a:spcPts val="0"/>
              </a:spcAft>
              <a:buClr>
                <a:srgbClr val="000000"/>
              </a:buClr>
              <a:buSzPts val="1800"/>
              <a:buChar char="○"/>
            </a:pPr>
            <a:r>
              <a:rPr lang="en-US" sz="1800">
                <a:solidFill>
                  <a:srgbClr val="000000"/>
                </a:solidFill>
              </a:rPr>
              <a:t>Conduct CMAS test simulator through the PearsonAccess</a:t>
            </a:r>
            <a:r>
              <a:rPr lang="en-US" sz="1800" baseline="30000">
                <a:solidFill>
                  <a:srgbClr val="000000"/>
                </a:solidFill>
              </a:rPr>
              <a:t>next</a:t>
            </a:r>
            <a:r>
              <a:rPr lang="en-US" sz="1800">
                <a:solidFill>
                  <a:srgbClr val="000000"/>
                </a:solidFill>
              </a:rPr>
              <a:t> Training Site</a:t>
            </a:r>
            <a:endParaRPr sz="1800">
              <a:solidFill>
                <a:srgbClr val="000000"/>
              </a:solidFill>
            </a:endParaRPr>
          </a:p>
          <a:p>
            <a:pPr marL="1257300" lvl="2" indent="-304800" algn="l" rtl="0">
              <a:lnSpc>
                <a:spcPct val="90000"/>
              </a:lnSpc>
              <a:spcBef>
                <a:spcPts val="500"/>
              </a:spcBef>
              <a:spcAft>
                <a:spcPts val="0"/>
              </a:spcAft>
              <a:buClr>
                <a:srgbClr val="000000"/>
              </a:buClr>
              <a:buSzPts val="1800"/>
              <a:buChar char="■"/>
            </a:pPr>
            <a:r>
              <a:rPr lang="en-US" sz="1800">
                <a:solidFill>
                  <a:srgbClr val="000000"/>
                </a:solidFill>
              </a:rPr>
              <a:t>Provides a way to test the local online assessment environment to verify the network, proctor caching devices (if using) and student testing devices are configured correctly using CMAS items </a:t>
            </a:r>
            <a:endParaRPr sz="1800">
              <a:solidFill>
                <a:srgbClr val="000000"/>
              </a:solidFill>
            </a:endParaRPr>
          </a:p>
          <a:p>
            <a:pPr marL="1257300" lvl="2" indent="-304800" algn="l" rtl="0">
              <a:lnSpc>
                <a:spcPct val="90000"/>
              </a:lnSpc>
              <a:spcBef>
                <a:spcPts val="500"/>
              </a:spcBef>
              <a:spcAft>
                <a:spcPts val="0"/>
              </a:spcAft>
              <a:buClr>
                <a:srgbClr val="000000"/>
              </a:buClr>
              <a:buSzPts val="1800"/>
              <a:buChar char="■"/>
            </a:pPr>
            <a:r>
              <a:rPr lang="en-US" sz="1800">
                <a:solidFill>
                  <a:srgbClr val="000000"/>
                </a:solidFill>
              </a:rPr>
              <a:t>Highly recommended for districts and schools using virtualized device solutions</a:t>
            </a:r>
            <a:endParaRPr sz="1800">
              <a:solidFill>
                <a:srgbClr val="0000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pic>
        <p:nvPicPr>
          <p:cNvPr id="505" name="Google Shape;505;p36" descr="Close up of checklist"/>
          <p:cNvPicPr preferRelativeResize="0"/>
          <p:nvPr/>
        </p:nvPicPr>
        <p:blipFill rotWithShape="1">
          <a:blip r:embed="rId3">
            <a:alphaModFix amt="15000"/>
          </a:blip>
          <a:srcRect l="30120"/>
          <a:stretch/>
        </p:blipFill>
        <p:spPr>
          <a:xfrm>
            <a:off x="3078853" y="0"/>
            <a:ext cx="6065146" cy="4339676"/>
          </a:xfrm>
          <a:prstGeom prst="rect">
            <a:avLst/>
          </a:prstGeom>
          <a:noFill/>
          <a:ln>
            <a:noFill/>
          </a:ln>
        </p:spPr>
      </p:pic>
      <p:sp>
        <p:nvSpPr>
          <p:cNvPr id="506" name="Google Shape;506;p36"/>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200"/>
              <a:buFont typeface="Calibri"/>
              <a:buNone/>
            </a:pPr>
            <a:r>
              <a:rPr lang="en-US" sz="3200">
                <a:latin typeface="Calibri"/>
                <a:ea typeface="Calibri"/>
                <a:cs typeface="Calibri"/>
                <a:sym typeface="Calibri"/>
              </a:rPr>
              <a:t>High Level CMAS Activities for DACs</a:t>
            </a:r>
            <a:endParaRPr sz="3200" baseline="30000">
              <a:latin typeface="Calibri"/>
              <a:ea typeface="Calibri"/>
              <a:cs typeface="Calibri"/>
              <a:sym typeface="Calibri"/>
            </a:endParaRPr>
          </a:p>
        </p:txBody>
      </p:sp>
      <p:sp>
        <p:nvSpPr>
          <p:cNvPr id="507" name="Google Shape;507;p36"/>
          <p:cNvSpPr txBox="1">
            <a:spLocks noGrp="1"/>
          </p:cNvSpPr>
          <p:nvPr>
            <p:ph type="body" idx="1"/>
          </p:nvPr>
        </p:nvSpPr>
        <p:spPr>
          <a:xfrm>
            <a:off x="311700" y="1011050"/>
            <a:ext cx="8135100" cy="3176100"/>
          </a:xfrm>
          <a:prstGeom prst="rect">
            <a:avLst/>
          </a:prstGeom>
          <a:noFill/>
          <a:ln>
            <a:noFill/>
          </a:ln>
        </p:spPr>
        <p:txBody>
          <a:bodyPr spcFirstLastPara="1" wrap="square" lIns="0" tIns="0" rIns="0" bIns="45700" anchor="t" anchorCtr="0">
            <a:noAutofit/>
          </a:bodyPr>
          <a:lstStyle/>
          <a:p>
            <a:pPr marL="342900" lvl="0" indent="-304800" algn="l" rtl="0">
              <a:lnSpc>
                <a:spcPct val="115000"/>
              </a:lnSpc>
              <a:spcBef>
                <a:spcPts val="0"/>
              </a:spcBef>
              <a:spcAft>
                <a:spcPts val="0"/>
              </a:spcAft>
              <a:buClr>
                <a:srgbClr val="000000"/>
              </a:buClr>
              <a:buSzPts val="1400"/>
              <a:buFont typeface="Noto Sans Symbols"/>
              <a:buChar char="❑"/>
            </a:pPr>
            <a:r>
              <a:rPr lang="en-US" sz="1400">
                <a:solidFill>
                  <a:srgbClr val="000000"/>
                </a:solidFill>
              </a:rPr>
              <a:t>CDE initially registers students and assigns CMAS and CoAlt tests using data from October Count Collection in Data Pipeline</a:t>
            </a:r>
            <a:endParaRPr sz="1000">
              <a:solidFill>
                <a:srgbClr val="000000"/>
              </a:solidFill>
            </a:endParaRPr>
          </a:p>
          <a:p>
            <a:pPr marL="342900" lvl="0" indent="-304800" algn="l" rtl="0">
              <a:lnSpc>
                <a:spcPct val="115000"/>
              </a:lnSpc>
              <a:spcBef>
                <a:spcPts val="0"/>
              </a:spcBef>
              <a:spcAft>
                <a:spcPts val="0"/>
              </a:spcAft>
              <a:buClr>
                <a:schemeClr val="dk1"/>
              </a:buClr>
              <a:buSzPts val="1400"/>
              <a:buFont typeface="Noto Sans Symbols"/>
              <a:buChar char="❑"/>
            </a:pPr>
            <a:r>
              <a:rPr lang="en-US" sz="1400">
                <a:solidFill>
                  <a:srgbClr val="000000"/>
                </a:solidFill>
              </a:rPr>
              <a:t>Review/update student registrations and tests in PearsonAccess</a:t>
            </a:r>
            <a:r>
              <a:rPr lang="en-US" sz="1400" baseline="30000">
                <a:solidFill>
                  <a:srgbClr val="000000"/>
                </a:solidFill>
              </a:rPr>
              <a:t>next</a:t>
            </a:r>
            <a:r>
              <a:rPr lang="en-US" sz="1400">
                <a:solidFill>
                  <a:srgbClr val="000000"/>
                </a:solidFill>
              </a:rPr>
              <a:t> (</a:t>
            </a:r>
            <a:r>
              <a:rPr lang="en-US" sz="1400" b="1" i="1" u="sng">
                <a:solidFill>
                  <a:srgbClr val="EF7521"/>
                </a:solidFill>
              </a:rPr>
              <a:t>January 12 through 30</a:t>
            </a:r>
            <a:r>
              <a:rPr lang="en-US" sz="1400">
                <a:solidFill>
                  <a:srgbClr val="000000"/>
                </a:solidFill>
              </a:rPr>
              <a:t>)</a:t>
            </a:r>
            <a:endParaRPr sz="1400">
              <a:solidFill>
                <a:srgbClr val="000000"/>
              </a:solidFill>
            </a:endParaRPr>
          </a:p>
          <a:p>
            <a:pPr marL="1028700" lvl="1" indent="-330200" algn="l" rtl="0">
              <a:lnSpc>
                <a:spcPct val="115000"/>
              </a:lnSpc>
              <a:spcBef>
                <a:spcPts val="0"/>
              </a:spcBef>
              <a:spcAft>
                <a:spcPts val="0"/>
              </a:spcAft>
              <a:buClr>
                <a:srgbClr val="000000"/>
              </a:buClr>
              <a:buSzPts val="1800"/>
              <a:buFont typeface="Noto Sans Symbols"/>
              <a:buChar char="❑"/>
            </a:pPr>
            <a:r>
              <a:rPr lang="en-US" sz="1200">
                <a:solidFill>
                  <a:srgbClr val="000000"/>
                </a:solidFill>
              </a:rPr>
              <a:t>Assign paper accommodations and auditory/signed presentation scripts</a:t>
            </a:r>
            <a:endParaRPr sz="1200">
              <a:solidFill>
                <a:srgbClr val="000000"/>
              </a:solidFill>
            </a:endParaRPr>
          </a:p>
          <a:p>
            <a:pPr marL="342900" lvl="0" indent="-304800" algn="l" rtl="0">
              <a:lnSpc>
                <a:spcPct val="115000"/>
              </a:lnSpc>
              <a:spcBef>
                <a:spcPts val="0"/>
              </a:spcBef>
              <a:spcAft>
                <a:spcPts val="0"/>
              </a:spcAft>
              <a:buClr>
                <a:srgbClr val="000000"/>
              </a:buClr>
              <a:buSzPts val="1400"/>
              <a:buFont typeface="Noto Sans Symbols"/>
              <a:buChar char="❑"/>
            </a:pPr>
            <a:r>
              <a:rPr lang="en-US" sz="1400">
                <a:solidFill>
                  <a:srgbClr val="000000"/>
                </a:solidFill>
              </a:rPr>
              <a:t>Create/update user accounts in PearsonAccess</a:t>
            </a:r>
            <a:r>
              <a:rPr lang="en-US" sz="1400" baseline="30000">
                <a:solidFill>
                  <a:srgbClr val="000000"/>
                </a:solidFill>
              </a:rPr>
              <a:t>next </a:t>
            </a:r>
            <a:endParaRPr sz="1400" baseline="30000">
              <a:solidFill>
                <a:srgbClr val="000000"/>
              </a:solidFill>
            </a:endParaRPr>
          </a:p>
          <a:p>
            <a:pPr marL="342900" lvl="0" indent="-304800" algn="l" rtl="0">
              <a:lnSpc>
                <a:spcPct val="115000"/>
              </a:lnSpc>
              <a:spcBef>
                <a:spcPts val="0"/>
              </a:spcBef>
              <a:spcAft>
                <a:spcPts val="0"/>
              </a:spcAft>
              <a:buClr>
                <a:srgbClr val="000000"/>
              </a:buClr>
              <a:buSzPts val="1400"/>
              <a:buFont typeface="Noto Sans Symbols"/>
              <a:buChar char="❑"/>
            </a:pPr>
            <a:r>
              <a:rPr lang="en-US" sz="1400">
                <a:solidFill>
                  <a:srgbClr val="000000"/>
                </a:solidFill>
              </a:rPr>
              <a:t>Train SACs and Test Administrators</a:t>
            </a:r>
            <a:endParaRPr sz="1400">
              <a:solidFill>
                <a:srgbClr val="000000"/>
              </a:solidFill>
            </a:endParaRPr>
          </a:p>
          <a:p>
            <a:pPr marL="342900" lvl="0" indent="-304800" algn="l" rtl="0">
              <a:lnSpc>
                <a:spcPct val="115000"/>
              </a:lnSpc>
              <a:spcBef>
                <a:spcPts val="0"/>
              </a:spcBef>
              <a:spcAft>
                <a:spcPts val="0"/>
              </a:spcAft>
              <a:buClr>
                <a:srgbClr val="000000"/>
              </a:buClr>
              <a:buSzPts val="1400"/>
              <a:buFont typeface="Noto Sans Symbols"/>
              <a:buChar char="❑"/>
            </a:pPr>
            <a:r>
              <a:rPr lang="en-US" sz="1400">
                <a:solidFill>
                  <a:srgbClr val="000000"/>
                </a:solidFill>
              </a:rPr>
              <a:t>Create sessions for all tests in PearsonAccess</a:t>
            </a:r>
            <a:r>
              <a:rPr lang="en-US" sz="1400" baseline="30000">
                <a:solidFill>
                  <a:srgbClr val="000000"/>
                </a:solidFill>
              </a:rPr>
              <a:t>next</a:t>
            </a:r>
            <a:endParaRPr sz="1400">
              <a:solidFill>
                <a:srgbClr val="000000"/>
              </a:solidFill>
            </a:endParaRPr>
          </a:p>
          <a:p>
            <a:pPr marL="342900" lvl="0" indent="-304800" algn="l" rtl="0">
              <a:lnSpc>
                <a:spcPct val="115000"/>
              </a:lnSpc>
              <a:spcBef>
                <a:spcPts val="0"/>
              </a:spcBef>
              <a:spcAft>
                <a:spcPts val="0"/>
              </a:spcAft>
              <a:buClr>
                <a:srgbClr val="000000"/>
              </a:buClr>
              <a:buSzPts val="1400"/>
              <a:buFont typeface="Noto Sans Symbols"/>
              <a:buChar char="❑"/>
            </a:pPr>
            <a:r>
              <a:rPr lang="en-US" sz="1400">
                <a:solidFill>
                  <a:srgbClr val="000000"/>
                </a:solidFill>
              </a:rPr>
              <a:t>Verify form assignment (including form-dependent accommodations and accessibility features) and Form Group Type (session setup) in PearsonAccess</a:t>
            </a:r>
            <a:r>
              <a:rPr lang="en-US" sz="1400" baseline="30000">
                <a:solidFill>
                  <a:srgbClr val="000000"/>
                </a:solidFill>
              </a:rPr>
              <a:t>next</a:t>
            </a:r>
            <a:endParaRPr sz="1400">
              <a:solidFill>
                <a:srgbClr val="000000"/>
              </a:solidFill>
            </a:endParaRPr>
          </a:p>
          <a:p>
            <a:pPr marL="342900" lvl="0" indent="-304800" algn="l" rtl="0">
              <a:lnSpc>
                <a:spcPct val="115000"/>
              </a:lnSpc>
              <a:spcBef>
                <a:spcPts val="0"/>
              </a:spcBef>
              <a:spcAft>
                <a:spcPts val="0"/>
              </a:spcAft>
              <a:buClr>
                <a:srgbClr val="000000"/>
              </a:buClr>
              <a:buSzPts val="1400"/>
              <a:buFont typeface="Noto Sans Symbols"/>
              <a:buChar char="❑"/>
            </a:pPr>
            <a:r>
              <a:rPr lang="en-US" sz="1400">
                <a:solidFill>
                  <a:srgbClr val="000000"/>
                </a:solidFill>
              </a:rPr>
              <a:t>Distribute manuals and materials</a:t>
            </a:r>
            <a:endParaRPr sz="1400">
              <a:solidFill>
                <a:srgbClr val="000000"/>
              </a:solidFill>
            </a:endParaRPr>
          </a:p>
          <a:p>
            <a:pPr marL="342900" lvl="0" indent="-304800" algn="l" rtl="0">
              <a:lnSpc>
                <a:spcPct val="115000"/>
              </a:lnSpc>
              <a:spcBef>
                <a:spcPts val="0"/>
              </a:spcBef>
              <a:spcAft>
                <a:spcPts val="0"/>
              </a:spcAft>
              <a:buClr>
                <a:schemeClr val="dk1"/>
              </a:buClr>
              <a:buSzPts val="1400"/>
              <a:buFont typeface="Noto Sans Symbols"/>
              <a:buChar char="❑"/>
            </a:pPr>
            <a:r>
              <a:rPr lang="en-US" sz="1400">
                <a:solidFill>
                  <a:srgbClr val="000000"/>
                </a:solidFill>
              </a:rPr>
              <a:t>Administer assessments (</a:t>
            </a:r>
            <a:r>
              <a:rPr lang="en-US" sz="1400" b="1" i="1" u="sng">
                <a:solidFill>
                  <a:srgbClr val="EF7521"/>
                </a:solidFill>
              </a:rPr>
              <a:t>April 6 through 24</a:t>
            </a:r>
            <a:r>
              <a:rPr lang="en-US" sz="1400">
                <a:solidFill>
                  <a:srgbClr val="000000"/>
                </a:solidFill>
              </a:rPr>
              <a:t>)</a:t>
            </a:r>
            <a:endParaRPr sz="1400">
              <a:solidFill>
                <a:srgbClr val="000000"/>
              </a:solidFill>
            </a:endParaRPr>
          </a:p>
          <a:p>
            <a:pPr marL="342900" lvl="0" indent="-304800" algn="l" rtl="0">
              <a:lnSpc>
                <a:spcPct val="115000"/>
              </a:lnSpc>
              <a:spcBef>
                <a:spcPts val="0"/>
              </a:spcBef>
              <a:spcAft>
                <a:spcPts val="0"/>
              </a:spcAft>
              <a:buSzPts val="1400"/>
              <a:buChar char="❑"/>
            </a:pPr>
            <a:r>
              <a:rPr lang="en-US" sz="1400">
                <a:solidFill>
                  <a:srgbClr val="000000"/>
                </a:solidFill>
              </a:rPr>
              <a:t>Ensure student responses from all paper tests are transcribed into the online forms by</a:t>
            </a:r>
            <a:r>
              <a:rPr lang="en-US" sz="1400"/>
              <a:t> </a:t>
            </a:r>
            <a:r>
              <a:rPr lang="en-US" sz="1400" b="1" i="1" u="sng">
                <a:solidFill>
                  <a:srgbClr val="EF7521"/>
                </a:solidFill>
              </a:rPr>
              <a:t>April 24</a:t>
            </a:r>
            <a:endParaRPr sz="1400">
              <a:solidFill>
                <a:srgbClr val="EF7521"/>
              </a:solidFill>
            </a:endParaRPr>
          </a:p>
          <a:p>
            <a:pPr marL="342900" lvl="0" indent="-304800" algn="l" rtl="0">
              <a:lnSpc>
                <a:spcPct val="115000"/>
              </a:lnSpc>
              <a:spcBef>
                <a:spcPts val="0"/>
              </a:spcBef>
              <a:spcAft>
                <a:spcPts val="0"/>
              </a:spcAft>
              <a:buClr>
                <a:schemeClr val="dk1"/>
              </a:buClr>
              <a:buSzPts val="1400"/>
              <a:buFont typeface="Noto Sans Symbols"/>
              <a:buChar char="❑"/>
            </a:pPr>
            <a:r>
              <a:rPr lang="en-US" sz="1400">
                <a:solidFill>
                  <a:srgbClr val="000000"/>
                </a:solidFill>
              </a:rPr>
              <a:t>Collect secure materials and ship back to Pearson by </a:t>
            </a:r>
            <a:r>
              <a:rPr lang="en-US" sz="1400" b="1" i="1" u="sng">
                <a:solidFill>
                  <a:srgbClr val="EF7521"/>
                </a:solidFill>
              </a:rPr>
              <a:t>May 1</a:t>
            </a:r>
            <a:endParaRPr sz="1200">
              <a:solidFill>
                <a:srgbClr val="EF752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1"/>
        <p:cNvGrpSpPr/>
        <p:nvPr/>
      </p:nvGrpSpPr>
      <p:grpSpPr>
        <a:xfrm>
          <a:off x="0" y="0"/>
          <a:ext cx="0" cy="0"/>
          <a:chOff x="0" y="0"/>
          <a:chExt cx="0" cy="0"/>
        </a:xfrm>
      </p:grpSpPr>
      <p:sp>
        <p:nvSpPr>
          <p:cNvPr id="512" name="Google Shape;512;p37">
            <a:extLst>
              <a:ext uri="{C183D7F6-B498-43B3-948B-1728B52AA6E4}">
                <adec:decorative xmlns:adec="http://schemas.microsoft.com/office/drawing/2017/decorative" val="1"/>
              </a:ext>
            </a:extLst>
          </p:cNvPr>
          <p:cNvSpPr/>
          <p:nvPr/>
        </p:nvSpPr>
        <p:spPr>
          <a:xfrm>
            <a:off x="0" y="0"/>
            <a:ext cx="9144000" cy="5142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13" name="Google Shape;513;p37"/>
          <p:cNvSpPr txBox="1">
            <a:spLocks noGrp="1"/>
          </p:cNvSpPr>
          <p:nvPr>
            <p:ph type="title"/>
          </p:nvPr>
        </p:nvSpPr>
        <p:spPr>
          <a:xfrm>
            <a:off x="498150" y="1433242"/>
            <a:ext cx="3542100" cy="7413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sz="3200">
                <a:latin typeface="Calibri"/>
                <a:ea typeface="Calibri"/>
                <a:cs typeface="Calibri"/>
                <a:sym typeface="Calibri"/>
              </a:rPr>
              <a:t>CMAS Training and Office Hours</a:t>
            </a:r>
            <a:endParaRPr/>
          </a:p>
        </p:txBody>
      </p:sp>
      <p:sp>
        <p:nvSpPr>
          <p:cNvPr id="514" name="Google Shape;514;p37"/>
          <p:cNvSpPr txBox="1">
            <a:spLocks noGrp="1"/>
          </p:cNvSpPr>
          <p:nvPr>
            <p:ph type="body" idx="1"/>
          </p:nvPr>
        </p:nvSpPr>
        <p:spPr>
          <a:xfrm>
            <a:off x="498150" y="2343779"/>
            <a:ext cx="3542100" cy="3034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200"/>
              <a:buNone/>
            </a:pPr>
            <a:r>
              <a:rPr lang="en-US" sz="2200">
                <a:latin typeface="Calibri"/>
                <a:ea typeface="Calibri"/>
                <a:cs typeface="Calibri"/>
                <a:sym typeface="Calibri"/>
              </a:rPr>
              <a:t>Training registration information and office hour URL will be emailed to DACs</a:t>
            </a:r>
            <a:endParaRPr/>
          </a:p>
        </p:txBody>
      </p:sp>
      <p:grpSp>
        <p:nvGrpSpPr>
          <p:cNvPr id="515" name="Google Shape;515;p37">
            <a:extLst>
              <a:ext uri="{C183D7F6-B498-43B3-948B-1728B52AA6E4}">
                <adec:decorative xmlns:adec="http://schemas.microsoft.com/office/drawing/2017/decorative" val="1"/>
              </a:ext>
            </a:extLst>
          </p:cNvPr>
          <p:cNvGrpSpPr/>
          <p:nvPr/>
        </p:nvGrpSpPr>
        <p:grpSpPr>
          <a:xfrm>
            <a:off x="7062326" y="1"/>
            <a:ext cx="1834791" cy="4333356"/>
            <a:chOff x="329184" y="1"/>
            <a:chExt cx="524256" cy="5777808"/>
          </a:xfrm>
        </p:grpSpPr>
        <p:cxnSp>
          <p:nvCxnSpPr>
            <p:cNvPr id="516" name="Google Shape;516;p37"/>
            <p:cNvCxnSpPr/>
            <p:nvPr/>
          </p:nvCxnSpPr>
          <p:spPr>
            <a:xfrm rot="10800000">
              <a:off x="329184" y="5777809"/>
              <a:ext cx="521208" cy="0"/>
            </a:xfrm>
            <a:prstGeom prst="straightConnector1">
              <a:avLst/>
            </a:prstGeom>
            <a:noFill/>
            <a:ln w="152400" cap="flat" cmpd="sng">
              <a:solidFill>
                <a:schemeClr val="accent4"/>
              </a:solidFill>
              <a:prstDash val="solid"/>
              <a:miter lim="800000"/>
              <a:headEnd type="none" w="sm" len="sm"/>
              <a:tailEnd type="none" w="sm" len="sm"/>
            </a:ln>
          </p:spPr>
        </p:cxnSp>
        <p:sp>
          <p:nvSpPr>
            <p:cNvPr id="517" name="Google Shape;517;p37"/>
            <p:cNvSpPr/>
            <p:nvPr/>
          </p:nvSpPr>
          <p:spPr>
            <a:xfrm>
              <a:off x="329184" y="1"/>
              <a:ext cx="524256" cy="553211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518" name="Google Shape;518;p37">
            <a:extLst>
              <a:ext uri="{C183D7F6-B498-43B3-948B-1728B52AA6E4}">
                <adec:decorative xmlns:adec="http://schemas.microsoft.com/office/drawing/2017/decorative" val="1"/>
              </a:ext>
            </a:extLst>
          </p:cNvPr>
          <p:cNvSpPr/>
          <p:nvPr/>
        </p:nvSpPr>
        <p:spPr>
          <a:xfrm>
            <a:off x="4039948" y="201993"/>
            <a:ext cx="4587600" cy="4656600"/>
          </a:xfrm>
          <a:prstGeom prst="rect">
            <a:avLst/>
          </a:prstGeom>
          <a:solidFill>
            <a:schemeClr val="lt1"/>
          </a:solidFill>
          <a:ln>
            <a:noFill/>
          </a:ln>
          <a:effectLst>
            <a:outerShdw blurRad="139700" dist="1270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aphicFrame>
        <p:nvGraphicFramePr>
          <p:cNvPr id="519" name="Google Shape;519;p37"/>
          <p:cNvGraphicFramePr/>
          <p:nvPr/>
        </p:nvGraphicFramePr>
        <p:xfrm>
          <a:off x="4140280" y="275174"/>
          <a:ext cx="4397100" cy="4244475"/>
        </p:xfrm>
        <a:graphic>
          <a:graphicData uri="http://schemas.openxmlformats.org/drawingml/2006/table">
            <a:tbl>
              <a:tblPr firstRow="1" bandRow="1">
                <a:noFill/>
                <a:tableStyleId>{267B18AA-92DA-472F-A516-1ED1CC0635EE}</a:tableStyleId>
              </a:tblPr>
              <a:tblGrid>
                <a:gridCol w="1854075">
                  <a:extLst>
                    <a:ext uri="{9D8B030D-6E8A-4147-A177-3AD203B41FA5}">
                      <a16:colId xmlns:a16="http://schemas.microsoft.com/office/drawing/2014/main" val="20000"/>
                    </a:ext>
                  </a:extLst>
                </a:gridCol>
                <a:gridCol w="2543025">
                  <a:extLst>
                    <a:ext uri="{9D8B030D-6E8A-4147-A177-3AD203B41FA5}">
                      <a16:colId xmlns:a16="http://schemas.microsoft.com/office/drawing/2014/main" val="20001"/>
                    </a:ext>
                  </a:extLst>
                </a:gridCol>
              </a:tblGrid>
              <a:tr h="592400">
                <a:tc>
                  <a:txBody>
                    <a:bodyPr/>
                    <a:lstStyle/>
                    <a:p>
                      <a:pPr marL="0" marR="0" lvl="0" indent="0" algn="ctr" rtl="0">
                        <a:spcBef>
                          <a:spcPts val="0"/>
                        </a:spcBef>
                        <a:spcAft>
                          <a:spcPts val="0"/>
                        </a:spcAft>
                        <a:buNone/>
                      </a:pPr>
                      <a:r>
                        <a:rPr lang="en-US" sz="1400"/>
                        <a:t>Training Resource</a:t>
                      </a:r>
                      <a:endParaRPr sz="1400">
                        <a:latin typeface="Calibri"/>
                        <a:ea typeface="Calibri"/>
                        <a:cs typeface="Calibri"/>
                        <a:sym typeface="Calibri"/>
                      </a:endParaRPr>
                    </a:p>
                  </a:txBody>
                  <a:tcPr marL="56450" marR="56450" marT="0" marB="0" anchor="ctr">
                    <a:solidFill>
                      <a:srgbClr val="E26510"/>
                    </a:solidFill>
                  </a:tcPr>
                </a:tc>
                <a:tc>
                  <a:txBody>
                    <a:bodyPr/>
                    <a:lstStyle/>
                    <a:p>
                      <a:pPr marL="0" marR="0" lvl="0" indent="0" algn="ctr" rtl="0">
                        <a:spcBef>
                          <a:spcPts val="0"/>
                        </a:spcBef>
                        <a:spcAft>
                          <a:spcPts val="0"/>
                        </a:spcAft>
                        <a:buNone/>
                      </a:pPr>
                      <a:r>
                        <a:rPr lang="en-US" sz="1400"/>
                        <a:t>Date and Location</a:t>
                      </a:r>
                      <a:endParaRPr sz="1400">
                        <a:latin typeface="Calibri"/>
                        <a:ea typeface="Calibri"/>
                        <a:cs typeface="Calibri"/>
                        <a:sym typeface="Calibri"/>
                      </a:endParaRPr>
                    </a:p>
                  </a:txBody>
                  <a:tcPr marL="56450" marR="56450" marT="0" marB="0" anchor="ctr">
                    <a:solidFill>
                      <a:srgbClr val="E26510"/>
                    </a:solidFill>
                  </a:tcPr>
                </a:tc>
                <a:extLst>
                  <a:ext uri="{0D108BD9-81ED-4DB2-BD59-A6C34878D82A}">
                    <a16:rowId xmlns:a16="http://schemas.microsoft.com/office/drawing/2014/main" val="10000"/>
                  </a:ext>
                </a:extLst>
              </a:tr>
              <a:tr h="2037650">
                <a:tc>
                  <a:txBody>
                    <a:bodyPr/>
                    <a:lstStyle/>
                    <a:p>
                      <a:pPr marL="0" marR="0" lvl="0" indent="0" algn="ctr" rtl="0">
                        <a:spcBef>
                          <a:spcPts val="0"/>
                        </a:spcBef>
                        <a:spcAft>
                          <a:spcPts val="0"/>
                        </a:spcAft>
                        <a:buNone/>
                      </a:pPr>
                      <a:r>
                        <a:rPr lang="en-US" sz="1400">
                          <a:solidFill>
                            <a:srgbClr val="000000"/>
                          </a:solidFill>
                        </a:rPr>
                        <a:t>Online Office Hours</a:t>
                      </a:r>
                      <a:endParaRPr sz="1100">
                        <a:solidFill>
                          <a:srgbClr val="000000"/>
                        </a:solidFill>
                      </a:endParaRPr>
                    </a:p>
                    <a:p>
                      <a:pPr marL="0" marR="0" lvl="0" indent="0" algn="ctr" rtl="0">
                        <a:spcBef>
                          <a:spcPts val="0"/>
                        </a:spcBef>
                        <a:spcAft>
                          <a:spcPts val="0"/>
                        </a:spcAft>
                        <a:buNone/>
                      </a:pPr>
                      <a:r>
                        <a:rPr lang="en-US" sz="1400" b="0">
                          <a:solidFill>
                            <a:srgbClr val="000000"/>
                          </a:solidFill>
                          <a:latin typeface="Calibri"/>
                          <a:ea typeface="Calibri"/>
                          <a:cs typeface="Calibri"/>
                          <a:sym typeface="Calibri"/>
                        </a:rPr>
                        <a:t>Thursday</a:t>
                      </a:r>
                      <a:endParaRPr sz="1100">
                        <a:solidFill>
                          <a:srgbClr val="000000"/>
                        </a:solidFill>
                      </a:endParaRPr>
                    </a:p>
                    <a:p>
                      <a:pPr marL="0" marR="0" lvl="0" indent="0" algn="ctr" rtl="0">
                        <a:spcBef>
                          <a:spcPts val="0"/>
                        </a:spcBef>
                        <a:spcAft>
                          <a:spcPts val="0"/>
                        </a:spcAft>
                        <a:buNone/>
                      </a:pPr>
                      <a:r>
                        <a:rPr lang="en-US" sz="1400" b="0">
                          <a:solidFill>
                            <a:srgbClr val="000000"/>
                          </a:solidFill>
                          <a:latin typeface="Calibri"/>
                          <a:ea typeface="Calibri"/>
                          <a:cs typeface="Calibri"/>
                          <a:sym typeface="Calibri"/>
                        </a:rPr>
                        <a:t>3 to 3:30 p.m.</a:t>
                      </a:r>
                      <a:endParaRPr sz="1400" b="0">
                        <a:solidFill>
                          <a:srgbClr val="000000"/>
                        </a:solidFill>
                        <a:latin typeface="Calibri"/>
                        <a:ea typeface="Calibri"/>
                        <a:cs typeface="Calibri"/>
                        <a:sym typeface="Calibri"/>
                      </a:endParaRPr>
                    </a:p>
                  </a:txBody>
                  <a:tcPr marL="68575" marR="68575" marT="0" marB="0" anchor="ctr"/>
                </a:tc>
                <a:tc>
                  <a:txBody>
                    <a:bodyPr/>
                    <a:lstStyle/>
                    <a:p>
                      <a:pPr marL="88900" marR="0" lvl="0" indent="0" algn="l" rtl="0">
                        <a:lnSpc>
                          <a:spcPct val="100000"/>
                        </a:lnSpc>
                        <a:spcBef>
                          <a:spcPts val="0"/>
                        </a:spcBef>
                        <a:spcAft>
                          <a:spcPts val="0"/>
                        </a:spcAft>
                        <a:buClr>
                          <a:schemeClr val="dk1"/>
                        </a:buClr>
                        <a:buSzPts val="1400"/>
                        <a:buFont typeface="Calibri"/>
                        <a:buNone/>
                      </a:pPr>
                      <a:r>
                        <a:rPr lang="en-US" sz="1400">
                          <a:solidFill>
                            <a:srgbClr val="000000"/>
                          </a:solidFill>
                        </a:rPr>
                        <a:t>December </a:t>
                      </a:r>
                      <a:r>
                        <a:rPr lang="en-US">
                          <a:solidFill>
                            <a:srgbClr val="000000"/>
                          </a:solidFill>
                        </a:rPr>
                        <a:t>4</a:t>
                      </a:r>
                      <a:endParaRPr sz="1100">
                        <a:solidFill>
                          <a:srgbClr val="000000"/>
                        </a:solidFill>
                      </a:endParaRPr>
                    </a:p>
                    <a:p>
                      <a:pPr marL="88900" marR="0" lvl="0" indent="0" algn="l" rtl="0">
                        <a:lnSpc>
                          <a:spcPct val="100000"/>
                        </a:lnSpc>
                        <a:spcBef>
                          <a:spcPts val="0"/>
                        </a:spcBef>
                        <a:spcAft>
                          <a:spcPts val="0"/>
                        </a:spcAft>
                        <a:buClr>
                          <a:schemeClr val="dk1"/>
                        </a:buClr>
                        <a:buSzPts val="1400"/>
                        <a:buFont typeface="Calibri"/>
                        <a:buNone/>
                      </a:pPr>
                      <a:r>
                        <a:rPr lang="en-US" sz="1400">
                          <a:solidFill>
                            <a:srgbClr val="000000"/>
                          </a:solidFill>
                        </a:rPr>
                        <a:t>January </a:t>
                      </a:r>
                      <a:r>
                        <a:rPr lang="en-US">
                          <a:solidFill>
                            <a:srgbClr val="000000"/>
                          </a:solidFill>
                        </a:rPr>
                        <a:t>8</a:t>
                      </a:r>
                      <a:r>
                        <a:rPr lang="en-US" sz="1400">
                          <a:solidFill>
                            <a:srgbClr val="000000"/>
                          </a:solidFill>
                        </a:rPr>
                        <a:t> and 2</a:t>
                      </a:r>
                      <a:r>
                        <a:rPr lang="en-US">
                          <a:solidFill>
                            <a:srgbClr val="000000"/>
                          </a:solidFill>
                        </a:rPr>
                        <a:t>2</a:t>
                      </a:r>
                      <a:endParaRPr sz="1100">
                        <a:solidFill>
                          <a:srgbClr val="000000"/>
                        </a:solidFill>
                      </a:endParaRPr>
                    </a:p>
                    <a:p>
                      <a:pPr marL="88900" marR="0" lvl="0" indent="0" algn="l" rtl="0">
                        <a:lnSpc>
                          <a:spcPct val="100000"/>
                        </a:lnSpc>
                        <a:spcBef>
                          <a:spcPts val="0"/>
                        </a:spcBef>
                        <a:spcAft>
                          <a:spcPts val="0"/>
                        </a:spcAft>
                        <a:buClr>
                          <a:schemeClr val="dk1"/>
                        </a:buClr>
                        <a:buSzPts val="1400"/>
                        <a:buFont typeface="Calibri"/>
                        <a:buNone/>
                      </a:pPr>
                      <a:r>
                        <a:rPr lang="en-US" sz="1400">
                          <a:solidFill>
                            <a:srgbClr val="000000"/>
                          </a:solidFill>
                        </a:rPr>
                        <a:t>February 1</a:t>
                      </a:r>
                      <a:r>
                        <a:rPr lang="en-US">
                          <a:solidFill>
                            <a:srgbClr val="000000"/>
                          </a:solidFill>
                        </a:rPr>
                        <a:t>2</a:t>
                      </a:r>
                      <a:endParaRPr sz="1100">
                        <a:solidFill>
                          <a:srgbClr val="000000"/>
                        </a:solidFill>
                      </a:endParaRPr>
                    </a:p>
                    <a:p>
                      <a:pPr marL="88900" marR="0" lvl="0" indent="0" algn="l" rtl="0">
                        <a:lnSpc>
                          <a:spcPct val="100000"/>
                        </a:lnSpc>
                        <a:spcBef>
                          <a:spcPts val="0"/>
                        </a:spcBef>
                        <a:spcAft>
                          <a:spcPts val="0"/>
                        </a:spcAft>
                        <a:buClr>
                          <a:schemeClr val="dk1"/>
                        </a:buClr>
                        <a:buSzPts val="1400"/>
                        <a:buFont typeface="Calibri"/>
                        <a:buNone/>
                      </a:pPr>
                      <a:r>
                        <a:rPr lang="en-US" sz="1400">
                          <a:solidFill>
                            <a:srgbClr val="000000"/>
                          </a:solidFill>
                        </a:rPr>
                        <a:t>March </a:t>
                      </a:r>
                      <a:r>
                        <a:rPr lang="en-US">
                          <a:solidFill>
                            <a:srgbClr val="000000"/>
                          </a:solidFill>
                        </a:rPr>
                        <a:t>5</a:t>
                      </a:r>
                      <a:r>
                        <a:rPr lang="en-US" sz="1400">
                          <a:solidFill>
                            <a:srgbClr val="000000"/>
                          </a:solidFill>
                        </a:rPr>
                        <a:t> and </a:t>
                      </a:r>
                      <a:r>
                        <a:rPr lang="en-US">
                          <a:solidFill>
                            <a:srgbClr val="000000"/>
                          </a:solidFill>
                        </a:rPr>
                        <a:t>19</a:t>
                      </a:r>
                      <a:endParaRPr sz="1100">
                        <a:solidFill>
                          <a:srgbClr val="000000"/>
                        </a:solidFill>
                      </a:endParaRPr>
                    </a:p>
                    <a:p>
                      <a:pPr marL="342900" marR="0" lvl="0" indent="-254000" algn="l" rtl="0">
                        <a:lnSpc>
                          <a:spcPct val="100000"/>
                        </a:lnSpc>
                        <a:spcBef>
                          <a:spcPts val="0"/>
                        </a:spcBef>
                        <a:spcAft>
                          <a:spcPts val="0"/>
                        </a:spcAft>
                        <a:buClr>
                          <a:schemeClr val="dk1"/>
                        </a:buClr>
                        <a:buSzPts val="1400"/>
                        <a:buFont typeface="Calibri"/>
                        <a:buNone/>
                      </a:pPr>
                      <a:r>
                        <a:rPr lang="en-US" sz="1400">
                          <a:solidFill>
                            <a:srgbClr val="000000"/>
                          </a:solidFill>
                        </a:rPr>
                        <a:t>Weekly April </a:t>
                      </a:r>
                      <a:r>
                        <a:rPr lang="en-US">
                          <a:solidFill>
                            <a:srgbClr val="000000"/>
                          </a:solidFill>
                        </a:rPr>
                        <a:t>2</a:t>
                      </a:r>
                      <a:r>
                        <a:rPr lang="en-US" sz="1400">
                          <a:solidFill>
                            <a:srgbClr val="000000"/>
                          </a:solidFill>
                        </a:rPr>
                        <a:t> through May </a:t>
                      </a:r>
                      <a:r>
                        <a:rPr lang="en-US">
                          <a:solidFill>
                            <a:srgbClr val="000000"/>
                          </a:solidFill>
                        </a:rPr>
                        <a:t>7</a:t>
                      </a:r>
                      <a:endParaRPr sz="1100">
                        <a:solidFill>
                          <a:srgbClr val="000000"/>
                        </a:solidFill>
                      </a:endParaRPr>
                    </a:p>
                  </a:txBody>
                  <a:tcPr marL="68575" marR="68575" marT="0" marB="0" anchor="ctr"/>
                </a:tc>
                <a:extLst>
                  <a:ext uri="{0D108BD9-81ED-4DB2-BD59-A6C34878D82A}">
                    <a16:rowId xmlns:a16="http://schemas.microsoft.com/office/drawing/2014/main" val="10001"/>
                  </a:ext>
                </a:extLst>
              </a:tr>
              <a:tr h="1614425">
                <a:tc>
                  <a:txBody>
                    <a:bodyPr/>
                    <a:lstStyle/>
                    <a:p>
                      <a:pPr marL="0" marR="0" lvl="0" indent="0" algn="ctr" rtl="0">
                        <a:spcBef>
                          <a:spcPts val="0"/>
                        </a:spcBef>
                        <a:spcAft>
                          <a:spcPts val="0"/>
                        </a:spcAft>
                        <a:buNone/>
                      </a:pPr>
                      <a:r>
                        <a:rPr lang="en-US" sz="1400">
                          <a:solidFill>
                            <a:srgbClr val="000000"/>
                          </a:solidFill>
                        </a:rPr>
                        <a:t>DAC Administration Training</a:t>
                      </a:r>
                      <a:endParaRPr sz="1400" b="0">
                        <a:solidFill>
                          <a:srgbClr val="000000"/>
                        </a:solidFill>
                        <a:latin typeface="Calibri"/>
                        <a:ea typeface="Calibri"/>
                        <a:cs typeface="Calibri"/>
                        <a:sym typeface="Calibri"/>
                      </a:endParaRPr>
                    </a:p>
                  </a:txBody>
                  <a:tcPr marL="68575" marR="68575" marT="0" marB="0" anchor="ctr"/>
                </a:tc>
                <a:tc>
                  <a:txBody>
                    <a:bodyPr/>
                    <a:lstStyle/>
                    <a:p>
                      <a:pPr marL="88900" marR="0" lvl="0" indent="0" algn="l" rtl="0">
                        <a:spcBef>
                          <a:spcPts val="0"/>
                        </a:spcBef>
                        <a:spcAft>
                          <a:spcPts val="0"/>
                        </a:spcAft>
                        <a:buNone/>
                      </a:pPr>
                      <a:r>
                        <a:rPr lang="en-US">
                          <a:solidFill>
                            <a:srgbClr val="000000"/>
                          </a:solidFill>
                        </a:rPr>
                        <a:t>Late October/Early November</a:t>
                      </a:r>
                      <a:r>
                        <a:rPr lang="en-US" sz="1400">
                          <a:solidFill>
                            <a:srgbClr val="000000"/>
                          </a:solidFill>
                        </a:rPr>
                        <a:t> (virtual)</a:t>
                      </a:r>
                      <a:endParaRPr sz="1400">
                        <a:solidFill>
                          <a:srgbClr val="000000"/>
                        </a:solidFill>
                      </a:endParaRPr>
                    </a:p>
                  </a:txBody>
                  <a:tcPr marL="68575" marR="68575" marT="0" marB="0" anchor="ctr"/>
                </a:tc>
                <a:extLst>
                  <a:ext uri="{0D108BD9-81ED-4DB2-BD59-A6C34878D82A}">
                    <a16:rowId xmlns:a16="http://schemas.microsoft.com/office/drawing/2014/main" val="10002"/>
                  </a:ext>
                </a:extLst>
              </a:tr>
            </a:tbl>
          </a:graphicData>
        </a:graphic>
      </p:graphicFrame>
      <p:sp>
        <p:nvSpPr>
          <p:cNvPr id="520" name="Google Shape;520;p37"/>
          <p:cNvSpPr txBox="1"/>
          <p:nvPr/>
        </p:nvSpPr>
        <p:spPr>
          <a:xfrm>
            <a:off x="4135188" y="4613180"/>
            <a:ext cx="4397100" cy="231000"/>
          </a:xfrm>
          <a:prstGeom prst="rect">
            <a:avLst/>
          </a:prstGeom>
          <a:noFill/>
          <a:ln>
            <a:noFill/>
          </a:ln>
        </p:spPr>
        <p:txBody>
          <a:bodyPr spcFirstLastPara="1" wrap="square" lIns="91425" tIns="45700" rIns="91425" bIns="45700" anchor="t" anchorCtr="0">
            <a:normAutofit fontScale="70000" lnSpcReduction="20000"/>
          </a:bodyPr>
          <a:lstStyle/>
          <a:p>
            <a:pPr marL="0" marR="0" lvl="0" indent="0" algn="l" rtl="0">
              <a:lnSpc>
                <a:spcPct val="90000"/>
              </a:lnSpc>
              <a:spcBef>
                <a:spcPts val="0"/>
              </a:spcBef>
              <a:spcAft>
                <a:spcPts val="0"/>
              </a:spcAft>
              <a:buClr>
                <a:schemeClr val="dk1"/>
              </a:buClr>
              <a:buSzPct val="100000"/>
              <a:buFont typeface="Arial"/>
              <a:buNone/>
            </a:pPr>
            <a:r>
              <a:rPr lang="en-US" sz="1800">
                <a:latin typeface="Calibri"/>
                <a:ea typeface="Calibri"/>
                <a:cs typeface="Calibri"/>
                <a:sym typeface="Calibri"/>
              </a:rPr>
              <a:t>Note: Dates are subject to change</a:t>
            </a:r>
            <a:endParaRPr/>
          </a:p>
        </p:txBody>
      </p:sp>
      <p:pic>
        <p:nvPicPr>
          <p:cNvPr id="521" name="Google Shape;521;p37" descr="CDE logo"/>
          <p:cNvPicPr preferRelativeResize="0"/>
          <p:nvPr/>
        </p:nvPicPr>
        <p:blipFill rotWithShape="1">
          <a:blip r:embed="rId3">
            <a:alphaModFix/>
          </a:blip>
          <a:srcRect/>
          <a:stretch/>
        </p:blipFill>
        <p:spPr>
          <a:xfrm>
            <a:off x="609246" y="1024155"/>
            <a:ext cx="712724" cy="302997"/>
          </a:xfrm>
          <a:prstGeom prst="rect">
            <a:avLst/>
          </a:prstGeom>
          <a:noFill/>
          <a:ln>
            <a:noFill/>
          </a:ln>
        </p:spPr>
      </p:pic>
      <p:cxnSp>
        <p:nvCxnSpPr>
          <p:cNvPr id="522" name="Google Shape;522;p37">
            <a:extLst>
              <a:ext uri="{C183D7F6-B498-43B3-948B-1728B52AA6E4}">
                <adec:decorative xmlns:adec="http://schemas.microsoft.com/office/drawing/2017/decorative" val="1"/>
              </a:ext>
            </a:extLst>
          </p:cNvPr>
          <p:cNvCxnSpPr/>
          <p:nvPr/>
        </p:nvCxnSpPr>
        <p:spPr>
          <a:xfrm rot="10800000" flipH="1">
            <a:off x="544882" y="2280651"/>
            <a:ext cx="2918700" cy="3000"/>
          </a:xfrm>
          <a:prstGeom prst="straightConnector1">
            <a:avLst/>
          </a:prstGeom>
          <a:noFill/>
          <a:ln w="28575" cap="flat" cmpd="sng">
            <a:solidFill>
              <a:schemeClr val="accent4"/>
            </a:solidFill>
            <a:prstDash val="solid"/>
            <a:miter lim="800000"/>
            <a:headEnd type="none" w="sm" len="sm"/>
            <a:tailEnd type="none" w="sm" len="sm"/>
          </a:ln>
        </p:spPr>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6"/>
        <p:cNvGrpSpPr/>
        <p:nvPr/>
      </p:nvGrpSpPr>
      <p:grpSpPr>
        <a:xfrm>
          <a:off x="0" y="0"/>
          <a:ext cx="0" cy="0"/>
          <a:chOff x="0" y="0"/>
          <a:chExt cx="0" cy="0"/>
        </a:xfrm>
      </p:grpSpPr>
      <p:sp>
        <p:nvSpPr>
          <p:cNvPr id="528" name="Google Shape;528;p38"/>
          <p:cNvSpPr txBox="1">
            <a:spLocks noGrp="1"/>
          </p:cNvSpPr>
          <p:nvPr>
            <p:ph type="title"/>
          </p:nvPr>
        </p:nvSpPr>
        <p:spPr>
          <a:xfrm>
            <a:off x="0" y="3361600"/>
            <a:ext cx="9144000" cy="666600"/>
          </a:xfrm>
          <a:prstGeom prst="rect">
            <a:avLst/>
          </a:prstGeom>
          <a:solidFill>
            <a:srgbClr val="E26510"/>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US" dirty="0"/>
              <a:t>CMAS Accommodations</a:t>
            </a:r>
            <a:br>
              <a:rPr lang="en-US" dirty="0"/>
            </a:br>
            <a:endParaRP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39"/>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3200"/>
              <a:buFont typeface="Calibri"/>
              <a:buNone/>
            </a:pPr>
            <a:r>
              <a:rPr lang="en-US" sz="3200" dirty="0">
                <a:latin typeface="Calibri"/>
                <a:ea typeface="Calibri"/>
                <a:cs typeface="Calibri"/>
                <a:sym typeface="Calibri"/>
              </a:rPr>
              <a:t>CMAS Accommodations Resources</a:t>
            </a:r>
            <a:endParaRPr dirty="0"/>
          </a:p>
        </p:txBody>
      </p:sp>
      <p:sp>
        <p:nvSpPr>
          <p:cNvPr id="535" name="Google Shape;535;p39"/>
          <p:cNvSpPr txBox="1">
            <a:spLocks noGrp="1"/>
          </p:cNvSpPr>
          <p:nvPr>
            <p:ph type="body" idx="1"/>
          </p:nvPr>
        </p:nvSpPr>
        <p:spPr>
          <a:xfrm>
            <a:off x="311700" y="1003000"/>
            <a:ext cx="8424000" cy="3404700"/>
          </a:xfrm>
          <a:prstGeom prst="rect">
            <a:avLst/>
          </a:prstGeom>
          <a:noFill/>
          <a:ln>
            <a:noFill/>
          </a:ln>
        </p:spPr>
        <p:txBody>
          <a:bodyPr spcFirstLastPara="1" wrap="square" lIns="0" tIns="0" rIns="0" bIns="45700" anchor="t" anchorCtr="0">
            <a:noAutofit/>
          </a:bodyPr>
          <a:lstStyle/>
          <a:p>
            <a:pPr marL="342900" lvl="0" indent="-332740" algn="l" rtl="0">
              <a:lnSpc>
                <a:spcPct val="100000"/>
              </a:lnSpc>
              <a:spcBef>
                <a:spcPts val="0"/>
              </a:spcBef>
              <a:spcAft>
                <a:spcPts val="0"/>
              </a:spcAft>
              <a:buClr>
                <a:srgbClr val="000000"/>
              </a:buClr>
              <a:buSzPts val="2060"/>
              <a:buFont typeface="Arial"/>
              <a:buChar char="•"/>
            </a:pPr>
            <a:r>
              <a:rPr lang="en-US" sz="1400" dirty="0">
                <a:solidFill>
                  <a:srgbClr val="000000"/>
                </a:solidFill>
              </a:rPr>
              <a:t>Refer to the </a:t>
            </a:r>
            <a:r>
              <a:rPr lang="en-US" sz="1400" i="1" dirty="0">
                <a:solidFill>
                  <a:srgbClr val="000000"/>
                </a:solidFill>
              </a:rPr>
              <a:t>CMAS and CoAlt Procedures Manual </a:t>
            </a:r>
            <a:r>
              <a:rPr lang="en-US" sz="1400" dirty="0">
                <a:solidFill>
                  <a:srgbClr val="000000"/>
                </a:solidFill>
              </a:rPr>
              <a:t>(Section 6.0) for all accommodations information</a:t>
            </a:r>
            <a:endParaRPr sz="1400" dirty="0">
              <a:solidFill>
                <a:srgbClr val="000000"/>
              </a:solidFill>
            </a:endParaRPr>
          </a:p>
          <a:p>
            <a:pPr marL="342900" lvl="0" indent="-332740" algn="l" rtl="0">
              <a:lnSpc>
                <a:spcPct val="100000"/>
              </a:lnSpc>
              <a:spcBef>
                <a:spcPts val="0"/>
              </a:spcBef>
              <a:spcAft>
                <a:spcPts val="0"/>
              </a:spcAft>
              <a:buClr>
                <a:srgbClr val="000000"/>
              </a:buClr>
              <a:buSzPts val="2060"/>
              <a:buFont typeface="Arial"/>
              <a:buChar char="•"/>
            </a:pPr>
            <a:r>
              <a:rPr lang="en-US" sz="1400" dirty="0">
                <a:solidFill>
                  <a:srgbClr val="000000"/>
                </a:solidFill>
              </a:rPr>
              <a:t>Assessment Accommodations Webinar</a:t>
            </a:r>
            <a:endParaRPr sz="1400" dirty="0">
              <a:solidFill>
                <a:srgbClr val="000000"/>
              </a:solidFill>
            </a:endParaRPr>
          </a:p>
          <a:p>
            <a:pPr marL="1028700" lvl="1" indent="-301625" algn="l" rtl="0">
              <a:lnSpc>
                <a:spcPct val="100000"/>
              </a:lnSpc>
              <a:spcBef>
                <a:spcPts val="500"/>
              </a:spcBef>
              <a:spcAft>
                <a:spcPts val="0"/>
              </a:spcAft>
              <a:buClr>
                <a:srgbClr val="000000"/>
              </a:buClr>
              <a:buSzPts val="1200"/>
              <a:buChar char="○"/>
            </a:pPr>
            <a:r>
              <a:rPr lang="en-US" sz="1200" b="1" dirty="0">
                <a:solidFill>
                  <a:srgbClr val="000000"/>
                </a:solidFill>
              </a:rPr>
              <a:t>Tuesday, September 10 </a:t>
            </a:r>
            <a:r>
              <a:rPr lang="en-US" sz="1200" dirty="0">
                <a:solidFill>
                  <a:srgbClr val="000000"/>
                </a:solidFill>
              </a:rPr>
              <a:t>from 2 to 4 p.m.</a:t>
            </a:r>
            <a:endParaRPr sz="1200" b="1" dirty="0">
              <a:solidFill>
                <a:srgbClr val="000000"/>
              </a:solidFill>
            </a:endParaRPr>
          </a:p>
          <a:p>
            <a:pPr marL="1028700" lvl="1" indent="-301625" algn="l" rtl="0">
              <a:lnSpc>
                <a:spcPct val="100000"/>
              </a:lnSpc>
              <a:spcBef>
                <a:spcPts val="0"/>
              </a:spcBef>
              <a:spcAft>
                <a:spcPts val="0"/>
              </a:spcAft>
              <a:buClr>
                <a:srgbClr val="000000"/>
              </a:buClr>
              <a:buSzPts val="1200"/>
              <a:buChar char="○"/>
            </a:pPr>
            <a:r>
              <a:rPr lang="en-US" sz="1200" b="1" dirty="0">
                <a:solidFill>
                  <a:srgbClr val="000000"/>
                </a:solidFill>
              </a:rPr>
              <a:t>Thursday, September 11</a:t>
            </a:r>
            <a:r>
              <a:rPr lang="en-US" sz="1200" dirty="0">
                <a:solidFill>
                  <a:srgbClr val="000000"/>
                </a:solidFill>
              </a:rPr>
              <a:t> from 9 a.m. to 11 a.m.</a:t>
            </a:r>
            <a:endParaRPr sz="1200" dirty="0">
              <a:solidFill>
                <a:srgbClr val="000000"/>
              </a:solidFill>
            </a:endParaRPr>
          </a:p>
          <a:p>
            <a:pPr marL="1028700" lvl="1" indent="-301625" algn="l" rtl="0">
              <a:lnSpc>
                <a:spcPct val="100000"/>
              </a:lnSpc>
              <a:spcBef>
                <a:spcPts val="0"/>
              </a:spcBef>
              <a:spcAft>
                <a:spcPts val="0"/>
              </a:spcAft>
              <a:buClr>
                <a:srgbClr val="000000"/>
              </a:buClr>
              <a:buSzPts val="1200"/>
              <a:buChar char="○"/>
            </a:pPr>
            <a:r>
              <a:rPr lang="en-US" sz="1200" b="1" dirty="0">
                <a:solidFill>
                  <a:srgbClr val="000000"/>
                </a:solidFill>
              </a:rPr>
              <a:t>Wednesday September 16 </a:t>
            </a:r>
            <a:r>
              <a:rPr lang="en-US" sz="1200" dirty="0">
                <a:solidFill>
                  <a:srgbClr val="000000"/>
                </a:solidFill>
              </a:rPr>
              <a:t>from 3 to 5 p.m.</a:t>
            </a:r>
            <a:endParaRPr sz="1200" dirty="0">
              <a:solidFill>
                <a:srgbClr val="000000"/>
              </a:solidFill>
            </a:endParaRPr>
          </a:p>
          <a:p>
            <a:pPr marL="1028700" lvl="1" indent="-301625" algn="l" rtl="0">
              <a:lnSpc>
                <a:spcPct val="100000"/>
              </a:lnSpc>
              <a:spcBef>
                <a:spcPts val="0"/>
              </a:spcBef>
              <a:spcAft>
                <a:spcPts val="0"/>
              </a:spcAft>
              <a:buClr>
                <a:srgbClr val="000000"/>
              </a:buClr>
              <a:buSzPts val="1200"/>
              <a:buChar char="○"/>
            </a:pPr>
            <a:r>
              <a:rPr lang="en-US" sz="1200" dirty="0">
                <a:solidFill>
                  <a:srgbClr val="000000"/>
                </a:solidFill>
              </a:rPr>
              <a:t>Webinar recording and FAQ will be posted on Accommodations Training webpage by the end of September</a:t>
            </a:r>
            <a:endParaRPr sz="1200" dirty="0">
              <a:solidFill>
                <a:srgbClr val="000000"/>
              </a:solidFill>
            </a:endParaRPr>
          </a:p>
          <a:p>
            <a:pPr marL="342900" lvl="0" indent="-332740" algn="l" rtl="0">
              <a:lnSpc>
                <a:spcPct val="100000"/>
              </a:lnSpc>
              <a:spcBef>
                <a:spcPts val="0"/>
              </a:spcBef>
              <a:spcAft>
                <a:spcPts val="0"/>
              </a:spcAft>
              <a:buClr>
                <a:srgbClr val="000000"/>
              </a:buClr>
              <a:buSzPts val="2060"/>
              <a:buFont typeface="Arial"/>
              <a:buChar char="•"/>
            </a:pPr>
            <a:r>
              <a:rPr lang="en-US" sz="1400" dirty="0">
                <a:solidFill>
                  <a:srgbClr val="000000"/>
                </a:solidFill>
              </a:rPr>
              <a:t>Updated Accommodations Crosswalk available on CDE Assessment webpage</a:t>
            </a:r>
            <a:endParaRPr sz="1400" u="sng" dirty="0">
              <a:solidFill>
                <a:srgbClr val="000000"/>
              </a:solidFill>
            </a:endParaRPr>
          </a:p>
          <a:p>
            <a:pPr marL="342900" lvl="0" indent="-332740" algn="l" rtl="0">
              <a:lnSpc>
                <a:spcPct val="100000"/>
              </a:lnSpc>
              <a:spcBef>
                <a:spcPts val="0"/>
              </a:spcBef>
              <a:spcAft>
                <a:spcPts val="0"/>
              </a:spcAft>
              <a:buClr>
                <a:srgbClr val="000000"/>
              </a:buClr>
              <a:buSzPts val="2060"/>
              <a:buFont typeface="Arial"/>
              <a:buChar char="•"/>
            </a:pPr>
            <a:r>
              <a:rPr lang="en-US" sz="1400" dirty="0">
                <a:solidFill>
                  <a:srgbClr val="000000"/>
                </a:solidFill>
              </a:rPr>
              <a:t>Students registered for CMAS braille last year will be registered for braille in the initial file upload into PearsonAccess</a:t>
            </a:r>
            <a:r>
              <a:rPr lang="en-US" sz="1400" baseline="30000" dirty="0">
                <a:solidFill>
                  <a:srgbClr val="000000"/>
                </a:solidFill>
              </a:rPr>
              <a:t>next</a:t>
            </a:r>
            <a:r>
              <a:rPr lang="en-US" sz="1400" dirty="0">
                <a:solidFill>
                  <a:srgbClr val="000000"/>
                </a:solidFill>
              </a:rPr>
              <a:t> </a:t>
            </a:r>
            <a:endParaRPr sz="1400" dirty="0">
              <a:solidFill>
                <a:srgbClr val="000000"/>
              </a:solidFill>
            </a:endParaRPr>
          </a:p>
          <a:p>
            <a:pPr marL="1028700" lvl="1" indent="-301625" algn="l" rtl="0">
              <a:lnSpc>
                <a:spcPct val="100000"/>
              </a:lnSpc>
              <a:spcBef>
                <a:spcPts val="500"/>
              </a:spcBef>
              <a:spcAft>
                <a:spcPts val="0"/>
              </a:spcAft>
              <a:buClr>
                <a:srgbClr val="000000"/>
              </a:buClr>
              <a:buSzPts val="1200"/>
              <a:buChar char="○"/>
            </a:pPr>
            <a:r>
              <a:rPr lang="en-US" sz="1200" dirty="0">
                <a:solidFill>
                  <a:srgbClr val="000000"/>
                </a:solidFill>
              </a:rPr>
              <a:t>Confirm braille assignments</a:t>
            </a:r>
            <a:endParaRPr sz="1200" dirty="0">
              <a:solidFill>
                <a:srgbClr val="000000"/>
              </a:solidFill>
            </a:endParaRPr>
          </a:p>
          <a:p>
            <a:pPr marL="1028700" lvl="1" indent="-301625" algn="l" rtl="0">
              <a:lnSpc>
                <a:spcPct val="100000"/>
              </a:lnSpc>
              <a:spcBef>
                <a:spcPts val="0"/>
              </a:spcBef>
              <a:spcAft>
                <a:spcPts val="0"/>
              </a:spcAft>
              <a:buClr>
                <a:srgbClr val="000000"/>
              </a:buClr>
              <a:buSzPts val="1200"/>
              <a:buChar char="○"/>
            </a:pPr>
            <a:r>
              <a:rPr lang="en-US" sz="1200" dirty="0">
                <a:solidFill>
                  <a:srgbClr val="000000"/>
                </a:solidFill>
              </a:rPr>
              <a:t>Districts need to identify and register all 3</a:t>
            </a:r>
            <a:r>
              <a:rPr lang="en-US" sz="1200" baseline="30000" dirty="0">
                <a:solidFill>
                  <a:srgbClr val="000000"/>
                </a:solidFill>
              </a:rPr>
              <a:t>rd</a:t>
            </a:r>
            <a:r>
              <a:rPr lang="en-US" sz="1200" dirty="0">
                <a:solidFill>
                  <a:srgbClr val="000000"/>
                </a:solidFill>
              </a:rPr>
              <a:t> graders and any new or additional students needing braille</a:t>
            </a:r>
            <a:endParaRPr sz="1200" dirty="0">
              <a:solidFill>
                <a:srgbClr val="000000"/>
              </a:solidFill>
            </a:endParaRPr>
          </a:p>
          <a:p>
            <a:pPr marL="1028700" lvl="1" indent="-301625" algn="l" rtl="0">
              <a:lnSpc>
                <a:spcPct val="100000"/>
              </a:lnSpc>
              <a:spcBef>
                <a:spcPts val="0"/>
              </a:spcBef>
              <a:spcAft>
                <a:spcPts val="0"/>
              </a:spcAft>
              <a:buClr>
                <a:srgbClr val="000000"/>
              </a:buClr>
              <a:buSzPts val="1200"/>
              <a:buChar char="○"/>
            </a:pPr>
            <a:r>
              <a:rPr lang="en-US" sz="1200" dirty="0">
                <a:solidFill>
                  <a:srgbClr val="000000"/>
                </a:solidFill>
              </a:rPr>
              <a:t>Districts may need to pay special attention to students who were not identified or did not test last year due to special circumstances</a:t>
            </a:r>
            <a:endParaRPr sz="1200" dirty="0">
              <a:solidFill>
                <a:srgbClr val="00000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40"/>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600"/>
              <a:buFont typeface="Calibri"/>
              <a:buNone/>
            </a:pPr>
            <a:r>
              <a:rPr lang="en-US" sz="3200">
                <a:latin typeface="Calibri"/>
                <a:ea typeface="Calibri"/>
                <a:cs typeface="Calibri"/>
                <a:sym typeface="Calibri"/>
              </a:rPr>
              <a:t>Accommodations Using Secondary Devices</a:t>
            </a:r>
            <a:endParaRPr sz="3200"/>
          </a:p>
        </p:txBody>
      </p:sp>
      <p:sp>
        <p:nvSpPr>
          <p:cNvPr id="541" name="Google Shape;541;p40"/>
          <p:cNvSpPr txBox="1">
            <a:spLocks noGrp="1"/>
          </p:cNvSpPr>
          <p:nvPr>
            <p:ph type="body" idx="1"/>
          </p:nvPr>
        </p:nvSpPr>
        <p:spPr>
          <a:xfrm>
            <a:off x="311700" y="1152475"/>
            <a:ext cx="8135100" cy="3034800"/>
          </a:xfrm>
          <a:prstGeom prst="rect">
            <a:avLst/>
          </a:prstGeom>
          <a:noFill/>
          <a:ln>
            <a:noFill/>
          </a:ln>
        </p:spPr>
        <p:txBody>
          <a:bodyPr spcFirstLastPara="1" wrap="square" lIns="0" tIns="0" rIns="0" bIns="45700" anchor="t" anchorCtr="0">
            <a:noAutofit/>
          </a:bodyPr>
          <a:lstStyle/>
          <a:p>
            <a:pPr marL="228600" lvl="0" indent="-176530" algn="l" rtl="0">
              <a:lnSpc>
                <a:spcPct val="90000"/>
              </a:lnSpc>
              <a:spcBef>
                <a:spcPts val="0"/>
              </a:spcBef>
              <a:spcAft>
                <a:spcPts val="0"/>
              </a:spcAft>
              <a:buClr>
                <a:schemeClr val="dk1"/>
              </a:buClr>
              <a:buSzPts val="1400"/>
              <a:buChar char="●"/>
            </a:pPr>
            <a:r>
              <a:rPr lang="en-US" sz="1400"/>
              <a:t>Any program accommodation requiring a secondary device requires annual CDE approval</a:t>
            </a:r>
            <a:endParaRPr sz="1400"/>
          </a:p>
          <a:p>
            <a:pPr marL="685800" lvl="1" indent="-200025" algn="l" rtl="0">
              <a:lnSpc>
                <a:spcPct val="90000"/>
              </a:lnSpc>
              <a:spcBef>
                <a:spcPts val="500"/>
              </a:spcBef>
              <a:spcAft>
                <a:spcPts val="0"/>
              </a:spcAft>
              <a:buClr>
                <a:schemeClr val="dk1"/>
              </a:buClr>
              <a:buSzPts val="1400"/>
              <a:buChar char="○"/>
            </a:pPr>
            <a:r>
              <a:rPr lang="en-US"/>
              <a:t>Speech-to-text</a:t>
            </a:r>
            <a:endParaRPr/>
          </a:p>
          <a:p>
            <a:pPr marL="685800" lvl="1" indent="-200025" algn="l" rtl="0">
              <a:lnSpc>
                <a:spcPct val="90000"/>
              </a:lnSpc>
              <a:spcBef>
                <a:spcPts val="500"/>
              </a:spcBef>
              <a:spcAft>
                <a:spcPts val="0"/>
              </a:spcAft>
              <a:buClr>
                <a:schemeClr val="dk1"/>
              </a:buClr>
              <a:buSzPts val="1400"/>
              <a:buChar char="○"/>
            </a:pPr>
            <a:r>
              <a:rPr lang="en-US"/>
              <a:t>Word prediction</a:t>
            </a:r>
            <a:endParaRPr/>
          </a:p>
          <a:p>
            <a:pPr marL="685800" lvl="1" indent="-200025" algn="l" rtl="0">
              <a:lnSpc>
                <a:spcPct val="90000"/>
              </a:lnSpc>
              <a:spcBef>
                <a:spcPts val="500"/>
              </a:spcBef>
              <a:spcAft>
                <a:spcPts val="0"/>
              </a:spcAft>
              <a:buClr>
                <a:schemeClr val="dk1"/>
              </a:buClr>
              <a:buSzPts val="1400"/>
              <a:buChar char="○"/>
            </a:pPr>
            <a:r>
              <a:rPr lang="en-US"/>
              <a:t>Generative text*</a:t>
            </a:r>
            <a:endParaRPr sz="1400"/>
          </a:p>
          <a:p>
            <a:pPr marL="228600" lvl="0" indent="-176530" algn="l" rtl="0">
              <a:lnSpc>
                <a:spcPct val="90000"/>
              </a:lnSpc>
              <a:spcBef>
                <a:spcPts val="1000"/>
              </a:spcBef>
              <a:spcAft>
                <a:spcPts val="0"/>
              </a:spcAft>
              <a:buClr>
                <a:schemeClr val="dk1"/>
              </a:buClr>
              <a:buSzPts val="1400"/>
              <a:buChar char="●"/>
            </a:pPr>
            <a:r>
              <a:rPr lang="en-US" sz="1400" i="1"/>
              <a:t>CDE State Assessment Response Capture Technology Secure Use Agreement </a:t>
            </a:r>
            <a:r>
              <a:rPr lang="en-US" sz="1400"/>
              <a:t>and supporting documentation is due to CDE by</a:t>
            </a:r>
            <a:r>
              <a:rPr lang="en-US" sz="1400" b="1" i="1">
                <a:solidFill>
                  <a:srgbClr val="558335"/>
                </a:solidFill>
              </a:rPr>
              <a:t> </a:t>
            </a:r>
            <a:r>
              <a:rPr lang="en-US" sz="1400" b="1" i="1" u="sng">
                <a:solidFill>
                  <a:srgbClr val="EF7521"/>
                </a:solidFill>
              </a:rPr>
              <a:t>December 15, 2025</a:t>
            </a:r>
            <a:endParaRPr sz="1400">
              <a:solidFill>
                <a:srgbClr val="EF7521"/>
              </a:solidFill>
            </a:endParaRPr>
          </a:p>
          <a:p>
            <a:pPr marL="228600" lvl="0" indent="-176530" algn="l" rtl="0">
              <a:lnSpc>
                <a:spcPct val="90000"/>
              </a:lnSpc>
              <a:spcBef>
                <a:spcPts val="1000"/>
              </a:spcBef>
              <a:spcAft>
                <a:spcPts val="0"/>
              </a:spcAft>
              <a:buClr>
                <a:schemeClr val="dk1"/>
              </a:buClr>
              <a:buSzPts val="1400"/>
              <a:buChar char="●"/>
            </a:pPr>
            <a:r>
              <a:rPr lang="en-US" sz="1400"/>
              <a:t>More information will be provided during the </a:t>
            </a:r>
            <a:r>
              <a:rPr lang="en-US" sz="1400" i="1"/>
              <a:t>CDE State Assessment Accessibility and Accommodations Training</a:t>
            </a:r>
            <a:r>
              <a:rPr lang="en-US" sz="1400"/>
              <a:t> in September</a:t>
            </a:r>
            <a:endParaRPr sz="1400"/>
          </a:p>
          <a:p>
            <a:pPr marL="0" lvl="0" indent="0" algn="l" rtl="0">
              <a:lnSpc>
                <a:spcPct val="90000"/>
              </a:lnSpc>
              <a:spcBef>
                <a:spcPts val="1000"/>
              </a:spcBef>
              <a:spcAft>
                <a:spcPts val="0"/>
              </a:spcAft>
              <a:buClr>
                <a:schemeClr val="dk1"/>
              </a:buClr>
              <a:buSzPts val="2000"/>
              <a:buNone/>
            </a:pPr>
            <a:endParaRPr sz="1400"/>
          </a:p>
          <a:p>
            <a:pPr marL="0" lvl="0" indent="0" algn="l" rtl="0">
              <a:lnSpc>
                <a:spcPct val="90000"/>
              </a:lnSpc>
              <a:spcBef>
                <a:spcPts val="1000"/>
              </a:spcBef>
              <a:spcAft>
                <a:spcPts val="0"/>
              </a:spcAft>
              <a:buClr>
                <a:schemeClr val="dk1"/>
              </a:buClr>
              <a:buSzPts val="2000"/>
              <a:buNone/>
            </a:pPr>
            <a:r>
              <a:rPr lang="en-US" sz="1400"/>
              <a:t>*Only a significantly limited number of students qualify for this accommodation. If you have a student who might qualify, contact </a:t>
            </a:r>
            <a:r>
              <a:rPr lang="en-US" sz="1400" u="sng">
                <a:solidFill>
                  <a:schemeClr val="hlink"/>
                </a:solidFill>
                <a:hlinkClick r:id="rId3"/>
              </a:rPr>
              <a:t>Arti Sachdeva</a:t>
            </a:r>
            <a:r>
              <a:rPr lang="en-US" sz="1400"/>
              <a:t> for more information and eligibility criteria.</a:t>
            </a:r>
            <a:endParaRPr sz="14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41"/>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200"/>
              <a:buFont typeface="Calibri"/>
              <a:buNone/>
            </a:pPr>
            <a:r>
              <a:rPr lang="en-US" sz="3200">
                <a:latin typeface="Calibri"/>
                <a:ea typeface="Calibri"/>
                <a:cs typeface="Calibri"/>
                <a:sym typeface="Calibri"/>
              </a:rPr>
              <a:t>Unique Accommodation Requests (UARs)</a:t>
            </a:r>
            <a:endParaRPr/>
          </a:p>
        </p:txBody>
      </p:sp>
      <p:sp>
        <p:nvSpPr>
          <p:cNvPr id="547" name="Google Shape;547;p41"/>
          <p:cNvSpPr txBox="1">
            <a:spLocks noGrp="1"/>
          </p:cNvSpPr>
          <p:nvPr>
            <p:ph type="body" idx="1"/>
          </p:nvPr>
        </p:nvSpPr>
        <p:spPr>
          <a:xfrm>
            <a:off x="311700" y="1152475"/>
            <a:ext cx="8135100" cy="3034800"/>
          </a:xfrm>
          <a:prstGeom prst="rect">
            <a:avLst/>
          </a:prstGeom>
          <a:noFill/>
          <a:ln>
            <a:noFill/>
          </a:ln>
        </p:spPr>
        <p:txBody>
          <a:bodyPr spcFirstLastPara="1" wrap="square" lIns="0" tIns="0" rIns="0" bIns="45700" anchor="t" anchorCtr="0">
            <a:noAutofit/>
          </a:bodyPr>
          <a:lstStyle/>
          <a:p>
            <a:pPr marL="457200" lvl="0" indent="-317500" algn="l" rtl="0">
              <a:lnSpc>
                <a:spcPct val="100000"/>
              </a:lnSpc>
              <a:spcBef>
                <a:spcPts val="0"/>
              </a:spcBef>
              <a:spcAft>
                <a:spcPts val="0"/>
              </a:spcAft>
              <a:buSzPts val="1400"/>
              <a:buChar char="●"/>
            </a:pPr>
            <a:r>
              <a:rPr lang="en-US" sz="1400"/>
              <a:t>A </a:t>
            </a:r>
            <a:r>
              <a:rPr lang="en-US" sz="1400" u="sng"/>
              <a:t>very limited number</a:t>
            </a:r>
            <a:r>
              <a:rPr lang="en-US" sz="1400"/>
              <a:t> of students who meet specific criteria may qualify for unique accommodations </a:t>
            </a:r>
            <a:endParaRPr sz="1400"/>
          </a:p>
          <a:p>
            <a:pPr marL="914400" lvl="1" indent="-317500" algn="l" rtl="0">
              <a:lnSpc>
                <a:spcPct val="100000"/>
              </a:lnSpc>
              <a:spcBef>
                <a:spcPts val="0"/>
              </a:spcBef>
              <a:spcAft>
                <a:spcPts val="0"/>
              </a:spcAft>
              <a:buSzPts val="1400"/>
              <a:buChar char="○"/>
            </a:pPr>
            <a:r>
              <a:rPr lang="en-US"/>
              <a:t>The requested UAR must be listed on the IEP, directly connected to the student’s disability, and tied to an instructional goal</a:t>
            </a:r>
            <a:endParaRPr/>
          </a:p>
          <a:p>
            <a:pPr marL="914400" lvl="1" indent="-317500" algn="l" rtl="0">
              <a:lnSpc>
                <a:spcPct val="100000"/>
              </a:lnSpc>
              <a:spcBef>
                <a:spcPts val="0"/>
              </a:spcBef>
              <a:spcAft>
                <a:spcPts val="0"/>
              </a:spcAft>
              <a:buSzPts val="1400"/>
              <a:buChar char="○"/>
            </a:pPr>
            <a:r>
              <a:rPr lang="en-US"/>
              <a:t>These accommodations might impact the construct being measured. For that reason, additional documentation is required.</a:t>
            </a:r>
            <a:endParaRPr/>
          </a:p>
          <a:p>
            <a:pPr marL="457200" lvl="0" indent="-317500" algn="l" rtl="0">
              <a:lnSpc>
                <a:spcPct val="100000"/>
              </a:lnSpc>
              <a:spcBef>
                <a:spcPts val="1000"/>
              </a:spcBef>
              <a:spcAft>
                <a:spcPts val="0"/>
              </a:spcAft>
              <a:buSzPts val="1400"/>
              <a:buChar char="●"/>
            </a:pPr>
            <a:r>
              <a:rPr lang="en-US" sz="1400"/>
              <a:t>WIDA ACCESS UARs are due to CDE by </a:t>
            </a:r>
            <a:r>
              <a:rPr lang="en-US" sz="1400" b="1" i="1" u="sng">
                <a:solidFill>
                  <a:srgbClr val="EF7521"/>
                </a:solidFill>
              </a:rPr>
              <a:t>December 1</a:t>
            </a:r>
            <a:r>
              <a:rPr lang="en-US" sz="1400" b="1" i="1">
                <a:solidFill>
                  <a:schemeClr val="lt1"/>
                </a:solidFill>
              </a:rPr>
              <a:t> </a:t>
            </a:r>
            <a:r>
              <a:rPr lang="en-US" sz="1400"/>
              <a:t>for enrolled students with IEPs/504s</a:t>
            </a:r>
            <a:endParaRPr sz="1400"/>
          </a:p>
          <a:p>
            <a:pPr marL="457200" lvl="0" indent="-317500" algn="l" rtl="0">
              <a:lnSpc>
                <a:spcPct val="100000"/>
              </a:lnSpc>
              <a:spcBef>
                <a:spcPts val="1000"/>
              </a:spcBef>
              <a:spcAft>
                <a:spcPts val="0"/>
              </a:spcAft>
              <a:buSzPts val="1400"/>
              <a:buChar char="●"/>
            </a:pPr>
            <a:r>
              <a:rPr lang="en-US" sz="1400"/>
              <a:t>CMAS UARs are due to CDE by </a:t>
            </a:r>
            <a:r>
              <a:rPr lang="en-US" sz="1400" b="1" i="1" u="sng">
                <a:solidFill>
                  <a:srgbClr val="EF7521"/>
                </a:solidFill>
              </a:rPr>
              <a:t>December 15</a:t>
            </a:r>
            <a:r>
              <a:rPr lang="en-US" sz="1400" b="1">
                <a:solidFill>
                  <a:srgbClr val="FF0000"/>
                </a:solidFill>
              </a:rPr>
              <a:t> </a:t>
            </a:r>
            <a:r>
              <a:rPr lang="en-US" sz="1400"/>
              <a:t>for enrolled students with IEPs/504s</a:t>
            </a:r>
            <a:endParaRPr sz="1400"/>
          </a:p>
          <a:p>
            <a:pPr marL="914400" lvl="1" indent="-317500" algn="l" rtl="0">
              <a:lnSpc>
                <a:spcPct val="100000"/>
              </a:lnSpc>
              <a:spcBef>
                <a:spcPts val="0"/>
              </a:spcBef>
              <a:spcAft>
                <a:spcPts val="0"/>
              </a:spcAft>
              <a:buSzPts val="1400"/>
              <a:buChar char="○"/>
            </a:pPr>
            <a:r>
              <a:rPr lang="en-US"/>
              <a:t>UARs for students who arrive in the district after January or are newly placed on IEPs/504s are due by</a:t>
            </a:r>
            <a:r>
              <a:rPr lang="en-US" i="1"/>
              <a:t> </a:t>
            </a:r>
            <a:r>
              <a:rPr lang="en-US" b="1" i="1" u="sng">
                <a:solidFill>
                  <a:srgbClr val="EF7521"/>
                </a:solidFill>
              </a:rPr>
              <a:t>March 15</a:t>
            </a:r>
            <a:endParaRPr b="1" baseline="30000">
              <a:solidFill>
                <a:srgbClr val="EF7521"/>
              </a:solidFill>
            </a:endParaRPr>
          </a:p>
          <a:p>
            <a:pPr marL="457200" lvl="0" indent="-317500" algn="l" rtl="0">
              <a:lnSpc>
                <a:spcPct val="100000"/>
              </a:lnSpc>
              <a:spcBef>
                <a:spcPts val="1000"/>
              </a:spcBef>
              <a:spcAft>
                <a:spcPts val="0"/>
              </a:spcAft>
              <a:buSzPts val="1400"/>
              <a:buChar char="●"/>
            </a:pPr>
            <a:r>
              <a:rPr lang="en-US" sz="1400"/>
              <a:t>Accommodations requiring CDE approval:</a:t>
            </a:r>
            <a:endParaRPr sz="1400"/>
          </a:p>
          <a:p>
            <a:pPr marL="914400" lvl="1" indent="-317500" algn="l" rtl="0">
              <a:lnSpc>
                <a:spcPct val="100000"/>
              </a:lnSpc>
              <a:spcBef>
                <a:spcPts val="0"/>
              </a:spcBef>
              <a:spcAft>
                <a:spcPts val="0"/>
              </a:spcAft>
              <a:buSzPts val="1400"/>
              <a:buChar char="○"/>
            </a:pPr>
            <a:r>
              <a:rPr lang="en-US"/>
              <a:t>Spoken Response Accommodation for WIDA ACCESS Writing Domain</a:t>
            </a:r>
            <a:endParaRPr/>
          </a:p>
          <a:p>
            <a:pPr marL="914400" lvl="1" indent="-317500" algn="l" rtl="0">
              <a:lnSpc>
                <a:spcPct val="100000"/>
              </a:lnSpc>
              <a:spcBef>
                <a:spcPts val="0"/>
              </a:spcBef>
              <a:spcAft>
                <a:spcPts val="0"/>
              </a:spcAft>
              <a:buSzPts val="1400"/>
              <a:buChar char="○"/>
            </a:pPr>
            <a:r>
              <a:rPr lang="en-US"/>
              <a:t>Spoken Response Accommodation for ELA/CSLA Constructed Responses (CMAS)</a:t>
            </a:r>
            <a:endParaRPr/>
          </a:p>
          <a:p>
            <a:pPr marL="914400" lvl="1" indent="-317500" algn="l" rtl="0">
              <a:lnSpc>
                <a:spcPct val="100000"/>
              </a:lnSpc>
              <a:spcBef>
                <a:spcPts val="0"/>
              </a:spcBef>
              <a:spcAft>
                <a:spcPts val="0"/>
              </a:spcAft>
              <a:buSzPts val="1400"/>
              <a:buChar char="○"/>
            </a:pPr>
            <a:r>
              <a:rPr lang="en-US"/>
              <a:t>Calculator on non-calculator sections of math (CMAS)</a:t>
            </a:r>
            <a:endParaRPr>
              <a:solidFill>
                <a:schemeClr val="dk1"/>
              </a:solidFill>
            </a:endParaRPr>
          </a:p>
        </p:txBody>
      </p:sp>
      <p:sp>
        <p:nvSpPr>
          <p:cNvPr id="548" name="Google Shape;548;p41"/>
          <p:cNvSpPr txBox="1"/>
          <p:nvPr/>
        </p:nvSpPr>
        <p:spPr>
          <a:xfrm>
            <a:off x="1844400" y="4267768"/>
            <a:ext cx="5358600" cy="646500"/>
          </a:xfrm>
          <a:prstGeom prst="rect">
            <a:avLst/>
          </a:prstGeom>
          <a:solidFill>
            <a:srgbClr val="E26510"/>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Use of unique accommodations without CDE approval may result in invalidation or score suppression</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42"/>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200"/>
              <a:buFont typeface="Calibri"/>
              <a:buNone/>
            </a:pPr>
            <a:r>
              <a:rPr lang="en-US" sz="3200">
                <a:latin typeface="Calibri"/>
                <a:ea typeface="Calibri"/>
                <a:cs typeface="Calibri"/>
                <a:sym typeface="Calibri"/>
              </a:rPr>
              <a:t>Primary/Home Language Accommodations</a:t>
            </a:r>
            <a:endParaRPr/>
          </a:p>
        </p:txBody>
      </p:sp>
      <p:sp>
        <p:nvSpPr>
          <p:cNvPr id="554" name="Google Shape;554;p42"/>
          <p:cNvSpPr txBox="1">
            <a:spLocks noGrp="1"/>
          </p:cNvSpPr>
          <p:nvPr>
            <p:ph type="body" idx="1"/>
          </p:nvPr>
        </p:nvSpPr>
        <p:spPr>
          <a:xfrm>
            <a:off x="311700" y="1059350"/>
            <a:ext cx="8135100" cy="3316200"/>
          </a:xfrm>
          <a:prstGeom prst="rect">
            <a:avLst/>
          </a:prstGeom>
          <a:noFill/>
          <a:ln>
            <a:noFill/>
          </a:ln>
        </p:spPr>
        <p:txBody>
          <a:bodyPr spcFirstLastPara="1" wrap="square" lIns="0" tIns="0" rIns="0" bIns="45700" anchor="t" anchorCtr="0">
            <a:noAutofit/>
          </a:bodyPr>
          <a:lstStyle/>
          <a:p>
            <a:pPr marL="342900" lvl="0" indent="-304800" algn="l" rtl="0">
              <a:lnSpc>
                <a:spcPct val="90000"/>
              </a:lnSpc>
              <a:spcBef>
                <a:spcPts val="0"/>
              </a:spcBef>
              <a:spcAft>
                <a:spcPts val="0"/>
              </a:spcAft>
              <a:buClr>
                <a:schemeClr val="dk1"/>
              </a:buClr>
              <a:buSzPts val="1600"/>
              <a:buFont typeface="Arial"/>
              <a:buChar char="●"/>
            </a:pPr>
            <a:r>
              <a:rPr lang="en-US">
                <a:solidFill>
                  <a:srgbClr val="000000"/>
                </a:solidFill>
              </a:rPr>
              <a:t>Primary/home language accommodations may be used for up to 5 years, when appropriate (language of instruction should match primary/home language accommodation selection, see </a:t>
            </a:r>
            <a:r>
              <a:rPr lang="en-US" u="sng">
                <a:solidFill>
                  <a:schemeClr val="accent5"/>
                </a:solidFill>
                <a:hlinkClick r:id="rId3">
                  <a:extLst>
                    <a:ext uri="{A12FA001-AC4F-418D-AE19-62706E023703}">
                      <ahyp:hlinkClr xmlns:ahyp="http://schemas.microsoft.com/office/drawing/2018/hyperlinkcolor" val="tx"/>
                    </a:ext>
                  </a:extLst>
                </a:hlinkClick>
              </a:rPr>
              <a:t>flowchart</a:t>
            </a:r>
            <a:r>
              <a:rPr lang="en-US"/>
              <a:t>). </a:t>
            </a:r>
            <a:endParaRPr>
              <a:solidFill>
                <a:schemeClr val="dk1"/>
              </a:solidFill>
            </a:endParaRPr>
          </a:p>
          <a:p>
            <a:pPr marL="342900" lvl="0" indent="-304800" algn="l" rtl="0">
              <a:lnSpc>
                <a:spcPct val="90000"/>
              </a:lnSpc>
              <a:spcBef>
                <a:spcPts val="1000"/>
              </a:spcBef>
              <a:spcAft>
                <a:spcPts val="0"/>
              </a:spcAft>
              <a:buClr>
                <a:srgbClr val="000000"/>
              </a:buClr>
              <a:buSzPts val="1600"/>
              <a:buFont typeface="Arial"/>
              <a:buChar char="●"/>
            </a:pPr>
            <a:r>
              <a:rPr lang="en-US">
                <a:solidFill>
                  <a:srgbClr val="000000"/>
                </a:solidFill>
              </a:rPr>
              <a:t>Online Spanish text version (with and without TTS)</a:t>
            </a:r>
            <a:endParaRPr>
              <a:solidFill>
                <a:srgbClr val="000000"/>
              </a:solidFill>
            </a:endParaRPr>
          </a:p>
          <a:p>
            <a:pPr marL="1028700" lvl="1" indent="-317500" algn="l" rtl="0">
              <a:lnSpc>
                <a:spcPct val="90000"/>
              </a:lnSpc>
              <a:spcBef>
                <a:spcPts val="500"/>
              </a:spcBef>
              <a:spcAft>
                <a:spcPts val="0"/>
              </a:spcAft>
              <a:buClr>
                <a:srgbClr val="000000"/>
              </a:buClr>
              <a:buSzPts val="1600"/>
              <a:buChar char="○"/>
            </a:pPr>
            <a:r>
              <a:rPr lang="en-US" sz="1300">
                <a:solidFill>
                  <a:srgbClr val="000000"/>
                </a:solidFill>
              </a:rPr>
              <a:t>Math</a:t>
            </a:r>
            <a:endParaRPr sz="1300">
              <a:solidFill>
                <a:srgbClr val="000000"/>
              </a:solidFill>
            </a:endParaRPr>
          </a:p>
          <a:p>
            <a:pPr marL="1028700" lvl="1" indent="-317500" algn="l" rtl="0">
              <a:lnSpc>
                <a:spcPct val="90000"/>
              </a:lnSpc>
              <a:spcBef>
                <a:spcPts val="500"/>
              </a:spcBef>
              <a:spcAft>
                <a:spcPts val="0"/>
              </a:spcAft>
              <a:buClr>
                <a:srgbClr val="000000"/>
              </a:buClr>
              <a:buSzPts val="1600"/>
              <a:buChar char="○"/>
            </a:pPr>
            <a:r>
              <a:rPr lang="en-US" sz="1300">
                <a:solidFill>
                  <a:srgbClr val="000000"/>
                </a:solidFill>
              </a:rPr>
              <a:t>Science</a:t>
            </a:r>
            <a:endParaRPr sz="1300">
              <a:solidFill>
                <a:srgbClr val="000000"/>
              </a:solidFill>
            </a:endParaRPr>
          </a:p>
          <a:p>
            <a:pPr marL="1028700" lvl="1" indent="-317500" algn="l" rtl="0">
              <a:lnSpc>
                <a:spcPct val="90000"/>
              </a:lnSpc>
              <a:spcBef>
                <a:spcPts val="500"/>
              </a:spcBef>
              <a:spcAft>
                <a:spcPts val="0"/>
              </a:spcAft>
              <a:buClr>
                <a:srgbClr val="000000"/>
              </a:buClr>
              <a:buSzPts val="1600"/>
              <a:buChar char="○"/>
            </a:pPr>
            <a:r>
              <a:rPr lang="en-US" sz="1300">
                <a:solidFill>
                  <a:srgbClr val="000000"/>
                </a:solidFill>
              </a:rPr>
              <a:t>Social Studies</a:t>
            </a:r>
            <a:endParaRPr sz="1600">
              <a:solidFill>
                <a:srgbClr val="000000"/>
              </a:solidFill>
            </a:endParaRPr>
          </a:p>
          <a:p>
            <a:pPr marL="342900" lvl="0" indent="-304800" algn="l" rtl="0">
              <a:lnSpc>
                <a:spcPct val="90000"/>
              </a:lnSpc>
              <a:spcBef>
                <a:spcPts val="1000"/>
              </a:spcBef>
              <a:spcAft>
                <a:spcPts val="0"/>
              </a:spcAft>
              <a:buClr>
                <a:srgbClr val="000000"/>
              </a:buClr>
              <a:buSzPts val="1600"/>
              <a:buFont typeface="Arial"/>
              <a:buChar char="●"/>
            </a:pPr>
            <a:r>
              <a:rPr lang="en-US">
                <a:solidFill>
                  <a:srgbClr val="000000"/>
                </a:solidFill>
              </a:rPr>
              <a:t>CSLA is available for eligible MLs (NEP and LEP) in grades 3 and 4 (accommodation for ELA) who are currently receiving or recently received Spanish language arts instruction</a:t>
            </a:r>
            <a:endParaRPr>
              <a:solidFill>
                <a:srgbClr val="000000"/>
              </a:solidFill>
            </a:endParaRPr>
          </a:p>
          <a:p>
            <a:pPr marL="1028700" lvl="1" indent="-317500" algn="l" rtl="0">
              <a:lnSpc>
                <a:spcPct val="90000"/>
              </a:lnSpc>
              <a:spcBef>
                <a:spcPts val="500"/>
              </a:spcBef>
              <a:spcAft>
                <a:spcPts val="0"/>
              </a:spcAft>
              <a:buClr>
                <a:schemeClr val="dk1"/>
              </a:buClr>
              <a:buSzPts val="1600"/>
              <a:buChar char="○"/>
            </a:pPr>
            <a:r>
              <a:rPr lang="en-US" sz="1300">
                <a:solidFill>
                  <a:srgbClr val="000000"/>
                </a:solidFill>
              </a:rPr>
              <a:t>Eligibility flowchart: </a:t>
            </a:r>
            <a:r>
              <a:rPr lang="en-US" sz="1300" u="sng">
                <a:solidFill>
                  <a:schemeClr val="hlink"/>
                </a:solidFill>
                <a:hlinkClick r:id="rId4"/>
              </a:rPr>
              <a:t>Eligibility Flowchart</a:t>
            </a:r>
            <a:r>
              <a:rPr lang="en-US" sz="1300"/>
              <a:t> </a:t>
            </a:r>
            <a:endParaRPr sz="1300"/>
          </a:p>
          <a:p>
            <a:pPr marL="1028700" lvl="1" indent="-317500" algn="l" rtl="0">
              <a:lnSpc>
                <a:spcPct val="90000"/>
              </a:lnSpc>
              <a:spcBef>
                <a:spcPts val="500"/>
              </a:spcBef>
              <a:spcAft>
                <a:spcPts val="0"/>
              </a:spcAft>
              <a:buClr>
                <a:srgbClr val="000000"/>
              </a:buClr>
              <a:buSzPts val="1600"/>
              <a:buChar char="○"/>
            </a:pPr>
            <a:r>
              <a:rPr lang="en-US" sz="1300">
                <a:solidFill>
                  <a:srgbClr val="000000"/>
                </a:solidFill>
              </a:rPr>
              <a:t>Connect with the district’s ML coordinator</a:t>
            </a:r>
            <a:endParaRPr sz="1300">
              <a:solidFill>
                <a:srgbClr val="00000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43"/>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3200"/>
              <a:buFont typeface="Calibri"/>
              <a:buNone/>
            </a:pPr>
            <a:r>
              <a:rPr lang="en-US" sz="3200">
                <a:latin typeface="Calibri"/>
                <a:ea typeface="Calibri"/>
                <a:cs typeface="Calibri"/>
                <a:sym typeface="Calibri"/>
              </a:rPr>
              <a:t>First Year in US – ELA Only</a:t>
            </a:r>
            <a:endParaRPr/>
          </a:p>
        </p:txBody>
      </p:sp>
      <p:sp>
        <p:nvSpPr>
          <p:cNvPr id="560" name="Google Shape;560;p43"/>
          <p:cNvSpPr txBox="1">
            <a:spLocks noGrp="1"/>
          </p:cNvSpPr>
          <p:nvPr>
            <p:ph type="body" idx="1"/>
          </p:nvPr>
        </p:nvSpPr>
        <p:spPr>
          <a:xfrm>
            <a:off x="311700" y="1152475"/>
            <a:ext cx="8135100" cy="3034800"/>
          </a:xfrm>
          <a:prstGeom prst="rect">
            <a:avLst/>
          </a:prstGeom>
          <a:noFill/>
          <a:ln>
            <a:noFill/>
          </a:ln>
        </p:spPr>
        <p:txBody>
          <a:bodyPr spcFirstLastPara="1" wrap="square" lIns="0" tIns="0" rIns="0" bIns="45700" anchor="t" anchorCtr="0">
            <a:noAutofit/>
          </a:bodyPr>
          <a:lstStyle/>
          <a:p>
            <a:pPr marL="342900" lvl="0" indent="-320040" algn="l" rtl="0">
              <a:lnSpc>
                <a:spcPct val="80000"/>
              </a:lnSpc>
              <a:spcBef>
                <a:spcPts val="0"/>
              </a:spcBef>
              <a:spcAft>
                <a:spcPts val="0"/>
              </a:spcAft>
              <a:buClr>
                <a:srgbClr val="000000"/>
              </a:buClr>
              <a:buSzPts val="2040"/>
              <a:buFont typeface="Arial"/>
              <a:buChar char="•"/>
            </a:pPr>
            <a:r>
              <a:rPr lang="en-US" sz="1460">
                <a:solidFill>
                  <a:srgbClr val="000000"/>
                </a:solidFill>
              </a:rPr>
              <a:t>Enrolled in a U.S. school for fewer than 12 months</a:t>
            </a:r>
            <a:r>
              <a:rPr lang="en-US" sz="2480">
                <a:solidFill>
                  <a:srgbClr val="000000"/>
                </a:solidFill>
              </a:rPr>
              <a:t> </a:t>
            </a:r>
            <a:endParaRPr sz="1460">
              <a:solidFill>
                <a:srgbClr val="000000"/>
              </a:solidFill>
            </a:endParaRPr>
          </a:p>
          <a:p>
            <a:pPr marL="1028700" lvl="1" indent="-330200" algn="l" rtl="0">
              <a:lnSpc>
                <a:spcPct val="80000"/>
              </a:lnSpc>
              <a:spcBef>
                <a:spcPts val="500"/>
              </a:spcBef>
              <a:spcAft>
                <a:spcPts val="0"/>
              </a:spcAft>
              <a:buClr>
                <a:schemeClr val="dk1"/>
              </a:buClr>
              <a:buSzPts val="1800"/>
              <a:buChar char="○"/>
            </a:pPr>
            <a:r>
              <a:rPr lang="en-US" sz="1290">
                <a:solidFill>
                  <a:srgbClr val="000000"/>
                </a:solidFill>
              </a:rPr>
              <a:t>Non-English Proficient (NEP) students, based on state</a:t>
            </a:r>
            <a:r>
              <a:rPr lang="en-US" sz="1290"/>
              <a:t> </a:t>
            </a:r>
            <a:r>
              <a:rPr lang="en-US" sz="1290" u="sng">
                <a:solidFill>
                  <a:schemeClr val="hlink"/>
                </a:solidFill>
                <a:hlinkClick r:id="rId3"/>
              </a:rPr>
              <a:t>Standardized Identification Procedures</a:t>
            </a:r>
            <a:r>
              <a:rPr lang="en-US" sz="1290">
                <a:solidFill>
                  <a:srgbClr val="000000"/>
                </a:solidFill>
              </a:rPr>
              <a:t>, are only exempt from the CMAS ELA assessment. A student’s parent/guardian may opt their child into testing. Results will be used for accountability and growth calculations. </a:t>
            </a:r>
            <a:endParaRPr sz="1290">
              <a:solidFill>
                <a:srgbClr val="000000"/>
              </a:solidFill>
            </a:endParaRPr>
          </a:p>
          <a:p>
            <a:pPr marL="1028700" lvl="1" indent="-330200" algn="l" rtl="0">
              <a:lnSpc>
                <a:spcPct val="80000"/>
              </a:lnSpc>
              <a:spcBef>
                <a:spcPts val="500"/>
              </a:spcBef>
              <a:spcAft>
                <a:spcPts val="0"/>
              </a:spcAft>
              <a:buClr>
                <a:schemeClr val="dk1"/>
              </a:buClr>
              <a:buSzPts val="1800"/>
              <a:buChar char="○"/>
            </a:pPr>
            <a:r>
              <a:rPr lang="en-US" sz="1290">
                <a:solidFill>
                  <a:srgbClr val="000000"/>
                </a:solidFill>
              </a:rPr>
              <a:t>Limited English Proficient (LEP) students, based on state</a:t>
            </a:r>
            <a:r>
              <a:rPr lang="en-US" sz="1290"/>
              <a:t> </a:t>
            </a:r>
            <a:r>
              <a:rPr lang="en-US" sz="1290" u="sng">
                <a:solidFill>
                  <a:schemeClr val="hlink"/>
                </a:solidFill>
                <a:hlinkClick r:id="rId3"/>
              </a:rPr>
              <a:t>Standardized Identification Procedures</a:t>
            </a:r>
            <a:r>
              <a:rPr lang="en-US" sz="1290">
                <a:solidFill>
                  <a:srgbClr val="000000"/>
                </a:solidFill>
              </a:rPr>
              <a:t>, are assessed on the CMAS ELA assessment</a:t>
            </a:r>
            <a:endParaRPr sz="1290">
              <a:solidFill>
                <a:srgbClr val="000000"/>
              </a:solidFill>
            </a:endParaRPr>
          </a:p>
          <a:p>
            <a:pPr marL="1028700" lvl="1" indent="-292100" algn="l" rtl="0">
              <a:lnSpc>
                <a:spcPct val="80000"/>
              </a:lnSpc>
              <a:spcBef>
                <a:spcPts val="500"/>
              </a:spcBef>
              <a:spcAft>
                <a:spcPts val="0"/>
              </a:spcAft>
              <a:buClr>
                <a:schemeClr val="dk1"/>
              </a:buClr>
              <a:buSzPts val="680"/>
              <a:buNone/>
            </a:pPr>
            <a:endParaRPr sz="780">
              <a:solidFill>
                <a:srgbClr val="000000"/>
              </a:solidFill>
            </a:endParaRPr>
          </a:p>
          <a:p>
            <a:pPr marL="342900" lvl="0" indent="-326390" algn="l" rtl="0">
              <a:lnSpc>
                <a:spcPct val="80000"/>
              </a:lnSpc>
              <a:spcBef>
                <a:spcPts val="1000"/>
              </a:spcBef>
              <a:spcAft>
                <a:spcPts val="0"/>
              </a:spcAft>
              <a:buClr>
                <a:srgbClr val="000000"/>
              </a:buClr>
              <a:buSzPts val="2140"/>
              <a:buFont typeface="Arial"/>
              <a:buChar char="•"/>
            </a:pPr>
            <a:r>
              <a:rPr lang="en-US" sz="1460">
                <a:solidFill>
                  <a:srgbClr val="000000"/>
                </a:solidFill>
              </a:rPr>
              <a:t>First year in U.S. NEP and LEP students in grades 3 and 4 whose primary/home language with current or recent language arts instruction is Spanish should take CSLA</a:t>
            </a:r>
            <a:endParaRPr sz="1460">
              <a:solidFill>
                <a:srgbClr val="000000"/>
              </a:solidFill>
            </a:endParaRPr>
          </a:p>
          <a:p>
            <a:pPr marL="1028700" lvl="1" indent="-330200" algn="l" rtl="0">
              <a:lnSpc>
                <a:spcPct val="80000"/>
              </a:lnSpc>
              <a:spcBef>
                <a:spcPts val="500"/>
              </a:spcBef>
              <a:spcAft>
                <a:spcPts val="0"/>
              </a:spcAft>
              <a:buClr>
                <a:srgbClr val="000000"/>
              </a:buClr>
              <a:buSzPts val="1800"/>
              <a:buChar char="○"/>
            </a:pPr>
            <a:r>
              <a:rPr lang="en-US" sz="1290">
                <a:solidFill>
                  <a:srgbClr val="000000"/>
                </a:solidFill>
              </a:rPr>
              <a:t>Students are exempt from ELA testing only when an equivalent primary/home language assessment is not available</a:t>
            </a:r>
            <a:endParaRPr sz="1290">
              <a:solidFill>
                <a:srgbClr val="000000"/>
              </a:solidFill>
            </a:endParaRPr>
          </a:p>
          <a:p>
            <a:pPr marL="1028700" lvl="1" indent="-330200" algn="l" rtl="0">
              <a:lnSpc>
                <a:spcPct val="80000"/>
              </a:lnSpc>
              <a:spcBef>
                <a:spcPts val="500"/>
              </a:spcBef>
              <a:spcAft>
                <a:spcPts val="0"/>
              </a:spcAft>
              <a:buClr>
                <a:srgbClr val="000000"/>
              </a:buClr>
              <a:buSzPts val="1800"/>
              <a:buChar char="○"/>
            </a:pPr>
            <a:r>
              <a:rPr lang="en-US" sz="1290">
                <a:solidFill>
                  <a:srgbClr val="000000"/>
                </a:solidFill>
              </a:rPr>
              <a:t>Students who take CSLA do not take ELA; students who take ELA do not take CSLA</a:t>
            </a:r>
            <a:endParaRPr sz="1290">
              <a:solidFill>
                <a:srgbClr val="000000"/>
              </a:solidFill>
            </a:endParaRPr>
          </a:p>
          <a:p>
            <a:pPr marL="1028700" lvl="1" indent="-330200" algn="l" rtl="0">
              <a:lnSpc>
                <a:spcPct val="80000"/>
              </a:lnSpc>
              <a:spcBef>
                <a:spcPts val="500"/>
              </a:spcBef>
              <a:spcAft>
                <a:spcPts val="0"/>
              </a:spcAft>
              <a:buClr>
                <a:srgbClr val="000000"/>
              </a:buClr>
              <a:buSzPts val="1800"/>
              <a:buChar char="○"/>
            </a:pPr>
            <a:r>
              <a:rPr lang="en-US" sz="1290">
                <a:solidFill>
                  <a:srgbClr val="000000"/>
                </a:solidFill>
              </a:rPr>
              <a:t>Students taking CSLA also take math (Spanish versions available, if appropriate)</a:t>
            </a:r>
            <a:endParaRPr sz="1290">
              <a:solidFill>
                <a:srgbClr val="00000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4"/>
        <p:cNvGrpSpPr/>
        <p:nvPr/>
      </p:nvGrpSpPr>
      <p:grpSpPr>
        <a:xfrm>
          <a:off x="0" y="0"/>
          <a:ext cx="0" cy="0"/>
          <a:chOff x="0" y="0"/>
          <a:chExt cx="0" cy="0"/>
        </a:xfrm>
      </p:grpSpPr>
      <p:sp>
        <p:nvSpPr>
          <p:cNvPr id="565" name="Google Shape;565;p44"/>
          <p:cNvSpPr txBox="1">
            <a:spLocks noGrp="1"/>
          </p:cNvSpPr>
          <p:nvPr>
            <p:ph type="title"/>
          </p:nvPr>
        </p:nvSpPr>
        <p:spPr>
          <a:xfrm>
            <a:off x="0" y="3361600"/>
            <a:ext cx="9144000" cy="666600"/>
          </a:xfrm>
          <a:prstGeom prst="rect">
            <a:avLst/>
          </a:prstGeom>
          <a:solidFill>
            <a:srgbClr val="E26510"/>
          </a:solidFill>
        </p:spPr>
        <p:txBody>
          <a:bodyPr spcFirstLastPara="1" wrap="square" lIns="91425" tIns="91425" rIns="91425" bIns="91425" anchor="t" anchorCtr="0">
            <a:normAutofit/>
          </a:bodyPr>
          <a:lstStyle/>
          <a:p>
            <a:pPr marL="0" lvl="0" indent="0" algn="ctr" rtl="0">
              <a:spcBef>
                <a:spcPts val="0"/>
              </a:spcBef>
              <a:spcAft>
                <a:spcPts val="0"/>
              </a:spcAft>
              <a:buNone/>
            </a:pPr>
            <a:r>
              <a:rPr lang="en-US"/>
              <a:t>CoAlt Science and Social Studies / ELA and Math (DLM)</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0"/>
        <p:cNvGrpSpPr/>
        <p:nvPr/>
      </p:nvGrpSpPr>
      <p:grpSpPr>
        <a:xfrm>
          <a:off x="0" y="0"/>
          <a:ext cx="0" cy="0"/>
          <a:chOff x="0" y="0"/>
          <a:chExt cx="0" cy="0"/>
        </a:xfrm>
      </p:grpSpPr>
      <p:sp>
        <p:nvSpPr>
          <p:cNvPr id="211" name="Google Shape;211;p4"/>
          <p:cNvSpPr txBox="1">
            <a:spLocks noGrp="1"/>
          </p:cNvSpPr>
          <p:nvPr>
            <p:ph type="title"/>
          </p:nvPr>
        </p:nvSpPr>
        <p:spPr>
          <a:xfrm>
            <a:off x="0" y="3361600"/>
            <a:ext cx="9144000" cy="666600"/>
          </a:xfrm>
          <a:prstGeom prst="rect">
            <a:avLst/>
          </a:prstGeom>
          <a:solidFill>
            <a:srgbClr val="E26510"/>
          </a:solidFill>
        </p:spPr>
        <p:txBody>
          <a:bodyPr spcFirstLastPara="1" wrap="square" lIns="91425" tIns="91425" rIns="91425" bIns="91425" anchor="ctr" anchorCtr="0">
            <a:normAutofit/>
          </a:bodyPr>
          <a:lstStyle/>
          <a:p>
            <a:pPr marL="0" lvl="0" indent="0" algn="ctr" rtl="0">
              <a:spcBef>
                <a:spcPts val="0"/>
              </a:spcBef>
              <a:spcAft>
                <a:spcPts val="0"/>
              </a:spcAft>
              <a:buNone/>
            </a:pPr>
            <a:r>
              <a:rPr lang="en-US" dirty="0"/>
              <a:t>General Information</a:t>
            </a:r>
            <a:endParaRP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571" name="Google Shape;571;p46" descr="An open book."/>
          <p:cNvPicPr preferRelativeResize="0"/>
          <p:nvPr/>
        </p:nvPicPr>
        <p:blipFill rotWithShape="1">
          <a:blip r:embed="rId3">
            <a:alphaModFix/>
          </a:blip>
          <a:srcRect/>
          <a:stretch/>
        </p:blipFill>
        <p:spPr>
          <a:xfrm>
            <a:off x="8185378" y="2800788"/>
            <a:ext cx="708492" cy="531369"/>
          </a:xfrm>
          <a:prstGeom prst="rect">
            <a:avLst/>
          </a:prstGeom>
          <a:noFill/>
          <a:ln>
            <a:noFill/>
          </a:ln>
        </p:spPr>
      </p:pic>
      <p:pic>
        <p:nvPicPr>
          <p:cNvPr id="572" name="Google Shape;572;p46" descr="A group of numbers."/>
          <p:cNvPicPr preferRelativeResize="0"/>
          <p:nvPr/>
        </p:nvPicPr>
        <p:blipFill rotWithShape="1">
          <a:blip r:embed="rId4">
            <a:alphaModFix/>
          </a:blip>
          <a:srcRect/>
          <a:stretch/>
        </p:blipFill>
        <p:spPr>
          <a:xfrm>
            <a:off x="8250268" y="3332162"/>
            <a:ext cx="578704" cy="491021"/>
          </a:xfrm>
          <a:prstGeom prst="rect">
            <a:avLst/>
          </a:prstGeom>
          <a:noFill/>
          <a:ln>
            <a:noFill/>
          </a:ln>
        </p:spPr>
      </p:pic>
      <p:pic>
        <p:nvPicPr>
          <p:cNvPr id="573" name="Google Shape;573;p46" descr="A symbol of a atom"/>
          <p:cNvPicPr preferRelativeResize="0"/>
          <p:nvPr/>
        </p:nvPicPr>
        <p:blipFill rotWithShape="1">
          <a:blip r:embed="rId5">
            <a:alphaModFix/>
          </a:blip>
          <a:srcRect/>
          <a:stretch/>
        </p:blipFill>
        <p:spPr>
          <a:xfrm>
            <a:off x="4175399" y="2800788"/>
            <a:ext cx="503505" cy="491021"/>
          </a:xfrm>
          <a:prstGeom prst="rect">
            <a:avLst/>
          </a:prstGeom>
          <a:noFill/>
          <a:ln>
            <a:noFill/>
          </a:ln>
        </p:spPr>
      </p:pic>
      <p:pic>
        <p:nvPicPr>
          <p:cNvPr id="574" name="Google Shape;574;p46" descr="A globe on a stand"/>
          <p:cNvPicPr preferRelativeResize="0"/>
          <p:nvPr/>
        </p:nvPicPr>
        <p:blipFill rotWithShape="1">
          <a:blip r:embed="rId6">
            <a:alphaModFix/>
          </a:blip>
          <a:srcRect/>
          <a:stretch/>
        </p:blipFill>
        <p:spPr>
          <a:xfrm>
            <a:off x="4140689" y="3312840"/>
            <a:ext cx="572897" cy="529661"/>
          </a:xfrm>
          <a:prstGeom prst="rect">
            <a:avLst/>
          </a:prstGeom>
          <a:noFill/>
          <a:ln>
            <a:noFill/>
          </a:ln>
        </p:spPr>
      </p:pic>
      <p:sp>
        <p:nvSpPr>
          <p:cNvPr id="575" name="Google Shape;575;p46"/>
          <p:cNvSpPr txBox="1">
            <a:spLocks noGrp="1"/>
          </p:cNvSpPr>
          <p:nvPr>
            <p:ph type="body" idx="1"/>
          </p:nvPr>
        </p:nvSpPr>
        <p:spPr>
          <a:xfrm>
            <a:off x="311700" y="1893000"/>
            <a:ext cx="4492800" cy="3175800"/>
          </a:xfrm>
          <a:prstGeom prst="rect">
            <a:avLst/>
          </a:prstGeom>
          <a:noFill/>
          <a:ln w="57150" cap="flat" cmpd="sng">
            <a:solidFill>
              <a:srgbClr val="E2651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1000"/>
              </a:spcBef>
              <a:spcAft>
                <a:spcPts val="0"/>
              </a:spcAft>
              <a:buClr>
                <a:schemeClr val="dk1"/>
              </a:buClr>
              <a:buSzPts val="2000"/>
              <a:buFont typeface="Arial"/>
              <a:buNone/>
            </a:pPr>
            <a:r>
              <a:rPr lang="en-US" b="1"/>
              <a:t>CoAlt Science and Social Studies</a:t>
            </a:r>
            <a:endParaRPr b="1"/>
          </a:p>
          <a:p>
            <a:pPr marL="400050" marR="0" lvl="0" indent="-323850" algn="l" rtl="0">
              <a:lnSpc>
                <a:spcPct val="115000"/>
              </a:lnSpc>
              <a:spcBef>
                <a:spcPts val="1000"/>
              </a:spcBef>
              <a:spcAft>
                <a:spcPts val="0"/>
              </a:spcAft>
              <a:buClr>
                <a:srgbClr val="000000"/>
              </a:buClr>
              <a:buSzPts val="1500"/>
              <a:buFont typeface="Roboto"/>
              <a:buChar char="●"/>
            </a:pPr>
            <a:r>
              <a:rPr lang="en-US" sz="1500"/>
              <a:t>Science (5, 8 and 11)</a:t>
            </a:r>
            <a:endParaRPr sz="1500"/>
          </a:p>
          <a:p>
            <a:pPr marL="400050" marR="0" lvl="0" indent="-323850" algn="l" rtl="0">
              <a:lnSpc>
                <a:spcPct val="115000"/>
              </a:lnSpc>
              <a:spcBef>
                <a:spcPts val="0"/>
              </a:spcBef>
              <a:spcAft>
                <a:spcPts val="0"/>
              </a:spcAft>
              <a:buClr>
                <a:srgbClr val="000000"/>
              </a:buClr>
              <a:buSzPts val="1500"/>
              <a:buFont typeface="Roboto"/>
              <a:buChar char="●"/>
            </a:pPr>
            <a:r>
              <a:rPr lang="en-US" sz="1500"/>
              <a:t>Social Studies (4 and 7 at select schools)</a:t>
            </a:r>
            <a:endParaRPr sz="1500"/>
          </a:p>
          <a:p>
            <a:pPr marL="400050" marR="0" lvl="0" indent="-323850" algn="l" rtl="0">
              <a:lnSpc>
                <a:spcPct val="115000"/>
              </a:lnSpc>
              <a:spcBef>
                <a:spcPts val="0"/>
              </a:spcBef>
              <a:spcAft>
                <a:spcPts val="0"/>
              </a:spcAft>
              <a:buClr>
                <a:srgbClr val="000000"/>
              </a:buClr>
              <a:buSzPts val="1500"/>
              <a:buFont typeface="Roboto"/>
              <a:buChar char="●"/>
            </a:pPr>
            <a:r>
              <a:rPr lang="en-US" sz="1500"/>
              <a:t>Paper-based</a:t>
            </a:r>
            <a:endParaRPr sz="1500"/>
          </a:p>
          <a:p>
            <a:pPr marL="400050" marR="0" lvl="0" indent="-323850" algn="l" rtl="0">
              <a:lnSpc>
                <a:spcPct val="115000"/>
              </a:lnSpc>
              <a:spcBef>
                <a:spcPts val="0"/>
              </a:spcBef>
              <a:spcAft>
                <a:spcPts val="0"/>
              </a:spcAft>
              <a:buClr>
                <a:srgbClr val="000000"/>
              </a:buClr>
              <a:buSzPts val="1500"/>
              <a:buFont typeface="Roboto"/>
              <a:buChar char="●"/>
            </a:pPr>
            <a:r>
              <a:rPr lang="en-US" sz="1500"/>
              <a:t>Individually administered</a:t>
            </a:r>
            <a:endParaRPr sz="1500"/>
          </a:p>
          <a:p>
            <a:pPr marL="400050" marR="0" lvl="0" indent="-323850" algn="l" rtl="0">
              <a:lnSpc>
                <a:spcPct val="115000"/>
              </a:lnSpc>
              <a:spcBef>
                <a:spcPts val="0"/>
              </a:spcBef>
              <a:spcAft>
                <a:spcPts val="0"/>
              </a:spcAft>
              <a:buClr>
                <a:srgbClr val="000000"/>
              </a:buClr>
              <a:buSzPts val="1500"/>
              <a:buFont typeface="Roboto"/>
              <a:buChar char="●"/>
            </a:pPr>
            <a:r>
              <a:rPr lang="en-US" sz="1500"/>
              <a:t>DACs and SACs will access student management through </a:t>
            </a:r>
            <a:r>
              <a:rPr lang="en-US" sz="1400"/>
              <a:t>PearsonAccess</a:t>
            </a:r>
            <a:r>
              <a:rPr lang="en-US" sz="1400" baseline="30000"/>
              <a:t>next </a:t>
            </a:r>
            <a:endParaRPr sz="1500"/>
          </a:p>
          <a:p>
            <a:pPr marL="400050" marR="0" lvl="0" indent="-323850" algn="l" rtl="0">
              <a:lnSpc>
                <a:spcPct val="115000"/>
              </a:lnSpc>
              <a:spcBef>
                <a:spcPts val="0"/>
              </a:spcBef>
              <a:spcAft>
                <a:spcPts val="0"/>
              </a:spcAft>
              <a:buClr>
                <a:srgbClr val="000000"/>
              </a:buClr>
              <a:buSzPts val="1500"/>
              <a:buFont typeface="Roboto"/>
              <a:buChar char="●"/>
            </a:pPr>
            <a:r>
              <a:rPr lang="en-US" sz="1500"/>
              <a:t>Transcribe responses into online form (TestNav) for scoring</a:t>
            </a:r>
            <a:endParaRPr sz="1500"/>
          </a:p>
        </p:txBody>
      </p:sp>
      <p:sp>
        <p:nvSpPr>
          <p:cNvPr id="576" name="Google Shape;576;p46"/>
          <p:cNvSpPr txBox="1">
            <a:spLocks noGrp="1"/>
          </p:cNvSpPr>
          <p:nvPr>
            <p:ph type="body" idx="4294967295"/>
          </p:nvPr>
        </p:nvSpPr>
        <p:spPr>
          <a:xfrm>
            <a:off x="5143500" y="1896572"/>
            <a:ext cx="3804600" cy="3175800"/>
          </a:xfrm>
          <a:prstGeom prst="rect">
            <a:avLst/>
          </a:prstGeom>
          <a:noFill/>
          <a:ln w="57150" cap="flat" cmpd="sng">
            <a:solidFill>
              <a:srgbClr val="E26510"/>
            </a:solidFill>
            <a:prstDash val="solid"/>
            <a:round/>
            <a:headEnd type="none" w="sm" len="sm"/>
            <a:tailEnd type="none" w="sm" len="sm"/>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Clr>
                <a:schemeClr val="dk1"/>
              </a:buClr>
              <a:buSzPts val="2000"/>
              <a:buNone/>
            </a:pPr>
            <a:r>
              <a:rPr lang="en-US" sz="1600" b="1">
                <a:solidFill>
                  <a:srgbClr val="000000"/>
                </a:solidFill>
                <a:latin typeface="Roboto"/>
                <a:ea typeface="Roboto"/>
                <a:cs typeface="Roboto"/>
                <a:sym typeface="Roboto"/>
              </a:rPr>
              <a:t>CoAlt ELA and Math (DLM)</a:t>
            </a:r>
            <a:endParaRPr sz="1600" b="1">
              <a:solidFill>
                <a:srgbClr val="000000"/>
              </a:solidFill>
              <a:latin typeface="Roboto"/>
              <a:ea typeface="Roboto"/>
              <a:cs typeface="Roboto"/>
              <a:sym typeface="Roboto"/>
            </a:endParaRPr>
          </a:p>
          <a:p>
            <a:pPr marL="400050" lvl="0" indent="-323850" algn="l" rtl="0">
              <a:lnSpc>
                <a:spcPct val="115000"/>
              </a:lnSpc>
              <a:spcBef>
                <a:spcPts val="1000"/>
              </a:spcBef>
              <a:spcAft>
                <a:spcPts val="0"/>
              </a:spcAft>
              <a:buClr>
                <a:srgbClr val="000000"/>
              </a:buClr>
              <a:buSzPts val="1500"/>
              <a:buFont typeface="Roboto"/>
              <a:buChar char="●"/>
            </a:pPr>
            <a:r>
              <a:rPr lang="en-US" sz="1500">
                <a:solidFill>
                  <a:srgbClr val="000000"/>
                </a:solidFill>
                <a:latin typeface="Roboto"/>
                <a:ea typeface="Roboto"/>
                <a:cs typeface="Roboto"/>
                <a:sym typeface="Roboto"/>
              </a:rPr>
              <a:t>Grades 3 through 8</a:t>
            </a:r>
            <a:endParaRPr sz="1500">
              <a:solidFill>
                <a:srgbClr val="000000"/>
              </a:solidFill>
              <a:latin typeface="Roboto"/>
              <a:ea typeface="Roboto"/>
              <a:cs typeface="Roboto"/>
              <a:sym typeface="Roboto"/>
            </a:endParaRPr>
          </a:p>
          <a:p>
            <a:pPr marL="400050" lvl="0" indent="-323850" algn="l" rtl="0">
              <a:lnSpc>
                <a:spcPct val="115000"/>
              </a:lnSpc>
              <a:spcBef>
                <a:spcPts val="0"/>
              </a:spcBef>
              <a:spcAft>
                <a:spcPts val="0"/>
              </a:spcAft>
              <a:buClr>
                <a:srgbClr val="000000"/>
              </a:buClr>
              <a:buSzPts val="1500"/>
              <a:buFont typeface="Roboto"/>
              <a:buChar char="●"/>
            </a:pPr>
            <a:r>
              <a:rPr lang="en-US" sz="1500">
                <a:solidFill>
                  <a:srgbClr val="000000"/>
                </a:solidFill>
                <a:latin typeface="Roboto"/>
                <a:ea typeface="Roboto"/>
                <a:cs typeface="Roboto"/>
                <a:sym typeface="Roboto"/>
              </a:rPr>
              <a:t>Computer-based</a:t>
            </a:r>
            <a:endParaRPr sz="1500">
              <a:solidFill>
                <a:srgbClr val="000000"/>
              </a:solidFill>
              <a:latin typeface="Roboto"/>
              <a:ea typeface="Roboto"/>
              <a:cs typeface="Roboto"/>
              <a:sym typeface="Roboto"/>
            </a:endParaRPr>
          </a:p>
          <a:p>
            <a:pPr marL="400050" lvl="0" indent="-323850" algn="l" rtl="0">
              <a:lnSpc>
                <a:spcPct val="115000"/>
              </a:lnSpc>
              <a:spcBef>
                <a:spcPts val="0"/>
              </a:spcBef>
              <a:spcAft>
                <a:spcPts val="0"/>
              </a:spcAft>
              <a:buClr>
                <a:srgbClr val="000000"/>
              </a:buClr>
              <a:buSzPts val="1500"/>
              <a:buFont typeface="Roboto"/>
              <a:buChar char="●"/>
            </a:pPr>
            <a:r>
              <a:rPr lang="en-US" sz="1500">
                <a:solidFill>
                  <a:srgbClr val="000000"/>
                </a:solidFill>
                <a:latin typeface="Roboto"/>
                <a:ea typeface="Roboto"/>
                <a:cs typeface="Roboto"/>
                <a:sym typeface="Roboto"/>
              </a:rPr>
              <a:t>Individually administered</a:t>
            </a:r>
            <a:endParaRPr sz="1500">
              <a:solidFill>
                <a:srgbClr val="000000"/>
              </a:solidFill>
              <a:latin typeface="Roboto"/>
              <a:ea typeface="Roboto"/>
              <a:cs typeface="Roboto"/>
              <a:sym typeface="Roboto"/>
            </a:endParaRPr>
          </a:p>
          <a:p>
            <a:pPr marL="400050" lvl="0" indent="-323850" algn="l" rtl="0">
              <a:lnSpc>
                <a:spcPct val="115000"/>
              </a:lnSpc>
              <a:spcBef>
                <a:spcPts val="0"/>
              </a:spcBef>
              <a:spcAft>
                <a:spcPts val="0"/>
              </a:spcAft>
              <a:buClr>
                <a:srgbClr val="000000"/>
              </a:buClr>
              <a:buSzPts val="1500"/>
              <a:buFont typeface="Roboto"/>
              <a:buChar char="●"/>
            </a:pPr>
            <a:r>
              <a:rPr lang="en-US" sz="1500">
                <a:solidFill>
                  <a:srgbClr val="000000"/>
                </a:solidFill>
                <a:latin typeface="Roboto"/>
                <a:ea typeface="Roboto"/>
                <a:cs typeface="Roboto"/>
                <a:sym typeface="Roboto"/>
              </a:rPr>
              <a:t>Test Administrators/DACs </a:t>
            </a:r>
            <a:br>
              <a:rPr lang="en-US" sz="1500">
                <a:solidFill>
                  <a:srgbClr val="000000"/>
                </a:solidFill>
                <a:latin typeface="Roboto"/>
                <a:ea typeface="Roboto"/>
                <a:cs typeface="Roboto"/>
                <a:sym typeface="Roboto"/>
              </a:rPr>
            </a:br>
            <a:r>
              <a:rPr lang="en-US" sz="1500">
                <a:solidFill>
                  <a:srgbClr val="000000"/>
                </a:solidFill>
                <a:latin typeface="Roboto"/>
                <a:ea typeface="Roboto"/>
                <a:cs typeface="Roboto"/>
                <a:sym typeface="Roboto"/>
              </a:rPr>
              <a:t>use Educator Portal for </a:t>
            </a:r>
            <a:br>
              <a:rPr lang="en-US" sz="1500">
                <a:solidFill>
                  <a:srgbClr val="000000"/>
                </a:solidFill>
                <a:latin typeface="Roboto"/>
                <a:ea typeface="Roboto"/>
                <a:cs typeface="Roboto"/>
                <a:sym typeface="Roboto"/>
              </a:rPr>
            </a:br>
            <a:r>
              <a:rPr lang="en-US" sz="1500">
                <a:solidFill>
                  <a:srgbClr val="000000"/>
                </a:solidFill>
                <a:latin typeface="Roboto"/>
                <a:ea typeface="Roboto"/>
                <a:cs typeface="Roboto"/>
                <a:sym typeface="Roboto"/>
              </a:rPr>
              <a:t>student management</a:t>
            </a:r>
            <a:endParaRPr sz="1500">
              <a:solidFill>
                <a:srgbClr val="000000"/>
              </a:solidFill>
              <a:latin typeface="Roboto"/>
              <a:ea typeface="Roboto"/>
              <a:cs typeface="Roboto"/>
              <a:sym typeface="Roboto"/>
            </a:endParaRPr>
          </a:p>
          <a:p>
            <a:pPr marL="400050" lvl="0" indent="-323850" algn="l" rtl="0">
              <a:lnSpc>
                <a:spcPct val="115000"/>
              </a:lnSpc>
              <a:spcBef>
                <a:spcPts val="0"/>
              </a:spcBef>
              <a:spcAft>
                <a:spcPts val="0"/>
              </a:spcAft>
              <a:buClr>
                <a:srgbClr val="000000"/>
              </a:buClr>
              <a:buSzPts val="1500"/>
              <a:buFont typeface="Roboto"/>
              <a:buChar char="●"/>
            </a:pPr>
            <a:r>
              <a:rPr lang="en-US" sz="1500">
                <a:solidFill>
                  <a:srgbClr val="000000"/>
                </a:solidFill>
                <a:latin typeface="Roboto"/>
                <a:ea typeface="Roboto"/>
                <a:cs typeface="Roboto"/>
                <a:sym typeface="Roboto"/>
              </a:rPr>
              <a:t>Students test using KITE Student Portal</a:t>
            </a:r>
            <a:endParaRPr sz="1500">
              <a:solidFill>
                <a:srgbClr val="000000"/>
              </a:solidFill>
              <a:latin typeface="Roboto"/>
              <a:ea typeface="Roboto"/>
              <a:cs typeface="Roboto"/>
              <a:sym typeface="Roboto"/>
            </a:endParaRPr>
          </a:p>
        </p:txBody>
      </p:sp>
      <p:sp>
        <p:nvSpPr>
          <p:cNvPr id="577" name="Google Shape;577;p46"/>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3600"/>
              <a:buFont typeface="Calibri"/>
              <a:buNone/>
            </a:pPr>
            <a:r>
              <a:rPr lang="en-US" sz="3600">
                <a:latin typeface="Calibri"/>
                <a:ea typeface="Calibri"/>
                <a:cs typeface="Calibri"/>
                <a:sym typeface="Calibri"/>
              </a:rPr>
              <a:t>CoAlt Assessment Administration </a:t>
            </a:r>
            <a:endParaRPr sz="3600">
              <a:latin typeface="Calibri"/>
              <a:ea typeface="Calibri"/>
              <a:cs typeface="Calibri"/>
              <a:sym typeface="Calibri"/>
            </a:endParaRPr>
          </a:p>
        </p:txBody>
      </p:sp>
      <p:sp>
        <p:nvSpPr>
          <p:cNvPr id="578" name="Google Shape;578;p46"/>
          <p:cNvSpPr txBox="1"/>
          <p:nvPr/>
        </p:nvSpPr>
        <p:spPr>
          <a:xfrm>
            <a:off x="108362" y="991571"/>
            <a:ext cx="8898900" cy="738623"/>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US" b="1" dirty="0">
                <a:latin typeface="Roboto"/>
                <a:ea typeface="Roboto"/>
                <a:cs typeface="Roboto"/>
                <a:sym typeface="Roboto"/>
              </a:rPr>
              <a:t>Eligible students with the most significant cognitive disabilities take Colorado Alternate Assessments</a:t>
            </a:r>
            <a:endParaRPr dirty="0">
              <a:latin typeface="Roboto"/>
              <a:ea typeface="Roboto"/>
              <a:cs typeface="Roboto"/>
              <a:sym typeface="Roboto"/>
            </a:endParaRPr>
          </a:p>
          <a:p>
            <a:pPr marL="285750" lvl="0" indent="-254000" algn="l" rtl="0">
              <a:spcBef>
                <a:spcPts val="0"/>
              </a:spcBef>
              <a:spcAft>
                <a:spcPts val="0"/>
              </a:spcAft>
              <a:buClr>
                <a:srgbClr val="000000"/>
              </a:buClr>
              <a:buSzPts val="1500"/>
              <a:buFont typeface="Roboto"/>
              <a:buChar char="•"/>
            </a:pPr>
            <a:r>
              <a:rPr lang="en-US" dirty="0">
                <a:latin typeface="Roboto"/>
                <a:ea typeface="Roboto"/>
                <a:cs typeface="Roboto"/>
                <a:sym typeface="Roboto"/>
              </a:rPr>
              <a:t>Less than 1% of students</a:t>
            </a:r>
            <a:endParaRPr dirty="0">
              <a:latin typeface="Roboto"/>
              <a:ea typeface="Roboto"/>
              <a:cs typeface="Roboto"/>
              <a:sym typeface="Roboto"/>
            </a:endParaRPr>
          </a:p>
          <a:p>
            <a:pPr marL="285750" lvl="0" indent="-254000" algn="l" rtl="0">
              <a:spcBef>
                <a:spcPts val="0"/>
              </a:spcBef>
              <a:spcAft>
                <a:spcPts val="0"/>
              </a:spcAft>
              <a:buClr>
                <a:srgbClr val="000000"/>
              </a:buClr>
              <a:buSzPts val="1500"/>
              <a:buFont typeface="Roboto"/>
              <a:buChar char="•"/>
            </a:pPr>
            <a:r>
              <a:rPr lang="en-US" dirty="0">
                <a:latin typeface="Roboto"/>
                <a:ea typeface="Roboto"/>
                <a:cs typeface="Roboto"/>
                <a:sym typeface="Roboto"/>
              </a:rPr>
              <a:t>Administered during the same testing window as CMAS for all content areas</a:t>
            </a:r>
            <a:endParaRPr dirty="0">
              <a:latin typeface="Roboto"/>
              <a:ea typeface="Roboto"/>
              <a:cs typeface="Roboto"/>
              <a:sym typeface="Roboto"/>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47"/>
          <p:cNvSpPr txBox="1">
            <a:spLocks noGrp="1"/>
          </p:cNvSpPr>
          <p:nvPr>
            <p:ph type="title"/>
          </p:nvPr>
        </p:nvSpPr>
        <p:spPr>
          <a:xfrm>
            <a:off x="311700" y="105100"/>
            <a:ext cx="8421000" cy="7413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200"/>
              <a:buFont typeface="Calibri"/>
              <a:buNone/>
            </a:pPr>
            <a:r>
              <a:rPr lang="en-US" sz="2800">
                <a:latin typeface="Calibri"/>
                <a:ea typeface="Calibri"/>
                <a:cs typeface="Calibri"/>
                <a:sym typeface="Calibri"/>
              </a:rPr>
              <a:t>CoAlt Assessment Administration – Grades 9 through 11</a:t>
            </a:r>
            <a:endParaRPr sz="1600"/>
          </a:p>
        </p:txBody>
      </p:sp>
      <p:sp>
        <p:nvSpPr>
          <p:cNvPr id="584" name="Google Shape;584;p47"/>
          <p:cNvSpPr txBox="1">
            <a:spLocks noGrp="1"/>
          </p:cNvSpPr>
          <p:nvPr>
            <p:ph type="body" idx="1"/>
          </p:nvPr>
        </p:nvSpPr>
        <p:spPr>
          <a:xfrm>
            <a:off x="311700" y="1152475"/>
            <a:ext cx="8517600" cy="3034800"/>
          </a:xfrm>
          <a:prstGeom prst="rect">
            <a:avLst/>
          </a:prstGeom>
          <a:noFill/>
          <a:ln>
            <a:noFill/>
          </a:ln>
        </p:spPr>
        <p:txBody>
          <a:bodyPr spcFirstLastPara="1" wrap="square" lIns="0" tIns="0" rIns="0" bIns="45700" anchor="t" anchorCtr="0">
            <a:noAutofit/>
          </a:bodyPr>
          <a:lstStyle/>
          <a:p>
            <a:pPr marL="228600" lvl="0" indent="-190500" algn="l" rtl="0">
              <a:lnSpc>
                <a:spcPct val="90000"/>
              </a:lnSpc>
              <a:spcBef>
                <a:spcPts val="0"/>
              </a:spcBef>
              <a:spcAft>
                <a:spcPts val="0"/>
              </a:spcAft>
              <a:buClr>
                <a:schemeClr val="dk1"/>
              </a:buClr>
              <a:buSzPts val="1400"/>
              <a:buChar char="●"/>
            </a:pPr>
            <a:r>
              <a:rPr lang="en-US" sz="1400"/>
              <a:t>Any grade 9, 10 or 11 student with the most significant cognitive disability whose IEP indicates instruction to the EEOs and participation in alternate assessments will take the CoAlt assessments and not PSAT, SAT or CMAS Science</a:t>
            </a:r>
            <a:endParaRPr sz="1400"/>
          </a:p>
          <a:p>
            <a:pPr marL="228600" lvl="0" indent="-190500" algn="l" rtl="0">
              <a:lnSpc>
                <a:spcPct val="90000"/>
              </a:lnSpc>
              <a:spcBef>
                <a:spcPts val="1000"/>
              </a:spcBef>
              <a:spcAft>
                <a:spcPts val="0"/>
              </a:spcAft>
              <a:buClr>
                <a:schemeClr val="dk1"/>
              </a:buClr>
              <a:buSzPts val="1400"/>
              <a:buChar char="●"/>
            </a:pPr>
            <a:r>
              <a:rPr lang="en-US" sz="1400"/>
              <a:t>Alternate assessments are individually administered in a 1:1 testing environment</a:t>
            </a:r>
            <a:endParaRPr sz="1400"/>
          </a:p>
          <a:p>
            <a:pPr marL="685800" lvl="1" indent="-209550" algn="l" rtl="0">
              <a:lnSpc>
                <a:spcPct val="90000"/>
              </a:lnSpc>
              <a:spcBef>
                <a:spcPts val="500"/>
              </a:spcBef>
              <a:spcAft>
                <a:spcPts val="0"/>
              </a:spcAft>
              <a:buClr>
                <a:schemeClr val="dk1"/>
              </a:buClr>
              <a:buSzPts val="1700"/>
              <a:buChar char="○"/>
            </a:pPr>
            <a:r>
              <a:rPr lang="en-US" sz="1400"/>
              <a:t>CoAlt Science</a:t>
            </a:r>
            <a:endParaRPr sz="1400"/>
          </a:p>
          <a:p>
            <a:pPr marL="1143000" lvl="2" indent="-209550" algn="l" rtl="0">
              <a:lnSpc>
                <a:spcPct val="90000"/>
              </a:lnSpc>
              <a:spcBef>
                <a:spcPts val="500"/>
              </a:spcBef>
              <a:spcAft>
                <a:spcPts val="0"/>
              </a:spcAft>
              <a:buClr>
                <a:schemeClr val="dk1"/>
              </a:buClr>
              <a:buSzPts val="1700"/>
              <a:buChar char="■"/>
            </a:pPr>
            <a:r>
              <a:rPr lang="en-US" sz="1400"/>
              <a:t>Grade 11</a:t>
            </a:r>
            <a:endParaRPr sz="1400"/>
          </a:p>
          <a:p>
            <a:pPr marL="685800" lvl="1" indent="-209550" algn="l" rtl="0">
              <a:lnSpc>
                <a:spcPct val="90000"/>
              </a:lnSpc>
              <a:spcBef>
                <a:spcPts val="500"/>
              </a:spcBef>
              <a:spcAft>
                <a:spcPts val="0"/>
              </a:spcAft>
              <a:buClr>
                <a:schemeClr val="dk1"/>
              </a:buClr>
              <a:buSzPts val="1700"/>
              <a:buChar char="○"/>
            </a:pPr>
            <a:r>
              <a:rPr lang="en-US" sz="1400"/>
              <a:t>CoAlt ELA and Math (DLM)</a:t>
            </a:r>
            <a:endParaRPr sz="1400"/>
          </a:p>
          <a:p>
            <a:pPr marL="1143000" lvl="2" indent="-209550" algn="l" rtl="0">
              <a:lnSpc>
                <a:spcPct val="90000"/>
              </a:lnSpc>
              <a:spcBef>
                <a:spcPts val="500"/>
              </a:spcBef>
              <a:spcAft>
                <a:spcPts val="0"/>
              </a:spcAft>
              <a:buClr>
                <a:schemeClr val="dk1"/>
              </a:buClr>
              <a:buSzPts val="1700"/>
              <a:buChar char="■"/>
            </a:pPr>
            <a:r>
              <a:rPr lang="en-US" sz="1400"/>
              <a:t>Grades 9, 10 and 11</a:t>
            </a:r>
            <a:endParaRPr sz="1400"/>
          </a:p>
          <a:p>
            <a:pPr marL="228600" lvl="0" indent="-190500" algn="l" rtl="0">
              <a:lnSpc>
                <a:spcPct val="90000"/>
              </a:lnSpc>
              <a:spcBef>
                <a:spcPts val="1000"/>
              </a:spcBef>
              <a:spcAft>
                <a:spcPts val="0"/>
              </a:spcAft>
              <a:buClr>
                <a:schemeClr val="dk1"/>
              </a:buClr>
              <a:buSzPts val="1400"/>
              <a:buChar char="●"/>
            </a:pPr>
            <a:r>
              <a:rPr lang="en-US" sz="1400"/>
              <a:t>If the parent wishes for the student to take PSAT or SAT, the IEP team must convene an evaluation meeting to determine the appropriateness of the change in instructional standards and assessment before changing the IEP</a:t>
            </a:r>
            <a:endParaRPr sz="1400"/>
          </a:p>
          <a:p>
            <a:pPr marL="228600" lvl="0" indent="-190500" algn="l" rtl="0">
              <a:lnSpc>
                <a:spcPct val="90000"/>
              </a:lnSpc>
              <a:spcBef>
                <a:spcPts val="1000"/>
              </a:spcBef>
              <a:spcAft>
                <a:spcPts val="0"/>
              </a:spcAft>
              <a:buClr>
                <a:schemeClr val="dk1"/>
              </a:buClr>
              <a:buSzPts val="1400"/>
              <a:buChar char="●"/>
            </a:pPr>
            <a:r>
              <a:rPr lang="en-US" sz="1400"/>
              <a:t>The CoAlt testing window should fit within the PSAT/SAT administration dates</a:t>
            </a:r>
            <a:endParaRPr sz="1400"/>
          </a:p>
          <a:p>
            <a:pPr marL="685800" lvl="1" indent="-209550" algn="l" rtl="0">
              <a:lnSpc>
                <a:spcPct val="90000"/>
              </a:lnSpc>
              <a:spcBef>
                <a:spcPts val="500"/>
              </a:spcBef>
              <a:spcAft>
                <a:spcPts val="0"/>
              </a:spcAft>
              <a:buClr>
                <a:schemeClr val="dk1"/>
              </a:buClr>
              <a:buSzPts val="1700"/>
              <a:buChar char="○"/>
            </a:pPr>
            <a:r>
              <a:rPr lang="en-US" sz="1400"/>
              <a:t>CoAlt eligible students who are also integrated into the general education environment, CDE recommends a CoAlt testing schedule be used that allows these students to remain with their grade level peers as much as possible to reduce interruption to their regular instruction</a:t>
            </a:r>
            <a:endParaRPr sz="1400">
              <a:solidFill>
                <a:schemeClr val="dk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8"/>
        <p:cNvGrpSpPr/>
        <p:nvPr/>
      </p:nvGrpSpPr>
      <p:grpSpPr>
        <a:xfrm>
          <a:off x="0" y="0"/>
          <a:ext cx="0" cy="0"/>
          <a:chOff x="0" y="0"/>
          <a:chExt cx="0" cy="0"/>
        </a:xfrm>
      </p:grpSpPr>
      <p:sp>
        <p:nvSpPr>
          <p:cNvPr id="589" name="Google Shape;589;p48">
            <a:extLst>
              <a:ext uri="{C183D7F6-B498-43B3-948B-1728B52AA6E4}">
                <adec:decorative xmlns:adec="http://schemas.microsoft.com/office/drawing/2017/decorative" val="1"/>
              </a:ext>
            </a:extLst>
          </p:cNvPr>
          <p:cNvSpPr/>
          <p:nvPr/>
        </p:nvSpPr>
        <p:spPr>
          <a:xfrm>
            <a:off x="0" y="0"/>
            <a:ext cx="9144000" cy="5142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0" name="Google Shape;590;p48"/>
          <p:cNvSpPr txBox="1">
            <a:spLocks noGrp="1"/>
          </p:cNvSpPr>
          <p:nvPr>
            <p:ph type="title"/>
          </p:nvPr>
        </p:nvSpPr>
        <p:spPr>
          <a:xfrm>
            <a:off x="311700" y="1505677"/>
            <a:ext cx="3101100" cy="7413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sz="3200">
                <a:latin typeface="Calibri"/>
                <a:ea typeface="Calibri"/>
                <a:cs typeface="Calibri"/>
                <a:sym typeface="Calibri"/>
              </a:rPr>
              <a:t>CoAlt Training and Office Hours for Accommodations and SWD</a:t>
            </a:r>
            <a:endParaRPr/>
          </a:p>
        </p:txBody>
      </p:sp>
      <p:sp>
        <p:nvSpPr>
          <p:cNvPr id="591" name="Google Shape;591;p48"/>
          <p:cNvSpPr txBox="1">
            <a:spLocks noGrp="1"/>
          </p:cNvSpPr>
          <p:nvPr>
            <p:ph type="body" idx="1"/>
          </p:nvPr>
        </p:nvSpPr>
        <p:spPr>
          <a:xfrm>
            <a:off x="311700" y="2697944"/>
            <a:ext cx="3101100" cy="3034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200"/>
              <a:buNone/>
            </a:pPr>
            <a:r>
              <a:rPr lang="en-US" sz="2200">
                <a:latin typeface="Calibri"/>
                <a:ea typeface="Calibri"/>
                <a:cs typeface="Calibri"/>
                <a:sym typeface="Calibri"/>
              </a:rPr>
              <a:t>Training registration information will be emailed to DACs</a:t>
            </a:r>
            <a:endParaRPr/>
          </a:p>
        </p:txBody>
      </p:sp>
      <p:grpSp>
        <p:nvGrpSpPr>
          <p:cNvPr id="592" name="Google Shape;592;p48">
            <a:extLst>
              <a:ext uri="{C183D7F6-B498-43B3-948B-1728B52AA6E4}">
                <adec:decorative xmlns:adec="http://schemas.microsoft.com/office/drawing/2017/decorative" val="1"/>
              </a:ext>
            </a:extLst>
          </p:cNvPr>
          <p:cNvGrpSpPr/>
          <p:nvPr/>
        </p:nvGrpSpPr>
        <p:grpSpPr>
          <a:xfrm>
            <a:off x="7062326" y="1"/>
            <a:ext cx="1834791" cy="4333356"/>
            <a:chOff x="329184" y="1"/>
            <a:chExt cx="524256" cy="5777808"/>
          </a:xfrm>
        </p:grpSpPr>
        <p:cxnSp>
          <p:nvCxnSpPr>
            <p:cNvPr id="593" name="Google Shape;593;p48"/>
            <p:cNvCxnSpPr/>
            <p:nvPr/>
          </p:nvCxnSpPr>
          <p:spPr>
            <a:xfrm rot="10800000">
              <a:off x="329184" y="5777809"/>
              <a:ext cx="521208" cy="0"/>
            </a:xfrm>
            <a:prstGeom prst="straightConnector1">
              <a:avLst/>
            </a:prstGeom>
            <a:noFill/>
            <a:ln w="152400" cap="flat" cmpd="sng">
              <a:solidFill>
                <a:schemeClr val="accent4"/>
              </a:solidFill>
              <a:prstDash val="solid"/>
              <a:miter lim="800000"/>
              <a:headEnd type="none" w="sm" len="sm"/>
              <a:tailEnd type="none" w="sm" len="sm"/>
            </a:ln>
          </p:spPr>
        </p:cxnSp>
        <p:sp>
          <p:nvSpPr>
            <p:cNvPr id="594" name="Google Shape;594;p48"/>
            <p:cNvSpPr/>
            <p:nvPr/>
          </p:nvSpPr>
          <p:spPr>
            <a:xfrm>
              <a:off x="329184" y="1"/>
              <a:ext cx="524256" cy="553211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595" name="Google Shape;595;p48">
            <a:extLst>
              <a:ext uri="{C183D7F6-B498-43B3-948B-1728B52AA6E4}">
                <adec:decorative xmlns:adec="http://schemas.microsoft.com/office/drawing/2017/decorative" val="1"/>
              </a:ext>
            </a:extLst>
          </p:cNvPr>
          <p:cNvSpPr/>
          <p:nvPr/>
        </p:nvSpPr>
        <p:spPr>
          <a:xfrm>
            <a:off x="3412815" y="141302"/>
            <a:ext cx="5300400" cy="4665600"/>
          </a:xfrm>
          <a:prstGeom prst="rect">
            <a:avLst/>
          </a:prstGeom>
          <a:solidFill>
            <a:schemeClr val="lt1"/>
          </a:solidFill>
          <a:ln>
            <a:noFill/>
          </a:ln>
          <a:effectLst>
            <a:outerShdw blurRad="139700" dist="1270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596" name="Google Shape;596;p48"/>
          <p:cNvGraphicFramePr/>
          <p:nvPr>
            <p:extLst>
              <p:ext uri="{D42A27DB-BD31-4B8C-83A1-F6EECF244321}">
                <p14:modId xmlns:p14="http://schemas.microsoft.com/office/powerpoint/2010/main" val="2677601690"/>
              </p:ext>
            </p:extLst>
          </p:nvPr>
        </p:nvGraphicFramePr>
        <p:xfrm>
          <a:off x="3509919" y="212416"/>
          <a:ext cx="5109700" cy="4504275"/>
        </p:xfrm>
        <a:graphic>
          <a:graphicData uri="http://schemas.openxmlformats.org/drawingml/2006/table">
            <a:tbl>
              <a:tblPr firstRow="1" bandRow="1">
                <a:noFill/>
                <a:tableStyleId>{267B18AA-92DA-472F-A516-1ED1CC0635EE}</a:tableStyleId>
              </a:tblPr>
              <a:tblGrid>
                <a:gridCol w="2237950">
                  <a:extLst>
                    <a:ext uri="{9D8B030D-6E8A-4147-A177-3AD203B41FA5}">
                      <a16:colId xmlns:a16="http://schemas.microsoft.com/office/drawing/2014/main" val="20000"/>
                    </a:ext>
                  </a:extLst>
                </a:gridCol>
                <a:gridCol w="2871750">
                  <a:extLst>
                    <a:ext uri="{9D8B030D-6E8A-4147-A177-3AD203B41FA5}">
                      <a16:colId xmlns:a16="http://schemas.microsoft.com/office/drawing/2014/main" val="20001"/>
                    </a:ext>
                  </a:extLst>
                </a:gridCol>
              </a:tblGrid>
              <a:tr h="354375">
                <a:tc>
                  <a:txBody>
                    <a:bodyPr/>
                    <a:lstStyle/>
                    <a:p>
                      <a:pPr marL="0" marR="0" lvl="0" indent="0" algn="ctr" rtl="0">
                        <a:spcBef>
                          <a:spcPts val="0"/>
                        </a:spcBef>
                        <a:spcAft>
                          <a:spcPts val="0"/>
                        </a:spcAft>
                        <a:buNone/>
                      </a:pPr>
                      <a:r>
                        <a:rPr lang="en-US" sz="1400"/>
                        <a:t>Training Resource</a:t>
                      </a:r>
                      <a:endParaRPr sz="1400">
                        <a:latin typeface="Calibri"/>
                        <a:ea typeface="Calibri"/>
                        <a:cs typeface="Calibri"/>
                        <a:sym typeface="Calibri"/>
                      </a:endParaRPr>
                    </a:p>
                  </a:txBody>
                  <a:tcPr marL="56450" marR="56450" marT="0" marB="0" anchor="ctr">
                    <a:solidFill>
                      <a:srgbClr val="E26510"/>
                    </a:solidFill>
                  </a:tcPr>
                </a:tc>
                <a:tc>
                  <a:txBody>
                    <a:bodyPr/>
                    <a:lstStyle/>
                    <a:p>
                      <a:pPr marL="0" marR="0" lvl="0" indent="0" algn="ctr" rtl="0">
                        <a:spcBef>
                          <a:spcPts val="0"/>
                        </a:spcBef>
                        <a:spcAft>
                          <a:spcPts val="0"/>
                        </a:spcAft>
                        <a:buNone/>
                      </a:pPr>
                      <a:r>
                        <a:rPr lang="en-US" sz="1400"/>
                        <a:t>Date and Location</a:t>
                      </a:r>
                      <a:endParaRPr sz="1400">
                        <a:latin typeface="Calibri"/>
                        <a:ea typeface="Calibri"/>
                        <a:cs typeface="Calibri"/>
                        <a:sym typeface="Calibri"/>
                      </a:endParaRPr>
                    </a:p>
                  </a:txBody>
                  <a:tcPr marL="56450" marR="56450" marT="0" marB="0" anchor="ctr">
                    <a:solidFill>
                      <a:srgbClr val="E26510"/>
                    </a:solidFill>
                  </a:tcPr>
                </a:tc>
                <a:extLst>
                  <a:ext uri="{0D108BD9-81ED-4DB2-BD59-A6C34878D82A}">
                    <a16:rowId xmlns:a16="http://schemas.microsoft.com/office/drawing/2014/main" val="10000"/>
                  </a:ext>
                </a:extLst>
              </a:tr>
              <a:tr h="1100425">
                <a:tc>
                  <a:txBody>
                    <a:bodyPr/>
                    <a:lstStyle/>
                    <a:p>
                      <a:pPr marL="0" marR="0" lvl="0" indent="0" algn="ctr" rtl="0">
                        <a:spcBef>
                          <a:spcPts val="0"/>
                        </a:spcBef>
                        <a:spcAft>
                          <a:spcPts val="0"/>
                        </a:spcAft>
                        <a:buNone/>
                      </a:pPr>
                      <a:r>
                        <a:rPr lang="en-US" sz="1400">
                          <a:solidFill>
                            <a:srgbClr val="000000"/>
                          </a:solidFill>
                        </a:rPr>
                        <a:t>Office Hours Wednesdays</a:t>
                      </a:r>
                      <a:endParaRPr sz="1400">
                        <a:solidFill>
                          <a:srgbClr val="000000"/>
                        </a:solidFill>
                      </a:endParaRPr>
                    </a:p>
                    <a:p>
                      <a:pPr marL="0" marR="0" lvl="0" indent="0" algn="ctr" rtl="0">
                        <a:spcBef>
                          <a:spcPts val="0"/>
                        </a:spcBef>
                        <a:spcAft>
                          <a:spcPts val="0"/>
                        </a:spcAft>
                        <a:buNone/>
                      </a:pPr>
                      <a:r>
                        <a:rPr lang="en-US" sz="1400">
                          <a:solidFill>
                            <a:srgbClr val="000000"/>
                          </a:solidFill>
                        </a:rPr>
                        <a:t>3 to 3:30 p.m.</a:t>
                      </a:r>
                      <a:endParaRPr sz="1400" b="0">
                        <a:solidFill>
                          <a:srgbClr val="000000"/>
                        </a:solidFill>
                        <a:latin typeface="Calibri"/>
                        <a:ea typeface="Calibri"/>
                        <a:cs typeface="Calibri"/>
                        <a:sym typeface="Calibri"/>
                      </a:endParaRPr>
                    </a:p>
                  </a:txBody>
                  <a:tcPr marL="56450" marR="56450" marT="0" marB="0" anchor="ctr"/>
                </a:tc>
                <a:tc>
                  <a:txBody>
                    <a:bodyPr/>
                    <a:lstStyle/>
                    <a:p>
                      <a:pPr marL="88900" marR="0" lvl="0" indent="0" algn="l" rtl="0">
                        <a:lnSpc>
                          <a:spcPct val="100000"/>
                        </a:lnSpc>
                        <a:spcBef>
                          <a:spcPts val="0"/>
                        </a:spcBef>
                        <a:spcAft>
                          <a:spcPts val="0"/>
                        </a:spcAft>
                        <a:buClr>
                          <a:schemeClr val="dk1"/>
                        </a:buClr>
                        <a:buSzPts val="1400"/>
                        <a:buFont typeface="Calibri"/>
                        <a:buNone/>
                      </a:pPr>
                      <a:r>
                        <a:rPr lang="en-US" sz="1400">
                          <a:solidFill>
                            <a:srgbClr val="000000"/>
                          </a:solidFill>
                        </a:rPr>
                        <a:t>December 1</a:t>
                      </a:r>
                      <a:r>
                        <a:rPr lang="en-US">
                          <a:solidFill>
                            <a:srgbClr val="000000"/>
                          </a:solidFill>
                        </a:rPr>
                        <a:t>0</a:t>
                      </a:r>
                      <a:endParaRPr sz="1100">
                        <a:solidFill>
                          <a:srgbClr val="000000"/>
                        </a:solidFill>
                      </a:endParaRPr>
                    </a:p>
                    <a:p>
                      <a:pPr marL="88900" marR="0" lvl="0" indent="0" algn="l" rtl="0">
                        <a:lnSpc>
                          <a:spcPct val="100000"/>
                        </a:lnSpc>
                        <a:spcBef>
                          <a:spcPts val="0"/>
                        </a:spcBef>
                        <a:spcAft>
                          <a:spcPts val="0"/>
                        </a:spcAft>
                        <a:buClr>
                          <a:schemeClr val="dk1"/>
                        </a:buClr>
                        <a:buSzPts val="1400"/>
                        <a:buFont typeface="Calibri"/>
                        <a:buNone/>
                      </a:pPr>
                      <a:r>
                        <a:rPr lang="en-US" sz="1400">
                          <a:solidFill>
                            <a:srgbClr val="000000"/>
                          </a:solidFill>
                        </a:rPr>
                        <a:t>January 2</a:t>
                      </a:r>
                      <a:r>
                        <a:rPr lang="en-US">
                          <a:solidFill>
                            <a:srgbClr val="000000"/>
                          </a:solidFill>
                        </a:rPr>
                        <a:t>1</a:t>
                      </a:r>
                      <a:endParaRPr sz="1100">
                        <a:solidFill>
                          <a:srgbClr val="000000"/>
                        </a:solidFill>
                      </a:endParaRPr>
                    </a:p>
                    <a:p>
                      <a:pPr marL="88900" marR="0" lvl="0" indent="0" algn="l" rtl="0">
                        <a:lnSpc>
                          <a:spcPct val="100000"/>
                        </a:lnSpc>
                        <a:spcBef>
                          <a:spcPts val="0"/>
                        </a:spcBef>
                        <a:spcAft>
                          <a:spcPts val="0"/>
                        </a:spcAft>
                        <a:buClr>
                          <a:schemeClr val="dk1"/>
                        </a:buClr>
                        <a:buSzPts val="1400"/>
                        <a:buFont typeface="Calibri"/>
                        <a:buNone/>
                      </a:pPr>
                      <a:r>
                        <a:rPr lang="en-US" sz="1400">
                          <a:solidFill>
                            <a:srgbClr val="000000"/>
                          </a:solidFill>
                        </a:rPr>
                        <a:t>February 1</a:t>
                      </a:r>
                      <a:r>
                        <a:rPr lang="en-US">
                          <a:solidFill>
                            <a:srgbClr val="000000"/>
                          </a:solidFill>
                        </a:rPr>
                        <a:t>1</a:t>
                      </a:r>
                      <a:r>
                        <a:rPr lang="en-US" sz="1400">
                          <a:solidFill>
                            <a:srgbClr val="000000"/>
                          </a:solidFill>
                        </a:rPr>
                        <a:t> and 2</a:t>
                      </a:r>
                      <a:r>
                        <a:rPr lang="en-US">
                          <a:solidFill>
                            <a:srgbClr val="000000"/>
                          </a:solidFill>
                        </a:rPr>
                        <a:t>5</a:t>
                      </a:r>
                      <a:endParaRPr sz="1100">
                        <a:solidFill>
                          <a:srgbClr val="000000"/>
                        </a:solidFill>
                      </a:endParaRPr>
                    </a:p>
                    <a:p>
                      <a:pPr marL="88900" marR="0" lvl="0" indent="0" algn="l" rtl="0">
                        <a:lnSpc>
                          <a:spcPct val="100000"/>
                        </a:lnSpc>
                        <a:spcBef>
                          <a:spcPts val="0"/>
                        </a:spcBef>
                        <a:spcAft>
                          <a:spcPts val="0"/>
                        </a:spcAft>
                        <a:buClr>
                          <a:schemeClr val="dk1"/>
                        </a:buClr>
                        <a:buSzPts val="1400"/>
                        <a:buFont typeface="Calibri"/>
                        <a:buNone/>
                      </a:pPr>
                      <a:r>
                        <a:rPr lang="en-US" sz="1400">
                          <a:solidFill>
                            <a:srgbClr val="000000"/>
                          </a:solidFill>
                        </a:rPr>
                        <a:t>March 1</a:t>
                      </a:r>
                      <a:r>
                        <a:rPr lang="en-US">
                          <a:solidFill>
                            <a:srgbClr val="000000"/>
                          </a:solidFill>
                        </a:rPr>
                        <a:t>1</a:t>
                      </a:r>
                      <a:r>
                        <a:rPr lang="en-US" sz="1400">
                          <a:solidFill>
                            <a:srgbClr val="000000"/>
                          </a:solidFill>
                        </a:rPr>
                        <a:t> and 2</a:t>
                      </a:r>
                      <a:r>
                        <a:rPr lang="en-US">
                          <a:solidFill>
                            <a:srgbClr val="000000"/>
                          </a:solidFill>
                        </a:rPr>
                        <a:t>5</a:t>
                      </a:r>
                      <a:endParaRPr sz="1100">
                        <a:solidFill>
                          <a:srgbClr val="000000"/>
                        </a:solidFill>
                      </a:endParaRPr>
                    </a:p>
                    <a:p>
                      <a:pPr marL="88900" marR="0" lvl="0" indent="0" algn="l" rtl="0">
                        <a:lnSpc>
                          <a:spcPct val="100000"/>
                        </a:lnSpc>
                        <a:spcBef>
                          <a:spcPts val="0"/>
                        </a:spcBef>
                        <a:spcAft>
                          <a:spcPts val="0"/>
                        </a:spcAft>
                        <a:buClr>
                          <a:schemeClr val="dk1"/>
                        </a:buClr>
                        <a:buSzPts val="1400"/>
                        <a:buFont typeface="Calibri"/>
                        <a:buNone/>
                      </a:pPr>
                      <a:r>
                        <a:rPr lang="en-US" sz="1400">
                          <a:solidFill>
                            <a:srgbClr val="000000"/>
                          </a:solidFill>
                        </a:rPr>
                        <a:t>Weekly beginning April </a:t>
                      </a:r>
                      <a:r>
                        <a:rPr lang="en-US">
                          <a:solidFill>
                            <a:srgbClr val="000000"/>
                          </a:solidFill>
                        </a:rPr>
                        <a:t>1</a:t>
                      </a:r>
                      <a:endParaRPr sz="1100">
                        <a:solidFill>
                          <a:srgbClr val="000000"/>
                        </a:solidFill>
                      </a:endParaRPr>
                    </a:p>
                  </a:txBody>
                  <a:tcPr marL="56450" marR="56450" marT="0" marB="0" anchor="ctr"/>
                </a:tc>
                <a:extLst>
                  <a:ext uri="{0D108BD9-81ED-4DB2-BD59-A6C34878D82A}">
                    <a16:rowId xmlns:a16="http://schemas.microsoft.com/office/drawing/2014/main" val="10001"/>
                  </a:ext>
                </a:extLst>
              </a:tr>
              <a:tr h="699425">
                <a:tc>
                  <a:txBody>
                    <a:bodyPr/>
                    <a:lstStyle/>
                    <a:p>
                      <a:pPr marL="0" marR="0" lvl="0" indent="0" algn="ctr" rtl="0">
                        <a:spcBef>
                          <a:spcPts val="0"/>
                        </a:spcBef>
                        <a:spcAft>
                          <a:spcPts val="0"/>
                        </a:spcAft>
                        <a:buNone/>
                      </a:pPr>
                      <a:r>
                        <a:rPr lang="en-US" sz="1400" b="0">
                          <a:solidFill>
                            <a:srgbClr val="000000"/>
                          </a:solidFill>
                          <a:latin typeface="Calibri"/>
                          <a:ea typeface="Calibri"/>
                          <a:cs typeface="Calibri"/>
                          <a:sym typeface="Calibri"/>
                        </a:rPr>
                        <a:t>Office Hour for TVIs</a:t>
                      </a:r>
                      <a:endParaRPr sz="1100">
                        <a:solidFill>
                          <a:srgbClr val="000000"/>
                        </a:solidFill>
                      </a:endParaRPr>
                    </a:p>
                    <a:p>
                      <a:pPr marL="0" marR="0" lvl="0" indent="0" algn="ctr" rtl="0">
                        <a:spcBef>
                          <a:spcPts val="0"/>
                        </a:spcBef>
                        <a:spcAft>
                          <a:spcPts val="0"/>
                        </a:spcAft>
                        <a:buNone/>
                      </a:pPr>
                      <a:r>
                        <a:rPr lang="en-US" sz="1400" b="0">
                          <a:solidFill>
                            <a:srgbClr val="000000"/>
                          </a:solidFill>
                          <a:latin typeface="Calibri"/>
                          <a:ea typeface="Calibri"/>
                          <a:cs typeface="Calibri"/>
                          <a:sym typeface="Calibri"/>
                        </a:rPr>
                        <a:t>Wednesday</a:t>
                      </a:r>
                      <a:endParaRPr sz="1100">
                        <a:solidFill>
                          <a:srgbClr val="000000"/>
                        </a:solidFill>
                      </a:endParaRPr>
                    </a:p>
                    <a:p>
                      <a:pPr marL="0" marR="0" lvl="0" indent="0" algn="ctr" rtl="0">
                        <a:spcBef>
                          <a:spcPts val="0"/>
                        </a:spcBef>
                        <a:spcAft>
                          <a:spcPts val="0"/>
                        </a:spcAft>
                        <a:buNone/>
                      </a:pPr>
                      <a:r>
                        <a:rPr lang="en-US" sz="1400" b="0">
                          <a:solidFill>
                            <a:srgbClr val="000000"/>
                          </a:solidFill>
                          <a:latin typeface="Calibri"/>
                          <a:ea typeface="Calibri"/>
                          <a:cs typeface="Calibri"/>
                          <a:sym typeface="Calibri"/>
                        </a:rPr>
                        <a:t>4 to 5 p.m.</a:t>
                      </a:r>
                      <a:endParaRPr sz="1100">
                        <a:solidFill>
                          <a:srgbClr val="000000"/>
                        </a:solidFill>
                      </a:endParaRPr>
                    </a:p>
                  </a:txBody>
                  <a:tcPr marL="56450" marR="56450" marT="0" marB="0" anchor="ctr"/>
                </a:tc>
                <a:tc>
                  <a:txBody>
                    <a:bodyPr/>
                    <a:lstStyle/>
                    <a:p>
                      <a:pPr marL="88900" marR="0" lvl="0" indent="0" algn="l" rtl="0">
                        <a:lnSpc>
                          <a:spcPct val="100000"/>
                        </a:lnSpc>
                        <a:spcBef>
                          <a:spcPts val="0"/>
                        </a:spcBef>
                        <a:spcAft>
                          <a:spcPts val="0"/>
                        </a:spcAft>
                        <a:buClr>
                          <a:schemeClr val="dk1"/>
                        </a:buClr>
                        <a:buSzPts val="1400"/>
                        <a:buFont typeface="Calibri"/>
                        <a:buNone/>
                      </a:pPr>
                      <a:r>
                        <a:rPr lang="en-US" sz="1400">
                          <a:solidFill>
                            <a:srgbClr val="000000"/>
                          </a:solidFill>
                        </a:rPr>
                        <a:t>January </a:t>
                      </a:r>
                      <a:r>
                        <a:rPr lang="en-US">
                          <a:solidFill>
                            <a:srgbClr val="000000"/>
                          </a:solidFill>
                        </a:rPr>
                        <a:t>7</a:t>
                      </a:r>
                      <a:endParaRPr sz="1100">
                        <a:solidFill>
                          <a:srgbClr val="000000"/>
                        </a:solidFill>
                      </a:endParaRPr>
                    </a:p>
                  </a:txBody>
                  <a:tcPr marL="56450" marR="56450" marT="0" marB="0" anchor="ctr"/>
                </a:tc>
                <a:extLst>
                  <a:ext uri="{0D108BD9-81ED-4DB2-BD59-A6C34878D82A}">
                    <a16:rowId xmlns:a16="http://schemas.microsoft.com/office/drawing/2014/main" val="10002"/>
                  </a:ext>
                </a:extLst>
              </a:tr>
              <a:tr h="727400">
                <a:tc>
                  <a:txBody>
                    <a:bodyPr/>
                    <a:lstStyle/>
                    <a:p>
                      <a:pPr marL="0" marR="0" lvl="0" indent="0" algn="ctr" rtl="0">
                        <a:spcBef>
                          <a:spcPts val="0"/>
                        </a:spcBef>
                        <a:spcAft>
                          <a:spcPts val="0"/>
                        </a:spcAft>
                        <a:buNone/>
                      </a:pPr>
                      <a:r>
                        <a:rPr lang="en-US" sz="1400">
                          <a:solidFill>
                            <a:srgbClr val="000000"/>
                          </a:solidFill>
                        </a:rPr>
                        <a:t>Accessibility and Accommodations Training</a:t>
                      </a:r>
                      <a:endParaRPr sz="1100">
                        <a:solidFill>
                          <a:srgbClr val="000000"/>
                        </a:solidFill>
                      </a:endParaRPr>
                    </a:p>
                  </a:txBody>
                  <a:tcPr marL="56450" marR="56450" marT="0" marB="0" anchor="ctr"/>
                </a:tc>
                <a:tc>
                  <a:txBody>
                    <a:bodyPr/>
                    <a:lstStyle/>
                    <a:p>
                      <a:pPr marL="88900" marR="0" lvl="0" indent="0" algn="l" rtl="0">
                        <a:spcBef>
                          <a:spcPts val="0"/>
                        </a:spcBef>
                        <a:spcAft>
                          <a:spcPts val="0"/>
                        </a:spcAft>
                        <a:buNone/>
                      </a:pPr>
                      <a:r>
                        <a:rPr lang="en-US" sz="1400">
                          <a:solidFill>
                            <a:srgbClr val="000000"/>
                          </a:solidFill>
                        </a:rPr>
                        <a:t>September 10</a:t>
                      </a:r>
                      <a:endParaRPr sz="1100">
                        <a:solidFill>
                          <a:srgbClr val="000000"/>
                        </a:solidFill>
                      </a:endParaRPr>
                    </a:p>
                    <a:p>
                      <a:pPr marL="88900" marR="0" lvl="0" indent="0" algn="l" rtl="0">
                        <a:spcBef>
                          <a:spcPts val="0"/>
                        </a:spcBef>
                        <a:spcAft>
                          <a:spcPts val="0"/>
                        </a:spcAft>
                        <a:buClr>
                          <a:schemeClr val="dk1"/>
                        </a:buClr>
                        <a:buSzPts val="1400"/>
                        <a:buFont typeface="Calibri"/>
                        <a:buNone/>
                      </a:pPr>
                      <a:r>
                        <a:rPr lang="en-US" sz="1400">
                          <a:solidFill>
                            <a:srgbClr val="000000"/>
                          </a:solidFill>
                        </a:rPr>
                        <a:t>September 1</a:t>
                      </a:r>
                      <a:r>
                        <a:rPr lang="en-US">
                          <a:solidFill>
                            <a:srgbClr val="000000"/>
                          </a:solidFill>
                        </a:rPr>
                        <a:t>1</a:t>
                      </a:r>
                      <a:endParaRPr sz="1100">
                        <a:solidFill>
                          <a:srgbClr val="000000"/>
                        </a:solidFill>
                      </a:endParaRPr>
                    </a:p>
                    <a:p>
                      <a:pPr marL="88900" marR="0" lvl="0" indent="0" algn="l" rtl="0">
                        <a:spcBef>
                          <a:spcPts val="0"/>
                        </a:spcBef>
                        <a:spcAft>
                          <a:spcPts val="0"/>
                        </a:spcAft>
                        <a:buNone/>
                      </a:pPr>
                      <a:r>
                        <a:rPr lang="en-US" sz="1400">
                          <a:solidFill>
                            <a:srgbClr val="000000"/>
                          </a:solidFill>
                        </a:rPr>
                        <a:t>September 1</a:t>
                      </a:r>
                      <a:r>
                        <a:rPr lang="en-US">
                          <a:solidFill>
                            <a:srgbClr val="000000"/>
                          </a:solidFill>
                        </a:rPr>
                        <a:t>6</a:t>
                      </a:r>
                      <a:endParaRPr sz="1100">
                        <a:solidFill>
                          <a:srgbClr val="000000"/>
                        </a:solidFill>
                      </a:endParaRPr>
                    </a:p>
                  </a:txBody>
                  <a:tcPr marL="56450" marR="56450" marT="0" marB="0" anchor="ctr"/>
                </a:tc>
                <a:extLst>
                  <a:ext uri="{0D108BD9-81ED-4DB2-BD59-A6C34878D82A}">
                    <a16:rowId xmlns:a16="http://schemas.microsoft.com/office/drawing/2014/main" val="10003"/>
                  </a:ext>
                </a:extLst>
              </a:tr>
              <a:tr h="428975">
                <a:tc>
                  <a:txBody>
                    <a:bodyPr/>
                    <a:lstStyle/>
                    <a:p>
                      <a:pPr marL="0" marR="0" lvl="0" indent="0" algn="ctr" rtl="0">
                        <a:spcBef>
                          <a:spcPts val="0"/>
                        </a:spcBef>
                        <a:spcAft>
                          <a:spcPts val="0"/>
                        </a:spcAft>
                        <a:buNone/>
                      </a:pPr>
                      <a:r>
                        <a:rPr lang="en-US" sz="1400">
                          <a:solidFill>
                            <a:srgbClr val="000000"/>
                          </a:solidFill>
                        </a:rPr>
                        <a:t>CoAlt Training for DACs</a:t>
                      </a:r>
                      <a:endParaRPr sz="1100">
                        <a:solidFill>
                          <a:srgbClr val="000000"/>
                        </a:solidFill>
                      </a:endParaRPr>
                    </a:p>
                  </a:txBody>
                  <a:tcPr marL="56450" marR="56450" marT="0" marB="0" anchor="ctr"/>
                </a:tc>
                <a:tc>
                  <a:txBody>
                    <a:bodyPr/>
                    <a:lstStyle/>
                    <a:p>
                      <a:pPr marL="88900" marR="0" lvl="0" indent="0" algn="l" rtl="0">
                        <a:spcBef>
                          <a:spcPts val="0"/>
                        </a:spcBef>
                        <a:spcAft>
                          <a:spcPts val="0"/>
                        </a:spcAft>
                        <a:buNone/>
                      </a:pPr>
                      <a:r>
                        <a:rPr lang="en-US" sz="1400">
                          <a:solidFill>
                            <a:srgbClr val="000000"/>
                          </a:solidFill>
                        </a:rPr>
                        <a:t>November</a:t>
                      </a:r>
                      <a:endParaRPr sz="1400">
                        <a:solidFill>
                          <a:srgbClr val="000000"/>
                        </a:solidFill>
                      </a:endParaRPr>
                    </a:p>
                  </a:txBody>
                  <a:tcPr marL="56450" marR="56450" marT="0" marB="0" anchor="ctr"/>
                </a:tc>
                <a:extLst>
                  <a:ext uri="{0D108BD9-81ED-4DB2-BD59-A6C34878D82A}">
                    <a16:rowId xmlns:a16="http://schemas.microsoft.com/office/drawing/2014/main" val="10004"/>
                  </a:ext>
                </a:extLst>
              </a:tr>
              <a:tr h="1193675">
                <a:tc>
                  <a:txBody>
                    <a:bodyPr/>
                    <a:lstStyle/>
                    <a:p>
                      <a:pPr marL="0" marR="0" lvl="0" indent="0" algn="ctr" rtl="0">
                        <a:spcBef>
                          <a:spcPts val="0"/>
                        </a:spcBef>
                        <a:spcAft>
                          <a:spcPts val="0"/>
                        </a:spcAft>
                        <a:buClr>
                          <a:schemeClr val="dk1"/>
                        </a:buClr>
                        <a:buSzPts val="1400"/>
                        <a:buFont typeface="Calibri"/>
                        <a:buNone/>
                      </a:pPr>
                      <a:r>
                        <a:rPr lang="en-US" sz="1400">
                          <a:solidFill>
                            <a:srgbClr val="000000"/>
                          </a:solidFill>
                        </a:rPr>
                        <a:t>CoAlt Training for Test Administrators</a:t>
                      </a:r>
                      <a:endParaRPr sz="1100">
                        <a:solidFill>
                          <a:srgbClr val="000000"/>
                        </a:solidFill>
                      </a:endParaRPr>
                    </a:p>
                  </a:txBody>
                  <a:tcPr marL="56450" marR="56450" marT="0" marB="0" anchor="ctr"/>
                </a:tc>
                <a:tc>
                  <a:txBody>
                    <a:bodyPr/>
                    <a:lstStyle/>
                    <a:p>
                      <a:pPr marL="0" marR="0" lvl="0" indent="0" algn="l" rtl="0">
                        <a:lnSpc>
                          <a:spcPct val="100000"/>
                        </a:lnSpc>
                        <a:spcBef>
                          <a:spcPts val="0"/>
                        </a:spcBef>
                        <a:spcAft>
                          <a:spcPts val="0"/>
                        </a:spcAft>
                        <a:buClr>
                          <a:srgbClr val="000000"/>
                        </a:buClr>
                        <a:buSzPts val="1400"/>
                        <a:buFont typeface="Calibri"/>
                        <a:buNone/>
                      </a:pPr>
                      <a:r>
                        <a:rPr lang="en-US" sz="1400" b="1" i="0" u="sng" strike="noStrike" dirty="0">
                          <a:solidFill>
                            <a:srgbClr val="000000"/>
                          </a:solidFill>
                        </a:rPr>
                        <a:t>Through Educator Portal</a:t>
                      </a:r>
                      <a:endParaRPr sz="1100" b="1" dirty="0">
                        <a:solidFill>
                          <a:srgbClr val="000000"/>
                        </a:solidFill>
                      </a:endParaRPr>
                    </a:p>
                    <a:p>
                      <a:pPr marL="0" marR="0" lvl="0" indent="0" algn="l" rtl="0">
                        <a:lnSpc>
                          <a:spcPct val="100000"/>
                        </a:lnSpc>
                        <a:spcBef>
                          <a:spcPts val="0"/>
                        </a:spcBef>
                        <a:spcAft>
                          <a:spcPts val="0"/>
                        </a:spcAft>
                        <a:buClr>
                          <a:srgbClr val="000000"/>
                        </a:buClr>
                        <a:buSzPts val="1400"/>
                        <a:buFont typeface="Calibri"/>
                        <a:buNone/>
                      </a:pPr>
                      <a:r>
                        <a:rPr lang="en-US" sz="1400" b="0" i="0" u="none" strike="noStrike" dirty="0">
                          <a:solidFill>
                            <a:srgbClr val="000000"/>
                          </a:solidFill>
                          <a:latin typeface="Calibri"/>
                          <a:ea typeface="Calibri"/>
                          <a:cs typeface="Calibri"/>
                          <a:sym typeface="Calibri"/>
                        </a:rPr>
                        <a:t>DLM Training – </a:t>
                      </a:r>
                      <a:r>
                        <a:rPr lang="en-US" dirty="0">
                          <a:solidFill>
                            <a:srgbClr val="000000"/>
                          </a:solidFill>
                        </a:rPr>
                        <a:t>August 18</a:t>
                      </a:r>
                      <a:endParaRPr sz="1400" dirty="0">
                        <a:solidFill>
                          <a:srgbClr val="000000"/>
                        </a:solidFill>
                      </a:endParaRPr>
                    </a:p>
                    <a:p>
                      <a:pPr marL="0" marR="0" lvl="0" indent="0" algn="l" rtl="0">
                        <a:lnSpc>
                          <a:spcPct val="100000"/>
                        </a:lnSpc>
                        <a:spcBef>
                          <a:spcPts val="0"/>
                        </a:spcBef>
                        <a:spcAft>
                          <a:spcPts val="0"/>
                        </a:spcAft>
                        <a:buClr>
                          <a:srgbClr val="000000"/>
                        </a:buClr>
                        <a:buSzPts val="1400"/>
                        <a:buFont typeface="Calibri"/>
                        <a:buNone/>
                      </a:pPr>
                      <a:r>
                        <a:rPr lang="en-US" sz="1400" b="0" i="0" u="none" strike="noStrike" dirty="0">
                          <a:solidFill>
                            <a:srgbClr val="000000"/>
                          </a:solidFill>
                          <a:latin typeface="Calibri"/>
                          <a:ea typeface="Calibri"/>
                          <a:cs typeface="Calibri"/>
                          <a:sym typeface="Calibri"/>
                        </a:rPr>
                        <a:t>CoAlt Science and Social Studies – December</a:t>
                      </a:r>
                      <a:endParaRPr sz="1400" dirty="0">
                        <a:solidFill>
                          <a:srgbClr val="000000"/>
                        </a:solidFill>
                      </a:endParaRPr>
                    </a:p>
                  </a:txBody>
                  <a:tcPr marL="56450" marR="56450" marT="0" marB="0" anchor="ctr"/>
                </a:tc>
                <a:extLst>
                  <a:ext uri="{0D108BD9-81ED-4DB2-BD59-A6C34878D82A}">
                    <a16:rowId xmlns:a16="http://schemas.microsoft.com/office/drawing/2014/main" val="10005"/>
                  </a:ext>
                </a:extLst>
              </a:tr>
            </a:tbl>
          </a:graphicData>
        </a:graphic>
      </p:graphicFrame>
      <p:pic>
        <p:nvPicPr>
          <p:cNvPr id="597" name="Google Shape;597;p48" descr="CDE logo"/>
          <p:cNvPicPr preferRelativeResize="0"/>
          <p:nvPr/>
        </p:nvPicPr>
        <p:blipFill rotWithShape="1">
          <a:blip r:embed="rId3">
            <a:alphaModFix/>
          </a:blip>
          <a:srcRect/>
          <a:stretch/>
        </p:blipFill>
        <p:spPr>
          <a:xfrm>
            <a:off x="471796" y="701767"/>
            <a:ext cx="712724" cy="302997"/>
          </a:xfrm>
          <a:prstGeom prst="rect">
            <a:avLst/>
          </a:prstGeom>
          <a:noFill/>
          <a:ln>
            <a:noFill/>
          </a:ln>
        </p:spPr>
      </p:pic>
      <p:cxnSp>
        <p:nvCxnSpPr>
          <p:cNvPr id="598" name="Google Shape;598;p48">
            <a:extLst>
              <a:ext uri="{C183D7F6-B498-43B3-948B-1728B52AA6E4}">
                <adec:decorative xmlns:adec="http://schemas.microsoft.com/office/drawing/2017/decorative" val="1"/>
              </a:ext>
            </a:extLst>
          </p:cNvPr>
          <p:cNvCxnSpPr/>
          <p:nvPr/>
        </p:nvCxnSpPr>
        <p:spPr>
          <a:xfrm>
            <a:off x="322129" y="2713449"/>
            <a:ext cx="2751600" cy="4800"/>
          </a:xfrm>
          <a:prstGeom prst="straightConnector1">
            <a:avLst/>
          </a:prstGeom>
          <a:noFill/>
          <a:ln w="28575" cap="flat" cmpd="sng">
            <a:solidFill>
              <a:schemeClr val="accent4"/>
            </a:solidFill>
            <a:prstDash val="solid"/>
            <a:miter lim="800000"/>
            <a:headEnd type="none" w="sm" len="sm"/>
            <a:tailEnd type="none" w="sm" len="sm"/>
          </a:ln>
        </p:spPr>
      </p:cxn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49"/>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3200"/>
              <a:buFont typeface="Calibri"/>
              <a:buNone/>
            </a:pPr>
            <a:r>
              <a:rPr lang="en-US" sz="3200">
                <a:latin typeface="Calibri"/>
                <a:ea typeface="Calibri"/>
                <a:cs typeface="Calibri"/>
                <a:sym typeface="Calibri"/>
              </a:rPr>
              <a:t>CoAlt Training</a:t>
            </a:r>
            <a:endParaRPr/>
          </a:p>
        </p:txBody>
      </p:sp>
      <p:sp>
        <p:nvSpPr>
          <p:cNvPr id="604" name="Google Shape;604;p49"/>
          <p:cNvSpPr txBox="1">
            <a:spLocks noGrp="1"/>
          </p:cNvSpPr>
          <p:nvPr>
            <p:ph type="body" idx="1"/>
          </p:nvPr>
        </p:nvSpPr>
        <p:spPr>
          <a:xfrm>
            <a:off x="311700" y="1152475"/>
            <a:ext cx="8135100" cy="3034800"/>
          </a:xfrm>
          <a:prstGeom prst="rect">
            <a:avLst/>
          </a:prstGeom>
          <a:noFill/>
          <a:ln>
            <a:noFill/>
          </a:ln>
        </p:spPr>
        <p:txBody>
          <a:bodyPr spcFirstLastPara="1" wrap="square" lIns="0" tIns="0" rIns="0" bIns="45700" anchor="t" anchorCtr="0">
            <a:noAutofit/>
          </a:bodyPr>
          <a:lstStyle/>
          <a:p>
            <a:pPr marL="342900" lvl="0" indent="-342900" algn="l" rtl="0">
              <a:lnSpc>
                <a:spcPct val="90000"/>
              </a:lnSpc>
              <a:spcBef>
                <a:spcPts val="0"/>
              </a:spcBef>
              <a:spcAft>
                <a:spcPts val="0"/>
              </a:spcAft>
              <a:buClr>
                <a:srgbClr val="000000"/>
              </a:buClr>
              <a:buSzPts val="2400"/>
              <a:buChar char="●"/>
            </a:pPr>
            <a:r>
              <a:rPr lang="en-US">
                <a:solidFill>
                  <a:srgbClr val="000000"/>
                </a:solidFill>
              </a:rPr>
              <a:t>Train teachers in all parts of the CoAlt assessments</a:t>
            </a:r>
            <a:endParaRPr>
              <a:solidFill>
                <a:srgbClr val="000000"/>
              </a:solidFill>
            </a:endParaRPr>
          </a:p>
          <a:p>
            <a:pPr marL="685800" lvl="1" indent="-228600" algn="l" rtl="0">
              <a:lnSpc>
                <a:spcPct val="90000"/>
              </a:lnSpc>
              <a:spcBef>
                <a:spcPts val="500"/>
              </a:spcBef>
              <a:spcAft>
                <a:spcPts val="0"/>
              </a:spcAft>
              <a:buClr>
                <a:srgbClr val="000000"/>
              </a:buClr>
              <a:buSzPts val="2000"/>
              <a:buChar char="○"/>
            </a:pPr>
            <a:r>
              <a:rPr lang="en-US">
                <a:solidFill>
                  <a:srgbClr val="000000"/>
                </a:solidFill>
              </a:rPr>
              <a:t>Separate modules</a:t>
            </a:r>
            <a:endParaRPr>
              <a:solidFill>
                <a:srgbClr val="000000"/>
              </a:solidFill>
            </a:endParaRPr>
          </a:p>
          <a:p>
            <a:pPr marL="685800" lvl="1" indent="-228600" algn="l" rtl="0">
              <a:lnSpc>
                <a:spcPct val="90000"/>
              </a:lnSpc>
              <a:spcBef>
                <a:spcPts val="500"/>
              </a:spcBef>
              <a:spcAft>
                <a:spcPts val="0"/>
              </a:spcAft>
              <a:buClr>
                <a:srgbClr val="000000"/>
              </a:buClr>
              <a:buSzPts val="2000"/>
              <a:buChar char="○"/>
            </a:pPr>
            <a:r>
              <a:rPr lang="en-US">
                <a:solidFill>
                  <a:srgbClr val="000000"/>
                </a:solidFill>
              </a:rPr>
              <a:t>ELA/math – available through Kite Educator Portal</a:t>
            </a:r>
            <a:endParaRPr>
              <a:solidFill>
                <a:srgbClr val="000000"/>
              </a:solidFill>
            </a:endParaRPr>
          </a:p>
          <a:p>
            <a:pPr marL="685800" lvl="1" indent="-228600" algn="l" rtl="0">
              <a:lnSpc>
                <a:spcPct val="90000"/>
              </a:lnSpc>
              <a:spcBef>
                <a:spcPts val="500"/>
              </a:spcBef>
              <a:spcAft>
                <a:spcPts val="0"/>
              </a:spcAft>
              <a:buClr>
                <a:srgbClr val="000000"/>
              </a:buClr>
              <a:buSzPts val="2000"/>
              <a:buChar char="○"/>
            </a:pPr>
            <a:r>
              <a:rPr lang="en-US">
                <a:solidFill>
                  <a:srgbClr val="000000"/>
                </a:solidFill>
              </a:rPr>
              <a:t>Science and Social Studies – available through Kite Educator Portal</a:t>
            </a:r>
            <a:endParaRPr>
              <a:solidFill>
                <a:srgbClr val="000000"/>
              </a:solidFill>
            </a:endParaRPr>
          </a:p>
          <a:p>
            <a:pPr marL="685800" lvl="1" indent="-228600" algn="l" rtl="0">
              <a:lnSpc>
                <a:spcPct val="90000"/>
              </a:lnSpc>
              <a:spcBef>
                <a:spcPts val="500"/>
              </a:spcBef>
              <a:spcAft>
                <a:spcPts val="0"/>
              </a:spcAft>
              <a:buClr>
                <a:srgbClr val="000000"/>
              </a:buClr>
              <a:buSzPts val="2000"/>
              <a:buChar char="○"/>
            </a:pPr>
            <a:r>
              <a:rPr lang="en-US">
                <a:solidFill>
                  <a:srgbClr val="000000"/>
                </a:solidFill>
              </a:rPr>
              <a:t>Educators will be required to take and pass a quiz based on the information presented in each module</a:t>
            </a:r>
            <a:endParaRPr>
              <a:solidFill>
                <a:srgbClr val="000000"/>
              </a:solidFill>
            </a:endParaRPr>
          </a:p>
          <a:p>
            <a:pPr marL="685800" lvl="1" indent="-190500" algn="l" rtl="0">
              <a:lnSpc>
                <a:spcPct val="90000"/>
              </a:lnSpc>
              <a:spcBef>
                <a:spcPts val="500"/>
              </a:spcBef>
              <a:spcAft>
                <a:spcPts val="0"/>
              </a:spcAft>
              <a:buClr>
                <a:srgbClr val="000000"/>
              </a:buClr>
              <a:buSzPts val="1400"/>
              <a:buChar char="○"/>
            </a:pPr>
            <a:r>
              <a:rPr lang="en-US">
                <a:solidFill>
                  <a:srgbClr val="000000"/>
                </a:solidFill>
              </a:rPr>
              <a:t>Complete training by </a:t>
            </a:r>
            <a:r>
              <a:rPr lang="en-US" i="1" u="sng">
                <a:solidFill>
                  <a:srgbClr val="EF7521"/>
                </a:solidFill>
              </a:rPr>
              <a:t>March 15, 2026</a:t>
            </a:r>
            <a:endParaRPr sz="800" i="1" u="sng">
              <a:solidFill>
                <a:srgbClr val="EF7521"/>
              </a:solidFill>
            </a:endParaRPr>
          </a:p>
          <a:p>
            <a:pPr marL="342900" lvl="0" indent="-342900" algn="l" rtl="0">
              <a:lnSpc>
                <a:spcPct val="90000"/>
              </a:lnSpc>
              <a:spcBef>
                <a:spcPts val="1000"/>
              </a:spcBef>
              <a:spcAft>
                <a:spcPts val="0"/>
              </a:spcAft>
              <a:buClr>
                <a:srgbClr val="000000"/>
              </a:buClr>
              <a:buSzPts val="2400"/>
              <a:buFont typeface="Arial"/>
              <a:buChar char="●"/>
            </a:pPr>
            <a:r>
              <a:rPr lang="en-US">
                <a:solidFill>
                  <a:srgbClr val="000000"/>
                </a:solidFill>
              </a:rPr>
              <a:t>DAC-specific training</a:t>
            </a:r>
            <a:endParaRPr>
              <a:solidFill>
                <a:srgbClr val="000000"/>
              </a:solidFill>
            </a:endParaRPr>
          </a:p>
          <a:p>
            <a:pPr marL="800100" lvl="1" indent="-342900" algn="l" rtl="0">
              <a:lnSpc>
                <a:spcPct val="90000"/>
              </a:lnSpc>
              <a:spcBef>
                <a:spcPts val="500"/>
              </a:spcBef>
              <a:spcAft>
                <a:spcPts val="0"/>
              </a:spcAft>
              <a:buClr>
                <a:srgbClr val="000000"/>
              </a:buClr>
              <a:buSzPts val="2000"/>
              <a:buChar char="○"/>
            </a:pPr>
            <a:r>
              <a:rPr lang="en-US">
                <a:solidFill>
                  <a:srgbClr val="000000"/>
                </a:solidFill>
              </a:rPr>
              <a:t>Will be posted on the CDE </a:t>
            </a:r>
            <a:r>
              <a:rPr lang="en-US" u="sng">
                <a:solidFill>
                  <a:schemeClr val="accent5"/>
                </a:solidFill>
                <a:hlinkClick r:id="rId3">
                  <a:extLst>
                    <a:ext uri="{A12FA001-AC4F-418D-AE19-62706E023703}">
                      <ahyp:hlinkClr xmlns:ahyp="http://schemas.microsoft.com/office/drawing/2018/hyperlinkcolor" val="tx"/>
                    </a:ext>
                  </a:extLst>
                </a:hlinkClick>
              </a:rPr>
              <a:t>CoAlt Assessment Training</a:t>
            </a:r>
            <a:r>
              <a:rPr lang="en-US">
                <a:solidFill>
                  <a:srgbClr val="000000"/>
                </a:solidFill>
              </a:rPr>
              <a:t> page</a:t>
            </a:r>
            <a:endParaRPr>
              <a:solidFill>
                <a:srgbClr val="000000"/>
              </a:solidFill>
            </a:endParaRPr>
          </a:p>
          <a:p>
            <a:pPr marL="800100" lvl="1" indent="-304800" algn="l" rtl="0">
              <a:lnSpc>
                <a:spcPct val="90000"/>
              </a:lnSpc>
              <a:spcBef>
                <a:spcPts val="500"/>
              </a:spcBef>
              <a:spcAft>
                <a:spcPts val="0"/>
              </a:spcAft>
              <a:buClr>
                <a:srgbClr val="000000"/>
              </a:buClr>
              <a:buSzPts val="1400"/>
              <a:buChar char="○"/>
            </a:pPr>
            <a:r>
              <a:rPr lang="en-US">
                <a:solidFill>
                  <a:srgbClr val="000000"/>
                </a:solidFill>
              </a:rPr>
              <a:t>Complete training by </a:t>
            </a:r>
            <a:r>
              <a:rPr lang="en-US" i="1" u="sng">
                <a:solidFill>
                  <a:srgbClr val="EF7521"/>
                </a:solidFill>
              </a:rPr>
              <a:t>January 15, 2026</a:t>
            </a:r>
            <a:endParaRPr i="1" u="sng">
              <a:solidFill>
                <a:srgbClr val="EF752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8"/>
        <p:cNvGrpSpPr/>
        <p:nvPr/>
      </p:nvGrpSpPr>
      <p:grpSpPr>
        <a:xfrm>
          <a:off x="0" y="0"/>
          <a:ext cx="0" cy="0"/>
          <a:chOff x="0" y="0"/>
          <a:chExt cx="0" cy="0"/>
        </a:xfrm>
      </p:grpSpPr>
      <p:sp>
        <p:nvSpPr>
          <p:cNvPr id="610" name="Google Shape;610;p50"/>
          <p:cNvSpPr txBox="1">
            <a:spLocks noGrp="1"/>
          </p:cNvSpPr>
          <p:nvPr>
            <p:ph type="title"/>
          </p:nvPr>
        </p:nvSpPr>
        <p:spPr>
          <a:xfrm>
            <a:off x="0" y="3361600"/>
            <a:ext cx="9144000" cy="666600"/>
          </a:xfrm>
          <a:prstGeom prst="rect">
            <a:avLst/>
          </a:prstGeom>
          <a:solidFill>
            <a:srgbClr val="E26510"/>
          </a:solidFill>
        </p:spPr>
        <p:txBody>
          <a:bodyPr spcFirstLastPara="1" wrap="square" lIns="91425" tIns="91425" rIns="91425" bIns="91425" anchor="t" anchorCtr="0">
            <a:normAutofit/>
          </a:bodyPr>
          <a:lstStyle/>
          <a:p>
            <a:pPr marL="0" lvl="0" indent="0" algn="ctr" rtl="0">
              <a:spcBef>
                <a:spcPts val="0"/>
              </a:spcBef>
              <a:spcAft>
                <a:spcPts val="0"/>
              </a:spcAft>
              <a:buNone/>
            </a:pPr>
            <a:r>
              <a:rPr lang="en-US"/>
              <a:t>Colorado PSAT and SAT</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53"/>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3200"/>
              <a:buFont typeface="Calibri"/>
              <a:buNone/>
            </a:pPr>
            <a:r>
              <a:rPr lang="en-US" sz="3200">
                <a:latin typeface="Calibri"/>
                <a:ea typeface="Calibri"/>
                <a:cs typeface="Calibri"/>
                <a:sym typeface="Calibri"/>
              </a:rPr>
              <a:t>Colorado PSAT and SAT Administration</a:t>
            </a:r>
            <a:endParaRPr sz="3200">
              <a:latin typeface="Calibri"/>
              <a:ea typeface="Calibri"/>
              <a:cs typeface="Calibri"/>
              <a:sym typeface="Calibri"/>
            </a:endParaRPr>
          </a:p>
        </p:txBody>
      </p:sp>
      <p:sp>
        <p:nvSpPr>
          <p:cNvPr id="616" name="Google Shape;616;p53"/>
          <p:cNvSpPr txBox="1">
            <a:spLocks noGrp="1"/>
          </p:cNvSpPr>
          <p:nvPr>
            <p:ph type="body" idx="1"/>
          </p:nvPr>
        </p:nvSpPr>
        <p:spPr>
          <a:xfrm>
            <a:off x="311700" y="993988"/>
            <a:ext cx="8412900" cy="3200400"/>
          </a:xfrm>
          <a:prstGeom prst="rect">
            <a:avLst/>
          </a:prstGeom>
          <a:noFill/>
          <a:ln>
            <a:noFill/>
          </a:ln>
        </p:spPr>
        <p:txBody>
          <a:bodyPr spcFirstLastPara="1" wrap="square" lIns="0" tIns="0" rIns="0" bIns="45700" anchor="t" anchorCtr="0">
            <a:normAutofit fontScale="92500" lnSpcReduction="10000"/>
          </a:bodyPr>
          <a:lstStyle/>
          <a:p>
            <a:pPr marL="228600" lvl="0" indent="-181927" algn="l" rtl="0">
              <a:lnSpc>
                <a:spcPct val="100000"/>
              </a:lnSpc>
              <a:spcBef>
                <a:spcPts val="0"/>
              </a:spcBef>
              <a:spcAft>
                <a:spcPts val="0"/>
              </a:spcAft>
              <a:buSzPct val="112500"/>
              <a:buChar char="●"/>
            </a:pPr>
            <a:r>
              <a:rPr lang="en-US" b="1" dirty="0"/>
              <a:t>Test Window: </a:t>
            </a:r>
            <a:r>
              <a:rPr lang="en-US" i="1" u="sng" dirty="0">
                <a:solidFill>
                  <a:srgbClr val="EF7521"/>
                </a:solidFill>
              </a:rPr>
              <a:t>April 13 - 24, 2026</a:t>
            </a:r>
            <a:endParaRPr i="1" u="sng" dirty="0">
              <a:solidFill>
                <a:srgbClr val="EF7521"/>
              </a:solidFill>
            </a:endParaRPr>
          </a:p>
          <a:p>
            <a:pPr marL="228600" lvl="0" indent="-181927" algn="l" rtl="0">
              <a:lnSpc>
                <a:spcPct val="100000"/>
              </a:lnSpc>
              <a:spcBef>
                <a:spcPts val="1000"/>
              </a:spcBef>
              <a:spcAft>
                <a:spcPts val="0"/>
              </a:spcAft>
              <a:buSzPct val="112500"/>
              <a:buChar char="●"/>
            </a:pPr>
            <a:r>
              <a:rPr lang="en-US" dirty="0"/>
              <a:t>PSAT 9, PSAT 10 and SAT tests are administered online </a:t>
            </a:r>
            <a:endParaRPr dirty="0"/>
          </a:p>
          <a:p>
            <a:pPr marL="685800" lvl="1" indent="-224948" algn="l" rtl="0">
              <a:lnSpc>
                <a:spcPct val="100000"/>
              </a:lnSpc>
              <a:spcBef>
                <a:spcPts val="500"/>
              </a:spcBef>
              <a:spcAft>
                <a:spcPts val="0"/>
              </a:spcAft>
              <a:buSzPct val="150000"/>
              <a:buChar char="○"/>
            </a:pPr>
            <a:r>
              <a:rPr lang="en-US" sz="1400" dirty="0"/>
              <a:t>Paper-based testing is reserved for accommodated students who require paper testing, students with religious exemptions to technology use, or in a situation where a facility does not allow internet access for students – must be known in advance</a:t>
            </a:r>
            <a:endParaRPr sz="1400" dirty="0"/>
          </a:p>
          <a:p>
            <a:pPr marL="228600" lvl="0" indent="-181927" algn="l" rtl="0">
              <a:lnSpc>
                <a:spcPct val="100000"/>
              </a:lnSpc>
              <a:spcBef>
                <a:spcPts val="1000"/>
              </a:spcBef>
              <a:spcAft>
                <a:spcPts val="0"/>
              </a:spcAft>
              <a:buSzPct val="112500"/>
              <a:buChar char="●"/>
            </a:pPr>
            <a:r>
              <a:rPr lang="en-US" dirty="0"/>
              <a:t>Testing platforms</a:t>
            </a:r>
            <a:endParaRPr dirty="0"/>
          </a:p>
          <a:p>
            <a:pPr marL="685800" lvl="1" indent="-224948" algn="l" rtl="0">
              <a:lnSpc>
                <a:spcPct val="100000"/>
              </a:lnSpc>
              <a:spcBef>
                <a:spcPts val="500"/>
              </a:spcBef>
              <a:spcAft>
                <a:spcPts val="0"/>
              </a:spcAft>
              <a:buSzPct val="150000"/>
              <a:buChar char="○"/>
            </a:pPr>
            <a:r>
              <a:rPr lang="en-US" sz="1400" dirty="0"/>
              <a:t>Test Day Toolkit – Test administration website used by testing staff</a:t>
            </a:r>
            <a:endParaRPr sz="1400" dirty="0"/>
          </a:p>
          <a:p>
            <a:pPr marL="685800" lvl="1" indent="-224948" algn="l" rtl="0">
              <a:lnSpc>
                <a:spcPct val="100000"/>
              </a:lnSpc>
              <a:spcBef>
                <a:spcPts val="500"/>
              </a:spcBef>
              <a:spcAft>
                <a:spcPts val="0"/>
              </a:spcAft>
              <a:buSzPct val="150000"/>
              <a:buChar char="○"/>
            </a:pPr>
            <a:r>
              <a:rPr lang="en-US" sz="1400" dirty="0"/>
              <a:t>Bluebook – Testing application used by students</a:t>
            </a:r>
            <a:endParaRPr sz="1400" dirty="0"/>
          </a:p>
          <a:p>
            <a:pPr marL="685800" lvl="1" indent="-224948" algn="l" rtl="0">
              <a:lnSpc>
                <a:spcPct val="100000"/>
              </a:lnSpc>
              <a:spcBef>
                <a:spcPts val="500"/>
              </a:spcBef>
              <a:spcAft>
                <a:spcPts val="0"/>
              </a:spcAft>
              <a:buSzPct val="150000"/>
              <a:buChar char="○"/>
            </a:pPr>
            <a:r>
              <a:rPr lang="en-US" sz="1400" dirty="0"/>
              <a:t>SDMS- Student data management system used by DACs</a:t>
            </a:r>
            <a:endParaRPr sz="1400" dirty="0"/>
          </a:p>
          <a:p>
            <a:pPr marL="685800" lvl="1" indent="-201453" algn="l" rtl="0">
              <a:lnSpc>
                <a:spcPct val="100000"/>
              </a:lnSpc>
              <a:spcBef>
                <a:spcPts val="500"/>
              </a:spcBef>
              <a:spcAft>
                <a:spcPts val="0"/>
              </a:spcAft>
              <a:buSzPct val="121428"/>
              <a:buChar char="○"/>
            </a:pPr>
            <a:r>
              <a:rPr lang="en-US" sz="1400" b="1" dirty="0"/>
              <a:t>Note:</a:t>
            </a:r>
            <a:r>
              <a:rPr lang="en-US" sz="1400" dirty="0"/>
              <a:t> Students who participate in CoAlt take the CoAlt ELA and Math assessments through DLM instead of PSAT/SAT</a:t>
            </a:r>
            <a:endParaRPr sz="1400" dirty="0"/>
          </a:p>
          <a:p>
            <a:pPr marL="228600" lvl="0" indent="-170180" algn="l" rtl="0">
              <a:lnSpc>
                <a:spcPct val="100000"/>
              </a:lnSpc>
              <a:spcBef>
                <a:spcPts val="1000"/>
              </a:spcBef>
              <a:spcAft>
                <a:spcPts val="0"/>
              </a:spcAft>
              <a:buSzPct val="100000"/>
              <a:buChar char="●"/>
            </a:pPr>
            <a:r>
              <a:rPr lang="en-US" dirty="0"/>
              <a:t>Test structure:</a:t>
            </a:r>
            <a:endParaRPr dirty="0"/>
          </a:p>
        </p:txBody>
      </p:sp>
      <p:graphicFrame>
        <p:nvGraphicFramePr>
          <p:cNvPr id="617" name="Google Shape;617;p53"/>
          <p:cNvGraphicFramePr/>
          <p:nvPr>
            <p:extLst>
              <p:ext uri="{D42A27DB-BD31-4B8C-83A1-F6EECF244321}">
                <p14:modId xmlns:p14="http://schemas.microsoft.com/office/powerpoint/2010/main" val="3178501259"/>
              </p:ext>
            </p:extLst>
          </p:nvPr>
        </p:nvGraphicFramePr>
        <p:xfrm>
          <a:off x="1093337" y="4025548"/>
          <a:ext cx="6964525" cy="973265"/>
        </p:xfrm>
        <a:graphic>
          <a:graphicData uri="http://schemas.openxmlformats.org/drawingml/2006/table">
            <a:tbl>
              <a:tblPr firstRow="1" bandRow="1">
                <a:noFill/>
                <a:tableStyleId>{267B18AA-92DA-472F-A516-1ED1CC0635EE}</a:tableStyleId>
              </a:tblPr>
              <a:tblGrid>
                <a:gridCol w="2457700">
                  <a:extLst>
                    <a:ext uri="{9D8B030D-6E8A-4147-A177-3AD203B41FA5}">
                      <a16:colId xmlns:a16="http://schemas.microsoft.com/office/drawing/2014/main" val="20000"/>
                    </a:ext>
                  </a:extLst>
                </a:gridCol>
                <a:gridCol w="1871750">
                  <a:extLst>
                    <a:ext uri="{9D8B030D-6E8A-4147-A177-3AD203B41FA5}">
                      <a16:colId xmlns:a16="http://schemas.microsoft.com/office/drawing/2014/main" val="20001"/>
                    </a:ext>
                  </a:extLst>
                </a:gridCol>
                <a:gridCol w="2635075">
                  <a:extLst>
                    <a:ext uri="{9D8B030D-6E8A-4147-A177-3AD203B41FA5}">
                      <a16:colId xmlns:a16="http://schemas.microsoft.com/office/drawing/2014/main" val="20002"/>
                    </a:ext>
                  </a:extLst>
                </a:gridCol>
              </a:tblGrid>
              <a:tr h="439825">
                <a:tc>
                  <a:txBody>
                    <a:bodyPr/>
                    <a:lstStyle/>
                    <a:p>
                      <a:pPr marL="0" marR="0" lvl="0" indent="0" algn="ctr" rtl="0">
                        <a:spcBef>
                          <a:spcPts val="0"/>
                        </a:spcBef>
                        <a:spcAft>
                          <a:spcPts val="0"/>
                        </a:spcAft>
                        <a:buNone/>
                      </a:pPr>
                      <a:r>
                        <a:rPr lang="en-US" sz="1400"/>
                        <a:t>Test Section</a:t>
                      </a:r>
                      <a:endParaRPr sz="1100"/>
                    </a:p>
                  </a:txBody>
                  <a:tcPr marL="91450" marR="91450" marT="34300" marB="34300" anchor="ctr">
                    <a:solidFill>
                      <a:srgbClr val="E26510"/>
                    </a:solidFill>
                  </a:tcPr>
                </a:tc>
                <a:tc>
                  <a:txBody>
                    <a:bodyPr/>
                    <a:lstStyle/>
                    <a:p>
                      <a:pPr marL="0" marR="0" lvl="0" indent="0" algn="ctr" rtl="0">
                        <a:spcBef>
                          <a:spcPts val="0"/>
                        </a:spcBef>
                        <a:spcAft>
                          <a:spcPts val="0"/>
                        </a:spcAft>
                        <a:buNone/>
                      </a:pPr>
                      <a:r>
                        <a:rPr lang="en-US" sz="1400"/>
                        <a:t>Question Count</a:t>
                      </a:r>
                      <a:endParaRPr sz="1100"/>
                    </a:p>
                  </a:txBody>
                  <a:tcPr marL="91450" marR="91450" marT="34300" marB="34300" anchor="ctr">
                    <a:solidFill>
                      <a:srgbClr val="E26510"/>
                    </a:solidFill>
                  </a:tcPr>
                </a:tc>
                <a:tc>
                  <a:txBody>
                    <a:bodyPr/>
                    <a:lstStyle/>
                    <a:p>
                      <a:pPr marL="0" marR="0" lvl="0" indent="0" algn="ctr" rtl="0">
                        <a:spcBef>
                          <a:spcPts val="0"/>
                        </a:spcBef>
                        <a:spcAft>
                          <a:spcPts val="0"/>
                        </a:spcAft>
                        <a:buNone/>
                      </a:pPr>
                      <a:r>
                        <a:rPr lang="en-US" sz="1400"/>
                        <a:t>Assessment</a:t>
                      </a:r>
                      <a:endParaRPr sz="1100"/>
                    </a:p>
                  </a:txBody>
                  <a:tcPr marL="91450" marR="91450" marT="34300" marB="34300" anchor="ctr">
                    <a:solidFill>
                      <a:srgbClr val="E26510"/>
                    </a:solidFill>
                  </a:tcPr>
                </a:tc>
                <a:extLst>
                  <a:ext uri="{0D108BD9-81ED-4DB2-BD59-A6C34878D82A}">
                    <a16:rowId xmlns:a16="http://schemas.microsoft.com/office/drawing/2014/main" val="10000"/>
                  </a:ext>
                </a:extLst>
              </a:tr>
              <a:tr h="247400">
                <a:tc>
                  <a:txBody>
                    <a:bodyPr/>
                    <a:lstStyle/>
                    <a:p>
                      <a:pPr marL="0" marR="0" lvl="0" indent="0" algn="l" rtl="0">
                        <a:spcBef>
                          <a:spcPts val="0"/>
                        </a:spcBef>
                        <a:spcAft>
                          <a:spcPts val="0"/>
                        </a:spcAft>
                        <a:buNone/>
                      </a:pPr>
                      <a:r>
                        <a:rPr lang="en-US" sz="1300" dirty="0">
                          <a:solidFill>
                            <a:srgbClr val="000000"/>
                          </a:solidFill>
                        </a:rPr>
                        <a:t>Reading and Writing</a:t>
                      </a:r>
                      <a:endParaRPr sz="1100" dirty="0">
                        <a:solidFill>
                          <a:srgbClr val="000000"/>
                        </a:solidFill>
                      </a:endParaRPr>
                    </a:p>
                  </a:txBody>
                  <a:tcPr marL="91450" marR="91450" marT="34300" marB="34300"/>
                </a:tc>
                <a:tc>
                  <a:txBody>
                    <a:bodyPr/>
                    <a:lstStyle/>
                    <a:p>
                      <a:pPr marL="0" marR="0" lvl="0" indent="0" algn="l" rtl="0">
                        <a:spcBef>
                          <a:spcPts val="0"/>
                        </a:spcBef>
                        <a:spcAft>
                          <a:spcPts val="0"/>
                        </a:spcAft>
                        <a:buNone/>
                      </a:pPr>
                      <a:r>
                        <a:rPr lang="en-US" sz="1300" dirty="0">
                          <a:solidFill>
                            <a:srgbClr val="000000"/>
                          </a:solidFill>
                        </a:rPr>
                        <a:t>54 questions</a:t>
                      </a:r>
                      <a:endParaRPr sz="1100" dirty="0">
                        <a:solidFill>
                          <a:srgbClr val="000000"/>
                        </a:solidFill>
                      </a:endParaRPr>
                    </a:p>
                  </a:txBody>
                  <a:tcPr marL="91450" marR="91450" marT="34300" marB="34300"/>
                </a:tc>
                <a:tc>
                  <a:txBody>
                    <a:bodyPr/>
                    <a:lstStyle/>
                    <a:p>
                      <a:pPr marL="0" marR="0" lvl="0" indent="0" algn="l" rtl="0">
                        <a:spcBef>
                          <a:spcPts val="0"/>
                        </a:spcBef>
                        <a:spcAft>
                          <a:spcPts val="0"/>
                        </a:spcAft>
                        <a:buNone/>
                      </a:pPr>
                      <a:r>
                        <a:rPr lang="en-US" sz="1300">
                          <a:solidFill>
                            <a:srgbClr val="000000"/>
                          </a:solidFill>
                        </a:rPr>
                        <a:t>PSAT 9, PSAT 10, SAT</a:t>
                      </a:r>
                      <a:endParaRPr sz="1100">
                        <a:solidFill>
                          <a:srgbClr val="000000"/>
                        </a:solidFill>
                      </a:endParaRPr>
                    </a:p>
                  </a:txBody>
                  <a:tcPr marL="91450" marR="91450" marT="34300" marB="34300"/>
                </a:tc>
                <a:extLst>
                  <a:ext uri="{0D108BD9-81ED-4DB2-BD59-A6C34878D82A}">
                    <a16:rowId xmlns:a16="http://schemas.microsoft.com/office/drawing/2014/main" val="10001"/>
                  </a:ext>
                </a:extLst>
              </a:tr>
              <a:tr h="252275">
                <a:tc>
                  <a:txBody>
                    <a:bodyPr/>
                    <a:lstStyle/>
                    <a:p>
                      <a:pPr marL="0" marR="0" lvl="0" indent="0" algn="l" rtl="0">
                        <a:spcBef>
                          <a:spcPts val="0"/>
                        </a:spcBef>
                        <a:spcAft>
                          <a:spcPts val="0"/>
                        </a:spcAft>
                        <a:buNone/>
                      </a:pPr>
                      <a:r>
                        <a:rPr lang="en-US" sz="1300">
                          <a:solidFill>
                            <a:srgbClr val="000000"/>
                          </a:solidFill>
                        </a:rPr>
                        <a:t>Math</a:t>
                      </a:r>
                      <a:endParaRPr sz="1100">
                        <a:solidFill>
                          <a:srgbClr val="000000"/>
                        </a:solidFill>
                      </a:endParaRPr>
                    </a:p>
                  </a:txBody>
                  <a:tcPr marL="91450" marR="91450" marT="34300" marB="34300"/>
                </a:tc>
                <a:tc>
                  <a:txBody>
                    <a:bodyPr/>
                    <a:lstStyle/>
                    <a:p>
                      <a:pPr marL="0" marR="0" lvl="0" indent="0" algn="l" rtl="0">
                        <a:spcBef>
                          <a:spcPts val="0"/>
                        </a:spcBef>
                        <a:spcAft>
                          <a:spcPts val="0"/>
                        </a:spcAft>
                        <a:buNone/>
                      </a:pPr>
                      <a:r>
                        <a:rPr lang="en-US" sz="1300" dirty="0">
                          <a:solidFill>
                            <a:srgbClr val="000000"/>
                          </a:solidFill>
                        </a:rPr>
                        <a:t>44 questions</a:t>
                      </a:r>
                      <a:endParaRPr sz="1100" dirty="0">
                        <a:solidFill>
                          <a:srgbClr val="000000"/>
                        </a:solidFill>
                      </a:endParaRPr>
                    </a:p>
                  </a:txBody>
                  <a:tcPr marL="91450" marR="91450" marT="34300" marB="34300"/>
                </a:tc>
                <a:tc>
                  <a:txBody>
                    <a:bodyPr/>
                    <a:lstStyle/>
                    <a:p>
                      <a:pPr marL="0" marR="0" lvl="0" indent="0" algn="l" rtl="0">
                        <a:spcBef>
                          <a:spcPts val="0"/>
                        </a:spcBef>
                        <a:spcAft>
                          <a:spcPts val="0"/>
                        </a:spcAft>
                        <a:buNone/>
                      </a:pPr>
                      <a:r>
                        <a:rPr lang="en-US" sz="1300" dirty="0">
                          <a:solidFill>
                            <a:srgbClr val="000000"/>
                          </a:solidFill>
                        </a:rPr>
                        <a:t>PSAT 9, PSAT 10, SAT</a:t>
                      </a:r>
                      <a:endParaRPr sz="1100" dirty="0">
                        <a:solidFill>
                          <a:srgbClr val="000000"/>
                        </a:solidFill>
                      </a:endParaRPr>
                    </a:p>
                  </a:txBody>
                  <a:tcPr marL="91450" marR="91450" marT="34300" marB="34300"/>
                </a:tc>
                <a:extLst>
                  <a:ext uri="{0D108BD9-81ED-4DB2-BD59-A6C34878D82A}">
                    <a16:rowId xmlns:a16="http://schemas.microsoft.com/office/drawing/2014/main" val="10002"/>
                  </a:ext>
                </a:extLst>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5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3200"/>
              <a:buFont typeface="Calibri"/>
              <a:buNone/>
            </a:pPr>
            <a:r>
              <a:rPr lang="en-US" sz="3200">
                <a:latin typeface="Calibri"/>
                <a:ea typeface="Calibri"/>
                <a:cs typeface="Calibri"/>
                <a:sym typeface="Calibri"/>
              </a:rPr>
              <a:t>PSAT 9, PSAT 10, SAT Test Times</a:t>
            </a:r>
            <a:endParaRPr/>
          </a:p>
        </p:txBody>
      </p:sp>
      <p:sp>
        <p:nvSpPr>
          <p:cNvPr id="623" name="Google Shape;623;p54"/>
          <p:cNvSpPr txBox="1">
            <a:spLocks noGrp="1"/>
          </p:cNvSpPr>
          <p:nvPr>
            <p:ph type="body" idx="1"/>
          </p:nvPr>
        </p:nvSpPr>
        <p:spPr>
          <a:xfrm>
            <a:off x="311700" y="1152475"/>
            <a:ext cx="5277900" cy="3034800"/>
          </a:xfrm>
          <a:prstGeom prst="rect">
            <a:avLst/>
          </a:prstGeom>
          <a:noFill/>
          <a:ln>
            <a:noFill/>
          </a:ln>
        </p:spPr>
        <p:txBody>
          <a:bodyPr spcFirstLastPara="1" wrap="square" lIns="0" tIns="0" rIns="0" bIns="45700" anchor="t" anchorCtr="0">
            <a:normAutofit/>
          </a:bodyPr>
          <a:lstStyle/>
          <a:p>
            <a:pPr marL="0" lvl="0" indent="0" algn="l" rtl="0">
              <a:lnSpc>
                <a:spcPct val="90000"/>
              </a:lnSpc>
              <a:spcBef>
                <a:spcPts val="0"/>
              </a:spcBef>
              <a:spcAft>
                <a:spcPts val="0"/>
              </a:spcAft>
              <a:buClr>
                <a:schemeClr val="dk1"/>
              </a:buClr>
              <a:buSzPts val="2400"/>
              <a:buNone/>
            </a:pPr>
            <a:r>
              <a:rPr lang="en-US" sz="1800" b="1"/>
              <a:t>Standard Test Times</a:t>
            </a:r>
            <a:endParaRPr sz="1800" b="1"/>
          </a:p>
        </p:txBody>
      </p:sp>
      <p:graphicFrame>
        <p:nvGraphicFramePr>
          <p:cNvPr id="624" name="Google Shape;624;p54"/>
          <p:cNvGraphicFramePr/>
          <p:nvPr/>
        </p:nvGraphicFramePr>
        <p:xfrm>
          <a:off x="311698" y="1416760"/>
          <a:ext cx="8572825" cy="2743310"/>
        </p:xfrm>
        <a:graphic>
          <a:graphicData uri="http://schemas.openxmlformats.org/drawingml/2006/table">
            <a:tbl>
              <a:tblPr firstRow="1" bandRow="1">
                <a:noFill/>
                <a:tableStyleId>{267B18AA-92DA-472F-A516-1ED1CC0635EE}</a:tableStyleId>
              </a:tblPr>
              <a:tblGrid>
                <a:gridCol w="1171450">
                  <a:extLst>
                    <a:ext uri="{9D8B030D-6E8A-4147-A177-3AD203B41FA5}">
                      <a16:colId xmlns:a16="http://schemas.microsoft.com/office/drawing/2014/main" val="20000"/>
                    </a:ext>
                  </a:extLst>
                </a:gridCol>
                <a:gridCol w="1720525">
                  <a:extLst>
                    <a:ext uri="{9D8B030D-6E8A-4147-A177-3AD203B41FA5}">
                      <a16:colId xmlns:a16="http://schemas.microsoft.com/office/drawing/2014/main" val="20001"/>
                    </a:ext>
                  </a:extLst>
                </a:gridCol>
                <a:gridCol w="1896375">
                  <a:extLst>
                    <a:ext uri="{9D8B030D-6E8A-4147-A177-3AD203B41FA5}">
                      <a16:colId xmlns:a16="http://schemas.microsoft.com/office/drawing/2014/main" val="20002"/>
                    </a:ext>
                  </a:extLst>
                </a:gridCol>
                <a:gridCol w="1896350">
                  <a:extLst>
                    <a:ext uri="{9D8B030D-6E8A-4147-A177-3AD203B41FA5}">
                      <a16:colId xmlns:a16="http://schemas.microsoft.com/office/drawing/2014/main" val="20003"/>
                    </a:ext>
                  </a:extLst>
                </a:gridCol>
                <a:gridCol w="1888125">
                  <a:extLst>
                    <a:ext uri="{9D8B030D-6E8A-4147-A177-3AD203B41FA5}">
                      <a16:colId xmlns:a16="http://schemas.microsoft.com/office/drawing/2014/main" val="20004"/>
                    </a:ext>
                  </a:extLst>
                </a:gridCol>
              </a:tblGrid>
              <a:tr h="610825">
                <a:tc>
                  <a:txBody>
                    <a:bodyPr/>
                    <a:lstStyle/>
                    <a:p>
                      <a:pPr marL="0" marR="0" lvl="0" indent="0" algn="ctr" rtl="0">
                        <a:spcBef>
                          <a:spcPts val="0"/>
                        </a:spcBef>
                        <a:spcAft>
                          <a:spcPts val="0"/>
                        </a:spcAft>
                        <a:buClr>
                          <a:schemeClr val="lt1"/>
                        </a:buClr>
                        <a:buSzPts val="1200"/>
                        <a:buFont typeface="Calibri"/>
                        <a:buNone/>
                      </a:pPr>
                      <a:r>
                        <a:rPr lang="en-US" sz="1800" b="0">
                          <a:solidFill>
                            <a:schemeClr val="lt1"/>
                          </a:solidFill>
                          <a:latin typeface="Roboto"/>
                          <a:ea typeface="Roboto"/>
                          <a:cs typeface="Roboto"/>
                          <a:sym typeface="Roboto"/>
                        </a:rPr>
                        <a:t>Test</a:t>
                      </a:r>
                      <a:endParaRPr sz="1800" b="0">
                        <a:solidFill>
                          <a:schemeClr val="lt1"/>
                        </a:solidFill>
                        <a:latin typeface="Roboto"/>
                        <a:ea typeface="Roboto"/>
                        <a:cs typeface="Roboto"/>
                        <a:sym typeface="Roboto"/>
                      </a:endParaRPr>
                    </a:p>
                  </a:txBody>
                  <a:tcPr marL="91450" marR="91450" marT="34300" marB="34300" anchor="ctr">
                    <a:solidFill>
                      <a:srgbClr val="E26510"/>
                    </a:solidFill>
                  </a:tcPr>
                </a:tc>
                <a:tc>
                  <a:txBody>
                    <a:bodyPr/>
                    <a:lstStyle/>
                    <a:p>
                      <a:pPr marL="0" marR="0" lvl="0" indent="0" algn="ctr" rtl="0">
                        <a:spcBef>
                          <a:spcPts val="0"/>
                        </a:spcBef>
                        <a:spcAft>
                          <a:spcPts val="0"/>
                        </a:spcAft>
                        <a:buClr>
                          <a:schemeClr val="lt1"/>
                        </a:buClr>
                        <a:buSzPts val="1200"/>
                        <a:buFont typeface="Calibri"/>
                        <a:buNone/>
                      </a:pPr>
                      <a:r>
                        <a:rPr lang="en-US" sz="1800" b="0">
                          <a:solidFill>
                            <a:schemeClr val="lt1"/>
                          </a:solidFill>
                          <a:latin typeface="Roboto"/>
                          <a:ea typeface="Roboto"/>
                          <a:cs typeface="Roboto"/>
                          <a:sym typeface="Roboto"/>
                        </a:rPr>
                        <a:t>Digital Test Times (min</a:t>
                      </a:r>
                      <a:r>
                        <a:rPr lang="en-US" sz="1800" b="0">
                          <a:latin typeface="Roboto"/>
                          <a:ea typeface="Roboto"/>
                          <a:cs typeface="Roboto"/>
                          <a:sym typeface="Roboto"/>
                        </a:rPr>
                        <a:t>utes)</a:t>
                      </a:r>
                      <a:endParaRPr sz="1800" b="0">
                        <a:solidFill>
                          <a:schemeClr val="lt1"/>
                        </a:solidFill>
                        <a:latin typeface="Roboto"/>
                        <a:ea typeface="Roboto"/>
                        <a:cs typeface="Roboto"/>
                        <a:sym typeface="Roboto"/>
                      </a:endParaRPr>
                    </a:p>
                  </a:txBody>
                  <a:tcPr marL="91450" marR="91450" marT="34300" marB="34300" anchor="ctr">
                    <a:solidFill>
                      <a:srgbClr val="E26510"/>
                    </a:solidFill>
                  </a:tcPr>
                </a:tc>
                <a:tc>
                  <a:txBody>
                    <a:bodyPr/>
                    <a:lstStyle/>
                    <a:p>
                      <a:pPr marL="0" marR="0" lvl="0" indent="0" algn="ctr" rtl="0">
                        <a:spcBef>
                          <a:spcPts val="0"/>
                        </a:spcBef>
                        <a:spcAft>
                          <a:spcPts val="0"/>
                        </a:spcAft>
                        <a:buClr>
                          <a:schemeClr val="lt1"/>
                        </a:buClr>
                        <a:buSzPts val="1200"/>
                        <a:buFont typeface="Calibri"/>
                        <a:buNone/>
                      </a:pPr>
                      <a:r>
                        <a:rPr lang="en-US" sz="1800" b="0">
                          <a:latin typeface="Roboto"/>
                          <a:ea typeface="Roboto"/>
                          <a:cs typeface="Roboto"/>
                          <a:sym typeface="Roboto"/>
                        </a:rPr>
                        <a:t>Digital </a:t>
                      </a:r>
                      <a:r>
                        <a:rPr lang="en-US" sz="1800" b="0">
                          <a:solidFill>
                            <a:schemeClr val="lt1"/>
                          </a:solidFill>
                          <a:latin typeface="Roboto"/>
                          <a:ea typeface="Roboto"/>
                          <a:cs typeface="Roboto"/>
                          <a:sym typeface="Roboto"/>
                        </a:rPr>
                        <a:t>Test Times + Breaks (10 min</a:t>
                      </a:r>
                      <a:r>
                        <a:rPr lang="en-US" sz="1800" b="0">
                          <a:latin typeface="Roboto"/>
                          <a:ea typeface="Roboto"/>
                          <a:cs typeface="Roboto"/>
                          <a:sym typeface="Roboto"/>
                        </a:rPr>
                        <a:t>utes</a:t>
                      </a:r>
                      <a:r>
                        <a:rPr lang="en-US" sz="1800" b="0">
                          <a:solidFill>
                            <a:schemeClr val="lt1"/>
                          </a:solidFill>
                          <a:latin typeface="Roboto"/>
                          <a:ea typeface="Roboto"/>
                          <a:cs typeface="Roboto"/>
                          <a:sym typeface="Roboto"/>
                        </a:rPr>
                        <a:t>)</a:t>
                      </a:r>
                      <a:endParaRPr sz="1800" b="0">
                        <a:solidFill>
                          <a:schemeClr val="lt1"/>
                        </a:solidFill>
                        <a:latin typeface="Roboto"/>
                        <a:ea typeface="Roboto"/>
                        <a:cs typeface="Roboto"/>
                        <a:sym typeface="Roboto"/>
                      </a:endParaRPr>
                    </a:p>
                  </a:txBody>
                  <a:tcPr marL="91450" marR="91450" marT="34300" marB="34300" anchor="ctr">
                    <a:solidFill>
                      <a:srgbClr val="E26510"/>
                    </a:solidFill>
                  </a:tcPr>
                </a:tc>
                <a:tc>
                  <a:txBody>
                    <a:bodyPr/>
                    <a:lstStyle/>
                    <a:p>
                      <a:pPr marL="0" marR="0" lvl="0" indent="0" algn="ctr" rtl="0">
                        <a:spcBef>
                          <a:spcPts val="0"/>
                        </a:spcBef>
                        <a:spcAft>
                          <a:spcPts val="0"/>
                        </a:spcAft>
                        <a:buClr>
                          <a:schemeClr val="lt1"/>
                        </a:buClr>
                        <a:buSzPts val="1200"/>
                        <a:buFont typeface="Calibri"/>
                        <a:buNone/>
                      </a:pPr>
                      <a:r>
                        <a:rPr lang="en-US" sz="1800" b="0">
                          <a:solidFill>
                            <a:schemeClr val="lt1"/>
                          </a:solidFill>
                          <a:latin typeface="Roboto"/>
                          <a:ea typeface="Roboto"/>
                          <a:cs typeface="Roboto"/>
                          <a:sym typeface="Roboto"/>
                        </a:rPr>
                        <a:t>Paper-based* Test Times (mi</a:t>
                      </a:r>
                      <a:r>
                        <a:rPr lang="en-US" sz="1800" b="0">
                          <a:latin typeface="Roboto"/>
                          <a:ea typeface="Roboto"/>
                          <a:cs typeface="Roboto"/>
                          <a:sym typeface="Roboto"/>
                        </a:rPr>
                        <a:t>nutes)</a:t>
                      </a:r>
                      <a:endParaRPr sz="1800" b="0">
                        <a:solidFill>
                          <a:schemeClr val="lt1"/>
                        </a:solidFill>
                        <a:latin typeface="Roboto"/>
                        <a:ea typeface="Roboto"/>
                        <a:cs typeface="Roboto"/>
                        <a:sym typeface="Roboto"/>
                      </a:endParaRPr>
                    </a:p>
                  </a:txBody>
                  <a:tcPr marL="91450" marR="91450" marT="34300" marB="34300" anchor="ctr">
                    <a:solidFill>
                      <a:srgbClr val="E26510"/>
                    </a:solidFill>
                  </a:tcPr>
                </a:tc>
                <a:tc>
                  <a:txBody>
                    <a:bodyPr/>
                    <a:lstStyle/>
                    <a:p>
                      <a:pPr marL="0" marR="0" lvl="0" indent="0" algn="ctr" rtl="0">
                        <a:spcBef>
                          <a:spcPts val="0"/>
                        </a:spcBef>
                        <a:spcAft>
                          <a:spcPts val="0"/>
                        </a:spcAft>
                        <a:buClr>
                          <a:schemeClr val="lt1"/>
                        </a:buClr>
                        <a:buSzPts val="1200"/>
                        <a:buFont typeface="Calibri"/>
                        <a:buNone/>
                      </a:pPr>
                      <a:r>
                        <a:rPr lang="en-US" sz="1800" b="0">
                          <a:latin typeface="Roboto"/>
                          <a:ea typeface="Roboto"/>
                          <a:cs typeface="Roboto"/>
                          <a:sym typeface="Roboto"/>
                        </a:rPr>
                        <a:t>PB* </a:t>
                      </a:r>
                      <a:r>
                        <a:rPr lang="en-US" sz="1800" b="0">
                          <a:solidFill>
                            <a:schemeClr val="lt1"/>
                          </a:solidFill>
                          <a:latin typeface="Roboto"/>
                          <a:ea typeface="Roboto"/>
                          <a:cs typeface="Roboto"/>
                          <a:sym typeface="Roboto"/>
                        </a:rPr>
                        <a:t>Test </a:t>
                      </a:r>
                      <a:br>
                        <a:rPr lang="en-US" sz="1800" b="0">
                          <a:solidFill>
                            <a:schemeClr val="lt1"/>
                          </a:solidFill>
                          <a:latin typeface="Roboto"/>
                          <a:ea typeface="Roboto"/>
                          <a:cs typeface="Roboto"/>
                          <a:sym typeface="Roboto"/>
                        </a:rPr>
                      </a:br>
                      <a:r>
                        <a:rPr lang="en-US" sz="1800" b="0">
                          <a:solidFill>
                            <a:schemeClr val="lt1"/>
                          </a:solidFill>
                          <a:latin typeface="Roboto"/>
                          <a:ea typeface="Roboto"/>
                          <a:cs typeface="Roboto"/>
                          <a:sym typeface="Roboto"/>
                        </a:rPr>
                        <a:t>Times + Breaks (10 minu</a:t>
                      </a:r>
                      <a:r>
                        <a:rPr lang="en-US" sz="1800" b="0">
                          <a:latin typeface="Roboto"/>
                          <a:ea typeface="Roboto"/>
                          <a:cs typeface="Roboto"/>
                          <a:sym typeface="Roboto"/>
                        </a:rPr>
                        <a:t>tes</a:t>
                      </a:r>
                      <a:r>
                        <a:rPr lang="en-US" sz="1800" b="0">
                          <a:solidFill>
                            <a:schemeClr val="lt1"/>
                          </a:solidFill>
                          <a:latin typeface="Roboto"/>
                          <a:ea typeface="Roboto"/>
                          <a:cs typeface="Roboto"/>
                          <a:sym typeface="Roboto"/>
                        </a:rPr>
                        <a:t>)</a:t>
                      </a:r>
                      <a:endParaRPr sz="1800" b="0">
                        <a:solidFill>
                          <a:schemeClr val="lt1"/>
                        </a:solidFill>
                        <a:latin typeface="Roboto"/>
                        <a:ea typeface="Roboto"/>
                        <a:cs typeface="Roboto"/>
                        <a:sym typeface="Roboto"/>
                      </a:endParaRPr>
                    </a:p>
                  </a:txBody>
                  <a:tcPr marL="91450" marR="91450" marT="34300" marB="34300" anchor="ctr">
                    <a:solidFill>
                      <a:srgbClr val="E26510"/>
                    </a:solidFill>
                  </a:tcPr>
                </a:tc>
                <a:extLst>
                  <a:ext uri="{0D108BD9-81ED-4DB2-BD59-A6C34878D82A}">
                    <a16:rowId xmlns:a16="http://schemas.microsoft.com/office/drawing/2014/main" val="10000"/>
                  </a:ext>
                </a:extLst>
              </a:tr>
              <a:tr h="617250">
                <a:tc>
                  <a:txBody>
                    <a:bodyPr/>
                    <a:lstStyle/>
                    <a:p>
                      <a:pPr marL="0" marR="0" lvl="0" indent="0" algn="ctr" rtl="0">
                        <a:spcBef>
                          <a:spcPts val="0"/>
                        </a:spcBef>
                        <a:spcAft>
                          <a:spcPts val="0"/>
                        </a:spcAft>
                        <a:buNone/>
                      </a:pPr>
                      <a:r>
                        <a:rPr lang="en-US" sz="1800">
                          <a:solidFill>
                            <a:srgbClr val="000000"/>
                          </a:solidFill>
                          <a:latin typeface="Roboto"/>
                          <a:ea typeface="Roboto"/>
                          <a:cs typeface="Roboto"/>
                          <a:sym typeface="Roboto"/>
                        </a:rPr>
                        <a:t>PSAT </a:t>
                      </a:r>
                      <a:br>
                        <a:rPr lang="en-US" sz="1800">
                          <a:solidFill>
                            <a:srgbClr val="000000"/>
                          </a:solidFill>
                          <a:latin typeface="Roboto"/>
                          <a:ea typeface="Roboto"/>
                          <a:cs typeface="Roboto"/>
                          <a:sym typeface="Roboto"/>
                        </a:rPr>
                      </a:br>
                      <a:r>
                        <a:rPr lang="en-US" sz="1800">
                          <a:solidFill>
                            <a:srgbClr val="000000"/>
                          </a:solidFill>
                          <a:latin typeface="Roboto"/>
                          <a:ea typeface="Roboto"/>
                          <a:cs typeface="Roboto"/>
                          <a:sym typeface="Roboto"/>
                        </a:rPr>
                        <a:t>9</a:t>
                      </a:r>
                      <a:endParaRPr sz="1800">
                        <a:solidFill>
                          <a:srgbClr val="000000"/>
                        </a:solidFill>
                        <a:latin typeface="Roboto"/>
                        <a:ea typeface="Roboto"/>
                        <a:cs typeface="Roboto"/>
                        <a:sym typeface="Roboto"/>
                      </a:endParaRPr>
                    </a:p>
                  </a:txBody>
                  <a:tcPr marL="91450" marR="91450" marT="34300" marB="34300" anchor="ctr"/>
                </a:tc>
                <a:tc>
                  <a:txBody>
                    <a:bodyPr/>
                    <a:lstStyle/>
                    <a:p>
                      <a:pPr marL="0" marR="0" lvl="0" indent="0" algn="ctr" rtl="0">
                        <a:spcBef>
                          <a:spcPts val="0"/>
                        </a:spcBef>
                        <a:spcAft>
                          <a:spcPts val="0"/>
                        </a:spcAft>
                        <a:buNone/>
                      </a:pPr>
                      <a:r>
                        <a:rPr lang="en-US" sz="1800">
                          <a:solidFill>
                            <a:srgbClr val="000000"/>
                          </a:solidFill>
                          <a:latin typeface="Roboto"/>
                          <a:ea typeface="Roboto"/>
                          <a:cs typeface="Roboto"/>
                          <a:sym typeface="Roboto"/>
                        </a:rPr>
                        <a:t>134</a:t>
                      </a:r>
                      <a:endParaRPr sz="1800">
                        <a:solidFill>
                          <a:srgbClr val="000000"/>
                        </a:solidFill>
                        <a:latin typeface="Roboto"/>
                        <a:ea typeface="Roboto"/>
                        <a:cs typeface="Roboto"/>
                        <a:sym typeface="Roboto"/>
                      </a:endParaRPr>
                    </a:p>
                  </a:txBody>
                  <a:tcPr marL="91450" marR="91450" marT="34300" marB="34300" anchor="ctr"/>
                </a:tc>
                <a:tc>
                  <a:txBody>
                    <a:bodyPr/>
                    <a:lstStyle/>
                    <a:p>
                      <a:pPr marL="0" marR="0" lvl="0" indent="0" algn="ctr" rtl="0">
                        <a:spcBef>
                          <a:spcPts val="0"/>
                        </a:spcBef>
                        <a:spcAft>
                          <a:spcPts val="0"/>
                        </a:spcAft>
                        <a:buNone/>
                      </a:pPr>
                      <a:r>
                        <a:rPr lang="en-US" sz="1800">
                          <a:solidFill>
                            <a:srgbClr val="000000"/>
                          </a:solidFill>
                          <a:latin typeface="Roboto"/>
                          <a:ea typeface="Roboto"/>
                          <a:cs typeface="Roboto"/>
                          <a:sym typeface="Roboto"/>
                        </a:rPr>
                        <a:t>144</a:t>
                      </a:r>
                      <a:endParaRPr sz="1800">
                        <a:solidFill>
                          <a:srgbClr val="000000"/>
                        </a:solidFill>
                        <a:latin typeface="Roboto"/>
                        <a:ea typeface="Roboto"/>
                        <a:cs typeface="Roboto"/>
                        <a:sym typeface="Roboto"/>
                      </a:endParaRPr>
                    </a:p>
                  </a:txBody>
                  <a:tcPr marL="91450" marR="91450" marT="34300" marB="34300" anchor="ctr"/>
                </a:tc>
                <a:tc>
                  <a:txBody>
                    <a:bodyPr/>
                    <a:lstStyle/>
                    <a:p>
                      <a:pPr marL="0" marR="0" lvl="0" indent="0" algn="ctr" rtl="0">
                        <a:spcBef>
                          <a:spcPts val="0"/>
                        </a:spcBef>
                        <a:spcAft>
                          <a:spcPts val="0"/>
                        </a:spcAft>
                        <a:buClr>
                          <a:schemeClr val="dk1"/>
                        </a:buClr>
                        <a:buSzPts val="1200"/>
                        <a:buFont typeface="Calibri"/>
                        <a:buNone/>
                      </a:pPr>
                      <a:r>
                        <a:rPr lang="en-US" sz="1800">
                          <a:solidFill>
                            <a:srgbClr val="000000"/>
                          </a:solidFill>
                          <a:latin typeface="Roboto"/>
                          <a:ea typeface="Roboto"/>
                          <a:cs typeface="Roboto"/>
                          <a:sym typeface="Roboto"/>
                        </a:rPr>
                        <a:t>164</a:t>
                      </a:r>
                      <a:endParaRPr sz="1800">
                        <a:solidFill>
                          <a:srgbClr val="000000"/>
                        </a:solidFill>
                        <a:latin typeface="Roboto"/>
                        <a:ea typeface="Roboto"/>
                        <a:cs typeface="Roboto"/>
                        <a:sym typeface="Roboto"/>
                      </a:endParaRPr>
                    </a:p>
                  </a:txBody>
                  <a:tcPr marL="91450" marR="91450" marT="34300" marB="34300" anchor="ctr"/>
                </a:tc>
                <a:tc>
                  <a:txBody>
                    <a:bodyPr/>
                    <a:lstStyle/>
                    <a:p>
                      <a:pPr marL="0" marR="0" lvl="0" indent="0" algn="ctr" rtl="0">
                        <a:spcBef>
                          <a:spcPts val="0"/>
                        </a:spcBef>
                        <a:spcAft>
                          <a:spcPts val="0"/>
                        </a:spcAft>
                        <a:buClr>
                          <a:schemeClr val="dk1"/>
                        </a:buClr>
                        <a:buSzPts val="1200"/>
                        <a:buFont typeface="Calibri"/>
                        <a:buNone/>
                      </a:pPr>
                      <a:r>
                        <a:rPr lang="en-US" sz="1800">
                          <a:solidFill>
                            <a:srgbClr val="000000"/>
                          </a:solidFill>
                          <a:latin typeface="Roboto"/>
                          <a:ea typeface="Roboto"/>
                          <a:cs typeface="Roboto"/>
                          <a:sym typeface="Roboto"/>
                        </a:rPr>
                        <a:t>174</a:t>
                      </a:r>
                      <a:endParaRPr sz="1800">
                        <a:solidFill>
                          <a:srgbClr val="000000"/>
                        </a:solidFill>
                        <a:latin typeface="Roboto"/>
                        <a:ea typeface="Roboto"/>
                        <a:cs typeface="Roboto"/>
                        <a:sym typeface="Roboto"/>
                      </a:endParaRPr>
                    </a:p>
                  </a:txBody>
                  <a:tcPr marL="91450" marR="91450" marT="34300" marB="34300" anchor="ctr"/>
                </a:tc>
                <a:extLst>
                  <a:ext uri="{0D108BD9-81ED-4DB2-BD59-A6C34878D82A}">
                    <a16:rowId xmlns:a16="http://schemas.microsoft.com/office/drawing/2014/main" val="10001"/>
                  </a:ext>
                </a:extLst>
              </a:tr>
              <a:tr h="617250">
                <a:tc>
                  <a:txBody>
                    <a:bodyPr/>
                    <a:lstStyle/>
                    <a:p>
                      <a:pPr marL="0" marR="0" lvl="0" indent="0" algn="ctr" rtl="0">
                        <a:spcBef>
                          <a:spcPts val="0"/>
                        </a:spcBef>
                        <a:spcAft>
                          <a:spcPts val="0"/>
                        </a:spcAft>
                        <a:buNone/>
                      </a:pPr>
                      <a:r>
                        <a:rPr lang="en-US" sz="1800">
                          <a:solidFill>
                            <a:srgbClr val="000000"/>
                          </a:solidFill>
                          <a:latin typeface="Roboto"/>
                          <a:ea typeface="Roboto"/>
                          <a:cs typeface="Roboto"/>
                          <a:sym typeface="Roboto"/>
                        </a:rPr>
                        <a:t>PSAT 10</a:t>
                      </a:r>
                      <a:endParaRPr sz="1800">
                        <a:solidFill>
                          <a:srgbClr val="000000"/>
                        </a:solidFill>
                        <a:latin typeface="Roboto"/>
                        <a:ea typeface="Roboto"/>
                        <a:cs typeface="Roboto"/>
                        <a:sym typeface="Roboto"/>
                      </a:endParaRPr>
                    </a:p>
                  </a:txBody>
                  <a:tcPr marL="91450" marR="91450" marT="34300" marB="34300" anchor="ctr"/>
                </a:tc>
                <a:tc>
                  <a:txBody>
                    <a:bodyPr/>
                    <a:lstStyle/>
                    <a:p>
                      <a:pPr marL="0" marR="0" lvl="0" indent="0" algn="ctr" rtl="0">
                        <a:spcBef>
                          <a:spcPts val="0"/>
                        </a:spcBef>
                        <a:spcAft>
                          <a:spcPts val="0"/>
                        </a:spcAft>
                        <a:buNone/>
                      </a:pPr>
                      <a:r>
                        <a:rPr lang="en-US" sz="1800">
                          <a:solidFill>
                            <a:srgbClr val="000000"/>
                          </a:solidFill>
                          <a:latin typeface="Roboto"/>
                          <a:ea typeface="Roboto"/>
                          <a:cs typeface="Roboto"/>
                          <a:sym typeface="Roboto"/>
                        </a:rPr>
                        <a:t>134</a:t>
                      </a:r>
                      <a:endParaRPr sz="1800">
                        <a:solidFill>
                          <a:srgbClr val="000000"/>
                        </a:solidFill>
                        <a:latin typeface="Roboto"/>
                        <a:ea typeface="Roboto"/>
                        <a:cs typeface="Roboto"/>
                        <a:sym typeface="Roboto"/>
                      </a:endParaRPr>
                    </a:p>
                  </a:txBody>
                  <a:tcPr marL="91450" marR="91450" marT="34300" marB="34300" anchor="ctr"/>
                </a:tc>
                <a:tc>
                  <a:txBody>
                    <a:bodyPr/>
                    <a:lstStyle/>
                    <a:p>
                      <a:pPr marL="0" marR="0" lvl="0" indent="0" algn="ctr" rtl="0">
                        <a:spcBef>
                          <a:spcPts val="0"/>
                        </a:spcBef>
                        <a:spcAft>
                          <a:spcPts val="0"/>
                        </a:spcAft>
                        <a:buNone/>
                      </a:pPr>
                      <a:r>
                        <a:rPr lang="en-US" sz="1800">
                          <a:solidFill>
                            <a:srgbClr val="000000"/>
                          </a:solidFill>
                          <a:latin typeface="Roboto"/>
                          <a:ea typeface="Roboto"/>
                          <a:cs typeface="Roboto"/>
                          <a:sym typeface="Roboto"/>
                        </a:rPr>
                        <a:t>144</a:t>
                      </a:r>
                      <a:endParaRPr sz="1800">
                        <a:solidFill>
                          <a:srgbClr val="000000"/>
                        </a:solidFill>
                        <a:latin typeface="Roboto"/>
                        <a:ea typeface="Roboto"/>
                        <a:cs typeface="Roboto"/>
                        <a:sym typeface="Roboto"/>
                      </a:endParaRPr>
                    </a:p>
                  </a:txBody>
                  <a:tcPr marL="91450" marR="91450" marT="34300" marB="34300" anchor="ctr"/>
                </a:tc>
                <a:tc>
                  <a:txBody>
                    <a:bodyPr/>
                    <a:lstStyle/>
                    <a:p>
                      <a:pPr marL="0" marR="0" lvl="0" indent="0" algn="ctr" rtl="0">
                        <a:spcBef>
                          <a:spcPts val="0"/>
                        </a:spcBef>
                        <a:spcAft>
                          <a:spcPts val="0"/>
                        </a:spcAft>
                        <a:buClr>
                          <a:schemeClr val="dk1"/>
                        </a:buClr>
                        <a:buSzPts val="1200"/>
                        <a:buFont typeface="Calibri"/>
                        <a:buNone/>
                      </a:pPr>
                      <a:r>
                        <a:rPr lang="en-US" sz="1800">
                          <a:solidFill>
                            <a:srgbClr val="000000"/>
                          </a:solidFill>
                          <a:latin typeface="Roboto"/>
                          <a:ea typeface="Roboto"/>
                          <a:cs typeface="Roboto"/>
                          <a:sym typeface="Roboto"/>
                        </a:rPr>
                        <a:t>164</a:t>
                      </a:r>
                      <a:endParaRPr sz="1800">
                        <a:solidFill>
                          <a:srgbClr val="000000"/>
                        </a:solidFill>
                        <a:latin typeface="Roboto"/>
                        <a:ea typeface="Roboto"/>
                        <a:cs typeface="Roboto"/>
                        <a:sym typeface="Roboto"/>
                      </a:endParaRPr>
                    </a:p>
                  </a:txBody>
                  <a:tcPr marL="91450" marR="91450" marT="34300" marB="34300" anchor="ctr"/>
                </a:tc>
                <a:tc>
                  <a:txBody>
                    <a:bodyPr/>
                    <a:lstStyle/>
                    <a:p>
                      <a:pPr marL="0" marR="0" lvl="0" indent="0" algn="ctr" rtl="0">
                        <a:spcBef>
                          <a:spcPts val="0"/>
                        </a:spcBef>
                        <a:spcAft>
                          <a:spcPts val="0"/>
                        </a:spcAft>
                        <a:buClr>
                          <a:schemeClr val="dk1"/>
                        </a:buClr>
                        <a:buSzPts val="1200"/>
                        <a:buFont typeface="Calibri"/>
                        <a:buNone/>
                      </a:pPr>
                      <a:r>
                        <a:rPr lang="en-US" sz="1800">
                          <a:solidFill>
                            <a:srgbClr val="000000"/>
                          </a:solidFill>
                          <a:latin typeface="Roboto"/>
                          <a:ea typeface="Roboto"/>
                          <a:cs typeface="Roboto"/>
                          <a:sym typeface="Roboto"/>
                        </a:rPr>
                        <a:t>174</a:t>
                      </a:r>
                      <a:endParaRPr sz="1800">
                        <a:solidFill>
                          <a:srgbClr val="000000"/>
                        </a:solidFill>
                        <a:latin typeface="Roboto"/>
                        <a:ea typeface="Roboto"/>
                        <a:cs typeface="Roboto"/>
                        <a:sym typeface="Roboto"/>
                      </a:endParaRPr>
                    </a:p>
                  </a:txBody>
                  <a:tcPr marL="91450" marR="91450" marT="34300" marB="34300" anchor="ctr"/>
                </a:tc>
                <a:extLst>
                  <a:ext uri="{0D108BD9-81ED-4DB2-BD59-A6C34878D82A}">
                    <a16:rowId xmlns:a16="http://schemas.microsoft.com/office/drawing/2014/main" val="10002"/>
                  </a:ext>
                </a:extLst>
              </a:tr>
              <a:tr h="617250">
                <a:tc>
                  <a:txBody>
                    <a:bodyPr/>
                    <a:lstStyle/>
                    <a:p>
                      <a:pPr marL="0" marR="0" lvl="0" indent="0" algn="ctr" rtl="0">
                        <a:spcBef>
                          <a:spcPts val="0"/>
                        </a:spcBef>
                        <a:spcAft>
                          <a:spcPts val="0"/>
                        </a:spcAft>
                        <a:buNone/>
                      </a:pPr>
                      <a:r>
                        <a:rPr lang="en-US" sz="1800">
                          <a:solidFill>
                            <a:srgbClr val="000000"/>
                          </a:solidFill>
                          <a:latin typeface="Roboto"/>
                          <a:ea typeface="Roboto"/>
                          <a:cs typeface="Roboto"/>
                          <a:sym typeface="Roboto"/>
                        </a:rPr>
                        <a:t>SAT</a:t>
                      </a:r>
                      <a:endParaRPr sz="1800">
                        <a:solidFill>
                          <a:srgbClr val="000000"/>
                        </a:solidFill>
                        <a:latin typeface="Roboto"/>
                        <a:ea typeface="Roboto"/>
                        <a:cs typeface="Roboto"/>
                        <a:sym typeface="Roboto"/>
                      </a:endParaRPr>
                    </a:p>
                  </a:txBody>
                  <a:tcPr marL="91450" marR="91450" marT="34300" marB="34300" anchor="ctr"/>
                </a:tc>
                <a:tc>
                  <a:txBody>
                    <a:bodyPr/>
                    <a:lstStyle/>
                    <a:p>
                      <a:pPr marL="0" marR="0" lvl="0" indent="0" algn="ctr" rtl="0">
                        <a:spcBef>
                          <a:spcPts val="0"/>
                        </a:spcBef>
                        <a:spcAft>
                          <a:spcPts val="0"/>
                        </a:spcAft>
                        <a:buNone/>
                      </a:pPr>
                      <a:r>
                        <a:rPr lang="en-US" sz="1800">
                          <a:solidFill>
                            <a:srgbClr val="000000"/>
                          </a:solidFill>
                          <a:latin typeface="Roboto"/>
                          <a:ea typeface="Roboto"/>
                          <a:cs typeface="Roboto"/>
                          <a:sym typeface="Roboto"/>
                        </a:rPr>
                        <a:t>134</a:t>
                      </a:r>
                      <a:endParaRPr sz="1800">
                        <a:solidFill>
                          <a:srgbClr val="000000"/>
                        </a:solidFill>
                        <a:latin typeface="Roboto"/>
                        <a:ea typeface="Roboto"/>
                        <a:cs typeface="Roboto"/>
                        <a:sym typeface="Roboto"/>
                      </a:endParaRPr>
                    </a:p>
                  </a:txBody>
                  <a:tcPr marL="91450" marR="91450" marT="34300" marB="34300" anchor="ctr"/>
                </a:tc>
                <a:tc>
                  <a:txBody>
                    <a:bodyPr/>
                    <a:lstStyle/>
                    <a:p>
                      <a:pPr marL="0" marR="0" lvl="0" indent="0" algn="ctr" rtl="0">
                        <a:spcBef>
                          <a:spcPts val="0"/>
                        </a:spcBef>
                        <a:spcAft>
                          <a:spcPts val="0"/>
                        </a:spcAft>
                        <a:buNone/>
                      </a:pPr>
                      <a:r>
                        <a:rPr lang="en-US" sz="1800">
                          <a:solidFill>
                            <a:srgbClr val="000000"/>
                          </a:solidFill>
                          <a:latin typeface="Roboto"/>
                          <a:ea typeface="Roboto"/>
                          <a:cs typeface="Roboto"/>
                          <a:sym typeface="Roboto"/>
                        </a:rPr>
                        <a:t>144</a:t>
                      </a:r>
                      <a:endParaRPr sz="1800">
                        <a:solidFill>
                          <a:srgbClr val="000000"/>
                        </a:solidFill>
                        <a:latin typeface="Roboto"/>
                        <a:ea typeface="Roboto"/>
                        <a:cs typeface="Roboto"/>
                        <a:sym typeface="Roboto"/>
                      </a:endParaRPr>
                    </a:p>
                  </a:txBody>
                  <a:tcPr marL="91450" marR="91450" marT="34300" marB="34300" anchor="ctr"/>
                </a:tc>
                <a:tc>
                  <a:txBody>
                    <a:bodyPr/>
                    <a:lstStyle/>
                    <a:p>
                      <a:pPr marL="0" marR="0" lvl="0" indent="0" algn="ctr" rtl="0">
                        <a:spcBef>
                          <a:spcPts val="0"/>
                        </a:spcBef>
                        <a:spcAft>
                          <a:spcPts val="0"/>
                        </a:spcAft>
                        <a:buClr>
                          <a:schemeClr val="dk1"/>
                        </a:buClr>
                        <a:buSzPts val="1200"/>
                        <a:buFont typeface="Calibri"/>
                        <a:buNone/>
                      </a:pPr>
                      <a:r>
                        <a:rPr lang="en-US" sz="1800">
                          <a:solidFill>
                            <a:srgbClr val="000000"/>
                          </a:solidFill>
                          <a:latin typeface="Roboto"/>
                          <a:ea typeface="Roboto"/>
                          <a:cs typeface="Roboto"/>
                          <a:sym typeface="Roboto"/>
                        </a:rPr>
                        <a:t>164 </a:t>
                      </a:r>
                      <a:endParaRPr sz="1800">
                        <a:solidFill>
                          <a:srgbClr val="000000"/>
                        </a:solidFill>
                        <a:latin typeface="Roboto"/>
                        <a:ea typeface="Roboto"/>
                        <a:cs typeface="Roboto"/>
                        <a:sym typeface="Roboto"/>
                      </a:endParaRPr>
                    </a:p>
                  </a:txBody>
                  <a:tcPr marL="91450" marR="91450" marT="34300" marB="34300" anchor="ctr"/>
                </a:tc>
                <a:tc>
                  <a:txBody>
                    <a:bodyPr/>
                    <a:lstStyle/>
                    <a:p>
                      <a:pPr marL="0" marR="0" lvl="0" indent="0" algn="ctr" rtl="0">
                        <a:spcBef>
                          <a:spcPts val="0"/>
                        </a:spcBef>
                        <a:spcAft>
                          <a:spcPts val="0"/>
                        </a:spcAft>
                        <a:buClr>
                          <a:schemeClr val="dk1"/>
                        </a:buClr>
                        <a:buSzPts val="1200"/>
                        <a:buFont typeface="Calibri"/>
                        <a:buNone/>
                      </a:pPr>
                      <a:r>
                        <a:rPr lang="en-US" sz="1800">
                          <a:solidFill>
                            <a:srgbClr val="000000"/>
                          </a:solidFill>
                          <a:latin typeface="Roboto"/>
                          <a:ea typeface="Roboto"/>
                          <a:cs typeface="Roboto"/>
                          <a:sym typeface="Roboto"/>
                        </a:rPr>
                        <a:t>174</a:t>
                      </a:r>
                      <a:endParaRPr sz="1800">
                        <a:solidFill>
                          <a:srgbClr val="000000"/>
                        </a:solidFill>
                        <a:latin typeface="Roboto"/>
                        <a:ea typeface="Roboto"/>
                        <a:cs typeface="Roboto"/>
                        <a:sym typeface="Roboto"/>
                      </a:endParaRPr>
                    </a:p>
                  </a:txBody>
                  <a:tcPr marL="91450" marR="91450" marT="34300" marB="34300" anchor="ctr"/>
                </a:tc>
                <a:extLst>
                  <a:ext uri="{0D108BD9-81ED-4DB2-BD59-A6C34878D82A}">
                    <a16:rowId xmlns:a16="http://schemas.microsoft.com/office/drawing/2014/main" val="10003"/>
                  </a:ext>
                </a:extLst>
              </a:tr>
            </a:tbl>
          </a:graphicData>
        </a:graphic>
      </p:graphicFrame>
      <p:sp>
        <p:nvSpPr>
          <p:cNvPr id="625" name="Google Shape;625;p54"/>
          <p:cNvSpPr txBox="1"/>
          <p:nvPr/>
        </p:nvSpPr>
        <p:spPr>
          <a:xfrm>
            <a:off x="311700" y="4188550"/>
            <a:ext cx="81231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latin typeface="Roboto"/>
                <a:ea typeface="Roboto"/>
                <a:cs typeface="Roboto"/>
                <a:sym typeface="Roboto"/>
              </a:rPr>
              <a:t>*Accommodation only</a:t>
            </a:r>
            <a:endParaRPr sz="1600">
              <a:latin typeface="Roboto"/>
              <a:ea typeface="Roboto"/>
              <a:cs typeface="Roboto"/>
              <a:sym typeface="Roboto"/>
            </a:endParaRPr>
          </a:p>
          <a:p>
            <a:pPr marL="0" marR="0" lvl="0" indent="0" algn="l" rtl="0">
              <a:spcBef>
                <a:spcPts val="0"/>
              </a:spcBef>
              <a:spcAft>
                <a:spcPts val="0"/>
              </a:spcAft>
              <a:buNone/>
            </a:pPr>
            <a:r>
              <a:rPr lang="en-US" sz="1600" b="1">
                <a:latin typeface="Roboto"/>
                <a:ea typeface="Roboto"/>
                <a:cs typeface="Roboto"/>
                <a:sym typeface="Roboto"/>
              </a:rPr>
              <a:t>Recommendation</a:t>
            </a:r>
            <a:r>
              <a:rPr lang="en-US" sz="1600">
                <a:latin typeface="Roboto"/>
                <a:ea typeface="Roboto"/>
                <a:cs typeface="Roboto"/>
                <a:sym typeface="Roboto"/>
              </a:rPr>
              <a:t>: To reduce the risk of misadministration, choose a specific day to assess paper-based students</a:t>
            </a:r>
            <a:endParaRPr sz="1600">
              <a:latin typeface="Roboto"/>
              <a:ea typeface="Roboto"/>
              <a:cs typeface="Roboto"/>
              <a:sym typeface="Roboto"/>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56"/>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200"/>
              <a:buFont typeface="Calibri"/>
              <a:buNone/>
            </a:pPr>
            <a:r>
              <a:rPr lang="en-US" sz="3200">
                <a:latin typeface="Calibri"/>
                <a:ea typeface="Calibri"/>
                <a:cs typeface="Calibri"/>
                <a:sym typeface="Calibri"/>
              </a:rPr>
              <a:t>Colorado PSAT and SAT Accommodations</a:t>
            </a:r>
            <a:endParaRPr/>
          </a:p>
        </p:txBody>
      </p:sp>
      <p:sp>
        <p:nvSpPr>
          <p:cNvPr id="631" name="Google Shape;631;p56"/>
          <p:cNvSpPr txBox="1">
            <a:spLocks noGrp="1"/>
          </p:cNvSpPr>
          <p:nvPr>
            <p:ph type="body" idx="1"/>
          </p:nvPr>
        </p:nvSpPr>
        <p:spPr>
          <a:xfrm>
            <a:off x="311700" y="1152475"/>
            <a:ext cx="8135100" cy="3034800"/>
          </a:xfrm>
          <a:prstGeom prst="rect">
            <a:avLst/>
          </a:prstGeom>
          <a:noFill/>
          <a:ln>
            <a:noFill/>
          </a:ln>
        </p:spPr>
        <p:txBody>
          <a:bodyPr spcFirstLastPara="1" wrap="square" lIns="0" tIns="0" rIns="0" bIns="45700" anchor="t" anchorCtr="0">
            <a:noAutofit/>
          </a:bodyPr>
          <a:lstStyle/>
          <a:p>
            <a:pPr marL="457200" lvl="0" indent="-330200" algn="l" rtl="0">
              <a:lnSpc>
                <a:spcPct val="90000"/>
              </a:lnSpc>
              <a:spcBef>
                <a:spcPts val="0"/>
              </a:spcBef>
              <a:spcAft>
                <a:spcPts val="0"/>
              </a:spcAft>
              <a:buClr>
                <a:srgbClr val="000000"/>
              </a:buClr>
              <a:buSzPts val="1600"/>
              <a:buChar char="●"/>
            </a:pPr>
            <a:r>
              <a:rPr lang="en-US">
                <a:solidFill>
                  <a:srgbClr val="000000"/>
                </a:solidFill>
              </a:rPr>
              <a:t>Students who tested using College Board-approved accommodations for the PSAT or AP exams last year continue to be approved for 2026*</a:t>
            </a:r>
            <a:endParaRPr sz="1200">
              <a:solidFill>
                <a:srgbClr val="000000"/>
              </a:solidFill>
            </a:endParaRPr>
          </a:p>
          <a:p>
            <a:pPr marL="457200" lvl="0" indent="0" algn="l" rtl="0">
              <a:lnSpc>
                <a:spcPct val="90000"/>
              </a:lnSpc>
              <a:spcBef>
                <a:spcPts val="0"/>
              </a:spcBef>
              <a:spcAft>
                <a:spcPts val="0"/>
              </a:spcAft>
              <a:buNone/>
            </a:pPr>
            <a:endParaRPr>
              <a:solidFill>
                <a:srgbClr val="000000"/>
              </a:solidFill>
            </a:endParaRPr>
          </a:p>
          <a:p>
            <a:pPr marL="457200" lvl="0" indent="-330200" algn="l" rtl="0">
              <a:lnSpc>
                <a:spcPct val="90000"/>
              </a:lnSpc>
              <a:spcBef>
                <a:spcPts val="0"/>
              </a:spcBef>
              <a:spcAft>
                <a:spcPts val="0"/>
              </a:spcAft>
              <a:buClr>
                <a:srgbClr val="000000"/>
              </a:buClr>
              <a:buSzPts val="1600"/>
              <a:buChar char="●"/>
            </a:pPr>
            <a:r>
              <a:rPr lang="en-US">
                <a:solidFill>
                  <a:srgbClr val="000000"/>
                </a:solidFill>
              </a:rPr>
              <a:t>Accommodations requests must be submitted for </a:t>
            </a:r>
            <a:endParaRPr sz="1200">
              <a:solidFill>
                <a:srgbClr val="000000"/>
              </a:solidFill>
            </a:endParaRPr>
          </a:p>
          <a:p>
            <a:pPr marL="914400" lvl="1" indent="-311150" algn="l" rtl="0">
              <a:lnSpc>
                <a:spcPct val="90000"/>
              </a:lnSpc>
              <a:spcBef>
                <a:spcPts val="0"/>
              </a:spcBef>
              <a:spcAft>
                <a:spcPts val="0"/>
              </a:spcAft>
              <a:buClr>
                <a:srgbClr val="000000"/>
              </a:buClr>
              <a:buSzPts val="1300"/>
              <a:buChar char="○"/>
            </a:pPr>
            <a:r>
              <a:rPr lang="en-US" sz="1300">
                <a:solidFill>
                  <a:srgbClr val="000000"/>
                </a:solidFill>
              </a:rPr>
              <a:t>9</a:t>
            </a:r>
            <a:r>
              <a:rPr lang="en-US" sz="1300" baseline="30000">
                <a:solidFill>
                  <a:srgbClr val="000000"/>
                </a:solidFill>
              </a:rPr>
              <a:t>th</a:t>
            </a:r>
            <a:r>
              <a:rPr lang="en-US" sz="1300">
                <a:solidFill>
                  <a:srgbClr val="000000"/>
                </a:solidFill>
              </a:rPr>
              <a:t> grade students</a:t>
            </a:r>
            <a:endParaRPr sz="1300">
              <a:solidFill>
                <a:srgbClr val="000000"/>
              </a:solidFill>
            </a:endParaRPr>
          </a:p>
          <a:p>
            <a:pPr marL="914400" lvl="1" indent="-311150" algn="l" rtl="0">
              <a:lnSpc>
                <a:spcPct val="90000"/>
              </a:lnSpc>
              <a:spcBef>
                <a:spcPts val="0"/>
              </a:spcBef>
              <a:spcAft>
                <a:spcPts val="0"/>
              </a:spcAft>
              <a:buClr>
                <a:srgbClr val="000000"/>
              </a:buClr>
              <a:buSzPts val="1300"/>
              <a:buChar char="○"/>
            </a:pPr>
            <a:r>
              <a:rPr lang="en-US" sz="1300">
                <a:solidFill>
                  <a:srgbClr val="000000"/>
                </a:solidFill>
              </a:rPr>
              <a:t>Students whose accommodation needs have changed</a:t>
            </a:r>
            <a:endParaRPr sz="1300">
              <a:solidFill>
                <a:srgbClr val="000000"/>
              </a:solidFill>
            </a:endParaRPr>
          </a:p>
          <a:p>
            <a:pPr marL="914400" lvl="1" indent="-311150" algn="l" rtl="0">
              <a:lnSpc>
                <a:spcPct val="90000"/>
              </a:lnSpc>
              <a:spcBef>
                <a:spcPts val="0"/>
              </a:spcBef>
              <a:spcAft>
                <a:spcPts val="0"/>
              </a:spcAft>
              <a:buClr>
                <a:srgbClr val="000000"/>
              </a:buClr>
              <a:buSzPts val="1300"/>
              <a:buChar char="○"/>
            </a:pPr>
            <a:r>
              <a:rPr lang="en-US" sz="1300">
                <a:solidFill>
                  <a:srgbClr val="000000"/>
                </a:solidFill>
              </a:rPr>
              <a:t>Students who have </a:t>
            </a:r>
            <a:r>
              <a:rPr lang="en-US" sz="1300" u="sng">
                <a:solidFill>
                  <a:srgbClr val="000000"/>
                </a:solidFill>
              </a:rPr>
              <a:t>not</a:t>
            </a:r>
            <a:r>
              <a:rPr lang="en-US" sz="1300">
                <a:solidFill>
                  <a:srgbClr val="000000"/>
                </a:solidFill>
              </a:rPr>
              <a:t> been previously approved by the College Board for testing accommodations</a:t>
            </a:r>
            <a:endParaRPr sz="1300">
              <a:solidFill>
                <a:srgbClr val="000000"/>
              </a:solidFill>
            </a:endParaRPr>
          </a:p>
          <a:p>
            <a:pPr marL="457200" lvl="0" indent="0" algn="l" rtl="0">
              <a:lnSpc>
                <a:spcPct val="90000"/>
              </a:lnSpc>
              <a:spcBef>
                <a:spcPts val="0"/>
              </a:spcBef>
              <a:spcAft>
                <a:spcPts val="0"/>
              </a:spcAft>
              <a:buNone/>
            </a:pPr>
            <a:endParaRPr>
              <a:solidFill>
                <a:srgbClr val="000000"/>
              </a:solidFill>
            </a:endParaRPr>
          </a:p>
          <a:p>
            <a:pPr marL="457200" lvl="0" indent="-330200" algn="l" rtl="0">
              <a:lnSpc>
                <a:spcPct val="90000"/>
              </a:lnSpc>
              <a:spcBef>
                <a:spcPts val="0"/>
              </a:spcBef>
              <a:spcAft>
                <a:spcPts val="0"/>
              </a:spcAft>
              <a:buClr>
                <a:srgbClr val="000000"/>
              </a:buClr>
              <a:buSzPts val="1600"/>
              <a:buChar char="●"/>
            </a:pPr>
            <a:r>
              <a:rPr lang="en-US">
                <a:solidFill>
                  <a:srgbClr val="000000"/>
                </a:solidFill>
              </a:rPr>
              <a:t>State-allowed accommodations must be requested and approved each year</a:t>
            </a:r>
            <a:endParaRPr sz="1200">
              <a:solidFill>
                <a:srgbClr val="000000"/>
              </a:solidFill>
            </a:endParaRPr>
          </a:p>
          <a:p>
            <a:pPr marL="914400" lvl="1" indent="-311150" algn="l" rtl="0">
              <a:lnSpc>
                <a:spcPct val="90000"/>
              </a:lnSpc>
              <a:spcBef>
                <a:spcPts val="0"/>
              </a:spcBef>
              <a:spcAft>
                <a:spcPts val="0"/>
              </a:spcAft>
              <a:buClr>
                <a:srgbClr val="000000"/>
              </a:buClr>
              <a:buSzPts val="1300"/>
              <a:buChar char="○"/>
            </a:pPr>
            <a:r>
              <a:rPr lang="en-US" sz="1300">
                <a:solidFill>
                  <a:srgbClr val="000000"/>
                </a:solidFill>
              </a:rPr>
              <a:t>Very few students utilize state-allowed accommodations since they are </a:t>
            </a:r>
            <a:r>
              <a:rPr lang="en-US" sz="1300" u="sng">
                <a:solidFill>
                  <a:srgbClr val="000000"/>
                </a:solidFill>
              </a:rPr>
              <a:t>not</a:t>
            </a:r>
            <a:r>
              <a:rPr lang="en-US" sz="1300">
                <a:solidFill>
                  <a:srgbClr val="000000"/>
                </a:solidFill>
              </a:rPr>
              <a:t> college-reportable</a:t>
            </a:r>
            <a:endParaRPr sz="1300">
              <a:solidFill>
                <a:srgbClr val="000000"/>
              </a:solidFill>
            </a:endParaRPr>
          </a:p>
          <a:p>
            <a:pPr marL="914400" lvl="0" indent="0" algn="l" rtl="0">
              <a:lnSpc>
                <a:spcPct val="90000"/>
              </a:lnSpc>
              <a:spcBef>
                <a:spcPts val="0"/>
              </a:spcBef>
              <a:spcAft>
                <a:spcPts val="0"/>
              </a:spcAft>
              <a:buNone/>
            </a:pPr>
            <a:endParaRPr sz="1300">
              <a:solidFill>
                <a:srgbClr val="000000"/>
              </a:solidFill>
            </a:endParaRPr>
          </a:p>
          <a:p>
            <a:pPr marL="457200" lvl="0" indent="-330200" algn="l" rtl="0">
              <a:lnSpc>
                <a:spcPct val="90000"/>
              </a:lnSpc>
              <a:spcBef>
                <a:spcPts val="0"/>
              </a:spcBef>
              <a:spcAft>
                <a:spcPts val="0"/>
              </a:spcAft>
              <a:buClr>
                <a:srgbClr val="000000"/>
              </a:buClr>
              <a:buSzPts val="1600"/>
              <a:buChar char="●"/>
            </a:pPr>
            <a:r>
              <a:rPr lang="en-US">
                <a:solidFill>
                  <a:srgbClr val="000000"/>
                </a:solidFill>
              </a:rPr>
              <a:t>The default braille code for College Board assessments is UEB and UEB with Nemeth for math</a:t>
            </a:r>
            <a:endParaRPr>
              <a:solidFill>
                <a:srgbClr val="000000"/>
              </a:solidFill>
            </a:endParaRPr>
          </a:p>
          <a:p>
            <a:pPr marL="914400" lvl="1" indent="-317500" algn="l" rtl="0">
              <a:lnSpc>
                <a:spcPct val="90000"/>
              </a:lnSpc>
              <a:spcBef>
                <a:spcPts val="0"/>
              </a:spcBef>
              <a:spcAft>
                <a:spcPts val="0"/>
              </a:spcAft>
              <a:buClr>
                <a:srgbClr val="000000"/>
              </a:buClr>
              <a:buSzPts val="1400"/>
              <a:buChar char="○"/>
            </a:pPr>
            <a:r>
              <a:rPr lang="en-US">
                <a:solidFill>
                  <a:srgbClr val="000000"/>
                </a:solidFill>
              </a:rPr>
              <a:t>UEB Technical math code is available on request by contacting the College Board SSD office</a:t>
            </a:r>
            <a:endParaRPr>
              <a:solidFill>
                <a:srgbClr val="000000"/>
              </a:solidFill>
            </a:endParaRPr>
          </a:p>
          <a:p>
            <a:pPr marL="0" lvl="0" indent="0" algn="l" rtl="0">
              <a:lnSpc>
                <a:spcPct val="90000"/>
              </a:lnSpc>
              <a:spcBef>
                <a:spcPts val="0"/>
              </a:spcBef>
              <a:spcAft>
                <a:spcPts val="0"/>
              </a:spcAft>
              <a:buNone/>
            </a:pPr>
            <a:endParaRPr>
              <a:solidFill>
                <a:srgbClr val="000000"/>
              </a:solidFill>
            </a:endParaRPr>
          </a:p>
          <a:p>
            <a:pPr marL="0" lvl="0" indent="0" algn="l" rtl="0">
              <a:lnSpc>
                <a:spcPct val="90000"/>
              </a:lnSpc>
              <a:spcBef>
                <a:spcPts val="0"/>
              </a:spcBef>
              <a:spcAft>
                <a:spcPts val="0"/>
              </a:spcAft>
              <a:buNone/>
            </a:pPr>
            <a:r>
              <a:rPr lang="en-US" sz="1200">
                <a:solidFill>
                  <a:srgbClr val="000000"/>
                </a:solidFill>
              </a:rPr>
              <a:t> *As long as there are no changes to student’s primary disability or accommodations listed in the student’s IEP</a:t>
            </a:r>
            <a:endParaRPr sz="1000">
              <a:solidFill>
                <a:srgbClr val="00000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g37345e59772_2_77"/>
          <p:cNvSpPr txBox="1">
            <a:spLocks noGrp="1"/>
          </p:cNvSpPr>
          <p:nvPr>
            <p:ph type="title"/>
          </p:nvPr>
        </p:nvSpPr>
        <p:spPr>
          <a:xfrm>
            <a:off x="311700" y="105100"/>
            <a:ext cx="8424000" cy="741300"/>
          </a:xfrm>
          <a:prstGeom prst="rect">
            <a:avLst/>
          </a:prstGeom>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200"/>
              <a:buFont typeface="Calibri"/>
              <a:buNone/>
            </a:pPr>
            <a:r>
              <a:rPr lang="en-US" sz="3200">
                <a:latin typeface="Calibri"/>
                <a:ea typeface="Calibri"/>
                <a:cs typeface="Calibri"/>
                <a:sym typeface="Calibri"/>
              </a:rPr>
              <a:t>Colorado PSAT and SAT Online School Options</a:t>
            </a:r>
            <a:endParaRPr/>
          </a:p>
        </p:txBody>
      </p:sp>
      <p:sp>
        <p:nvSpPr>
          <p:cNvPr id="638" name="Google Shape;638;g37345e59772_2_77"/>
          <p:cNvSpPr txBox="1">
            <a:spLocks noGrp="1"/>
          </p:cNvSpPr>
          <p:nvPr>
            <p:ph type="body" idx="1"/>
          </p:nvPr>
        </p:nvSpPr>
        <p:spPr>
          <a:xfrm>
            <a:off x="311700" y="1035200"/>
            <a:ext cx="8710800" cy="3152100"/>
          </a:xfrm>
          <a:prstGeom prst="rect">
            <a:avLst/>
          </a:prstGeom>
        </p:spPr>
        <p:txBody>
          <a:bodyPr spcFirstLastPara="1" wrap="square" lIns="91425" tIns="91425" rIns="91425" bIns="91425" anchor="t" anchorCtr="0">
            <a:noAutofit/>
          </a:bodyPr>
          <a:lstStyle/>
          <a:p>
            <a:pPr marL="342900" lvl="0" indent="-314325" algn="l" rtl="0">
              <a:lnSpc>
                <a:spcPct val="115000"/>
              </a:lnSpc>
              <a:spcBef>
                <a:spcPts val="1000"/>
              </a:spcBef>
              <a:spcAft>
                <a:spcPts val="0"/>
              </a:spcAft>
              <a:buSzPts val="1800"/>
              <a:buChar char="●"/>
            </a:pPr>
            <a:r>
              <a:rPr lang="en-US" dirty="0"/>
              <a:t>Online schools for PSAT 9 and PSAT 10</a:t>
            </a:r>
            <a:endParaRPr dirty="0"/>
          </a:p>
          <a:p>
            <a:pPr marL="914400" lvl="1" indent="-333375" algn="l" rtl="0">
              <a:lnSpc>
                <a:spcPct val="115000"/>
              </a:lnSpc>
              <a:spcBef>
                <a:spcPts val="500"/>
              </a:spcBef>
              <a:spcAft>
                <a:spcPts val="0"/>
              </a:spcAft>
              <a:buSzPts val="1700"/>
              <a:buChar char="○"/>
            </a:pPr>
            <a:r>
              <a:rPr lang="en-US" sz="1600" b="1" dirty="0"/>
              <a:t>Must establish a testing center </a:t>
            </a:r>
            <a:r>
              <a:rPr lang="en-US" sz="1600" dirty="0"/>
              <a:t>for 9</a:t>
            </a:r>
            <a:r>
              <a:rPr lang="en-US" sz="1600" baseline="30000" dirty="0"/>
              <a:t>th</a:t>
            </a:r>
            <a:r>
              <a:rPr lang="en-US" sz="1600" dirty="0"/>
              <a:t> and 10</a:t>
            </a:r>
            <a:r>
              <a:rPr lang="en-US" sz="1600" baseline="30000" dirty="0"/>
              <a:t>th</a:t>
            </a:r>
            <a:r>
              <a:rPr lang="en-US" sz="1600" dirty="0"/>
              <a:t> grade students to test during the PSAT/SAT state testing window.</a:t>
            </a:r>
            <a:endParaRPr sz="1600" dirty="0"/>
          </a:p>
          <a:p>
            <a:pPr marL="342900" lvl="0" indent="-316230" algn="l" rtl="0">
              <a:lnSpc>
                <a:spcPct val="115000"/>
              </a:lnSpc>
              <a:spcBef>
                <a:spcPts val="1000"/>
              </a:spcBef>
              <a:spcAft>
                <a:spcPts val="0"/>
              </a:spcAft>
              <a:buSzPts val="1800"/>
              <a:buChar char="●"/>
            </a:pPr>
            <a:r>
              <a:rPr lang="en-US" dirty="0"/>
              <a:t>Online schools for SAT</a:t>
            </a:r>
            <a:endParaRPr dirty="0"/>
          </a:p>
          <a:p>
            <a:pPr marL="914400" lvl="1" indent="-333375" algn="l" rtl="0">
              <a:lnSpc>
                <a:spcPct val="115000"/>
              </a:lnSpc>
              <a:spcBef>
                <a:spcPts val="500"/>
              </a:spcBef>
              <a:spcAft>
                <a:spcPts val="0"/>
              </a:spcAft>
              <a:buSzPts val="1700"/>
              <a:buChar char="○"/>
            </a:pPr>
            <a:r>
              <a:rPr lang="en-US" sz="1600" b="1" dirty="0"/>
              <a:t>Option 1</a:t>
            </a:r>
            <a:r>
              <a:rPr lang="en-US" sz="1600" dirty="0"/>
              <a:t>: May establish a testing center for 11</a:t>
            </a:r>
            <a:r>
              <a:rPr lang="en-US" sz="1600" baseline="30000" dirty="0"/>
              <a:t>th</a:t>
            </a:r>
            <a:r>
              <a:rPr lang="en-US" sz="1600" dirty="0"/>
              <a:t> grade students to test during the PSAT/SAT state testing window </a:t>
            </a:r>
            <a:endParaRPr sz="1600" dirty="0"/>
          </a:p>
          <a:p>
            <a:pPr marL="914400" lvl="1" indent="-333375" algn="l" rtl="0">
              <a:lnSpc>
                <a:spcPct val="115000"/>
              </a:lnSpc>
              <a:spcBef>
                <a:spcPts val="500"/>
              </a:spcBef>
              <a:spcAft>
                <a:spcPts val="0"/>
              </a:spcAft>
              <a:buSzPts val="1700"/>
              <a:buChar char="○"/>
            </a:pPr>
            <a:r>
              <a:rPr lang="en-US" sz="1600" b="1" dirty="0"/>
              <a:t>Option 2</a:t>
            </a:r>
            <a:r>
              <a:rPr lang="en-US" sz="1600" dirty="0"/>
              <a:t>: 11</a:t>
            </a:r>
            <a:r>
              <a:rPr lang="en-US" sz="1600" baseline="30000" dirty="0"/>
              <a:t>th</a:t>
            </a:r>
            <a:r>
              <a:rPr lang="en-US" sz="1600" dirty="0"/>
              <a:t> grade students can test on the national SAT test date of </a:t>
            </a:r>
            <a:r>
              <a:rPr lang="en-US" sz="1600" i="1" u="sng" dirty="0">
                <a:solidFill>
                  <a:srgbClr val="EF7521"/>
                </a:solidFill>
              </a:rPr>
              <a:t>March 14</a:t>
            </a:r>
            <a:endParaRPr sz="1600" i="1" u="sng" dirty="0">
              <a:solidFill>
                <a:srgbClr val="EF7521"/>
              </a:solidFill>
            </a:endParaRPr>
          </a:p>
          <a:p>
            <a:pPr marL="1371600" lvl="2" indent="-327025" algn="l" rtl="0">
              <a:lnSpc>
                <a:spcPct val="115000"/>
              </a:lnSpc>
              <a:spcBef>
                <a:spcPts val="500"/>
              </a:spcBef>
              <a:spcAft>
                <a:spcPts val="0"/>
              </a:spcAft>
              <a:buSzPts val="1600"/>
              <a:buChar char="■"/>
            </a:pPr>
            <a:r>
              <a:rPr lang="en-US" sz="1400" dirty="0"/>
              <a:t>Schools </a:t>
            </a:r>
            <a:r>
              <a:rPr lang="en-US" sz="1400" b="1" dirty="0"/>
              <a:t>must still establish a testing center</a:t>
            </a:r>
            <a:r>
              <a:rPr lang="en-US" sz="1400" dirty="0"/>
              <a:t> for the make-up date session within the PSAT/SAT state testing window.</a:t>
            </a:r>
            <a:endParaRPr sz="1400" dirty="0">
              <a:highlight>
                <a:srgbClr val="FFFF00"/>
              </a:highlight>
            </a:endParaRPr>
          </a:p>
          <a:p>
            <a:pPr marL="0" lvl="0" indent="0" algn="l" rtl="0">
              <a:lnSpc>
                <a:spcPct val="115000"/>
              </a:lnSpc>
              <a:spcBef>
                <a:spcPts val="0"/>
              </a:spcBef>
              <a:spcAft>
                <a:spcPts val="0"/>
              </a:spcAft>
              <a:buSzPts val="852"/>
              <a:buNone/>
            </a:pPr>
            <a:endParaRPr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57"/>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200"/>
              <a:buFont typeface="Calibri"/>
              <a:buNone/>
            </a:pPr>
            <a:r>
              <a:rPr lang="en-US" sz="2800">
                <a:latin typeface="Calibri"/>
                <a:ea typeface="Calibri"/>
                <a:cs typeface="Calibri"/>
                <a:sym typeface="Calibri"/>
              </a:rPr>
              <a:t>Difference Between CMAS and PSAT/SAT </a:t>
            </a:r>
            <a:br>
              <a:rPr lang="en-US" sz="2800">
                <a:latin typeface="Calibri"/>
                <a:ea typeface="Calibri"/>
                <a:cs typeface="Calibri"/>
                <a:sym typeface="Calibri"/>
              </a:rPr>
            </a:br>
            <a:r>
              <a:rPr lang="en-US" sz="2800">
                <a:latin typeface="Calibri"/>
                <a:ea typeface="Calibri"/>
                <a:cs typeface="Calibri"/>
                <a:sym typeface="Calibri"/>
              </a:rPr>
              <a:t>Home-Schooled Students in Colorado</a:t>
            </a:r>
            <a:endParaRPr sz="2800"/>
          </a:p>
        </p:txBody>
      </p:sp>
      <p:sp>
        <p:nvSpPr>
          <p:cNvPr id="644" name="Google Shape;644;p57"/>
          <p:cNvSpPr txBox="1">
            <a:spLocks noGrp="1"/>
          </p:cNvSpPr>
          <p:nvPr>
            <p:ph type="body" idx="1"/>
          </p:nvPr>
        </p:nvSpPr>
        <p:spPr>
          <a:xfrm>
            <a:off x="311700" y="1152475"/>
            <a:ext cx="8135100" cy="3034800"/>
          </a:xfrm>
          <a:prstGeom prst="rect">
            <a:avLst/>
          </a:prstGeom>
          <a:noFill/>
          <a:ln>
            <a:noFill/>
          </a:ln>
        </p:spPr>
        <p:txBody>
          <a:bodyPr spcFirstLastPara="1" wrap="square" lIns="0" tIns="0" rIns="0" bIns="45700" anchor="t" anchorCtr="0">
            <a:noAutofit/>
          </a:bodyPr>
          <a:lstStyle/>
          <a:p>
            <a:pPr marL="457200" lvl="0" indent="-342900" algn="l" rtl="0">
              <a:lnSpc>
                <a:spcPct val="115000"/>
              </a:lnSpc>
              <a:spcBef>
                <a:spcPts val="500"/>
              </a:spcBef>
              <a:spcAft>
                <a:spcPts val="0"/>
              </a:spcAft>
              <a:buSzPts val="1800"/>
              <a:buChar char="●"/>
            </a:pPr>
            <a:r>
              <a:rPr lang="en-US" sz="1800">
                <a:solidFill>
                  <a:srgbClr val="000000"/>
                </a:solidFill>
              </a:rPr>
              <a:t>Full-time home-schooled students are permitted to take </a:t>
            </a:r>
            <a:r>
              <a:rPr lang="en-US" sz="1800" b="1">
                <a:solidFill>
                  <a:srgbClr val="00953A"/>
                </a:solidFill>
              </a:rPr>
              <a:t>CMAS</a:t>
            </a:r>
            <a:r>
              <a:rPr lang="en-US" sz="1800">
                <a:solidFill>
                  <a:schemeClr val="dk1"/>
                </a:solidFill>
              </a:rPr>
              <a:t> </a:t>
            </a:r>
            <a:r>
              <a:rPr lang="en-US" sz="1800">
                <a:solidFill>
                  <a:srgbClr val="000000"/>
                </a:solidFill>
              </a:rPr>
              <a:t>but are </a:t>
            </a:r>
            <a:r>
              <a:rPr lang="en-US" sz="1800" b="1">
                <a:solidFill>
                  <a:srgbClr val="000000"/>
                </a:solidFill>
              </a:rPr>
              <a:t>NOT</a:t>
            </a:r>
            <a:r>
              <a:rPr lang="en-US" sz="1800">
                <a:solidFill>
                  <a:srgbClr val="000000"/>
                </a:solidFill>
              </a:rPr>
              <a:t> permitted to take the </a:t>
            </a:r>
            <a:r>
              <a:rPr lang="en-US" sz="1800" b="1">
                <a:solidFill>
                  <a:srgbClr val="000000"/>
                </a:solidFill>
              </a:rPr>
              <a:t>state sponsored </a:t>
            </a:r>
            <a:r>
              <a:rPr lang="en-US" sz="1800" b="1">
                <a:solidFill>
                  <a:srgbClr val="FF0000"/>
                </a:solidFill>
              </a:rPr>
              <a:t>PSAT</a:t>
            </a:r>
            <a:r>
              <a:rPr lang="en-US" sz="1800">
                <a:solidFill>
                  <a:schemeClr val="dk1"/>
                </a:solidFill>
              </a:rPr>
              <a:t> or </a:t>
            </a:r>
            <a:r>
              <a:rPr lang="en-US" sz="1800" b="1">
                <a:solidFill>
                  <a:srgbClr val="FF0000"/>
                </a:solidFill>
              </a:rPr>
              <a:t>SAT</a:t>
            </a:r>
            <a:r>
              <a:rPr lang="en-US" sz="1800">
                <a:solidFill>
                  <a:schemeClr val="dk1"/>
                </a:solidFill>
              </a:rPr>
              <a:t> </a:t>
            </a:r>
            <a:r>
              <a:rPr lang="en-US" sz="1800">
                <a:solidFill>
                  <a:srgbClr val="000000"/>
                </a:solidFill>
              </a:rPr>
              <a:t>during the spring (see C.R.S. 22-7-1006.3(9)(b))  </a:t>
            </a:r>
            <a:endParaRPr sz="1800">
              <a:solidFill>
                <a:srgbClr val="000000"/>
              </a:solidFill>
            </a:endParaRPr>
          </a:p>
          <a:p>
            <a:pPr marL="457200" lvl="0" indent="-342900" algn="l" rtl="0">
              <a:lnSpc>
                <a:spcPct val="115000"/>
              </a:lnSpc>
              <a:spcBef>
                <a:spcPts val="1000"/>
              </a:spcBef>
              <a:spcAft>
                <a:spcPts val="0"/>
              </a:spcAft>
              <a:buClr>
                <a:srgbClr val="000000"/>
              </a:buClr>
              <a:buSzPts val="1800"/>
              <a:buChar char="●"/>
            </a:pPr>
            <a:r>
              <a:rPr lang="en-US" sz="1800">
                <a:solidFill>
                  <a:srgbClr val="000000"/>
                </a:solidFill>
              </a:rPr>
              <a:t>Full-time home-schooled students who contact the school or district should be directed to take the SAT on a national (Saturday) test date at their own expense</a:t>
            </a:r>
            <a:endParaRPr sz="1800">
              <a:solidFill>
                <a:srgbClr val="000000"/>
              </a:solidFill>
            </a:endParaRPr>
          </a:p>
          <a:p>
            <a:pPr marL="457200" lvl="0" indent="-342900" algn="l" rtl="0">
              <a:lnSpc>
                <a:spcPct val="115000"/>
              </a:lnSpc>
              <a:spcBef>
                <a:spcPts val="1000"/>
              </a:spcBef>
              <a:spcAft>
                <a:spcPts val="0"/>
              </a:spcAft>
              <a:buClr>
                <a:srgbClr val="000000"/>
              </a:buClr>
              <a:buSzPts val="1800"/>
              <a:buChar char="●"/>
            </a:pPr>
            <a:r>
              <a:rPr lang="en-US" sz="1800">
                <a:solidFill>
                  <a:srgbClr val="000000"/>
                </a:solidFill>
              </a:rPr>
              <a:t>Full-time home-schooled students may have the option to take the PSAT 9 or PSAT/NMSQT during the fall administration window at a district’s discretion</a:t>
            </a:r>
            <a:endParaRPr sz="1600">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g37aca7b9956_0_33"/>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200"/>
              <a:buFont typeface="Calibri"/>
              <a:buNone/>
            </a:pPr>
            <a:r>
              <a:rPr lang="en-US" sz="3200">
                <a:latin typeface="Calibri"/>
                <a:ea typeface="Calibri"/>
                <a:cs typeface="Calibri"/>
                <a:sym typeface="Calibri"/>
              </a:rPr>
              <a:t>District Assessment Coordinator (DAC)</a:t>
            </a:r>
            <a:endParaRPr/>
          </a:p>
        </p:txBody>
      </p:sp>
      <p:sp>
        <p:nvSpPr>
          <p:cNvPr id="218" name="Google Shape;218;g37aca7b9956_0_33"/>
          <p:cNvSpPr txBox="1">
            <a:spLocks noGrp="1"/>
          </p:cNvSpPr>
          <p:nvPr>
            <p:ph type="body" idx="1"/>
          </p:nvPr>
        </p:nvSpPr>
        <p:spPr>
          <a:xfrm>
            <a:off x="311700" y="1152475"/>
            <a:ext cx="8135100" cy="3034800"/>
          </a:xfrm>
          <a:prstGeom prst="rect">
            <a:avLst/>
          </a:prstGeom>
          <a:noFill/>
          <a:ln>
            <a:noFill/>
          </a:ln>
        </p:spPr>
        <p:txBody>
          <a:bodyPr spcFirstLastPara="1" wrap="square" lIns="0" tIns="0" rIns="0" bIns="45700" anchor="t" anchorCtr="0">
            <a:noAutofit/>
          </a:bodyPr>
          <a:lstStyle/>
          <a:p>
            <a:pPr marL="457200" lvl="0" indent="-342900" algn="l" rtl="0">
              <a:lnSpc>
                <a:spcPct val="115000"/>
              </a:lnSpc>
              <a:spcBef>
                <a:spcPts val="0"/>
              </a:spcBef>
              <a:spcAft>
                <a:spcPts val="0"/>
              </a:spcAft>
              <a:buClr>
                <a:srgbClr val="000000"/>
              </a:buClr>
              <a:buSzPts val="1800"/>
              <a:buChar char="●"/>
            </a:pPr>
            <a:r>
              <a:rPr lang="en-US" sz="1800">
                <a:solidFill>
                  <a:srgbClr val="000000"/>
                </a:solidFill>
              </a:rPr>
              <a:t>In this role </a:t>
            </a:r>
            <a:r>
              <a:rPr lang="en-US" sz="1800" b="1">
                <a:solidFill>
                  <a:srgbClr val="000000"/>
                </a:solidFill>
              </a:rPr>
              <a:t>you: </a:t>
            </a:r>
            <a:endParaRPr sz="700">
              <a:solidFill>
                <a:srgbClr val="000000"/>
              </a:solidFill>
            </a:endParaRPr>
          </a:p>
          <a:p>
            <a:pPr marL="914400" lvl="1" indent="-323850" algn="l" rtl="0">
              <a:lnSpc>
                <a:spcPct val="115000"/>
              </a:lnSpc>
              <a:spcBef>
                <a:spcPts val="0"/>
              </a:spcBef>
              <a:spcAft>
                <a:spcPts val="0"/>
              </a:spcAft>
              <a:buClr>
                <a:srgbClr val="000000"/>
              </a:buClr>
              <a:buSzPts val="1500"/>
              <a:buChar char="○"/>
            </a:pPr>
            <a:r>
              <a:rPr lang="en-US" sz="1500">
                <a:solidFill>
                  <a:srgbClr val="000000"/>
                </a:solidFill>
              </a:rPr>
              <a:t>Serve as your district’s point person for CDE Assessment Division communication</a:t>
            </a:r>
            <a:endParaRPr sz="1500">
              <a:solidFill>
                <a:srgbClr val="000000"/>
              </a:solidFill>
            </a:endParaRPr>
          </a:p>
          <a:p>
            <a:pPr marL="1371600" lvl="2" indent="-323850" algn="l" rtl="0">
              <a:lnSpc>
                <a:spcPct val="115000"/>
              </a:lnSpc>
              <a:spcBef>
                <a:spcPts val="0"/>
              </a:spcBef>
              <a:spcAft>
                <a:spcPts val="0"/>
              </a:spcAft>
              <a:buClr>
                <a:srgbClr val="000000"/>
              </a:buClr>
              <a:buSzPts val="1500"/>
              <a:buChar char="■"/>
            </a:pPr>
            <a:r>
              <a:rPr lang="en-US" sz="1500">
                <a:solidFill>
                  <a:srgbClr val="000000"/>
                </a:solidFill>
              </a:rPr>
              <a:t>Share information with School Assessment Coordinators (SACs)</a:t>
            </a:r>
            <a:endParaRPr sz="1500">
              <a:solidFill>
                <a:srgbClr val="000000"/>
              </a:solidFill>
            </a:endParaRPr>
          </a:p>
          <a:p>
            <a:pPr marL="914400" lvl="1" indent="-323850" algn="l" rtl="0">
              <a:lnSpc>
                <a:spcPct val="115000"/>
              </a:lnSpc>
              <a:spcBef>
                <a:spcPts val="0"/>
              </a:spcBef>
              <a:spcAft>
                <a:spcPts val="0"/>
              </a:spcAft>
              <a:buClr>
                <a:srgbClr val="000000"/>
              </a:buClr>
              <a:buSzPts val="1500"/>
              <a:buChar char="○"/>
            </a:pPr>
            <a:r>
              <a:rPr lang="en-US" sz="1500">
                <a:solidFill>
                  <a:srgbClr val="000000"/>
                </a:solidFill>
              </a:rPr>
              <a:t>Attend all required state assessment trainings</a:t>
            </a:r>
            <a:endParaRPr sz="1500">
              <a:solidFill>
                <a:srgbClr val="000000"/>
              </a:solidFill>
            </a:endParaRPr>
          </a:p>
          <a:p>
            <a:pPr marL="1371600" lvl="2" indent="-323850" algn="l" rtl="0">
              <a:lnSpc>
                <a:spcPct val="115000"/>
              </a:lnSpc>
              <a:spcBef>
                <a:spcPts val="0"/>
              </a:spcBef>
              <a:spcAft>
                <a:spcPts val="0"/>
              </a:spcAft>
              <a:buClr>
                <a:srgbClr val="000000"/>
              </a:buClr>
              <a:buSzPts val="1500"/>
              <a:buChar char="■"/>
            </a:pPr>
            <a:r>
              <a:rPr lang="en-US" sz="1500">
                <a:solidFill>
                  <a:srgbClr val="000000"/>
                </a:solidFill>
              </a:rPr>
              <a:t>Train district and school level staff involved in assessment administration and materials handling</a:t>
            </a:r>
            <a:endParaRPr sz="900">
              <a:solidFill>
                <a:srgbClr val="000000"/>
              </a:solidFill>
            </a:endParaRPr>
          </a:p>
          <a:p>
            <a:pPr marL="914400" lvl="1" indent="-323850" algn="l" rtl="0">
              <a:lnSpc>
                <a:spcPct val="115000"/>
              </a:lnSpc>
              <a:spcBef>
                <a:spcPts val="0"/>
              </a:spcBef>
              <a:spcAft>
                <a:spcPts val="0"/>
              </a:spcAft>
              <a:buClr>
                <a:srgbClr val="000000"/>
              </a:buClr>
              <a:buSzPts val="1500"/>
              <a:buChar char="○"/>
            </a:pPr>
            <a:r>
              <a:rPr lang="en-US" sz="1500">
                <a:solidFill>
                  <a:srgbClr val="000000"/>
                </a:solidFill>
              </a:rPr>
              <a:t>Complete and submit state assessment forms such as training documentation, unique and special accommodation requests, and testing irregularity reports</a:t>
            </a:r>
            <a:endParaRPr sz="1500">
              <a:solidFill>
                <a:srgbClr val="000000"/>
              </a:solidFill>
            </a:endParaRPr>
          </a:p>
          <a:p>
            <a:pPr marL="457200" lvl="0" indent="-342900" algn="l" rtl="0">
              <a:lnSpc>
                <a:spcPct val="115000"/>
              </a:lnSpc>
              <a:spcBef>
                <a:spcPts val="0"/>
              </a:spcBef>
              <a:spcAft>
                <a:spcPts val="0"/>
              </a:spcAft>
              <a:buClr>
                <a:srgbClr val="000000"/>
              </a:buClr>
              <a:buSzPts val="1800"/>
              <a:buChar char="●"/>
            </a:pPr>
            <a:r>
              <a:rPr lang="en-US" sz="1800">
                <a:solidFill>
                  <a:srgbClr val="000000"/>
                </a:solidFill>
              </a:rPr>
              <a:t>Verify </a:t>
            </a:r>
            <a:r>
              <a:rPr lang="en-US" sz="1800" b="1">
                <a:solidFill>
                  <a:srgbClr val="000000"/>
                </a:solidFill>
              </a:rPr>
              <a:t>your </a:t>
            </a:r>
            <a:r>
              <a:rPr lang="en-US" sz="1800">
                <a:solidFill>
                  <a:srgbClr val="000000"/>
                </a:solidFill>
              </a:rPr>
              <a:t>contact information in the </a:t>
            </a:r>
            <a:r>
              <a:rPr lang="en-US" sz="1800" u="sng">
                <a:solidFill>
                  <a:schemeClr val="accent5"/>
                </a:solidFill>
                <a:hlinkClick r:id="rId3">
                  <a:extLst>
                    <a:ext uri="{A12FA001-AC4F-418D-AE19-62706E023703}">
                      <ahyp:hlinkClr xmlns:ahyp="http://schemas.microsoft.com/office/drawing/2018/hyperlinkcolor" val="tx"/>
                    </a:ext>
                  </a:extLst>
                </a:hlinkClick>
              </a:rPr>
              <a:t>DAC Directory</a:t>
            </a:r>
            <a:endParaRPr sz="1800">
              <a:solidFill>
                <a:schemeClr val="accent5"/>
              </a:solidFill>
            </a:endParaRPr>
          </a:p>
          <a:p>
            <a:pPr marL="914400" lvl="1" indent="-323850" algn="l" rtl="0">
              <a:lnSpc>
                <a:spcPct val="115000"/>
              </a:lnSpc>
              <a:spcBef>
                <a:spcPts val="0"/>
              </a:spcBef>
              <a:spcAft>
                <a:spcPts val="0"/>
              </a:spcAft>
              <a:buClr>
                <a:srgbClr val="000000"/>
              </a:buClr>
              <a:buSzPts val="1500"/>
              <a:buChar char="○"/>
            </a:pPr>
            <a:r>
              <a:rPr lang="en-US" sz="1500">
                <a:solidFill>
                  <a:srgbClr val="000000"/>
                </a:solidFill>
              </a:rPr>
              <a:t>If information is incorrect, submit a </a:t>
            </a:r>
            <a:r>
              <a:rPr lang="en-US" sz="1500" u="sng">
                <a:solidFill>
                  <a:schemeClr val="accent5"/>
                </a:solidFill>
                <a:hlinkClick r:id="rId4">
                  <a:extLst>
                    <a:ext uri="{A12FA001-AC4F-418D-AE19-62706E023703}">
                      <ahyp:hlinkClr xmlns:ahyp="http://schemas.microsoft.com/office/drawing/2018/hyperlinkcolor" val="tx"/>
                    </a:ext>
                  </a:extLst>
                </a:hlinkClick>
              </a:rPr>
              <a:t>DAC Appointment Form</a:t>
            </a:r>
            <a:r>
              <a:rPr lang="en-US" sz="1500">
                <a:solidFill>
                  <a:srgbClr val="000000"/>
                </a:solidFill>
              </a:rPr>
              <a:t> to Nathan Redford at </a:t>
            </a:r>
            <a:r>
              <a:rPr lang="en-US" sz="1500" u="sng">
                <a:solidFill>
                  <a:schemeClr val="accent5"/>
                </a:solidFill>
                <a:hlinkClick r:id="rId5">
                  <a:extLst>
                    <a:ext uri="{A12FA001-AC4F-418D-AE19-62706E023703}">
                      <ahyp:hlinkClr xmlns:ahyp="http://schemas.microsoft.com/office/drawing/2018/hyperlinkcolor" val="tx"/>
                    </a:ext>
                  </a:extLst>
                </a:hlinkClick>
              </a:rPr>
              <a:t>redford_n@cde.state.co.us</a:t>
            </a:r>
            <a:endParaRPr sz="1500">
              <a:solidFill>
                <a:schemeClr val="accent5"/>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g374e0bbf4ac_0_4"/>
          <p:cNvSpPr txBox="1">
            <a:spLocks noGrp="1"/>
          </p:cNvSpPr>
          <p:nvPr>
            <p:ph type="title"/>
          </p:nvPr>
        </p:nvSpPr>
        <p:spPr>
          <a:xfrm>
            <a:off x="311700" y="105100"/>
            <a:ext cx="84240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3000">
                <a:latin typeface="Calibri"/>
                <a:ea typeface="Calibri"/>
                <a:cs typeface="Calibri"/>
                <a:sym typeface="Calibri"/>
              </a:rPr>
              <a:t>Part-time Public/Part-time Home-schooled Students</a:t>
            </a:r>
            <a:endParaRPr sz="3000">
              <a:latin typeface="Calibri"/>
              <a:ea typeface="Calibri"/>
              <a:cs typeface="Calibri"/>
              <a:sym typeface="Calibri"/>
            </a:endParaRPr>
          </a:p>
        </p:txBody>
      </p:sp>
      <p:sp>
        <p:nvSpPr>
          <p:cNvPr id="651" name="Google Shape;651;g374e0bbf4ac_0_4"/>
          <p:cNvSpPr txBox="1">
            <a:spLocks noGrp="1"/>
          </p:cNvSpPr>
          <p:nvPr>
            <p:ph type="body" idx="1"/>
          </p:nvPr>
        </p:nvSpPr>
        <p:spPr>
          <a:xfrm>
            <a:off x="311700" y="1152475"/>
            <a:ext cx="8135100" cy="3034800"/>
          </a:xfrm>
          <a:prstGeom prst="rect">
            <a:avLst/>
          </a:prstGeom>
        </p:spPr>
        <p:txBody>
          <a:bodyPr spcFirstLastPara="1" wrap="square" lIns="91425" tIns="91425" rIns="91425" bIns="91425" anchor="t" anchorCtr="0">
            <a:normAutofit/>
          </a:bodyPr>
          <a:lstStyle/>
          <a:p>
            <a:pPr marL="457200" lvl="0" indent="-342900" algn="l" rtl="0">
              <a:lnSpc>
                <a:spcPct val="90000"/>
              </a:lnSpc>
              <a:spcBef>
                <a:spcPts val="500"/>
              </a:spcBef>
              <a:spcAft>
                <a:spcPts val="0"/>
              </a:spcAft>
              <a:buSzPts val="1800"/>
              <a:buChar char="●"/>
            </a:pPr>
            <a:r>
              <a:rPr lang="en-US" sz="1800"/>
              <a:t>Students who are considered part-time public school/part-time home-schooled </a:t>
            </a:r>
            <a:r>
              <a:rPr lang="en-US" sz="1800" b="1">
                <a:solidFill>
                  <a:srgbClr val="00953A"/>
                </a:solidFill>
              </a:rPr>
              <a:t>may</a:t>
            </a:r>
            <a:r>
              <a:rPr lang="en-US" sz="1800"/>
              <a:t> take the assessment with their public school</a:t>
            </a:r>
            <a:endParaRPr sz="1800"/>
          </a:p>
          <a:p>
            <a:pPr marL="457200" lvl="0" indent="0" algn="l" rtl="0">
              <a:lnSpc>
                <a:spcPct val="90000"/>
              </a:lnSpc>
              <a:spcBef>
                <a:spcPts val="500"/>
              </a:spcBef>
              <a:spcAft>
                <a:spcPts val="0"/>
              </a:spcAft>
              <a:buNone/>
            </a:pPr>
            <a:endParaRPr sz="1800"/>
          </a:p>
          <a:p>
            <a:pPr marL="914400" lvl="1" indent="-342900" algn="l" rtl="0">
              <a:lnSpc>
                <a:spcPct val="90000"/>
              </a:lnSpc>
              <a:spcBef>
                <a:spcPts val="500"/>
              </a:spcBef>
              <a:spcAft>
                <a:spcPts val="0"/>
              </a:spcAft>
              <a:buSzPts val="1800"/>
              <a:buChar char="○"/>
            </a:pPr>
            <a:r>
              <a:rPr lang="en-US" sz="1800"/>
              <a:t>Part-time public school/Part-time home-schooled students must be taking at least one course or participating in one school-sponsored activity with the public school</a:t>
            </a:r>
            <a:endParaRPr sz="160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g37345e59772_2_61"/>
          <p:cNvSpPr txBox="1">
            <a:spLocks noGrp="1"/>
          </p:cNvSpPr>
          <p:nvPr>
            <p:ph type="title"/>
          </p:nvPr>
        </p:nvSpPr>
        <p:spPr>
          <a:xfrm>
            <a:off x="311700" y="105100"/>
            <a:ext cx="8424000" cy="7413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en-US" sz="3200">
                <a:latin typeface="Calibri"/>
                <a:ea typeface="Calibri"/>
                <a:cs typeface="Calibri"/>
                <a:sym typeface="Calibri"/>
              </a:rPr>
              <a:t>What Is New This Year?</a:t>
            </a:r>
            <a:endParaRPr/>
          </a:p>
        </p:txBody>
      </p:sp>
      <p:sp>
        <p:nvSpPr>
          <p:cNvPr id="658" name="Google Shape;658;g37345e59772_2_61"/>
          <p:cNvSpPr txBox="1"/>
          <p:nvPr/>
        </p:nvSpPr>
        <p:spPr>
          <a:xfrm>
            <a:off x="359950" y="1146150"/>
            <a:ext cx="8424000" cy="31260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Font typeface="Roboto"/>
              <a:buChar char="●"/>
            </a:pPr>
            <a:r>
              <a:rPr lang="en-US" sz="1800">
                <a:latin typeface="Roboto"/>
                <a:ea typeface="Roboto"/>
                <a:cs typeface="Roboto"/>
                <a:sym typeface="Roboto"/>
              </a:rPr>
              <a:t>SAT Essay option no longer available based on the passing of H.B. 25-1278 (Colorado Education Accountability System Bill) </a:t>
            </a:r>
            <a:endParaRPr sz="1800">
              <a:latin typeface="Roboto"/>
              <a:ea typeface="Roboto"/>
              <a:cs typeface="Roboto"/>
              <a:sym typeface="Roboto"/>
            </a:endParaRPr>
          </a:p>
          <a:p>
            <a:pPr marL="457200" lvl="0" indent="-342900" algn="l" rtl="0">
              <a:lnSpc>
                <a:spcPct val="150000"/>
              </a:lnSpc>
              <a:spcBef>
                <a:spcPts val="0"/>
              </a:spcBef>
              <a:spcAft>
                <a:spcPts val="0"/>
              </a:spcAft>
              <a:buSzPts val="1800"/>
              <a:buFont typeface="Roboto"/>
              <a:buChar char="●"/>
            </a:pPr>
            <a:r>
              <a:rPr lang="en-US" sz="1800">
                <a:latin typeface="Roboto"/>
                <a:ea typeface="Roboto"/>
                <a:cs typeface="Roboto"/>
                <a:sym typeface="Roboto"/>
              </a:rPr>
              <a:t>EL Math Only accommodation is now able to have a college-reportable score</a:t>
            </a:r>
            <a:endParaRPr sz="1800">
              <a:latin typeface="Roboto"/>
              <a:ea typeface="Roboto"/>
              <a:cs typeface="Roboto"/>
              <a:sym typeface="Roboto"/>
            </a:endParaRPr>
          </a:p>
          <a:p>
            <a:pPr marL="457200" lvl="0" indent="-342900" algn="l" rtl="0">
              <a:lnSpc>
                <a:spcPct val="150000"/>
              </a:lnSpc>
              <a:spcBef>
                <a:spcPts val="0"/>
              </a:spcBef>
              <a:spcAft>
                <a:spcPts val="0"/>
              </a:spcAft>
              <a:buSzPts val="1800"/>
              <a:buFont typeface="Roboto"/>
              <a:buChar char="●"/>
            </a:pPr>
            <a:r>
              <a:rPr lang="en-US" sz="1800">
                <a:latin typeface="Roboto"/>
                <a:ea typeface="Roboto"/>
                <a:cs typeface="Roboto"/>
                <a:sym typeface="Roboto"/>
              </a:rPr>
              <a:t>Text-to-Speech for Math Only is an option for IEP/504 and ML students</a:t>
            </a:r>
            <a:endParaRPr sz="1800">
              <a:latin typeface="Roboto"/>
              <a:ea typeface="Roboto"/>
              <a:cs typeface="Roboto"/>
              <a:sym typeface="Roboto"/>
            </a:endParaRPr>
          </a:p>
          <a:p>
            <a:pPr marL="457200" lvl="0" indent="-342900" algn="l" rtl="0">
              <a:lnSpc>
                <a:spcPct val="150000"/>
              </a:lnSpc>
              <a:spcBef>
                <a:spcPts val="0"/>
              </a:spcBef>
              <a:spcAft>
                <a:spcPts val="0"/>
              </a:spcAft>
              <a:buSzPts val="1800"/>
              <a:buFont typeface="Roboto"/>
              <a:buChar char="●"/>
            </a:pPr>
            <a:r>
              <a:rPr lang="en-US" sz="1800">
                <a:latin typeface="Roboto"/>
                <a:ea typeface="Roboto"/>
                <a:cs typeface="Roboto"/>
                <a:sym typeface="Roboto"/>
              </a:rPr>
              <a:t>Scientific Calculator for Desmos can be accessed within a testing session, in addition to the standard graphing calculator</a:t>
            </a:r>
            <a:endParaRPr sz="1800">
              <a:latin typeface="Roboto"/>
              <a:ea typeface="Roboto"/>
              <a:cs typeface="Roboto"/>
              <a:sym typeface="Roboto"/>
            </a:endParaRPr>
          </a:p>
          <a:p>
            <a:pPr marL="457200" lvl="0" indent="0" algn="l" rtl="0">
              <a:lnSpc>
                <a:spcPct val="150000"/>
              </a:lnSpc>
              <a:spcBef>
                <a:spcPts val="0"/>
              </a:spcBef>
              <a:spcAft>
                <a:spcPts val="0"/>
              </a:spcAft>
              <a:buNone/>
            </a:pPr>
            <a:endParaRPr sz="170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2"/>
        <p:cNvGrpSpPr/>
        <p:nvPr/>
      </p:nvGrpSpPr>
      <p:grpSpPr>
        <a:xfrm>
          <a:off x="0" y="0"/>
          <a:ext cx="0" cy="0"/>
          <a:chOff x="0" y="0"/>
          <a:chExt cx="0" cy="0"/>
        </a:xfrm>
      </p:grpSpPr>
      <p:sp>
        <p:nvSpPr>
          <p:cNvPr id="663" name="Google Shape;663;g38582e391fb_0_3">
            <a:extLst>
              <a:ext uri="{C183D7F6-B498-43B3-948B-1728B52AA6E4}">
                <adec:decorative xmlns:adec="http://schemas.microsoft.com/office/drawing/2017/decorative" val="1"/>
              </a:ext>
            </a:extLst>
          </p:cNvPr>
          <p:cNvSpPr/>
          <p:nvPr/>
        </p:nvSpPr>
        <p:spPr>
          <a:xfrm>
            <a:off x="0" y="0"/>
            <a:ext cx="9144000" cy="5142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64" name="Google Shape;664;g38582e391fb_0_3"/>
          <p:cNvSpPr txBox="1">
            <a:spLocks noGrp="1"/>
          </p:cNvSpPr>
          <p:nvPr>
            <p:ph type="title"/>
          </p:nvPr>
        </p:nvSpPr>
        <p:spPr>
          <a:xfrm>
            <a:off x="331950" y="1441275"/>
            <a:ext cx="3728400" cy="7413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sz="3200">
                <a:latin typeface="Calibri"/>
                <a:ea typeface="Calibri"/>
                <a:cs typeface="Calibri"/>
                <a:sym typeface="Calibri"/>
              </a:rPr>
              <a:t>PSAT/SAT Training and Office Hours</a:t>
            </a:r>
            <a:endParaRPr/>
          </a:p>
        </p:txBody>
      </p:sp>
      <p:sp>
        <p:nvSpPr>
          <p:cNvPr id="665" name="Google Shape;665;g38582e391fb_0_3"/>
          <p:cNvSpPr txBox="1">
            <a:spLocks noGrp="1"/>
          </p:cNvSpPr>
          <p:nvPr>
            <p:ph type="body" idx="1"/>
          </p:nvPr>
        </p:nvSpPr>
        <p:spPr>
          <a:xfrm>
            <a:off x="331950" y="2280650"/>
            <a:ext cx="3687900" cy="3034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200"/>
              <a:buNone/>
            </a:pPr>
            <a:r>
              <a:rPr lang="en-US" sz="2200" dirty="0">
                <a:latin typeface="Calibri"/>
                <a:ea typeface="Calibri"/>
                <a:cs typeface="Calibri"/>
                <a:sym typeface="Calibri"/>
              </a:rPr>
              <a:t>Training registration information and office hour URL will be emailed to DACs</a:t>
            </a:r>
            <a:endParaRPr dirty="0"/>
          </a:p>
        </p:txBody>
      </p:sp>
      <p:grpSp>
        <p:nvGrpSpPr>
          <p:cNvPr id="666" name="Google Shape;666;g38582e391fb_0_3">
            <a:extLst>
              <a:ext uri="{C183D7F6-B498-43B3-948B-1728B52AA6E4}">
                <adec:decorative xmlns:adec="http://schemas.microsoft.com/office/drawing/2017/decorative" val="1"/>
              </a:ext>
            </a:extLst>
          </p:cNvPr>
          <p:cNvGrpSpPr/>
          <p:nvPr/>
        </p:nvGrpSpPr>
        <p:grpSpPr>
          <a:xfrm>
            <a:off x="7062326" y="1"/>
            <a:ext cx="1835295" cy="4333356"/>
            <a:chOff x="329184" y="1"/>
            <a:chExt cx="524400" cy="5777808"/>
          </a:xfrm>
        </p:grpSpPr>
        <p:cxnSp>
          <p:nvCxnSpPr>
            <p:cNvPr id="667" name="Google Shape;667;g38582e391fb_0_3"/>
            <p:cNvCxnSpPr/>
            <p:nvPr/>
          </p:nvCxnSpPr>
          <p:spPr>
            <a:xfrm rot="10800000">
              <a:off x="329292" y="5777809"/>
              <a:ext cx="521100" cy="0"/>
            </a:xfrm>
            <a:prstGeom prst="straightConnector1">
              <a:avLst/>
            </a:prstGeom>
            <a:noFill/>
            <a:ln w="152400" cap="flat" cmpd="sng">
              <a:solidFill>
                <a:schemeClr val="accent4"/>
              </a:solidFill>
              <a:prstDash val="solid"/>
              <a:miter lim="800000"/>
              <a:headEnd type="none" w="sm" len="sm"/>
              <a:tailEnd type="none" w="sm" len="sm"/>
            </a:ln>
          </p:spPr>
        </p:cxnSp>
        <p:sp>
          <p:nvSpPr>
            <p:cNvPr id="668" name="Google Shape;668;g38582e391fb_0_3"/>
            <p:cNvSpPr/>
            <p:nvPr/>
          </p:nvSpPr>
          <p:spPr>
            <a:xfrm>
              <a:off x="329184" y="1"/>
              <a:ext cx="524400" cy="5532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669" name="Google Shape;669;g38582e391fb_0_3">
            <a:extLst>
              <a:ext uri="{C183D7F6-B498-43B3-948B-1728B52AA6E4}">
                <adec:decorative xmlns:adec="http://schemas.microsoft.com/office/drawing/2017/decorative" val="1"/>
              </a:ext>
            </a:extLst>
          </p:cNvPr>
          <p:cNvSpPr/>
          <p:nvPr/>
        </p:nvSpPr>
        <p:spPr>
          <a:xfrm>
            <a:off x="4039948" y="201993"/>
            <a:ext cx="4587600" cy="4656600"/>
          </a:xfrm>
          <a:prstGeom prst="rect">
            <a:avLst/>
          </a:prstGeom>
          <a:solidFill>
            <a:schemeClr val="lt1"/>
          </a:solidFill>
          <a:ln>
            <a:noFill/>
          </a:ln>
          <a:effectLst>
            <a:outerShdw blurRad="139700" dist="127000" dir="5400000" algn="t" rotWithShape="0">
              <a:srgbClr val="000000">
                <a:alpha val="1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aphicFrame>
        <p:nvGraphicFramePr>
          <p:cNvPr id="670" name="Google Shape;670;g38582e391fb_0_3"/>
          <p:cNvGraphicFramePr/>
          <p:nvPr>
            <p:extLst>
              <p:ext uri="{D42A27DB-BD31-4B8C-83A1-F6EECF244321}">
                <p14:modId xmlns:p14="http://schemas.microsoft.com/office/powerpoint/2010/main" val="4001413081"/>
              </p:ext>
            </p:extLst>
          </p:nvPr>
        </p:nvGraphicFramePr>
        <p:xfrm>
          <a:off x="4140280" y="275174"/>
          <a:ext cx="4392025" cy="3904215"/>
        </p:xfrm>
        <a:graphic>
          <a:graphicData uri="http://schemas.openxmlformats.org/drawingml/2006/table">
            <a:tbl>
              <a:tblPr firstRow="1" bandRow="1">
                <a:noFill/>
                <a:tableStyleId>{267B18AA-92DA-472F-A516-1ED1CC0635EE}</a:tableStyleId>
              </a:tblPr>
              <a:tblGrid>
                <a:gridCol w="1854075">
                  <a:extLst>
                    <a:ext uri="{9D8B030D-6E8A-4147-A177-3AD203B41FA5}">
                      <a16:colId xmlns:a16="http://schemas.microsoft.com/office/drawing/2014/main" val="20000"/>
                    </a:ext>
                  </a:extLst>
                </a:gridCol>
                <a:gridCol w="2537950">
                  <a:extLst>
                    <a:ext uri="{9D8B030D-6E8A-4147-A177-3AD203B41FA5}">
                      <a16:colId xmlns:a16="http://schemas.microsoft.com/office/drawing/2014/main" val="20001"/>
                    </a:ext>
                  </a:extLst>
                </a:gridCol>
              </a:tblGrid>
              <a:tr h="592400">
                <a:tc>
                  <a:txBody>
                    <a:bodyPr/>
                    <a:lstStyle/>
                    <a:p>
                      <a:pPr marL="0" marR="0" lvl="0" indent="0" algn="ctr" rtl="0">
                        <a:spcBef>
                          <a:spcPts val="0"/>
                        </a:spcBef>
                        <a:spcAft>
                          <a:spcPts val="0"/>
                        </a:spcAft>
                        <a:buNone/>
                      </a:pPr>
                      <a:r>
                        <a:rPr lang="en-US" sz="1400"/>
                        <a:t>Training Resource</a:t>
                      </a:r>
                      <a:endParaRPr sz="1400">
                        <a:latin typeface="Calibri"/>
                        <a:ea typeface="Calibri"/>
                        <a:cs typeface="Calibri"/>
                        <a:sym typeface="Calibri"/>
                      </a:endParaRPr>
                    </a:p>
                  </a:txBody>
                  <a:tcPr marL="56450" marR="56450" marT="0" marB="0" anchor="ctr">
                    <a:solidFill>
                      <a:srgbClr val="E26510"/>
                    </a:solidFill>
                  </a:tcPr>
                </a:tc>
                <a:tc>
                  <a:txBody>
                    <a:bodyPr/>
                    <a:lstStyle/>
                    <a:p>
                      <a:pPr marL="0" marR="0" lvl="0" indent="0" algn="ctr" rtl="0">
                        <a:spcBef>
                          <a:spcPts val="0"/>
                        </a:spcBef>
                        <a:spcAft>
                          <a:spcPts val="0"/>
                        </a:spcAft>
                        <a:buNone/>
                      </a:pPr>
                      <a:r>
                        <a:rPr lang="en-US" sz="1400"/>
                        <a:t>Date and Location</a:t>
                      </a:r>
                      <a:endParaRPr sz="1400">
                        <a:latin typeface="Calibri"/>
                        <a:ea typeface="Calibri"/>
                        <a:cs typeface="Calibri"/>
                        <a:sym typeface="Calibri"/>
                      </a:endParaRPr>
                    </a:p>
                  </a:txBody>
                  <a:tcPr marL="56450" marR="56450" marT="0" marB="0" anchor="ctr">
                    <a:solidFill>
                      <a:srgbClr val="E26510"/>
                    </a:solidFill>
                  </a:tcPr>
                </a:tc>
                <a:extLst>
                  <a:ext uri="{0D108BD9-81ED-4DB2-BD59-A6C34878D82A}">
                    <a16:rowId xmlns:a16="http://schemas.microsoft.com/office/drawing/2014/main" val="10000"/>
                  </a:ext>
                </a:extLst>
              </a:tr>
              <a:tr h="1391575">
                <a:tc>
                  <a:txBody>
                    <a:bodyPr/>
                    <a:lstStyle/>
                    <a:p>
                      <a:pPr marL="0" marR="0" lvl="0" indent="0" algn="ctr" rtl="0">
                        <a:spcBef>
                          <a:spcPts val="0"/>
                        </a:spcBef>
                        <a:spcAft>
                          <a:spcPts val="0"/>
                        </a:spcAft>
                        <a:buNone/>
                      </a:pPr>
                      <a:r>
                        <a:rPr lang="en-US" sz="1400" dirty="0">
                          <a:solidFill>
                            <a:srgbClr val="000000"/>
                          </a:solidFill>
                        </a:rPr>
                        <a:t>Online Office Hours</a:t>
                      </a:r>
                      <a:endParaRPr sz="1100" dirty="0">
                        <a:solidFill>
                          <a:srgbClr val="000000"/>
                        </a:solidFill>
                      </a:endParaRPr>
                    </a:p>
                    <a:p>
                      <a:pPr marL="0" marR="0" lvl="0" indent="0" algn="ctr" rtl="0">
                        <a:spcBef>
                          <a:spcPts val="0"/>
                        </a:spcBef>
                        <a:spcAft>
                          <a:spcPts val="0"/>
                        </a:spcAft>
                        <a:buNone/>
                      </a:pPr>
                      <a:r>
                        <a:rPr lang="en-US" sz="1400" b="0" dirty="0">
                          <a:solidFill>
                            <a:srgbClr val="000000"/>
                          </a:solidFill>
                          <a:latin typeface="Calibri"/>
                          <a:ea typeface="Calibri"/>
                          <a:cs typeface="Calibri"/>
                          <a:sym typeface="Calibri"/>
                        </a:rPr>
                        <a:t>T</a:t>
                      </a:r>
                      <a:r>
                        <a:rPr lang="en-US" dirty="0">
                          <a:solidFill>
                            <a:srgbClr val="000000"/>
                          </a:solidFill>
                        </a:rPr>
                        <a:t>ues</a:t>
                      </a:r>
                      <a:r>
                        <a:rPr lang="en-US" sz="1400" b="0" dirty="0">
                          <a:solidFill>
                            <a:srgbClr val="000000"/>
                          </a:solidFill>
                          <a:latin typeface="Calibri"/>
                          <a:ea typeface="Calibri"/>
                          <a:cs typeface="Calibri"/>
                          <a:sym typeface="Calibri"/>
                        </a:rPr>
                        <a:t>day</a:t>
                      </a:r>
                      <a:endParaRPr sz="1100" dirty="0">
                        <a:solidFill>
                          <a:srgbClr val="000000"/>
                        </a:solidFill>
                      </a:endParaRPr>
                    </a:p>
                    <a:p>
                      <a:pPr marL="0" marR="0" lvl="0" indent="0" algn="ctr" rtl="0">
                        <a:spcBef>
                          <a:spcPts val="0"/>
                        </a:spcBef>
                        <a:spcAft>
                          <a:spcPts val="0"/>
                        </a:spcAft>
                        <a:buNone/>
                      </a:pPr>
                      <a:r>
                        <a:rPr lang="en-US" dirty="0">
                          <a:solidFill>
                            <a:srgbClr val="000000"/>
                          </a:solidFill>
                        </a:rPr>
                        <a:t>Morning and Afternoon options</a:t>
                      </a:r>
                      <a:endParaRPr sz="1400" b="0" dirty="0">
                        <a:solidFill>
                          <a:srgbClr val="000000"/>
                        </a:solidFill>
                        <a:latin typeface="Calibri"/>
                        <a:ea typeface="Calibri"/>
                        <a:cs typeface="Calibri"/>
                        <a:sym typeface="Calibri"/>
                      </a:endParaRPr>
                    </a:p>
                  </a:txBody>
                  <a:tcPr marL="68575" marR="68575" marT="0" marB="0" anchor="ctr"/>
                </a:tc>
                <a:tc>
                  <a:txBody>
                    <a:bodyPr/>
                    <a:lstStyle/>
                    <a:p>
                      <a:pPr marL="342900" marR="0" lvl="0" indent="-254000" algn="l" rtl="0">
                        <a:lnSpc>
                          <a:spcPct val="100000"/>
                        </a:lnSpc>
                        <a:spcBef>
                          <a:spcPts val="0"/>
                        </a:spcBef>
                        <a:spcAft>
                          <a:spcPts val="0"/>
                        </a:spcAft>
                        <a:buClr>
                          <a:schemeClr val="dk1"/>
                        </a:buClr>
                        <a:buSzPts val="1400"/>
                        <a:buFont typeface="Calibri"/>
                        <a:buNone/>
                      </a:pPr>
                      <a:r>
                        <a:rPr lang="en-US">
                          <a:solidFill>
                            <a:srgbClr val="000000"/>
                          </a:solidFill>
                        </a:rPr>
                        <a:t>Starting October for SSDs</a:t>
                      </a:r>
                      <a:endParaRPr>
                        <a:solidFill>
                          <a:srgbClr val="000000"/>
                        </a:solidFill>
                      </a:endParaRPr>
                    </a:p>
                    <a:p>
                      <a:pPr marL="342900" marR="0" lvl="0" indent="-254000" algn="l" rtl="0">
                        <a:lnSpc>
                          <a:spcPct val="100000"/>
                        </a:lnSpc>
                        <a:spcBef>
                          <a:spcPts val="0"/>
                        </a:spcBef>
                        <a:spcAft>
                          <a:spcPts val="0"/>
                        </a:spcAft>
                        <a:buClr>
                          <a:schemeClr val="dk1"/>
                        </a:buClr>
                        <a:buSzPts val="1400"/>
                        <a:buFont typeface="Calibri"/>
                        <a:buNone/>
                      </a:pPr>
                      <a:endParaRPr>
                        <a:solidFill>
                          <a:srgbClr val="000000"/>
                        </a:solidFill>
                      </a:endParaRPr>
                    </a:p>
                    <a:p>
                      <a:pPr marL="342900" marR="0" lvl="0" indent="-254000" algn="l" rtl="0">
                        <a:lnSpc>
                          <a:spcPct val="100000"/>
                        </a:lnSpc>
                        <a:spcBef>
                          <a:spcPts val="0"/>
                        </a:spcBef>
                        <a:spcAft>
                          <a:spcPts val="0"/>
                        </a:spcAft>
                        <a:buClr>
                          <a:schemeClr val="dk1"/>
                        </a:buClr>
                        <a:buSzPts val="1400"/>
                        <a:buFont typeface="Calibri"/>
                        <a:buNone/>
                      </a:pPr>
                      <a:r>
                        <a:rPr lang="en-US">
                          <a:solidFill>
                            <a:srgbClr val="000000"/>
                          </a:solidFill>
                        </a:rPr>
                        <a:t>Starting January for DACs and SACs</a:t>
                      </a:r>
                      <a:endParaRPr>
                        <a:solidFill>
                          <a:srgbClr val="000000"/>
                        </a:solidFill>
                      </a:endParaRPr>
                    </a:p>
                  </a:txBody>
                  <a:tcPr marL="68575" marR="68575" marT="0" marB="0" anchor="ctr"/>
                </a:tc>
                <a:extLst>
                  <a:ext uri="{0D108BD9-81ED-4DB2-BD59-A6C34878D82A}">
                    <a16:rowId xmlns:a16="http://schemas.microsoft.com/office/drawing/2014/main" val="10001"/>
                  </a:ext>
                </a:extLst>
              </a:tr>
              <a:tr h="1614425">
                <a:tc>
                  <a:txBody>
                    <a:bodyPr/>
                    <a:lstStyle/>
                    <a:p>
                      <a:pPr marL="0" marR="0" lvl="0" indent="0" algn="ctr" rtl="0">
                        <a:spcBef>
                          <a:spcPts val="0"/>
                        </a:spcBef>
                        <a:spcAft>
                          <a:spcPts val="0"/>
                        </a:spcAft>
                        <a:buNone/>
                      </a:pPr>
                      <a:r>
                        <a:rPr lang="en-US" sz="1400">
                          <a:solidFill>
                            <a:srgbClr val="000000"/>
                          </a:solidFill>
                        </a:rPr>
                        <a:t>DAC Administration Training</a:t>
                      </a:r>
                      <a:endParaRPr sz="1400" b="0">
                        <a:solidFill>
                          <a:srgbClr val="000000"/>
                        </a:solidFill>
                        <a:latin typeface="Calibri"/>
                        <a:ea typeface="Calibri"/>
                        <a:cs typeface="Calibri"/>
                        <a:sym typeface="Calibri"/>
                      </a:endParaRPr>
                    </a:p>
                  </a:txBody>
                  <a:tcPr marL="68575" marR="68575" marT="0" marB="0" anchor="ctr"/>
                </a:tc>
                <a:tc>
                  <a:txBody>
                    <a:bodyPr/>
                    <a:lstStyle/>
                    <a:p>
                      <a:pPr marL="88900" marR="0" lvl="0" indent="0" algn="l" rtl="0">
                        <a:spcBef>
                          <a:spcPts val="0"/>
                        </a:spcBef>
                        <a:spcAft>
                          <a:spcPts val="0"/>
                        </a:spcAft>
                        <a:buNone/>
                      </a:pPr>
                      <a:r>
                        <a:rPr lang="en-US" dirty="0">
                          <a:solidFill>
                            <a:srgbClr val="000000"/>
                          </a:solidFill>
                        </a:rPr>
                        <a:t>New DAC Webinar- </a:t>
                      </a:r>
                      <a:r>
                        <a:rPr lang="en-US" sz="1400" dirty="0">
                          <a:solidFill>
                            <a:srgbClr val="000000"/>
                          </a:solidFill>
                        </a:rPr>
                        <a:t>Late </a:t>
                      </a:r>
                      <a:r>
                        <a:rPr lang="en-US" dirty="0">
                          <a:solidFill>
                            <a:srgbClr val="000000"/>
                          </a:solidFill>
                        </a:rPr>
                        <a:t>Septembe</a:t>
                      </a:r>
                      <a:r>
                        <a:rPr lang="en-US" sz="1400" dirty="0">
                          <a:solidFill>
                            <a:srgbClr val="000000"/>
                          </a:solidFill>
                        </a:rPr>
                        <a:t>r (virtual)</a:t>
                      </a:r>
                      <a:endParaRPr sz="1400" dirty="0">
                        <a:solidFill>
                          <a:srgbClr val="000000"/>
                        </a:solidFill>
                      </a:endParaRPr>
                    </a:p>
                    <a:p>
                      <a:pPr marL="88900" marR="0" lvl="0" indent="0" algn="l" rtl="0">
                        <a:spcBef>
                          <a:spcPts val="0"/>
                        </a:spcBef>
                        <a:spcAft>
                          <a:spcPts val="0"/>
                        </a:spcAft>
                        <a:buNone/>
                      </a:pPr>
                      <a:endParaRPr dirty="0">
                        <a:solidFill>
                          <a:srgbClr val="000000"/>
                        </a:solidFill>
                      </a:endParaRPr>
                    </a:p>
                    <a:p>
                      <a:pPr marL="88900" lvl="0" indent="0" algn="l" rtl="0">
                        <a:spcBef>
                          <a:spcPts val="0"/>
                        </a:spcBef>
                        <a:spcAft>
                          <a:spcPts val="0"/>
                        </a:spcAft>
                        <a:buNone/>
                      </a:pPr>
                      <a:r>
                        <a:rPr lang="en-US" dirty="0">
                          <a:solidFill>
                            <a:srgbClr val="000000"/>
                          </a:solidFill>
                        </a:rPr>
                        <a:t>SSD Training Webinar Series- October and February </a:t>
                      </a:r>
                      <a:endParaRPr dirty="0">
                        <a:solidFill>
                          <a:srgbClr val="000000"/>
                        </a:solidFill>
                      </a:endParaRPr>
                    </a:p>
                    <a:p>
                      <a:pPr marL="88900" lvl="0" indent="0" algn="l" rtl="0">
                        <a:spcBef>
                          <a:spcPts val="0"/>
                        </a:spcBef>
                        <a:spcAft>
                          <a:spcPts val="0"/>
                        </a:spcAft>
                        <a:buNone/>
                      </a:pPr>
                      <a:endParaRPr dirty="0">
                        <a:solidFill>
                          <a:srgbClr val="000000"/>
                        </a:solidFill>
                      </a:endParaRPr>
                    </a:p>
                    <a:p>
                      <a:pPr marL="88900" marR="0" lvl="0" indent="0" algn="l" rtl="0">
                        <a:spcBef>
                          <a:spcPts val="0"/>
                        </a:spcBef>
                        <a:spcAft>
                          <a:spcPts val="0"/>
                        </a:spcAft>
                        <a:buNone/>
                      </a:pPr>
                      <a:r>
                        <a:rPr lang="en-US" dirty="0">
                          <a:solidFill>
                            <a:srgbClr val="000000"/>
                          </a:solidFill>
                        </a:rPr>
                        <a:t>DAC and STC Webinar-  Late January (virtual)</a:t>
                      </a:r>
                      <a:endParaRPr dirty="0">
                        <a:solidFill>
                          <a:srgbClr val="000000"/>
                        </a:solidFill>
                      </a:endParaRPr>
                    </a:p>
                    <a:p>
                      <a:pPr marL="88900" marR="0" lvl="0" indent="0" algn="l" rtl="0">
                        <a:spcBef>
                          <a:spcPts val="0"/>
                        </a:spcBef>
                        <a:spcAft>
                          <a:spcPts val="0"/>
                        </a:spcAft>
                        <a:buNone/>
                      </a:pPr>
                      <a:endParaRPr dirty="0">
                        <a:solidFill>
                          <a:srgbClr val="000000"/>
                        </a:solidFill>
                      </a:endParaRPr>
                    </a:p>
                  </a:txBody>
                  <a:tcPr marL="68575" marR="68575" marT="0" marB="0" anchor="ctr"/>
                </a:tc>
                <a:extLst>
                  <a:ext uri="{0D108BD9-81ED-4DB2-BD59-A6C34878D82A}">
                    <a16:rowId xmlns:a16="http://schemas.microsoft.com/office/drawing/2014/main" val="10002"/>
                  </a:ext>
                </a:extLst>
              </a:tr>
            </a:tbl>
          </a:graphicData>
        </a:graphic>
      </p:graphicFrame>
      <p:sp>
        <p:nvSpPr>
          <p:cNvPr id="671" name="Google Shape;671;g38582e391fb_0_3"/>
          <p:cNvSpPr txBox="1"/>
          <p:nvPr/>
        </p:nvSpPr>
        <p:spPr>
          <a:xfrm>
            <a:off x="4135188" y="4613180"/>
            <a:ext cx="4397100" cy="231000"/>
          </a:xfrm>
          <a:prstGeom prst="rect">
            <a:avLst/>
          </a:prstGeom>
          <a:noFill/>
          <a:ln>
            <a:noFill/>
          </a:ln>
        </p:spPr>
        <p:txBody>
          <a:bodyPr spcFirstLastPara="1" wrap="square" lIns="91425" tIns="45700" rIns="91425" bIns="45700" anchor="t" anchorCtr="0">
            <a:normAutofit fontScale="70000" lnSpcReduction="20000"/>
          </a:bodyPr>
          <a:lstStyle/>
          <a:p>
            <a:pPr marL="0" marR="0" lvl="0" indent="0" algn="l" rtl="0">
              <a:lnSpc>
                <a:spcPct val="90000"/>
              </a:lnSpc>
              <a:spcBef>
                <a:spcPts val="0"/>
              </a:spcBef>
              <a:spcAft>
                <a:spcPts val="0"/>
              </a:spcAft>
              <a:buClr>
                <a:schemeClr val="dk1"/>
              </a:buClr>
              <a:buSzPct val="100000"/>
              <a:buFont typeface="Arial"/>
              <a:buNone/>
            </a:pPr>
            <a:r>
              <a:rPr lang="en-US" sz="1800" dirty="0">
                <a:latin typeface="Calibri"/>
                <a:ea typeface="Calibri"/>
                <a:cs typeface="Calibri"/>
                <a:sym typeface="Calibri"/>
              </a:rPr>
              <a:t>Note: Dates are subject to change</a:t>
            </a:r>
            <a:endParaRPr dirty="0"/>
          </a:p>
        </p:txBody>
      </p:sp>
      <p:pic>
        <p:nvPicPr>
          <p:cNvPr id="672" name="Google Shape;672;g38582e391fb_0_3" descr="CDE logo"/>
          <p:cNvPicPr preferRelativeResize="0"/>
          <p:nvPr/>
        </p:nvPicPr>
        <p:blipFill rotWithShape="1">
          <a:blip r:embed="rId3">
            <a:alphaModFix/>
          </a:blip>
          <a:srcRect/>
          <a:stretch/>
        </p:blipFill>
        <p:spPr>
          <a:xfrm>
            <a:off x="440246" y="1040197"/>
            <a:ext cx="712724" cy="302997"/>
          </a:xfrm>
          <a:prstGeom prst="rect">
            <a:avLst/>
          </a:prstGeom>
          <a:noFill/>
          <a:ln>
            <a:noFill/>
          </a:ln>
        </p:spPr>
      </p:pic>
      <p:cxnSp>
        <p:nvCxnSpPr>
          <p:cNvPr id="673" name="Google Shape;673;g38582e391fb_0_3">
            <a:extLst>
              <a:ext uri="{C183D7F6-B498-43B3-948B-1728B52AA6E4}">
                <adec:decorative xmlns:adec="http://schemas.microsoft.com/office/drawing/2017/decorative" val="1"/>
              </a:ext>
            </a:extLst>
          </p:cNvPr>
          <p:cNvCxnSpPr/>
          <p:nvPr/>
        </p:nvCxnSpPr>
        <p:spPr>
          <a:xfrm rot="10800000" flipH="1">
            <a:off x="440241" y="2280651"/>
            <a:ext cx="2918700" cy="3000"/>
          </a:xfrm>
          <a:prstGeom prst="straightConnector1">
            <a:avLst/>
          </a:prstGeom>
          <a:noFill/>
          <a:ln w="28575" cap="flat" cmpd="sng">
            <a:solidFill>
              <a:schemeClr val="accent4"/>
            </a:solidFill>
            <a:prstDash val="solid"/>
            <a:miter lim="800000"/>
            <a:headEnd type="none" w="sm" len="sm"/>
            <a:tailEnd type="none" w="sm" len="sm"/>
          </a:ln>
        </p:spPr>
      </p:cxn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60"/>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3200"/>
              <a:buFont typeface="Calibri"/>
              <a:buNone/>
            </a:pPr>
            <a:r>
              <a:rPr lang="en-US" sz="3200">
                <a:latin typeface="Calibri"/>
                <a:ea typeface="Calibri"/>
                <a:cs typeface="Calibri"/>
                <a:sym typeface="Calibri"/>
              </a:rPr>
              <a:t>PSAT/SAT Resources</a:t>
            </a:r>
            <a:endParaRPr/>
          </a:p>
        </p:txBody>
      </p:sp>
      <p:sp>
        <p:nvSpPr>
          <p:cNvPr id="679" name="Google Shape;679;p60"/>
          <p:cNvSpPr txBox="1"/>
          <p:nvPr/>
        </p:nvSpPr>
        <p:spPr>
          <a:xfrm>
            <a:off x="178650" y="943050"/>
            <a:ext cx="8786700" cy="33696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Arial"/>
              <a:buChar char="•"/>
            </a:pPr>
            <a:r>
              <a:rPr lang="en-US" sz="1800" dirty="0">
                <a:latin typeface="Calibri"/>
                <a:ea typeface="Calibri"/>
                <a:cs typeface="Calibri"/>
                <a:sym typeface="Calibri"/>
              </a:rPr>
              <a:t>CDE Assessment PSAT/SAT webpage: </a:t>
            </a:r>
            <a:r>
              <a:rPr lang="en-US" sz="1800" dirty="0">
                <a:solidFill>
                  <a:schemeClr val="dk1"/>
                </a:solidFill>
                <a:latin typeface="Calibri"/>
                <a:ea typeface="Calibri"/>
                <a:cs typeface="Calibri"/>
                <a:sym typeface="Calibri"/>
              </a:rPr>
              <a:t> </a:t>
            </a:r>
            <a:r>
              <a:rPr lang="en-US" sz="1800" u="sng" dirty="0">
                <a:solidFill>
                  <a:schemeClr val="hlink"/>
                </a:solidFill>
                <a:latin typeface="Calibri"/>
                <a:ea typeface="Calibri"/>
                <a:cs typeface="Calibri"/>
                <a:sym typeface="Calibri"/>
                <a:hlinkClick r:id="rId3"/>
              </a:rPr>
              <a:t>Colorado School Day SAT and PSAT</a:t>
            </a:r>
            <a:endParaRPr sz="1800"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en-US" sz="1800" dirty="0">
                <a:latin typeface="Calibri"/>
                <a:ea typeface="Calibri"/>
                <a:cs typeface="Calibri"/>
                <a:sym typeface="Calibri"/>
              </a:rPr>
              <a:t>College Board Colorado website: </a:t>
            </a:r>
            <a:r>
              <a:rPr lang="en-US" sz="1800" dirty="0">
                <a:solidFill>
                  <a:schemeClr val="dk1"/>
                </a:solidFill>
                <a:latin typeface="Calibri"/>
                <a:ea typeface="Calibri"/>
                <a:cs typeface="Calibri"/>
                <a:sym typeface="Calibri"/>
              </a:rPr>
              <a:t> </a:t>
            </a:r>
            <a:r>
              <a:rPr lang="en-US" sz="1800" u="sng" dirty="0">
                <a:solidFill>
                  <a:schemeClr val="hlink"/>
                </a:solidFill>
                <a:latin typeface="Calibri"/>
                <a:ea typeface="Calibri"/>
                <a:cs typeface="Calibri"/>
                <a:sym typeface="Calibri"/>
                <a:hlinkClick r:id="rId4"/>
              </a:rPr>
              <a:t>College Board: Colorado</a:t>
            </a:r>
            <a:endParaRPr sz="1800"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en-US" sz="1800" dirty="0">
                <a:latin typeface="Calibri"/>
                <a:ea typeface="Calibri"/>
                <a:cs typeface="Calibri"/>
                <a:sym typeface="Calibri"/>
              </a:rPr>
              <a:t>College Board </a:t>
            </a:r>
            <a:r>
              <a:rPr lang="en-US" sz="1800" u="sng" dirty="0">
                <a:solidFill>
                  <a:schemeClr val="hlink"/>
                </a:solidFill>
                <a:latin typeface="Calibri"/>
                <a:ea typeface="Calibri"/>
                <a:cs typeface="Calibri"/>
                <a:sym typeface="Calibri"/>
                <a:hlinkClick r:id="rId5"/>
              </a:rPr>
              <a:t>Resource Repository</a:t>
            </a:r>
            <a:endParaRPr sz="1800"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SzPts val="1800"/>
              <a:buFont typeface="Arial"/>
              <a:buChar char="•"/>
            </a:pPr>
            <a:r>
              <a:rPr lang="en-US" sz="1800" dirty="0">
                <a:latin typeface="Calibri"/>
                <a:ea typeface="Calibri"/>
                <a:cs typeface="Calibri"/>
                <a:sym typeface="Calibri"/>
              </a:rPr>
              <a:t>College Board's CO Customer Service: 1-866-917-9030</a:t>
            </a:r>
            <a:endParaRPr sz="1800" dirty="0">
              <a:latin typeface="Calibri"/>
              <a:ea typeface="Calibri"/>
              <a:cs typeface="Calibri"/>
              <a:sym typeface="Calibri"/>
            </a:endParaRPr>
          </a:p>
          <a:p>
            <a:pPr marL="914400" lvl="1" indent="-330200" algn="l" rtl="0">
              <a:lnSpc>
                <a:spcPct val="90000"/>
              </a:lnSpc>
              <a:spcBef>
                <a:spcPts val="500"/>
              </a:spcBef>
              <a:spcAft>
                <a:spcPts val="0"/>
              </a:spcAft>
              <a:buSzPts val="1600"/>
              <a:buFont typeface="Roboto"/>
              <a:buChar char="○"/>
            </a:pPr>
            <a:r>
              <a:rPr lang="en-US" sz="1600" dirty="0">
                <a:latin typeface="Roboto"/>
                <a:ea typeface="Roboto"/>
                <a:cs typeface="Roboto"/>
                <a:sym typeface="Roboto"/>
              </a:rPr>
              <a:t>This line is specific to Colorado’s spring testing window and will provide the most reliable state-specific information</a:t>
            </a:r>
            <a:endParaRPr sz="1800" dirty="0">
              <a:latin typeface="Calibri"/>
              <a:ea typeface="Calibri"/>
              <a:cs typeface="Calibri"/>
              <a:sym typeface="Calibri"/>
            </a:endParaRPr>
          </a:p>
          <a:p>
            <a:pPr marL="285750" marR="0" lvl="0" indent="-285750" algn="l" rtl="0">
              <a:lnSpc>
                <a:spcPct val="100000"/>
              </a:lnSpc>
              <a:spcBef>
                <a:spcPts val="0"/>
              </a:spcBef>
              <a:spcAft>
                <a:spcPts val="0"/>
              </a:spcAft>
              <a:buSzPts val="1800"/>
              <a:buChar char="•"/>
            </a:pPr>
            <a:r>
              <a:rPr lang="en-US" sz="1800" dirty="0">
                <a:latin typeface="Calibri"/>
                <a:ea typeface="Calibri"/>
                <a:cs typeface="Calibri"/>
                <a:sym typeface="Calibri"/>
              </a:rPr>
              <a:t>CDE contacts:</a:t>
            </a:r>
            <a:endParaRPr sz="1800" dirty="0">
              <a:latin typeface="Calibri"/>
              <a:ea typeface="Calibri"/>
              <a:cs typeface="Calibri"/>
              <a:sym typeface="Calibri"/>
            </a:endParaRPr>
          </a:p>
          <a:p>
            <a:pPr marL="914400" marR="0" lvl="1" indent="-342900" algn="l" rtl="0">
              <a:lnSpc>
                <a:spcPct val="100000"/>
              </a:lnSpc>
              <a:spcBef>
                <a:spcPts val="0"/>
              </a:spcBef>
              <a:spcAft>
                <a:spcPts val="0"/>
              </a:spcAft>
              <a:buClr>
                <a:schemeClr val="dk1"/>
              </a:buClr>
              <a:buSzPts val="1800"/>
              <a:buChar char="○"/>
            </a:pPr>
            <a:r>
              <a:rPr lang="en-US" sz="1800" dirty="0">
                <a:latin typeface="Calibri"/>
                <a:ea typeface="Calibri"/>
                <a:cs typeface="Calibri"/>
                <a:sym typeface="Calibri"/>
              </a:rPr>
              <a:t>Melissa Carpenter - </a:t>
            </a:r>
            <a:r>
              <a:rPr lang="en-US" sz="1800" u="sng" dirty="0">
                <a:solidFill>
                  <a:schemeClr val="hlink"/>
                </a:solidFill>
                <a:latin typeface="Calibri"/>
                <a:ea typeface="Calibri"/>
                <a:cs typeface="Calibri"/>
                <a:sym typeface="Calibri"/>
                <a:hlinkClick r:id="rId6"/>
              </a:rPr>
              <a:t>carpenter_m@cde.state.co.us</a:t>
            </a:r>
            <a:r>
              <a:rPr lang="en-US" sz="1800" dirty="0">
                <a:solidFill>
                  <a:schemeClr val="dk1"/>
                </a:solidFill>
                <a:latin typeface="Calibri"/>
                <a:ea typeface="Calibri"/>
                <a:cs typeface="Calibri"/>
                <a:sym typeface="Calibri"/>
              </a:rPr>
              <a:t> </a:t>
            </a:r>
            <a:r>
              <a:rPr lang="en-US" sz="1800" dirty="0">
                <a:latin typeface="Calibri"/>
                <a:ea typeface="Calibri"/>
                <a:cs typeface="Calibri"/>
                <a:sym typeface="Calibri"/>
              </a:rPr>
              <a:t>(on leave until November)</a:t>
            </a:r>
            <a:endParaRPr sz="1800" dirty="0">
              <a:latin typeface="Calibri"/>
              <a:ea typeface="Calibri"/>
              <a:cs typeface="Calibri"/>
              <a:sym typeface="Calibri"/>
            </a:endParaRPr>
          </a:p>
          <a:p>
            <a:pPr marL="914400" marR="0" lvl="1" indent="-342900" algn="l" rtl="0">
              <a:lnSpc>
                <a:spcPct val="100000"/>
              </a:lnSpc>
              <a:spcBef>
                <a:spcPts val="0"/>
              </a:spcBef>
              <a:spcAft>
                <a:spcPts val="0"/>
              </a:spcAft>
              <a:buClr>
                <a:schemeClr val="dk1"/>
              </a:buClr>
              <a:buSzPts val="1800"/>
              <a:buChar char="○"/>
            </a:pPr>
            <a:r>
              <a:rPr lang="en-US" sz="1800" dirty="0">
                <a:latin typeface="Calibri"/>
                <a:ea typeface="Calibri"/>
                <a:cs typeface="Calibri"/>
                <a:sym typeface="Calibri"/>
              </a:rPr>
              <a:t>Lisa Oliver - </a:t>
            </a:r>
            <a:r>
              <a:rPr lang="en-US" sz="1800" u="sng" dirty="0">
                <a:solidFill>
                  <a:schemeClr val="hlink"/>
                </a:solidFill>
                <a:latin typeface="Calibri"/>
                <a:ea typeface="Calibri"/>
                <a:cs typeface="Calibri"/>
                <a:sym typeface="Calibri"/>
                <a:hlinkClick r:id="rId7"/>
              </a:rPr>
              <a:t>oliver_l@cde.state.co.us</a:t>
            </a:r>
            <a:r>
              <a:rPr lang="en-US" sz="1800" dirty="0">
                <a:solidFill>
                  <a:schemeClr val="dk1"/>
                </a:solidFill>
                <a:latin typeface="Calibri"/>
                <a:ea typeface="Calibri"/>
                <a:cs typeface="Calibri"/>
                <a:sym typeface="Calibri"/>
              </a:rPr>
              <a:t> </a:t>
            </a:r>
          </a:p>
          <a:p>
            <a:pPr marL="285750" lvl="1" indent="-285750">
              <a:buClr>
                <a:schemeClr val="dk1"/>
              </a:buClr>
              <a:buSzPts val="1800"/>
              <a:buFont typeface="Arial" panose="020B0604020202020204" pitchFamily="34" charset="0"/>
              <a:buChar char="•"/>
            </a:pPr>
            <a:r>
              <a:rPr lang="en-US" sz="1800" dirty="0">
                <a:latin typeface="Calibri"/>
                <a:ea typeface="Calibri"/>
                <a:cs typeface="Calibri"/>
                <a:sym typeface="Calibri"/>
              </a:rPr>
              <a:t>Contact the College Board Field Team</a:t>
            </a:r>
          </a:p>
          <a:p>
            <a:pPr marL="914400" lvl="1" indent="-342900">
              <a:buClr>
                <a:schemeClr val="dk1"/>
              </a:buClr>
              <a:buSzPts val="1800"/>
              <a:buChar char="○"/>
            </a:pPr>
            <a:r>
              <a:rPr lang="en-US" sz="1800" u="sng" dirty="0">
                <a:solidFill>
                  <a:schemeClr val="hlink"/>
                </a:solidFill>
                <a:latin typeface="Calibri"/>
                <a:cs typeface="Calibri"/>
                <a:sym typeface="Calibri"/>
              </a:rPr>
              <a:t>ColoradoSchoolDaySupport@collegeboard.org</a:t>
            </a:r>
          </a:p>
          <a:p>
            <a:pPr marL="914400" lvl="1" indent="-342900">
              <a:buClr>
                <a:schemeClr val="dk1"/>
              </a:buClr>
              <a:buSzPts val="1800"/>
              <a:buChar char="○"/>
            </a:pPr>
            <a:endParaRPr sz="1800" dirty="0">
              <a:solidFill>
                <a:schemeClr val="dk1"/>
              </a:solidFill>
              <a:latin typeface="Calibri"/>
              <a:ea typeface="Calibri"/>
              <a:cs typeface="Calibri"/>
              <a:sym typeface="Calibri"/>
            </a:endParaRPr>
          </a:p>
        </p:txBody>
      </p:sp>
      <p:graphicFrame>
        <p:nvGraphicFramePr>
          <p:cNvPr id="680" name="Google Shape;680;p60"/>
          <p:cNvGraphicFramePr/>
          <p:nvPr>
            <p:extLst>
              <p:ext uri="{D42A27DB-BD31-4B8C-83A1-F6EECF244321}">
                <p14:modId xmlns:p14="http://schemas.microsoft.com/office/powerpoint/2010/main" val="1180277896"/>
              </p:ext>
            </p:extLst>
          </p:nvPr>
        </p:nvGraphicFramePr>
        <p:xfrm>
          <a:off x="180750" y="4138331"/>
          <a:ext cx="8784600" cy="845880"/>
        </p:xfrm>
        <a:graphic>
          <a:graphicData uri="http://schemas.openxmlformats.org/drawingml/2006/table">
            <a:tbl>
              <a:tblPr firstRow="1" bandRow="1">
                <a:noFill/>
                <a:tableStyleId>{435BCC6B-7D43-4CFB-8C8B-7D69D310FE17}</a:tableStyleId>
              </a:tblPr>
              <a:tblGrid>
                <a:gridCol w="2928200">
                  <a:extLst>
                    <a:ext uri="{9D8B030D-6E8A-4147-A177-3AD203B41FA5}">
                      <a16:colId xmlns:a16="http://schemas.microsoft.com/office/drawing/2014/main" val="20000"/>
                    </a:ext>
                  </a:extLst>
                </a:gridCol>
                <a:gridCol w="2928200">
                  <a:extLst>
                    <a:ext uri="{9D8B030D-6E8A-4147-A177-3AD203B41FA5}">
                      <a16:colId xmlns:a16="http://schemas.microsoft.com/office/drawing/2014/main" val="20001"/>
                    </a:ext>
                  </a:extLst>
                </a:gridCol>
                <a:gridCol w="2928200">
                  <a:extLst>
                    <a:ext uri="{9D8B030D-6E8A-4147-A177-3AD203B41FA5}">
                      <a16:colId xmlns:a16="http://schemas.microsoft.com/office/drawing/2014/main" val="20002"/>
                    </a:ext>
                  </a:extLst>
                </a:gridCol>
              </a:tblGrid>
              <a:tr h="268775">
                <a:tc>
                  <a:txBody>
                    <a:bodyPr/>
                    <a:lstStyle/>
                    <a:p>
                      <a:pPr marL="0" marR="0" lvl="0" indent="0" algn="ctr" rtl="0">
                        <a:spcBef>
                          <a:spcPts val="0"/>
                        </a:spcBef>
                        <a:spcAft>
                          <a:spcPts val="0"/>
                        </a:spcAft>
                        <a:buClr>
                          <a:srgbClr val="000000"/>
                        </a:buClr>
                        <a:buSzPts val="1400"/>
                        <a:buFont typeface="Calibri"/>
                        <a:buNone/>
                      </a:pPr>
                      <a:r>
                        <a:rPr lang="en-US" sz="1400" b="0" i="0" u="none" strike="noStrike" dirty="0">
                          <a:solidFill>
                            <a:schemeClr val="bg1"/>
                          </a:solidFill>
                          <a:latin typeface="Calibri"/>
                          <a:ea typeface="Calibri"/>
                          <a:cs typeface="Calibri"/>
                          <a:sym typeface="Calibri"/>
                        </a:rPr>
                        <a:t>Sarah Orlowski</a:t>
                      </a:r>
                      <a:endParaRPr sz="1400" dirty="0">
                        <a:solidFill>
                          <a:schemeClr val="bg1"/>
                        </a:solidFill>
                      </a:endParaRPr>
                    </a:p>
                  </a:txBody>
                  <a:tcPr marL="91450" marR="91450" marT="34300" marB="34300">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Clr>
                          <a:srgbClr val="000000"/>
                        </a:buClr>
                        <a:buSzPts val="1400"/>
                        <a:buFont typeface="Calibri"/>
                        <a:buNone/>
                      </a:pPr>
                      <a:r>
                        <a:rPr lang="en-US" sz="1400" b="0" i="0" u="none" strike="noStrike" dirty="0">
                          <a:solidFill>
                            <a:schemeClr val="bg1"/>
                          </a:solidFill>
                          <a:latin typeface="Calibri"/>
                          <a:ea typeface="Calibri"/>
                          <a:cs typeface="Calibri"/>
                          <a:sym typeface="Calibri"/>
                        </a:rPr>
                        <a:t>Noah </a:t>
                      </a:r>
                      <a:r>
                        <a:rPr lang="en-US" sz="1400" b="0" i="0" u="none" strike="noStrike" dirty="0" err="1">
                          <a:solidFill>
                            <a:schemeClr val="bg1"/>
                          </a:solidFill>
                          <a:latin typeface="Calibri"/>
                          <a:ea typeface="Calibri"/>
                          <a:cs typeface="Calibri"/>
                          <a:sym typeface="Calibri"/>
                        </a:rPr>
                        <a:t>Hurianek</a:t>
                      </a:r>
                      <a:endParaRPr sz="1400" dirty="0">
                        <a:solidFill>
                          <a:schemeClr val="bg1"/>
                        </a:solidFill>
                      </a:endParaRPr>
                    </a:p>
                  </a:txBody>
                  <a:tcPr marL="91450" marR="91450" marT="34300" marB="34300">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Clr>
                          <a:srgbClr val="000000"/>
                        </a:buClr>
                        <a:buSzPts val="1400"/>
                        <a:buFont typeface="Calibri"/>
                        <a:buNone/>
                      </a:pPr>
                      <a:r>
                        <a:rPr lang="en-US" sz="1400" b="0" i="0" u="none" strike="noStrike" dirty="0">
                          <a:solidFill>
                            <a:schemeClr val="bg1"/>
                          </a:solidFill>
                          <a:latin typeface="Calibri"/>
                          <a:ea typeface="Calibri"/>
                          <a:cs typeface="Calibri"/>
                          <a:sym typeface="Calibri"/>
                        </a:rPr>
                        <a:t>Lindsay Scurto</a:t>
                      </a:r>
                      <a:endParaRPr sz="1400" dirty="0">
                        <a:solidFill>
                          <a:schemeClr val="bg1"/>
                        </a:solidFill>
                      </a:endParaRPr>
                    </a:p>
                  </a:txBody>
                  <a:tcPr marL="91450" marR="91450" marT="34300" marB="34300">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0000"/>
                    </a:solidFill>
                  </a:tcPr>
                </a:tc>
                <a:extLst>
                  <a:ext uri="{0D108BD9-81ED-4DB2-BD59-A6C34878D82A}">
                    <a16:rowId xmlns:a16="http://schemas.microsoft.com/office/drawing/2014/main" val="10001"/>
                  </a:ext>
                </a:extLst>
              </a:tr>
              <a:tr h="268775">
                <a:tc>
                  <a:txBody>
                    <a:bodyPr/>
                    <a:lstStyle/>
                    <a:p>
                      <a:pPr marL="0" marR="0" lvl="0" indent="0" algn="ctr" rtl="0">
                        <a:spcBef>
                          <a:spcPts val="0"/>
                        </a:spcBef>
                        <a:spcAft>
                          <a:spcPts val="0"/>
                        </a:spcAft>
                        <a:buClr>
                          <a:schemeClr val="dk1"/>
                        </a:buClr>
                        <a:buSzPts val="1400"/>
                        <a:buFont typeface="Calibri"/>
                        <a:buNone/>
                      </a:pPr>
                      <a:r>
                        <a:rPr lang="en-US" sz="1400" b="0" i="0" u="sng" strike="noStrike" dirty="0">
                          <a:solidFill>
                            <a:srgbClr val="000000"/>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sorlowski@collegeboard.org</a:t>
                      </a:r>
                      <a:endParaRPr sz="1400" dirty="0">
                        <a:solidFill>
                          <a:srgbClr val="000000"/>
                        </a:solidFill>
                      </a:endParaRPr>
                    </a:p>
                  </a:txBody>
                  <a:tcPr marL="91450" marR="91450" marT="34300" marB="343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400"/>
                        <a:buFont typeface="Calibri"/>
                        <a:buNone/>
                      </a:pPr>
                      <a:r>
                        <a:rPr lang="en-US" sz="1400" b="0" i="0" u="sng" strike="noStrike" dirty="0">
                          <a:solidFill>
                            <a:srgbClr val="000000"/>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nhurianek@collegeboard.org</a:t>
                      </a:r>
                      <a:endParaRPr sz="1400" dirty="0">
                        <a:solidFill>
                          <a:srgbClr val="000000"/>
                        </a:solidFill>
                      </a:endParaRPr>
                    </a:p>
                  </a:txBody>
                  <a:tcPr marL="91450" marR="91450" marT="34300" marB="343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400"/>
                        <a:buFont typeface="Calibri"/>
                        <a:buNone/>
                      </a:pPr>
                      <a:r>
                        <a:rPr lang="en-US" sz="1400" b="0" i="0" u="sng" strike="noStrike" dirty="0">
                          <a:solidFill>
                            <a:srgbClr val="000000"/>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lscurto@collegeboard.org</a:t>
                      </a:r>
                      <a:endParaRPr sz="1400" dirty="0">
                        <a:solidFill>
                          <a:srgbClr val="000000"/>
                        </a:solidFill>
                      </a:endParaRPr>
                    </a:p>
                  </a:txBody>
                  <a:tcPr marL="91450" marR="91450" marT="34300" marB="343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268775">
                <a:tc>
                  <a:txBody>
                    <a:bodyPr/>
                    <a:lstStyle/>
                    <a:p>
                      <a:pPr marL="0" marR="0" lvl="0" indent="0" algn="ctr" rtl="0">
                        <a:spcBef>
                          <a:spcPts val="0"/>
                        </a:spcBef>
                        <a:spcAft>
                          <a:spcPts val="0"/>
                        </a:spcAft>
                        <a:buClr>
                          <a:srgbClr val="000000"/>
                        </a:buClr>
                        <a:buSzPts val="1400"/>
                        <a:buFont typeface="Calibri"/>
                        <a:buNone/>
                      </a:pPr>
                      <a:r>
                        <a:rPr lang="en-US" sz="1400" b="0" i="0" u="none" strike="noStrike" dirty="0">
                          <a:solidFill>
                            <a:srgbClr val="000000"/>
                          </a:solidFill>
                          <a:latin typeface="Calibri"/>
                          <a:ea typeface="Calibri"/>
                          <a:cs typeface="Calibri"/>
                          <a:sym typeface="Calibri"/>
                        </a:rPr>
                        <a:t>720-470-2343</a:t>
                      </a:r>
                      <a:endParaRPr sz="1400" dirty="0"/>
                    </a:p>
                  </a:txBody>
                  <a:tcPr marL="91450" marR="91450" marT="34300" marB="343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Clr>
                          <a:srgbClr val="000000"/>
                        </a:buClr>
                        <a:buSzPts val="1400"/>
                        <a:buFont typeface="Calibri"/>
                        <a:buNone/>
                      </a:pPr>
                      <a:r>
                        <a:rPr lang="en-US" sz="1400" b="0" i="0" u="none" strike="noStrike" dirty="0">
                          <a:solidFill>
                            <a:srgbClr val="000000"/>
                          </a:solidFill>
                          <a:latin typeface="Calibri"/>
                          <a:ea typeface="Calibri"/>
                          <a:cs typeface="Calibri"/>
                          <a:sym typeface="Calibri"/>
                        </a:rPr>
                        <a:t>720-582-6735</a:t>
                      </a:r>
                      <a:endParaRPr sz="1400" dirty="0"/>
                    </a:p>
                  </a:txBody>
                  <a:tcPr marL="91450" marR="91450" marT="34300" marB="343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Clr>
                          <a:srgbClr val="000000"/>
                        </a:buClr>
                        <a:buSzPts val="1400"/>
                        <a:buFont typeface="Calibri"/>
                        <a:buNone/>
                      </a:pPr>
                      <a:r>
                        <a:rPr lang="en-US" sz="1400" b="0" i="0" u="none" strike="noStrike" dirty="0">
                          <a:solidFill>
                            <a:srgbClr val="000000"/>
                          </a:solidFill>
                          <a:latin typeface="Calibri"/>
                          <a:ea typeface="Calibri"/>
                          <a:cs typeface="Calibri"/>
                          <a:sym typeface="Calibri"/>
                        </a:rPr>
                        <a:t>720-315-8233</a:t>
                      </a:r>
                      <a:endParaRPr sz="1400" dirty="0"/>
                    </a:p>
                  </a:txBody>
                  <a:tcPr marL="91450" marR="91450" marT="34300" marB="343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4"/>
        <p:cNvGrpSpPr/>
        <p:nvPr/>
      </p:nvGrpSpPr>
      <p:grpSpPr>
        <a:xfrm>
          <a:off x="0" y="0"/>
          <a:ext cx="0" cy="0"/>
          <a:chOff x="0" y="0"/>
          <a:chExt cx="0" cy="0"/>
        </a:xfrm>
      </p:grpSpPr>
      <p:sp>
        <p:nvSpPr>
          <p:cNvPr id="685" name="Google Shape;685;p61"/>
          <p:cNvSpPr txBox="1">
            <a:spLocks noGrp="1"/>
          </p:cNvSpPr>
          <p:nvPr>
            <p:ph type="title"/>
          </p:nvPr>
        </p:nvSpPr>
        <p:spPr>
          <a:xfrm>
            <a:off x="0" y="3361600"/>
            <a:ext cx="9144000" cy="666600"/>
          </a:xfrm>
          <a:prstGeom prst="rect">
            <a:avLst/>
          </a:prstGeom>
          <a:solidFill>
            <a:srgbClr val="E26510"/>
          </a:solidFill>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US"/>
              <a:t>National and International Assessments: Select Schools Only</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62"/>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200"/>
              <a:buFont typeface="Calibri"/>
              <a:buNone/>
            </a:pPr>
            <a:r>
              <a:rPr lang="en-US" sz="2800" dirty="0">
                <a:latin typeface="Calibri"/>
                <a:ea typeface="Calibri"/>
                <a:cs typeface="Calibri"/>
                <a:sym typeface="Calibri"/>
              </a:rPr>
              <a:t>National Assessment of Educational Progress (NAEP)</a:t>
            </a:r>
            <a:endParaRPr sz="2800" dirty="0"/>
          </a:p>
        </p:txBody>
      </p:sp>
      <p:pic>
        <p:nvPicPr>
          <p:cNvPr id="692" name="Google Shape;692;p62" descr="NAEP Logo"/>
          <p:cNvPicPr preferRelativeResize="0"/>
          <p:nvPr/>
        </p:nvPicPr>
        <p:blipFill rotWithShape="1">
          <a:blip r:embed="rId3">
            <a:alphaModFix/>
          </a:blip>
          <a:srcRect/>
          <a:stretch/>
        </p:blipFill>
        <p:spPr>
          <a:xfrm>
            <a:off x="8026841" y="1021532"/>
            <a:ext cx="639102" cy="827072"/>
          </a:xfrm>
          <a:prstGeom prst="rect">
            <a:avLst/>
          </a:prstGeom>
          <a:noFill/>
          <a:ln>
            <a:noFill/>
          </a:ln>
        </p:spPr>
      </p:pic>
      <p:graphicFrame>
        <p:nvGraphicFramePr>
          <p:cNvPr id="693" name="Google Shape;693;p62"/>
          <p:cNvGraphicFramePr/>
          <p:nvPr>
            <p:extLst>
              <p:ext uri="{D42A27DB-BD31-4B8C-83A1-F6EECF244321}">
                <p14:modId xmlns:p14="http://schemas.microsoft.com/office/powerpoint/2010/main" val="1832544791"/>
              </p:ext>
            </p:extLst>
          </p:nvPr>
        </p:nvGraphicFramePr>
        <p:xfrm>
          <a:off x="1251431" y="1261157"/>
          <a:ext cx="6209926" cy="2826100"/>
        </p:xfrm>
        <a:graphic>
          <a:graphicData uri="http://schemas.openxmlformats.org/drawingml/2006/table">
            <a:tbl>
              <a:tblPr firstRow="1" bandRow="1">
                <a:noFill/>
                <a:tableStyleId>{267B18AA-92DA-472F-A516-1ED1CC0635EE}</a:tableStyleId>
              </a:tblPr>
              <a:tblGrid>
                <a:gridCol w="1636325">
                  <a:extLst>
                    <a:ext uri="{9D8B030D-6E8A-4147-A177-3AD203B41FA5}">
                      <a16:colId xmlns:a16="http://schemas.microsoft.com/office/drawing/2014/main" val="20000"/>
                    </a:ext>
                  </a:extLst>
                </a:gridCol>
                <a:gridCol w="4573601">
                  <a:extLst>
                    <a:ext uri="{9D8B030D-6E8A-4147-A177-3AD203B41FA5}">
                      <a16:colId xmlns:a16="http://schemas.microsoft.com/office/drawing/2014/main" val="20001"/>
                    </a:ext>
                  </a:extLst>
                </a:gridCol>
              </a:tblGrid>
              <a:tr h="543400">
                <a:tc>
                  <a:txBody>
                    <a:bodyPr/>
                    <a:lstStyle/>
                    <a:p>
                      <a:pPr marL="0" marR="0" lvl="0" indent="0" algn="ctr" rtl="0">
                        <a:lnSpc>
                          <a:spcPct val="100000"/>
                        </a:lnSpc>
                        <a:spcBef>
                          <a:spcPts val="0"/>
                        </a:spcBef>
                        <a:spcAft>
                          <a:spcPts val="0"/>
                        </a:spcAft>
                        <a:buClr>
                          <a:schemeClr val="lt1"/>
                        </a:buClr>
                        <a:buSzPts val="1800"/>
                        <a:buFont typeface="Calibri"/>
                        <a:buNone/>
                      </a:pPr>
                      <a:r>
                        <a:rPr lang="en-US" sz="1800" i="0" dirty="0">
                          <a:solidFill>
                            <a:schemeClr val="lt1"/>
                          </a:solidFill>
                          <a:latin typeface="Roboto"/>
                          <a:ea typeface="Roboto"/>
                          <a:cs typeface="Roboto"/>
                          <a:sym typeface="Roboto"/>
                        </a:rPr>
                        <a:t>202</a:t>
                      </a:r>
                      <a:r>
                        <a:rPr lang="en-US" sz="1800" dirty="0">
                          <a:latin typeface="Roboto"/>
                          <a:ea typeface="Roboto"/>
                          <a:cs typeface="Roboto"/>
                          <a:sym typeface="Roboto"/>
                        </a:rPr>
                        <a:t>6</a:t>
                      </a:r>
                      <a:endParaRPr sz="1800" dirty="0">
                        <a:latin typeface="Roboto"/>
                        <a:ea typeface="Roboto"/>
                        <a:cs typeface="Roboto"/>
                        <a:sym typeface="Roboto"/>
                      </a:endParaRPr>
                    </a:p>
                  </a:txBody>
                  <a:tcPr marL="91450" marR="91450" marT="34300" marB="34300" anchor="ctr">
                    <a:solidFill>
                      <a:srgbClr val="E26510"/>
                    </a:solidFill>
                  </a:tcPr>
                </a:tc>
                <a:tc>
                  <a:txBody>
                    <a:bodyPr/>
                    <a:lstStyle/>
                    <a:p>
                      <a:r>
                        <a:rPr lang="en-US" sz="1800" i="0" dirty="0">
                          <a:solidFill>
                            <a:schemeClr val="lt1"/>
                          </a:solidFill>
                          <a:latin typeface="Roboto"/>
                          <a:ea typeface="Roboto"/>
                          <a:cs typeface="Roboto"/>
                          <a:sym typeface="Roboto"/>
                        </a:rPr>
                        <a:t>NAEP Assessment Schedule</a:t>
                      </a:r>
                      <a:endParaRPr lang="en-US" sz="1800" dirty="0"/>
                    </a:p>
                  </a:txBody>
                  <a:tcPr marL="91450" marR="91450" marT="34300" marB="34300" anchor="ctr">
                    <a:solidFill>
                      <a:srgbClr val="E26510"/>
                    </a:solidFill>
                  </a:tcPr>
                </a:tc>
                <a:extLst>
                  <a:ext uri="{0D108BD9-81ED-4DB2-BD59-A6C34878D82A}">
                    <a16:rowId xmlns:a16="http://schemas.microsoft.com/office/drawing/2014/main" val="10000"/>
                  </a:ext>
                </a:extLst>
              </a:tr>
              <a:tr h="380450">
                <a:tc>
                  <a:txBody>
                    <a:bodyPr/>
                    <a:lstStyle/>
                    <a:p>
                      <a:pPr marL="0" marR="0" lvl="0" indent="0" algn="l" rtl="0">
                        <a:spcBef>
                          <a:spcPts val="0"/>
                        </a:spcBef>
                        <a:spcAft>
                          <a:spcPts val="0"/>
                        </a:spcAft>
                        <a:buNone/>
                      </a:pPr>
                      <a:r>
                        <a:rPr lang="en-US" sz="1600" b="1">
                          <a:solidFill>
                            <a:srgbClr val="000000"/>
                          </a:solidFill>
                          <a:latin typeface="Roboto"/>
                          <a:ea typeface="Roboto"/>
                          <a:cs typeface="Roboto"/>
                          <a:sym typeface="Roboto"/>
                        </a:rPr>
                        <a:t>Program</a:t>
                      </a:r>
                      <a:endParaRPr sz="1600">
                        <a:solidFill>
                          <a:srgbClr val="000000"/>
                        </a:solidFill>
                        <a:latin typeface="Roboto"/>
                        <a:ea typeface="Roboto"/>
                        <a:cs typeface="Roboto"/>
                        <a:sym typeface="Roboto"/>
                      </a:endParaRPr>
                    </a:p>
                  </a:txBody>
                  <a:tcPr marL="91450" marR="91450" marT="34300" marB="34300" anchor="ctr"/>
                </a:tc>
                <a:tc>
                  <a:txBody>
                    <a:bodyPr/>
                    <a:lstStyle/>
                    <a:p>
                      <a:pPr marL="0" marR="0" lvl="0" indent="0" algn="l" rtl="0">
                        <a:spcBef>
                          <a:spcPts val="0"/>
                        </a:spcBef>
                        <a:spcAft>
                          <a:spcPts val="0"/>
                        </a:spcAft>
                        <a:buNone/>
                      </a:pPr>
                      <a:r>
                        <a:rPr lang="en-US" sz="1600">
                          <a:solidFill>
                            <a:srgbClr val="000000"/>
                          </a:solidFill>
                          <a:latin typeface="Roboto"/>
                          <a:ea typeface="Roboto"/>
                          <a:cs typeface="Roboto"/>
                          <a:sym typeface="Roboto"/>
                        </a:rPr>
                        <a:t>Colorado NAEP</a:t>
                      </a:r>
                      <a:endParaRPr sz="1600">
                        <a:solidFill>
                          <a:srgbClr val="000000"/>
                        </a:solidFill>
                        <a:latin typeface="Roboto"/>
                        <a:ea typeface="Roboto"/>
                        <a:cs typeface="Roboto"/>
                        <a:sym typeface="Roboto"/>
                      </a:endParaRPr>
                    </a:p>
                  </a:txBody>
                  <a:tcPr marL="91450" marR="91450" marT="34300" marB="34300" anchor="ctr"/>
                </a:tc>
                <a:extLst>
                  <a:ext uri="{0D108BD9-81ED-4DB2-BD59-A6C34878D82A}">
                    <a16:rowId xmlns:a16="http://schemas.microsoft.com/office/drawing/2014/main" val="10001"/>
                  </a:ext>
                </a:extLst>
              </a:tr>
              <a:tr h="380450">
                <a:tc>
                  <a:txBody>
                    <a:bodyPr/>
                    <a:lstStyle/>
                    <a:p>
                      <a:pPr marL="0" marR="0" lvl="0" indent="0" algn="l" rtl="0">
                        <a:spcBef>
                          <a:spcPts val="0"/>
                        </a:spcBef>
                        <a:spcAft>
                          <a:spcPts val="0"/>
                        </a:spcAft>
                        <a:buNone/>
                      </a:pPr>
                      <a:r>
                        <a:rPr lang="en-US" sz="1600" b="1">
                          <a:solidFill>
                            <a:srgbClr val="000000"/>
                          </a:solidFill>
                          <a:latin typeface="Roboto"/>
                          <a:ea typeface="Roboto"/>
                          <a:cs typeface="Roboto"/>
                          <a:sym typeface="Roboto"/>
                        </a:rPr>
                        <a:t>Assessment</a:t>
                      </a:r>
                      <a:endParaRPr sz="1600">
                        <a:solidFill>
                          <a:srgbClr val="000000"/>
                        </a:solidFill>
                        <a:latin typeface="Roboto"/>
                        <a:ea typeface="Roboto"/>
                        <a:cs typeface="Roboto"/>
                        <a:sym typeface="Roboto"/>
                      </a:endParaRPr>
                    </a:p>
                  </a:txBody>
                  <a:tcPr marL="91450" marR="91450" marT="34300" marB="34300" anchor="ctr"/>
                </a:tc>
                <a:tc>
                  <a:txBody>
                    <a:bodyPr/>
                    <a:lstStyle/>
                    <a:p>
                      <a:pPr marL="0" marR="0" lvl="0" indent="0" algn="l" rtl="0">
                        <a:spcBef>
                          <a:spcPts val="0"/>
                        </a:spcBef>
                        <a:spcAft>
                          <a:spcPts val="0"/>
                        </a:spcAft>
                        <a:buNone/>
                      </a:pPr>
                      <a:r>
                        <a:rPr lang="en-US" sz="1600" dirty="0">
                          <a:solidFill>
                            <a:srgbClr val="000000"/>
                          </a:solidFill>
                          <a:latin typeface="Roboto"/>
                          <a:ea typeface="Roboto"/>
                          <a:cs typeface="Roboto"/>
                          <a:sym typeface="Roboto"/>
                        </a:rPr>
                        <a:t>Operational Reading and Math</a:t>
                      </a:r>
                      <a:endParaRPr sz="1600" dirty="0">
                        <a:solidFill>
                          <a:srgbClr val="000000"/>
                        </a:solidFill>
                        <a:latin typeface="Roboto"/>
                        <a:ea typeface="Roboto"/>
                        <a:cs typeface="Roboto"/>
                        <a:sym typeface="Roboto"/>
                      </a:endParaRPr>
                    </a:p>
                  </a:txBody>
                  <a:tcPr marL="91450" marR="91450" marT="34300" marB="34300" anchor="ctr"/>
                </a:tc>
                <a:extLst>
                  <a:ext uri="{0D108BD9-81ED-4DB2-BD59-A6C34878D82A}">
                    <a16:rowId xmlns:a16="http://schemas.microsoft.com/office/drawing/2014/main" val="10002"/>
                  </a:ext>
                </a:extLst>
              </a:tr>
              <a:tr h="380450">
                <a:tc>
                  <a:txBody>
                    <a:bodyPr/>
                    <a:lstStyle/>
                    <a:p>
                      <a:pPr marL="0" marR="0" lvl="0" indent="0" algn="l" rtl="0">
                        <a:spcBef>
                          <a:spcPts val="0"/>
                        </a:spcBef>
                        <a:spcAft>
                          <a:spcPts val="0"/>
                        </a:spcAft>
                        <a:buNone/>
                      </a:pPr>
                      <a:r>
                        <a:rPr lang="en-US" sz="1600" b="1">
                          <a:solidFill>
                            <a:srgbClr val="000000"/>
                          </a:solidFill>
                          <a:latin typeface="Roboto"/>
                          <a:ea typeface="Roboto"/>
                          <a:cs typeface="Roboto"/>
                          <a:sym typeface="Roboto"/>
                        </a:rPr>
                        <a:t>Grade</a:t>
                      </a:r>
                      <a:endParaRPr sz="1600">
                        <a:solidFill>
                          <a:srgbClr val="000000"/>
                        </a:solidFill>
                        <a:latin typeface="Roboto"/>
                        <a:ea typeface="Roboto"/>
                        <a:cs typeface="Roboto"/>
                        <a:sym typeface="Roboto"/>
                      </a:endParaRPr>
                    </a:p>
                  </a:txBody>
                  <a:tcPr marL="91450" marR="91450" marT="34300" marB="34300" anchor="ctr"/>
                </a:tc>
                <a:tc>
                  <a:txBody>
                    <a:bodyPr/>
                    <a:lstStyle/>
                    <a:p>
                      <a:pPr marL="0" marR="0" lvl="0" indent="0" algn="l" rtl="0">
                        <a:lnSpc>
                          <a:spcPct val="100000"/>
                        </a:lnSpc>
                        <a:spcBef>
                          <a:spcPts val="0"/>
                        </a:spcBef>
                        <a:spcAft>
                          <a:spcPts val="0"/>
                        </a:spcAft>
                        <a:buClr>
                          <a:schemeClr val="dk1"/>
                        </a:buClr>
                        <a:buSzPts val="1400"/>
                        <a:buFont typeface="Calibri"/>
                        <a:buNone/>
                      </a:pPr>
                      <a:r>
                        <a:rPr lang="en-US" sz="1600">
                          <a:solidFill>
                            <a:srgbClr val="000000"/>
                          </a:solidFill>
                          <a:latin typeface="Roboto"/>
                          <a:ea typeface="Roboto"/>
                          <a:cs typeface="Roboto"/>
                          <a:sym typeface="Roboto"/>
                        </a:rPr>
                        <a:t>Grades 4 and 8</a:t>
                      </a:r>
                      <a:endParaRPr sz="1600">
                        <a:solidFill>
                          <a:srgbClr val="000000"/>
                        </a:solidFill>
                        <a:latin typeface="Roboto"/>
                        <a:ea typeface="Roboto"/>
                        <a:cs typeface="Roboto"/>
                        <a:sym typeface="Roboto"/>
                      </a:endParaRPr>
                    </a:p>
                  </a:txBody>
                  <a:tcPr marL="91450" marR="91450" marT="34300" marB="34300" anchor="ctr"/>
                </a:tc>
                <a:extLst>
                  <a:ext uri="{0D108BD9-81ED-4DB2-BD59-A6C34878D82A}">
                    <a16:rowId xmlns:a16="http://schemas.microsoft.com/office/drawing/2014/main" val="10003"/>
                  </a:ext>
                </a:extLst>
              </a:tr>
              <a:tr h="380450">
                <a:tc>
                  <a:txBody>
                    <a:bodyPr/>
                    <a:lstStyle/>
                    <a:p>
                      <a:pPr marL="0" marR="0" lvl="0" indent="0" algn="l" rtl="0">
                        <a:spcBef>
                          <a:spcPts val="0"/>
                        </a:spcBef>
                        <a:spcAft>
                          <a:spcPts val="0"/>
                        </a:spcAft>
                        <a:buNone/>
                      </a:pPr>
                      <a:r>
                        <a:rPr lang="en-US" sz="1600" b="1">
                          <a:solidFill>
                            <a:srgbClr val="000000"/>
                          </a:solidFill>
                          <a:latin typeface="Roboto"/>
                          <a:ea typeface="Roboto"/>
                          <a:cs typeface="Roboto"/>
                          <a:sym typeface="Roboto"/>
                        </a:rPr>
                        <a:t>Mode</a:t>
                      </a:r>
                      <a:endParaRPr sz="1600">
                        <a:solidFill>
                          <a:srgbClr val="000000"/>
                        </a:solidFill>
                        <a:latin typeface="Roboto"/>
                        <a:ea typeface="Roboto"/>
                        <a:cs typeface="Roboto"/>
                        <a:sym typeface="Roboto"/>
                      </a:endParaRPr>
                    </a:p>
                  </a:txBody>
                  <a:tcPr marL="91450" marR="91450" marT="34300" marB="34300" anchor="ctr"/>
                </a:tc>
                <a:tc>
                  <a:txBody>
                    <a:bodyPr/>
                    <a:lstStyle/>
                    <a:p>
                      <a:pPr marL="0" marR="0" lvl="0" indent="0" algn="l" rtl="0">
                        <a:spcBef>
                          <a:spcPts val="0"/>
                        </a:spcBef>
                        <a:spcAft>
                          <a:spcPts val="0"/>
                        </a:spcAft>
                        <a:buNone/>
                      </a:pPr>
                      <a:r>
                        <a:rPr lang="en-US" sz="1600">
                          <a:solidFill>
                            <a:srgbClr val="000000"/>
                          </a:solidFill>
                          <a:latin typeface="Roboto"/>
                          <a:ea typeface="Roboto"/>
                          <a:cs typeface="Roboto"/>
                          <a:sym typeface="Roboto"/>
                        </a:rPr>
                        <a:t>Digitally Based Assessment</a:t>
                      </a:r>
                      <a:endParaRPr sz="1600">
                        <a:solidFill>
                          <a:srgbClr val="000000"/>
                        </a:solidFill>
                        <a:latin typeface="Roboto"/>
                        <a:ea typeface="Roboto"/>
                        <a:cs typeface="Roboto"/>
                        <a:sym typeface="Roboto"/>
                      </a:endParaRPr>
                    </a:p>
                  </a:txBody>
                  <a:tcPr marL="91450" marR="91450" marT="34300" marB="34300" anchor="ctr"/>
                </a:tc>
                <a:extLst>
                  <a:ext uri="{0D108BD9-81ED-4DB2-BD59-A6C34878D82A}">
                    <a16:rowId xmlns:a16="http://schemas.microsoft.com/office/drawing/2014/main" val="10004"/>
                  </a:ext>
                </a:extLst>
              </a:tr>
              <a:tr h="380450">
                <a:tc>
                  <a:txBody>
                    <a:bodyPr/>
                    <a:lstStyle/>
                    <a:p>
                      <a:pPr marL="0" marR="0" lvl="0" indent="0" algn="l" rtl="0">
                        <a:spcBef>
                          <a:spcPts val="0"/>
                        </a:spcBef>
                        <a:spcAft>
                          <a:spcPts val="0"/>
                        </a:spcAft>
                        <a:buNone/>
                      </a:pPr>
                      <a:r>
                        <a:rPr lang="en-US" sz="1600" b="1">
                          <a:solidFill>
                            <a:srgbClr val="000000"/>
                          </a:solidFill>
                          <a:latin typeface="Roboto"/>
                          <a:ea typeface="Roboto"/>
                          <a:cs typeface="Roboto"/>
                          <a:sym typeface="Roboto"/>
                        </a:rPr>
                        <a:t>Sampling</a:t>
                      </a:r>
                      <a:endParaRPr sz="1600">
                        <a:solidFill>
                          <a:srgbClr val="000000"/>
                        </a:solidFill>
                        <a:latin typeface="Roboto"/>
                        <a:ea typeface="Roboto"/>
                        <a:cs typeface="Roboto"/>
                        <a:sym typeface="Roboto"/>
                      </a:endParaRPr>
                    </a:p>
                  </a:txBody>
                  <a:tcPr marL="91450" marR="91450" marT="34300" marB="34300" anchor="ctr"/>
                </a:tc>
                <a:tc>
                  <a:txBody>
                    <a:bodyPr/>
                    <a:lstStyle/>
                    <a:p>
                      <a:pPr marL="0" marR="0" lvl="0" indent="0" algn="l" rtl="0">
                        <a:spcBef>
                          <a:spcPts val="0"/>
                        </a:spcBef>
                        <a:spcAft>
                          <a:spcPts val="0"/>
                        </a:spcAft>
                        <a:buNone/>
                      </a:pPr>
                      <a:r>
                        <a:rPr lang="en-US" sz="1600" i="0">
                          <a:solidFill>
                            <a:srgbClr val="000000"/>
                          </a:solidFill>
                          <a:latin typeface="Roboto"/>
                          <a:ea typeface="Roboto"/>
                          <a:cs typeface="Roboto"/>
                          <a:sym typeface="Roboto"/>
                        </a:rPr>
                        <a:t>State</a:t>
                      </a:r>
                      <a:endParaRPr sz="1600">
                        <a:solidFill>
                          <a:srgbClr val="000000"/>
                        </a:solidFill>
                        <a:latin typeface="Roboto"/>
                        <a:ea typeface="Roboto"/>
                        <a:cs typeface="Roboto"/>
                        <a:sym typeface="Roboto"/>
                      </a:endParaRPr>
                    </a:p>
                  </a:txBody>
                  <a:tcPr marL="91450" marR="91450" marT="34300" marB="34300" anchor="ctr"/>
                </a:tc>
                <a:extLst>
                  <a:ext uri="{0D108BD9-81ED-4DB2-BD59-A6C34878D82A}">
                    <a16:rowId xmlns:a16="http://schemas.microsoft.com/office/drawing/2014/main" val="10005"/>
                  </a:ext>
                </a:extLst>
              </a:tr>
              <a:tr h="380450">
                <a:tc>
                  <a:txBody>
                    <a:bodyPr/>
                    <a:lstStyle/>
                    <a:p>
                      <a:pPr marL="0" marR="0" lvl="0" indent="0" algn="l" rtl="0">
                        <a:spcBef>
                          <a:spcPts val="0"/>
                        </a:spcBef>
                        <a:spcAft>
                          <a:spcPts val="0"/>
                        </a:spcAft>
                        <a:buNone/>
                      </a:pPr>
                      <a:r>
                        <a:rPr lang="en-US" sz="1600" b="1">
                          <a:solidFill>
                            <a:srgbClr val="000000"/>
                          </a:solidFill>
                          <a:latin typeface="Roboto"/>
                          <a:ea typeface="Roboto"/>
                          <a:cs typeface="Roboto"/>
                          <a:sym typeface="Roboto"/>
                        </a:rPr>
                        <a:t>Status</a:t>
                      </a:r>
                      <a:endParaRPr sz="1600">
                        <a:solidFill>
                          <a:srgbClr val="000000"/>
                        </a:solidFill>
                        <a:latin typeface="Roboto"/>
                        <a:ea typeface="Roboto"/>
                        <a:cs typeface="Roboto"/>
                        <a:sym typeface="Roboto"/>
                      </a:endParaRPr>
                    </a:p>
                  </a:txBody>
                  <a:tcPr marL="91450" marR="91450" marT="34300" marB="34300" anchor="ctr"/>
                </a:tc>
                <a:tc>
                  <a:txBody>
                    <a:bodyPr/>
                    <a:lstStyle/>
                    <a:p>
                      <a:pPr marL="0" marR="0" lvl="0" indent="0" algn="l" rtl="0">
                        <a:spcBef>
                          <a:spcPts val="0"/>
                        </a:spcBef>
                        <a:spcAft>
                          <a:spcPts val="0"/>
                        </a:spcAft>
                        <a:buNone/>
                      </a:pPr>
                      <a:r>
                        <a:rPr lang="en-US" sz="1600" i="0" dirty="0">
                          <a:solidFill>
                            <a:srgbClr val="000000"/>
                          </a:solidFill>
                          <a:latin typeface="Roboto"/>
                          <a:ea typeface="Roboto"/>
                          <a:cs typeface="Roboto"/>
                          <a:sym typeface="Roboto"/>
                        </a:rPr>
                        <a:t>January 2</a:t>
                      </a:r>
                      <a:r>
                        <a:rPr lang="en-US" sz="1600" dirty="0">
                          <a:solidFill>
                            <a:srgbClr val="000000"/>
                          </a:solidFill>
                          <a:latin typeface="Roboto"/>
                          <a:ea typeface="Roboto"/>
                          <a:cs typeface="Roboto"/>
                          <a:sym typeface="Roboto"/>
                        </a:rPr>
                        <a:t>6 </a:t>
                      </a:r>
                      <a:r>
                        <a:rPr lang="en-US" sz="1600" i="0" dirty="0">
                          <a:solidFill>
                            <a:srgbClr val="000000"/>
                          </a:solidFill>
                          <a:latin typeface="Roboto"/>
                          <a:ea typeface="Roboto"/>
                          <a:cs typeface="Roboto"/>
                          <a:sym typeface="Roboto"/>
                        </a:rPr>
                        <a:t>to March </a:t>
                      </a:r>
                      <a:r>
                        <a:rPr lang="en-US" sz="1600" dirty="0">
                          <a:solidFill>
                            <a:srgbClr val="000000"/>
                          </a:solidFill>
                          <a:latin typeface="Roboto"/>
                          <a:ea typeface="Roboto"/>
                          <a:cs typeface="Roboto"/>
                          <a:sym typeface="Roboto"/>
                        </a:rPr>
                        <a:t>20</a:t>
                      </a:r>
                      <a:r>
                        <a:rPr lang="en-US" sz="1600" i="0" dirty="0">
                          <a:solidFill>
                            <a:srgbClr val="000000"/>
                          </a:solidFill>
                          <a:latin typeface="Roboto"/>
                          <a:ea typeface="Roboto"/>
                          <a:cs typeface="Roboto"/>
                          <a:sym typeface="Roboto"/>
                        </a:rPr>
                        <a:t>, 202</a:t>
                      </a:r>
                      <a:r>
                        <a:rPr lang="en-US" sz="1600" dirty="0">
                          <a:solidFill>
                            <a:srgbClr val="000000"/>
                          </a:solidFill>
                          <a:latin typeface="Roboto"/>
                          <a:ea typeface="Roboto"/>
                          <a:cs typeface="Roboto"/>
                          <a:sym typeface="Roboto"/>
                        </a:rPr>
                        <a:t>6</a:t>
                      </a:r>
                      <a:endParaRPr sz="1600" dirty="0">
                        <a:solidFill>
                          <a:srgbClr val="000000"/>
                        </a:solidFill>
                        <a:latin typeface="Roboto"/>
                        <a:ea typeface="Roboto"/>
                        <a:cs typeface="Roboto"/>
                        <a:sym typeface="Roboto"/>
                      </a:endParaRPr>
                    </a:p>
                  </a:txBody>
                  <a:tcPr marL="91450" marR="91450" marT="34300" marB="34300" anchor="ctr"/>
                </a:tc>
                <a:extLst>
                  <a:ext uri="{0D108BD9-81ED-4DB2-BD59-A6C34878D82A}">
                    <a16:rowId xmlns:a16="http://schemas.microsoft.com/office/drawing/2014/main" val="10006"/>
                  </a:ext>
                </a:extLst>
              </a:tr>
            </a:tbl>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7"/>
        <p:cNvGrpSpPr/>
        <p:nvPr/>
      </p:nvGrpSpPr>
      <p:grpSpPr>
        <a:xfrm>
          <a:off x="0" y="0"/>
          <a:ext cx="0" cy="0"/>
          <a:chOff x="0" y="0"/>
          <a:chExt cx="0" cy="0"/>
        </a:xfrm>
      </p:grpSpPr>
      <p:sp>
        <p:nvSpPr>
          <p:cNvPr id="699" name="Google Shape;699;p63"/>
          <p:cNvSpPr txBox="1">
            <a:spLocks noGrp="1"/>
          </p:cNvSpPr>
          <p:nvPr>
            <p:ph type="title"/>
          </p:nvPr>
        </p:nvSpPr>
        <p:spPr>
          <a:xfrm>
            <a:off x="0" y="3361600"/>
            <a:ext cx="9144000" cy="666600"/>
          </a:xfrm>
          <a:prstGeom prst="rect">
            <a:avLst/>
          </a:prstGeom>
          <a:solidFill>
            <a:srgbClr val="E26510"/>
          </a:solidFill>
        </p:spPr>
        <p:txBody>
          <a:bodyPr spcFirstLastPara="1" wrap="square" lIns="91425" tIns="91425" rIns="91425" bIns="91425" anchor="t" anchorCtr="0">
            <a:normAutofit/>
          </a:bodyPr>
          <a:lstStyle/>
          <a:p>
            <a:pPr marL="0" lvl="0" indent="0" algn="ctr" rtl="0">
              <a:spcBef>
                <a:spcPts val="0"/>
              </a:spcBef>
              <a:spcAft>
                <a:spcPts val="0"/>
              </a:spcAft>
              <a:buNone/>
            </a:pPr>
            <a:r>
              <a:rPr lang="en-US"/>
              <a:t>Data and Reporting</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64"/>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3200"/>
              <a:buFont typeface="Calibri"/>
              <a:buNone/>
            </a:pPr>
            <a:r>
              <a:rPr lang="en-US" sz="3200">
                <a:latin typeface="Calibri"/>
                <a:ea typeface="Calibri"/>
                <a:cs typeface="Calibri"/>
                <a:sym typeface="Calibri"/>
              </a:rPr>
              <a:t>Assessment Data Collections</a:t>
            </a:r>
            <a:endParaRPr/>
          </a:p>
        </p:txBody>
      </p:sp>
      <p:sp>
        <p:nvSpPr>
          <p:cNvPr id="705" name="Google Shape;705;p64"/>
          <p:cNvSpPr txBox="1">
            <a:spLocks noGrp="1"/>
          </p:cNvSpPr>
          <p:nvPr>
            <p:ph type="body" idx="1"/>
          </p:nvPr>
        </p:nvSpPr>
        <p:spPr>
          <a:xfrm>
            <a:off x="311700" y="1152475"/>
            <a:ext cx="8135100" cy="3013800"/>
          </a:xfrm>
          <a:prstGeom prst="rect">
            <a:avLst/>
          </a:prstGeom>
          <a:noFill/>
          <a:ln>
            <a:noFill/>
          </a:ln>
        </p:spPr>
        <p:txBody>
          <a:bodyPr spcFirstLastPara="1" wrap="square" lIns="0" tIns="0" rIns="0" bIns="45700" anchor="t" anchorCtr="0">
            <a:normAutofit/>
          </a:bodyPr>
          <a:lstStyle/>
          <a:p>
            <a:pPr marL="342900" lvl="0" indent="-309880" algn="l" rtl="0">
              <a:lnSpc>
                <a:spcPct val="100000"/>
              </a:lnSpc>
              <a:spcBef>
                <a:spcPts val="0"/>
              </a:spcBef>
              <a:spcAft>
                <a:spcPts val="0"/>
              </a:spcAft>
              <a:buClr>
                <a:schemeClr val="dk1"/>
              </a:buClr>
              <a:buSzPts val="1700"/>
              <a:buFont typeface="Arial"/>
              <a:buChar char="•"/>
            </a:pPr>
            <a:r>
              <a:rPr lang="en-US" sz="1700"/>
              <a:t>DACs: Know who your data respondent is for the Student Interchange snapshots and ACCESS SBD collections</a:t>
            </a:r>
            <a:endParaRPr sz="1500"/>
          </a:p>
          <a:p>
            <a:pPr marL="342900" lvl="0" indent="-309880" algn="l" rtl="0">
              <a:lnSpc>
                <a:spcPct val="100000"/>
              </a:lnSpc>
              <a:spcBef>
                <a:spcPts val="0"/>
              </a:spcBef>
              <a:spcAft>
                <a:spcPts val="0"/>
              </a:spcAft>
              <a:buClr>
                <a:schemeClr val="dk1"/>
              </a:buClr>
              <a:buSzPts val="1700"/>
              <a:buFont typeface="Arial"/>
              <a:buChar char="•"/>
            </a:pPr>
            <a:r>
              <a:rPr lang="en-US" sz="1700"/>
              <a:t>Pre-ID student data are pulled from the October Count Collection</a:t>
            </a:r>
            <a:endParaRPr sz="1700"/>
          </a:p>
          <a:p>
            <a:pPr marL="914400" lvl="1" indent="-336550" algn="l" rtl="0">
              <a:lnSpc>
                <a:spcPct val="100000"/>
              </a:lnSpc>
              <a:spcBef>
                <a:spcPts val="500"/>
              </a:spcBef>
              <a:spcAft>
                <a:spcPts val="0"/>
              </a:spcAft>
              <a:buClr>
                <a:schemeClr val="dk1"/>
              </a:buClr>
              <a:buSzPts val="1700"/>
              <a:buChar char="○"/>
            </a:pPr>
            <a:r>
              <a:rPr lang="en-US" sz="1400"/>
              <a:t>WIDA ACCESS data are pulled from students reported as ML – NEP and LEP after the snapshot soft deadline (November 3rd, upload on November 5th)</a:t>
            </a:r>
            <a:endParaRPr sz="1400"/>
          </a:p>
          <a:p>
            <a:pPr marL="1371600" lvl="2" indent="-336550" algn="l" rtl="0">
              <a:lnSpc>
                <a:spcPct val="100000"/>
              </a:lnSpc>
              <a:spcBef>
                <a:spcPts val="500"/>
              </a:spcBef>
              <a:spcAft>
                <a:spcPts val="0"/>
              </a:spcAft>
              <a:buClr>
                <a:srgbClr val="E26510"/>
              </a:buClr>
              <a:buSzPts val="1700"/>
              <a:buChar char="■"/>
            </a:pPr>
            <a:r>
              <a:rPr lang="en-US" sz="1400">
                <a:solidFill>
                  <a:srgbClr val="E26510"/>
                </a:solidFill>
              </a:rPr>
              <a:t>Make sure your data respondents have all NEP and LEP students and alternate testers identified, or they will not be loaded into WIDA AMS by the state</a:t>
            </a:r>
            <a:endParaRPr sz="1400">
              <a:solidFill>
                <a:srgbClr val="E26510"/>
              </a:solidFill>
            </a:endParaRPr>
          </a:p>
          <a:p>
            <a:pPr marL="914400" lvl="1" indent="-336550" algn="l" rtl="0">
              <a:lnSpc>
                <a:spcPct val="100000"/>
              </a:lnSpc>
              <a:spcBef>
                <a:spcPts val="500"/>
              </a:spcBef>
              <a:spcAft>
                <a:spcPts val="0"/>
              </a:spcAft>
              <a:buClr>
                <a:schemeClr val="dk1"/>
              </a:buClr>
              <a:buSzPts val="1700"/>
              <a:buChar char="○"/>
            </a:pPr>
            <a:r>
              <a:rPr lang="en-US" sz="1400"/>
              <a:t>All other assessment data are pulled from the final approved data in January</a:t>
            </a:r>
            <a:endParaRPr sz="1400"/>
          </a:p>
          <a:p>
            <a:pPr marL="1371600" lvl="2" indent="-336550" algn="l" rtl="0">
              <a:lnSpc>
                <a:spcPct val="100000"/>
              </a:lnSpc>
              <a:spcBef>
                <a:spcPts val="500"/>
              </a:spcBef>
              <a:spcAft>
                <a:spcPts val="0"/>
              </a:spcAft>
              <a:buClr>
                <a:srgbClr val="E26510"/>
              </a:buClr>
              <a:buSzPts val="1700"/>
              <a:buChar char="■"/>
            </a:pPr>
            <a:r>
              <a:rPr lang="en-US" sz="1400">
                <a:solidFill>
                  <a:srgbClr val="E26510"/>
                </a:solidFill>
              </a:rPr>
              <a:t>Make sure data respondents have all alternate testers identified, otherwise they will be registered for CMAS/PSAT/SAT and not CoAlt</a:t>
            </a:r>
            <a:endParaRPr sz="14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g37345e59772_0_0"/>
          <p:cNvSpPr txBox="1">
            <a:spLocks noGrp="1"/>
          </p:cNvSpPr>
          <p:nvPr>
            <p:ph type="title"/>
          </p:nvPr>
        </p:nvSpPr>
        <p:spPr>
          <a:xfrm>
            <a:off x="311700" y="105100"/>
            <a:ext cx="84240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2700">
                <a:latin typeface="Calibri"/>
                <a:ea typeface="Calibri"/>
                <a:cs typeface="Calibri"/>
                <a:sym typeface="Calibri"/>
              </a:rPr>
              <a:t>Student Biographical Data (SBD) Clean up Process Updates</a:t>
            </a:r>
            <a:endParaRPr sz="2700">
              <a:latin typeface="Calibri"/>
              <a:ea typeface="Calibri"/>
              <a:cs typeface="Calibri"/>
              <a:sym typeface="Calibri"/>
            </a:endParaRPr>
          </a:p>
        </p:txBody>
      </p:sp>
      <p:sp>
        <p:nvSpPr>
          <p:cNvPr id="712" name="Google Shape;712;g37345e59772_0_0"/>
          <p:cNvSpPr txBox="1">
            <a:spLocks noGrp="1"/>
          </p:cNvSpPr>
          <p:nvPr>
            <p:ph type="body" idx="1"/>
          </p:nvPr>
        </p:nvSpPr>
        <p:spPr>
          <a:xfrm>
            <a:off x="311700" y="1152475"/>
            <a:ext cx="8135100" cy="3183000"/>
          </a:xfrm>
          <a:prstGeom prst="rect">
            <a:avLst/>
          </a:prstGeom>
        </p:spPr>
        <p:txBody>
          <a:bodyPr spcFirstLastPara="1" wrap="square" lIns="91425" tIns="91425" rIns="91425" bIns="91425" anchor="t" anchorCtr="0">
            <a:normAutofit fontScale="85000" lnSpcReduction="10000"/>
          </a:bodyPr>
          <a:lstStyle/>
          <a:p>
            <a:pPr marL="457200" lvl="0" indent="-336550" algn="l" rtl="0">
              <a:spcBef>
                <a:spcPts val="0"/>
              </a:spcBef>
              <a:spcAft>
                <a:spcPts val="0"/>
              </a:spcAft>
              <a:buSzPct val="100000"/>
              <a:buChar char="●"/>
            </a:pPr>
            <a:r>
              <a:rPr lang="en-US" sz="2000"/>
              <a:t>WIDA ACCESS will have SBD clean up in Data Pipeline as usual in March (tentatively </a:t>
            </a:r>
            <a:r>
              <a:rPr lang="en-US" sz="2000" i="1" u="sng">
                <a:solidFill>
                  <a:srgbClr val="EF7521"/>
                </a:solidFill>
              </a:rPr>
              <a:t>March 16 - 25</a:t>
            </a:r>
            <a:r>
              <a:rPr lang="en-US" sz="2000"/>
              <a:t>)</a:t>
            </a:r>
            <a:endParaRPr sz="2000"/>
          </a:p>
          <a:p>
            <a:pPr marL="457200" lvl="0" indent="-336550" algn="l" rtl="0">
              <a:spcBef>
                <a:spcPts val="0"/>
              </a:spcBef>
              <a:spcAft>
                <a:spcPts val="0"/>
              </a:spcAft>
              <a:buSzPct val="100000"/>
              <a:buChar char="●"/>
            </a:pPr>
            <a:r>
              <a:rPr lang="en-US" sz="2000" b="1"/>
              <a:t>All other collections will be changing!</a:t>
            </a:r>
            <a:endParaRPr sz="2000" b="1"/>
          </a:p>
          <a:p>
            <a:pPr marL="914400" lvl="1" indent="-336550" algn="l" rtl="0">
              <a:spcBef>
                <a:spcPts val="0"/>
              </a:spcBef>
              <a:spcAft>
                <a:spcPts val="0"/>
              </a:spcAft>
              <a:buSzPct val="100000"/>
              <a:buChar char="○"/>
            </a:pPr>
            <a:r>
              <a:rPr lang="en-US" sz="2000"/>
              <a:t>CMAS data management will be done entirely within PearsonAccess</a:t>
            </a:r>
            <a:r>
              <a:rPr lang="en-US" sz="2000" baseline="30000"/>
              <a:t>next</a:t>
            </a:r>
            <a:endParaRPr sz="2000"/>
          </a:p>
          <a:p>
            <a:pPr marL="1371600" lvl="2" indent="-336550" algn="l" rtl="0">
              <a:spcBef>
                <a:spcPts val="0"/>
              </a:spcBef>
              <a:spcAft>
                <a:spcPts val="0"/>
              </a:spcAft>
              <a:buSzPct val="100000"/>
              <a:buChar char="■"/>
            </a:pPr>
            <a:r>
              <a:rPr lang="en-US" sz="2000"/>
              <a:t>There will be NO SBD for CMAS ELA, CSLA, Math, Science, and Social Studies or CoAlt Science and Social Studies</a:t>
            </a:r>
            <a:endParaRPr sz="2000"/>
          </a:p>
          <a:p>
            <a:pPr marL="1371600" lvl="2" indent="-336550" algn="l" rtl="0">
              <a:spcBef>
                <a:spcPts val="0"/>
              </a:spcBef>
              <a:spcAft>
                <a:spcPts val="0"/>
              </a:spcAft>
              <a:buSzPct val="100000"/>
              <a:buChar char="■"/>
            </a:pPr>
            <a:r>
              <a:rPr lang="en-US" sz="2000"/>
              <a:t>All demographic data and invalidations must be reviewed during the assessment window or district clean up window in PearsonAccess</a:t>
            </a:r>
            <a:r>
              <a:rPr lang="en-US" sz="2000" baseline="30000"/>
              <a:t>next</a:t>
            </a:r>
            <a:endParaRPr/>
          </a:p>
          <a:p>
            <a:pPr marL="914400" lvl="1" indent="-336550" algn="l" rtl="0">
              <a:spcBef>
                <a:spcPts val="0"/>
              </a:spcBef>
              <a:spcAft>
                <a:spcPts val="0"/>
              </a:spcAft>
              <a:buSzPct val="100000"/>
              <a:buChar char="○"/>
            </a:pPr>
            <a:r>
              <a:rPr lang="en-US" sz="2000"/>
              <a:t>SAT and DLM will have a Student Interchange Snapshot for demographic data not collected by the vendor</a:t>
            </a:r>
            <a:endParaRPr sz="2000"/>
          </a:p>
          <a:p>
            <a:pPr marL="0" lvl="0" indent="0" algn="l" rtl="0">
              <a:spcBef>
                <a:spcPts val="0"/>
              </a:spcBef>
              <a:spcAft>
                <a:spcPts val="0"/>
              </a:spcAft>
              <a:buNone/>
            </a:pPr>
            <a:endParaRPr sz="200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g37345e59772_0_6"/>
          <p:cNvSpPr txBox="1">
            <a:spLocks noGrp="1"/>
          </p:cNvSpPr>
          <p:nvPr>
            <p:ph type="title"/>
          </p:nvPr>
        </p:nvSpPr>
        <p:spPr>
          <a:xfrm>
            <a:off x="311700" y="105100"/>
            <a:ext cx="84240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3200">
                <a:latin typeface="Calibri"/>
                <a:ea typeface="Calibri"/>
                <a:cs typeface="Calibri"/>
                <a:sym typeface="Calibri"/>
              </a:rPr>
              <a:t>SBD Process Update Details</a:t>
            </a:r>
            <a:endParaRPr sz="3200">
              <a:latin typeface="Calibri"/>
              <a:ea typeface="Calibri"/>
              <a:cs typeface="Calibri"/>
              <a:sym typeface="Calibri"/>
            </a:endParaRPr>
          </a:p>
        </p:txBody>
      </p:sp>
      <p:sp>
        <p:nvSpPr>
          <p:cNvPr id="719" name="Google Shape;719;g37345e59772_0_6"/>
          <p:cNvSpPr txBox="1">
            <a:spLocks noGrp="1"/>
          </p:cNvSpPr>
          <p:nvPr>
            <p:ph type="body" idx="1"/>
          </p:nvPr>
        </p:nvSpPr>
        <p:spPr>
          <a:xfrm>
            <a:off x="311700" y="1152475"/>
            <a:ext cx="8135100" cy="3034800"/>
          </a:xfrm>
          <a:prstGeom prst="rect">
            <a:avLst/>
          </a:prstGeom>
        </p:spPr>
        <p:txBody>
          <a:bodyPr spcFirstLastPara="1" wrap="square" lIns="91425" tIns="91425" rIns="91425" bIns="91425" anchor="t" anchorCtr="0">
            <a:noAutofit/>
          </a:bodyPr>
          <a:lstStyle/>
          <a:p>
            <a:pPr marL="457200" lvl="0" indent="-336550" algn="l" rtl="0">
              <a:lnSpc>
                <a:spcPct val="105000"/>
              </a:lnSpc>
              <a:spcBef>
                <a:spcPts val="0"/>
              </a:spcBef>
              <a:spcAft>
                <a:spcPts val="0"/>
              </a:spcAft>
              <a:buSzPts val="1700"/>
              <a:buChar char="●"/>
            </a:pPr>
            <a:r>
              <a:rPr lang="en-US" sz="1700"/>
              <a:t>SAT and DLM Snapshot will be open during the testing window so that the interchange data reflects the student information at the time of testing</a:t>
            </a:r>
            <a:endParaRPr sz="1700"/>
          </a:p>
          <a:p>
            <a:pPr marL="914400" lvl="1" indent="-323850" algn="l" rtl="0">
              <a:lnSpc>
                <a:spcPct val="105000"/>
              </a:lnSpc>
              <a:spcBef>
                <a:spcPts val="0"/>
              </a:spcBef>
              <a:spcAft>
                <a:spcPts val="0"/>
              </a:spcAft>
              <a:buSzPts val="1500"/>
              <a:buChar char="○"/>
            </a:pPr>
            <a:r>
              <a:rPr lang="en-US" sz="1200"/>
              <a:t>The Snapshot will be for students with the CoAlt Assessment Participation flag for grades 3-8 and all students in grades 9-11</a:t>
            </a:r>
            <a:endParaRPr sz="1200"/>
          </a:p>
          <a:p>
            <a:pPr marL="914400" lvl="1" indent="-323850" algn="l" rtl="0">
              <a:lnSpc>
                <a:spcPct val="105000"/>
              </a:lnSpc>
              <a:spcBef>
                <a:spcPts val="0"/>
              </a:spcBef>
              <a:spcAft>
                <a:spcPts val="0"/>
              </a:spcAft>
              <a:buSzPts val="1500"/>
              <a:buChar char="○"/>
            </a:pPr>
            <a:r>
              <a:rPr lang="en-US" sz="1200"/>
              <a:t>Business rules will be applied to the snapshot to help with Data Validation</a:t>
            </a:r>
            <a:endParaRPr sz="1200"/>
          </a:p>
          <a:p>
            <a:pPr marL="1371600" lvl="2" indent="-323850" algn="l" rtl="0">
              <a:lnSpc>
                <a:spcPct val="105000"/>
              </a:lnSpc>
              <a:spcBef>
                <a:spcPts val="0"/>
              </a:spcBef>
              <a:spcAft>
                <a:spcPts val="0"/>
              </a:spcAft>
              <a:buSzPts val="1500"/>
              <a:buChar char="■"/>
            </a:pPr>
            <a:r>
              <a:rPr lang="en-US" sz="1200"/>
              <a:t>Current student rosters in the vendor system will be imported to check that the correct students are identified in the student interchange</a:t>
            </a:r>
            <a:endParaRPr sz="1200"/>
          </a:p>
          <a:p>
            <a:pPr marL="914400" lvl="1" indent="-323850" algn="l" rtl="0">
              <a:lnSpc>
                <a:spcPct val="105000"/>
              </a:lnSpc>
              <a:spcBef>
                <a:spcPts val="0"/>
              </a:spcBef>
              <a:spcAft>
                <a:spcPts val="0"/>
              </a:spcAft>
              <a:buSzPts val="1500"/>
              <a:buChar char="○"/>
            </a:pPr>
            <a:r>
              <a:rPr lang="en-US" sz="1200"/>
              <a:t>The Snapshot will be voluntary similar to SBD, October Count data will be used as necessary if it is not completed</a:t>
            </a:r>
            <a:endParaRPr sz="1200"/>
          </a:p>
          <a:p>
            <a:pPr marL="457200" lvl="0" indent="-336550" algn="l" rtl="0">
              <a:lnSpc>
                <a:spcPct val="105000"/>
              </a:lnSpc>
              <a:spcBef>
                <a:spcPts val="0"/>
              </a:spcBef>
              <a:spcAft>
                <a:spcPts val="0"/>
              </a:spcAft>
              <a:buSzPts val="1700"/>
              <a:buChar char="●"/>
            </a:pPr>
            <a:r>
              <a:rPr lang="en-US" sz="1700"/>
              <a:t>Invalidation codes must be handled within the vendor systems</a:t>
            </a:r>
            <a:endParaRPr sz="1700"/>
          </a:p>
          <a:p>
            <a:pPr marL="914400" lvl="1" indent="-323850" algn="l" rtl="0">
              <a:lnSpc>
                <a:spcPct val="105000"/>
              </a:lnSpc>
              <a:spcBef>
                <a:spcPts val="0"/>
              </a:spcBef>
              <a:spcAft>
                <a:spcPts val="0"/>
              </a:spcAft>
              <a:buSzPts val="1500"/>
              <a:buChar char="○"/>
            </a:pPr>
            <a:r>
              <a:rPr lang="en-US" sz="1200"/>
              <a:t>College Board SDMS rosters include invalidation codes</a:t>
            </a:r>
            <a:endParaRPr sz="1200"/>
          </a:p>
          <a:p>
            <a:pPr marL="914400" lvl="1" indent="-323850" algn="l" rtl="0">
              <a:lnSpc>
                <a:spcPct val="105000"/>
              </a:lnSpc>
              <a:spcBef>
                <a:spcPts val="0"/>
              </a:spcBef>
              <a:spcAft>
                <a:spcPts val="0"/>
              </a:spcAft>
              <a:buSzPts val="1500"/>
              <a:buChar char="○"/>
            </a:pPr>
            <a:r>
              <a:rPr lang="en-US" sz="1200"/>
              <a:t>DLM Educator Portal has a Special Circumstance On-Demand report in the Data Extracts Tab</a:t>
            </a:r>
            <a:endParaRPr sz="1200"/>
          </a:p>
          <a:p>
            <a:pPr marL="914400" lvl="0" indent="0" algn="l" rtl="0">
              <a:lnSpc>
                <a:spcPct val="105000"/>
              </a:lnSpc>
              <a:spcBef>
                <a:spcPts val="0"/>
              </a:spcBef>
              <a:spcAft>
                <a:spcPts val="0"/>
              </a:spcAft>
              <a:buNone/>
            </a:pPr>
            <a:endParaRPr sz="17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5" name="Google Shape;225;g37aca7b9956_0_39">
            <a:extLst>
              <a:ext uri="{C183D7F6-B498-43B3-948B-1728B52AA6E4}">
                <adec:decorative xmlns:adec="http://schemas.microsoft.com/office/drawing/2017/decorative" val="0"/>
              </a:ext>
            </a:extLst>
          </p:cNvPr>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200"/>
              <a:buFont typeface="Calibri"/>
              <a:buNone/>
            </a:pPr>
            <a:r>
              <a:rPr lang="en-US" sz="3200">
                <a:latin typeface="Calibri"/>
                <a:ea typeface="Calibri"/>
                <a:cs typeface="Calibri"/>
                <a:sym typeface="Calibri"/>
              </a:rPr>
              <a:t>DAC Responsibilities</a:t>
            </a:r>
            <a:endParaRPr sz="3200">
              <a:latin typeface="Calibri"/>
              <a:ea typeface="Calibri"/>
              <a:cs typeface="Calibri"/>
              <a:sym typeface="Calibri"/>
            </a:endParaRPr>
          </a:p>
        </p:txBody>
      </p:sp>
      <p:sp>
        <p:nvSpPr>
          <p:cNvPr id="224" name="Google Shape;224;g37aca7b9956_0_39">
            <a:extLst>
              <a:ext uri="{C183D7F6-B498-43B3-948B-1728B52AA6E4}">
                <adec:decorative xmlns:adec="http://schemas.microsoft.com/office/drawing/2017/decorative" val="0"/>
              </a:ext>
            </a:extLst>
          </p:cNvPr>
          <p:cNvSpPr txBox="1">
            <a:spLocks noGrp="1"/>
          </p:cNvSpPr>
          <p:nvPr>
            <p:ph type="body" idx="1"/>
          </p:nvPr>
        </p:nvSpPr>
        <p:spPr>
          <a:xfrm>
            <a:off x="311700" y="1152475"/>
            <a:ext cx="8135100" cy="3034800"/>
          </a:xfrm>
          <a:prstGeom prst="rect">
            <a:avLst/>
          </a:prstGeom>
          <a:noFill/>
          <a:ln>
            <a:noFill/>
          </a:ln>
        </p:spPr>
        <p:txBody>
          <a:bodyPr spcFirstLastPara="1" wrap="square" lIns="0" tIns="0" rIns="0" bIns="45700" anchor="t" anchorCtr="0">
            <a:noAutofit/>
          </a:bodyPr>
          <a:lstStyle/>
          <a:p>
            <a:pPr marL="457200" lvl="0" indent="-330200" algn="l" rtl="0">
              <a:lnSpc>
                <a:spcPct val="115000"/>
              </a:lnSpc>
              <a:spcBef>
                <a:spcPts val="0"/>
              </a:spcBef>
              <a:spcAft>
                <a:spcPts val="0"/>
              </a:spcAft>
              <a:buSzPts val="1600"/>
              <a:buChar char="●"/>
            </a:pPr>
            <a:r>
              <a:rPr lang="en-US"/>
              <a:t>Interact with assessment vendor systems</a:t>
            </a:r>
            <a:endParaRPr/>
          </a:p>
          <a:p>
            <a:pPr marL="914400" lvl="1" indent="-330200" algn="l" rtl="0">
              <a:lnSpc>
                <a:spcPct val="115000"/>
              </a:lnSpc>
              <a:spcBef>
                <a:spcPts val="0"/>
              </a:spcBef>
              <a:spcAft>
                <a:spcPts val="0"/>
              </a:spcAft>
              <a:buSzPts val="1600"/>
              <a:buChar char="○"/>
            </a:pPr>
            <a:r>
              <a:rPr lang="en-US" sz="1600"/>
              <a:t>Manage student test registration and material ordering </a:t>
            </a:r>
            <a:endParaRPr sz="1600"/>
          </a:p>
          <a:p>
            <a:pPr marL="914400" lvl="1" indent="-330200" algn="l" rtl="0">
              <a:lnSpc>
                <a:spcPct val="115000"/>
              </a:lnSpc>
              <a:spcBef>
                <a:spcPts val="0"/>
              </a:spcBef>
              <a:spcAft>
                <a:spcPts val="0"/>
              </a:spcAft>
              <a:buSzPts val="1600"/>
              <a:buChar char="○"/>
            </a:pPr>
            <a:r>
              <a:rPr lang="en-US" sz="1600"/>
              <a:t>Manage user accounts</a:t>
            </a:r>
            <a:endParaRPr sz="1600"/>
          </a:p>
          <a:p>
            <a:pPr marL="914400" lvl="1" indent="-330200" algn="l" rtl="0">
              <a:lnSpc>
                <a:spcPct val="115000"/>
              </a:lnSpc>
              <a:spcBef>
                <a:spcPts val="0"/>
              </a:spcBef>
              <a:spcAft>
                <a:spcPts val="0"/>
              </a:spcAft>
              <a:buSzPts val="1600"/>
              <a:buChar char="○"/>
            </a:pPr>
            <a:r>
              <a:rPr lang="en-US" sz="1600"/>
              <a:t>Manage and monitor assessment administration for the district</a:t>
            </a:r>
            <a:endParaRPr sz="1600"/>
          </a:p>
          <a:p>
            <a:pPr marL="914400" lvl="1" indent="-330200" algn="l" rtl="0">
              <a:lnSpc>
                <a:spcPct val="115000"/>
              </a:lnSpc>
              <a:spcBef>
                <a:spcPts val="0"/>
              </a:spcBef>
              <a:spcAft>
                <a:spcPts val="0"/>
              </a:spcAft>
              <a:buSzPts val="1600"/>
              <a:buChar char="○"/>
            </a:pPr>
            <a:r>
              <a:rPr lang="en-US" sz="1600" b="1"/>
              <a:t>Access demographic information, reporting files and reports*</a:t>
            </a:r>
            <a:endParaRPr sz="1600"/>
          </a:p>
          <a:p>
            <a:pPr marL="457200" lvl="0" indent="-330200" algn="l" rtl="0">
              <a:lnSpc>
                <a:spcPct val="115000"/>
              </a:lnSpc>
              <a:spcBef>
                <a:spcPts val="0"/>
              </a:spcBef>
              <a:spcAft>
                <a:spcPts val="0"/>
              </a:spcAft>
              <a:buSzPts val="1600"/>
              <a:buChar char="●"/>
            </a:pPr>
            <a:r>
              <a:rPr lang="en-US"/>
              <a:t>Report, investigate and contain administration and security issues/concerns</a:t>
            </a:r>
            <a:endParaRPr/>
          </a:p>
          <a:p>
            <a:pPr marL="914400" lvl="1" indent="-330200" algn="l" rtl="0">
              <a:lnSpc>
                <a:spcPct val="115000"/>
              </a:lnSpc>
              <a:spcBef>
                <a:spcPts val="0"/>
              </a:spcBef>
              <a:spcAft>
                <a:spcPts val="0"/>
              </a:spcAft>
              <a:buSzPts val="1600"/>
              <a:buChar char="○"/>
            </a:pPr>
            <a:r>
              <a:rPr lang="en-US" sz="1600"/>
              <a:t>e.g., misadministrations and breaches</a:t>
            </a:r>
            <a:endParaRPr sz="1600"/>
          </a:p>
          <a:p>
            <a:pPr marL="457200" lvl="0" indent="-330200" algn="l" rtl="0">
              <a:lnSpc>
                <a:spcPct val="115000"/>
              </a:lnSpc>
              <a:spcBef>
                <a:spcPts val="0"/>
              </a:spcBef>
              <a:spcAft>
                <a:spcPts val="0"/>
              </a:spcAft>
              <a:buSzPts val="1600"/>
              <a:buChar char="●"/>
            </a:pPr>
            <a:r>
              <a:rPr lang="en-US"/>
              <a:t>Work with the District Technology Coordinator (DTC)</a:t>
            </a:r>
            <a:endParaRPr/>
          </a:p>
          <a:p>
            <a:pPr marL="457200" lvl="0" indent="-330200" algn="l" rtl="0">
              <a:lnSpc>
                <a:spcPct val="115000"/>
              </a:lnSpc>
              <a:spcBef>
                <a:spcPts val="0"/>
              </a:spcBef>
              <a:spcAft>
                <a:spcPts val="0"/>
              </a:spcAft>
              <a:buSzPts val="1600"/>
              <a:buChar char="●"/>
            </a:pPr>
            <a:r>
              <a:rPr lang="en-US"/>
              <a:t>Work with Data Respondents on final student demographics, especially invalidation/reason not tested codes, used for reporting</a:t>
            </a:r>
            <a:endParaRPr/>
          </a:p>
          <a:p>
            <a:pPr marL="457200" lvl="0" indent="-330200" algn="l" rtl="0">
              <a:lnSpc>
                <a:spcPct val="115000"/>
              </a:lnSpc>
              <a:spcBef>
                <a:spcPts val="0"/>
              </a:spcBef>
              <a:spcAft>
                <a:spcPts val="0"/>
              </a:spcAft>
              <a:buSzPts val="1600"/>
              <a:buChar char="●"/>
            </a:pPr>
            <a:r>
              <a:rPr lang="en-US" b="1"/>
              <a:t>Share report and score interpretation information throughout district</a:t>
            </a:r>
            <a:endParaRPr/>
          </a:p>
          <a:p>
            <a:pPr marL="457200" lvl="1" indent="0" algn="l" rtl="0">
              <a:lnSpc>
                <a:spcPct val="115000"/>
              </a:lnSpc>
              <a:spcBef>
                <a:spcPts val="0"/>
              </a:spcBef>
              <a:spcAft>
                <a:spcPts val="0"/>
              </a:spcAft>
              <a:buClr>
                <a:schemeClr val="dk1"/>
              </a:buClr>
              <a:buSzPts val="900"/>
              <a:buNone/>
            </a:pPr>
            <a:endParaRPr sz="1600">
              <a:solidFill>
                <a:srgbClr val="FF0000"/>
              </a:solidFill>
            </a:endParaRPr>
          </a:p>
          <a:p>
            <a:pPr marL="0" lvl="0" indent="0" algn="l" rtl="0">
              <a:lnSpc>
                <a:spcPct val="115000"/>
              </a:lnSpc>
              <a:spcBef>
                <a:spcPts val="0"/>
              </a:spcBef>
              <a:spcAft>
                <a:spcPts val="0"/>
              </a:spcAft>
              <a:buClr>
                <a:srgbClr val="040404"/>
              </a:buClr>
              <a:buSzPts val="2000"/>
              <a:buNone/>
            </a:pPr>
            <a:r>
              <a:rPr lang="en-US" sz="1300">
                <a:solidFill>
                  <a:srgbClr val="040404"/>
                </a:solidFill>
              </a:rPr>
              <a:t>*DACs have access to sensitive personally identifiable information through vendor management and administration systems. At the DAC’s discretion, others given sensitive data permissions also have access.</a:t>
            </a:r>
            <a:endParaRPr sz="130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g37345e59772_0_12"/>
          <p:cNvSpPr txBox="1">
            <a:spLocks noGrp="1"/>
          </p:cNvSpPr>
          <p:nvPr>
            <p:ph type="title"/>
          </p:nvPr>
        </p:nvSpPr>
        <p:spPr>
          <a:xfrm>
            <a:off x="311700" y="105100"/>
            <a:ext cx="84240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3200">
                <a:latin typeface="Calibri"/>
                <a:ea typeface="Calibri"/>
                <a:cs typeface="Calibri"/>
                <a:sym typeface="Calibri"/>
              </a:rPr>
              <a:t>State Data Review</a:t>
            </a:r>
            <a:endParaRPr sz="3200">
              <a:latin typeface="Calibri"/>
              <a:ea typeface="Calibri"/>
              <a:cs typeface="Calibri"/>
              <a:sym typeface="Calibri"/>
            </a:endParaRPr>
          </a:p>
        </p:txBody>
      </p:sp>
      <p:sp>
        <p:nvSpPr>
          <p:cNvPr id="726" name="Google Shape;726;g37345e59772_0_12"/>
          <p:cNvSpPr txBox="1">
            <a:spLocks noGrp="1"/>
          </p:cNvSpPr>
          <p:nvPr>
            <p:ph type="body" idx="1"/>
          </p:nvPr>
        </p:nvSpPr>
        <p:spPr>
          <a:xfrm>
            <a:off x="311700" y="1152475"/>
            <a:ext cx="8135100" cy="3034800"/>
          </a:xfrm>
          <a:prstGeom prst="rect">
            <a:avLst/>
          </a:prstGeom>
        </p:spPr>
        <p:txBody>
          <a:bodyPr spcFirstLastPara="1" wrap="square" lIns="91425" tIns="91425" rIns="91425" bIns="91425" anchor="t" anchorCtr="0">
            <a:normAutofit/>
          </a:bodyPr>
          <a:lstStyle/>
          <a:p>
            <a:pPr marL="457200" lvl="0" indent="-336550" algn="l" rtl="0">
              <a:spcBef>
                <a:spcPts val="0"/>
              </a:spcBef>
              <a:spcAft>
                <a:spcPts val="0"/>
              </a:spcAft>
              <a:buSzPts val="1700"/>
              <a:buChar char="●"/>
            </a:pPr>
            <a:r>
              <a:rPr lang="en-US" sz="1700"/>
              <a:t>CDE will conduct a data review during the usual SBD timeline depending on the vendor (mid-May to early June)</a:t>
            </a:r>
            <a:endParaRPr sz="1700"/>
          </a:p>
          <a:p>
            <a:pPr marL="914400" lvl="1" indent="-342900" algn="l" rtl="0">
              <a:spcBef>
                <a:spcPts val="0"/>
              </a:spcBef>
              <a:spcAft>
                <a:spcPts val="0"/>
              </a:spcAft>
              <a:buSzPts val="1800"/>
              <a:buChar char="○"/>
            </a:pPr>
            <a:r>
              <a:rPr lang="en-US" sz="1500"/>
              <a:t>Districts may be contacted if we find any discrepancies/issues that need to be addressed</a:t>
            </a:r>
            <a:endParaRPr sz="1500"/>
          </a:p>
          <a:p>
            <a:pPr marL="914400" lvl="1" indent="-342900" algn="l" rtl="0">
              <a:spcBef>
                <a:spcPts val="0"/>
              </a:spcBef>
              <a:spcAft>
                <a:spcPts val="0"/>
              </a:spcAft>
              <a:buSzPts val="1800"/>
              <a:buChar char="○"/>
            </a:pPr>
            <a:r>
              <a:rPr lang="en-US" sz="1500"/>
              <a:t>This will allow us more time with the files to validate the data before finalizing with the vendor and potentially catch incorrect data submitted by the districts</a:t>
            </a:r>
            <a:endParaRPr sz="1500"/>
          </a:p>
          <a:p>
            <a:pPr marL="914400" lvl="1" indent="-342900" algn="l" rtl="0">
              <a:spcBef>
                <a:spcPts val="0"/>
              </a:spcBef>
              <a:spcAft>
                <a:spcPts val="0"/>
              </a:spcAft>
              <a:buSzPts val="1800"/>
              <a:buChar char="○"/>
            </a:pPr>
            <a:r>
              <a:rPr lang="en-US" sz="1500"/>
              <a:t>Options for correcting data issues are still being discussed</a:t>
            </a:r>
            <a:endParaRPr sz="200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g38582e391fb_2_0"/>
          <p:cNvSpPr txBox="1">
            <a:spLocks noGrp="1"/>
          </p:cNvSpPr>
          <p:nvPr>
            <p:ph type="title"/>
          </p:nvPr>
        </p:nvSpPr>
        <p:spPr>
          <a:xfrm>
            <a:off x="311700" y="105100"/>
            <a:ext cx="84240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3200">
                <a:latin typeface="Calibri"/>
                <a:ea typeface="Calibri"/>
                <a:cs typeface="Calibri"/>
                <a:sym typeface="Calibri"/>
              </a:rPr>
              <a:t>Data Clean-up Process Summary</a:t>
            </a:r>
            <a:endParaRPr sz="3200">
              <a:latin typeface="Calibri"/>
              <a:ea typeface="Calibri"/>
              <a:cs typeface="Calibri"/>
              <a:sym typeface="Calibri"/>
            </a:endParaRPr>
          </a:p>
        </p:txBody>
      </p:sp>
      <p:graphicFrame>
        <p:nvGraphicFramePr>
          <p:cNvPr id="733" name="Google Shape;733;g38582e391fb_2_0"/>
          <p:cNvGraphicFramePr/>
          <p:nvPr>
            <p:extLst>
              <p:ext uri="{D42A27DB-BD31-4B8C-83A1-F6EECF244321}">
                <p14:modId xmlns:p14="http://schemas.microsoft.com/office/powerpoint/2010/main" val="790680520"/>
              </p:ext>
            </p:extLst>
          </p:nvPr>
        </p:nvGraphicFramePr>
        <p:xfrm>
          <a:off x="836800" y="976788"/>
          <a:ext cx="7470401" cy="3304630"/>
        </p:xfrm>
        <a:graphic>
          <a:graphicData uri="http://schemas.openxmlformats.org/drawingml/2006/table">
            <a:tbl>
              <a:tblPr firstRow="1">
                <a:noFill/>
                <a:tableStyleId>{59C59B4B-BA41-4FFB-8F62-D514A304AE26}</a:tableStyleId>
              </a:tblPr>
              <a:tblGrid>
                <a:gridCol w="2018075">
                  <a:extLst>
                    <a:ext uri="{9D8B030D-6E8A-4147-A177-3AD203B41FA5}">
                      <a16:colId xmlns:a16="http://schemas.microsoft.com/office/drawing/2014/main" val="20000"/>
                    </a:ext>
                  </a:extLst>
                </a:gridCol>
                <a:gridCol w="996375">
                  <a:extLst>
                    <a:ext uri="{9D8B030D-6E8A-4147-A177-3AD203B41FA5}">
                      <a16:colId xmlns:a16="http://schemas.microsoft.com/office/drawing/2014/main" val="20001"/>
                    </a:ext>
                  </a:extLst>
                </a:gridCol>
                <a:gridCol w="2588351">
                  <a:extLst>
                    <a:ext uri="{9D8B030D-6E8A-4147-A177-3AD203B41FA5}">
                      <a16:colId xmlns:a16="http://schemas.microsoft.com/office/drawing/2014/main" val="20002"/>
                    </a:ext>
                  </a:extLst>
                </a:gridCol>
                <a:gridCol w="1867600">
                  <a:extLst>
                    <a:ext uri="{9D8B030D-6E8A-4147-A177-3AD203B41FA5}">
                      <a16:colId xmlns:a16="http://schemas.microsoft.com/office/drawing/2014/main" val="20003"/>
                    </a:ext>
                  </a:extLst>
                </a:gridCol>
              </a:tblGrid>
              <a:tr h="651125">
                <a:tc>
                  <a:txBody>
                    <a:bodyPr/>
                    <a:lstStyle/>
                    <a:p>
                      <a:pPr marL="0" lvl="0" indent="0" algn="ctr" rtl="0">
                        <a:spcBef>
                          <a:spcPts val="0"/>
                        </a:spcBef>
                        <a:spcAft>
                          <a:spcPts val="0"/>
                        </a:spcAft>
                        <a:buNone/>
                      </a:pPr>
                      <a:r>
                        <a:rPr lang="en-US" sz="1600" dirty="0">
                          <a:solidFill>
                            <a:schemeClr val="lt1"/>
                          </a:solidFill>
                        </a:rPr>
                        <a:t>Assessment</a:t>
                      </a:r>
                      <a:endParaRPr sz="1600" dirty="0">
                        <a:solidFill>
                          <a:schemeClr val="lt1"/>
                        </a:solidFill>
                      </a:endParaRPr>
                    </a:p>
                  </a:txBody>
                  <a:tcPr marL="91425" marR="91425" marT="91425" marB="91425" anchor="ctr">
                    <a:solidFill>
                      <a:srgbClr val="000000"/>
                    </a:solidFill>
                  </a:tcPr>
                </a:tc>
                <a:tc>
                  <a:txBody>
                    <a:bodyPr/>
                    <a:lstStyle/>
                    <a:p>
                      <a:pPr marL="0" lvl="0" indent="0" algn="ctr" rtl="0">
                        <a:spcBef>
                          <a:spcPts val="0"/>
                        </a:spcBef>
                        <a:spcAft>
                          <a:spcPts val="0"/>
                        </a:spcAft>
                        <a:buNone/>
                      </a:pPr>
                      <a:r>
                        <a:rPr lang="en-US" sz="1600" dirty="0">
                          <a:solidFill>
                            <a:schemeClr val="lt1"/>
                          </a:solidFill>
                        </a:rPr>
                        <a:t>Process</a:t>
                      </a:r>
                      <a:endParaRPr sz="1600" dirty="0">
                        <a:solidFill>
                          <a:schemeClr val="lt1"/>
                        </a:solidFill>
                      </a:endParaRPr>
                    </a:p>
                  </a:txBody>
                  <a:tcPr marL="91425" marR="91425" marT="91425" marB="91425" anchor="ctr">
                    <a:solidFill>
                      <a:srgbClr val="000000"/>
                    </a:solidFill>
                  </a:tcPr>
                </a:tc>
                <a:tc>
                  <a:txBody>
                    <a:bodyPr/>
                    <a:lstStyle/>
                    <a:p>
                      <a:endParaRPr lang="en-US" dirty="0"/>
                    </a:p>
                  </a:txBody>
                  <a:tcPr marL="91425" marR="91425" marT="91425" marB="91425" anchor="ctr">
                    <a:solidFill>
                      <a:srgbClr val="000000"/>
                    </a:solidFill>
                  </a:tcPr>
                </a:tc>
                <a:tc>
                  <a:txBody>
                    <a:bodyPr/>
                    <a:lstStyle/>
                    <a:p>
                      <a:pPr marL="0" lvl="0" indent="0" algn="ctr" rtl="0">
                        <a:spcBef>
                          <a:spcPts val="0"/>
                        </a:spcBef>
                        <a:spcAft>
                          <a:spcPts val="0"/>
                        </a:spcAft>
                        <a:buNone/>
                      </a:pPr>
                      <a:r>
                        <a:rPr lang="en-US" sz="1600" dirty="0">
                          <a:solidFill>
                            <a:schemeClr val="lt1"/>
                          </a:solidFill>
                        </a:rPr>
                        <a:t>Timeline</a:t>
                      </a:r>
                    </a:p>
                    <a:p>
                      <a:pPr marL="0" lvl="0" indent="0" algn="ctr" rtl="0">
                        <a:spcBef>
                          <a:spcPts val="0"/>
                        </a:spcBef>
                        <a:spcAft>
                          <a:spcPts val="0"/>
                        </a:spcAft>
                        <a:buNone/>
                      </a:pPr>
                      <a:r>
                        <a:rPr lang="en-US" sz="1600" dirty="0">
                          <a:solidFill>
                            <a:schemeClr val="lt1"/>
                          </a:solidFill>
                        </a:rPr>
                        <a:t>(not finalized)</a:t>
                      </a:r>
                      <a:endParaRPr sz="1600" dirty="0">
                        <a:solidFill>
                          <a:schemeClr val="lt1"/>
                        </a:solidFill>
                      </a:endParaRPr>
                    </a:p>
                  </a:txBody>
                  <a:tcPr marL="91425" marR="91425" marT="91425" marB="91425" anchor="ctr">
                    <a:solidFill>
                      <a:srgbClr val="000000"/>
                    </a:solidFill>
                  </a:tcPr>
                </a:tc>
                <a:extLst>
                  <a:ext uri="{0D108BD9-81ED-4DB2-BD59-A6C34878D82A}">
                    <a16:rowId xmlns:a16="http://schemas.microsoft.com/office/drawing/2014/main" val="10000"/>
                  </a:ext>
                </a:extLst>
              </a:tr>
              <a:tr h="658525">
                <a:tc>
                  <a:txBody>
                    <a:bodyPr/>
                    <a:lstStyle/>
                    <a:p>
                      <a:pPr marL="0" lvl="0" indent="0" algn="l" rtl="0">
                        <a:spcBef>
                          <a:spcPts val="0"/>
                        </a:spcBef>
                        <a:spcAft>
                          <a:spcPts val="0"/>
                        </a:spcAft>
                        <a:buNone/>
                      </a:pPr>
                      <a:r>
                        <a:rPr lang="en-US" sz="1300"/>
                        <a:t>WIDA ACCESS</a:t>
                      </a:r>
                      <a:endParaRPr sz="1300"/>
                    </a:p>
                  </a:txBody>
                  <a:tcPr marL="91425" marR="91425" marT="91425" marB="91425" anchor="ctr"/>
                </a:tc>
                <a:tc>
                  <a:txBody>
                    <a:bodyPr/>
                    <a:lstStyle/>
                    <a:p>
                      <a:pPr marL="0" lvl="0" indent="0" algn="l" rtl="0">
                        <a:spcBef>
                          <a:spcPts val="0"/>
                        </a:spcBef>
                        <a:spcAft>
                          <a:spcPts val="0"/>
                        </a:spcAft>
                        <a:buNone/>
                      </a:pPr>
                      <a:r>
                        <a:rPr lang="en-US" sz="1300"/>
                        <a:t>SAME</a:t>
                      </a:r>
                      <a:endParaRPr sz="1300"/>
                    </a:p>
                  </a:txBody>
                  <a:tcPr marL="91425" marR="91425" marT="91425" marB="91425" anchor="ctr"/>
                </a:tc>
                <a:tc>
                  <a:txBody>
                    <a:bodyPr/>
                    <a:lstStyle/>
                    <a:p>
                      <a:pPr marL="0" lvl="0" indent="0" algn="l" rtl="0">
                        <a:spcBef>
                          <a:spcPts val="0"/>
                        </a:spcBef>
                        <a:spcAft>
                          <a:spcPts val="0"/>
                        </a:spcAft>
                        <a:buNone/>
                      </a:pPr>
                      <a:r>
                        <a:rPr lang="en-US" sz="1300" dirty="0"/>
                        <a:t>SBD Collection in Data Pipeline</a:t>
                      </a:r>
                      <a:endParaRPr sz="1300" dirty="0"/>
                    </a:p>
                  </a:txBody>
                  <a:tcPr marL="91425" marR="91425" marT="91425" marB="91425" anchor="ctr"/>
                </a:tc>
                <a:tc>
                  <a:txBody>
                    <a:bodyPr/>
                    <a:lstStyle/>
                    <a:p>
                      <a:pPr marL="0" lvl="0" indent="0" algn="l" rtl="0">
                        <a:spcBef>
                          <a:spcPts val="0"/>
                        </a:spcBef>
                        <a:spcAft>
                          <a:spcPts val="0"/>
                        </a:spcAft>
                        <a:buNone/>
                      </a:pPr>
                      <a:r>
                        <a:rPr lang="en-US" sz="1300"/>
                        <a:t>March 16 - 25</a:t>
                      </a:r>
                      <a:endParaRPr sz="1300"/>
                    </a:p>
                  </a:txBody>
                  <a:tcPr marL="91425" marR="91425" marT="91425" marB="91425" anchor="ctr"/>
                </a:tc>
                <a:extLst>
                  <a:ext uri="{0D108BD9-81ED-4DB2-BD59-A6C34878D82A}">
                    <a16:rowId xmlns:a16="http://schemas.microsoft.com/office/drawing/2014/main" val="10001"/>
                  </a:ext>
                </a:extLst>
              </a:tr>
              <a:tr h="658525">
                <a:tc>
                  <a:txBody>
                    <a:bodyPr/>
                    <a:lstStyle/>
                    <a:p>
                      <a:pPr marL="0" lvl="0" indent="0" algn="l" rtl="0">
                        <a:spcBef>
                          <a:spcPts val="0"/>
                        </a:spcBef>
                        <a:spcAft>
                          <a:spcPts val="0"/>
                        </a:spcAft>
                        <a:buNone/>
                      </a:pPr>
                      <a:r>
                        <a:rPr lang="en-US" sz="1300"/>
                        <a:t>CMAS (All), CoAlt (Science/Social Studies)</a:t>
                      </a:r>
                      <a:endParaRPr sz="1300"/>
                    </a:p>
                  </a:txBody>
                  <a:tcPr marL="91425" marR="91425" marT="91425" marB="91425" anchor="ctr"/>
                </a:tc>
                <a:tc>
                  <a:txBody>
                    <a:bodyPr/>
                    <a:lstStyle/>
                    <a:p>
                      <a:pPr marL="0" lvl="0" indent="0" algn="l" rtl="0">
                        <a:spcBef>
                          <a:spcPts val="0"/>
                        </a:spcBef>
                        <a:spcAft>
                          <a:spcPts val="0"/>
                        </a:spcAft>
                        <a:buNone/>
                      </a:pPr>
                      <a:r>
                        <a:rPr lang="en-US" sz="1300"/>
                        <a:t>CHANGE</a:t>
                      </a:r>
                      <a:endParaRPr sz="1300"/>
                    </a:p>
                  </a:txBody>
                  <a:tcPr marL="91425" marR="91425" marT="91425" marB="91425" anchor="ctr"/>
                </a:tc>
                <a:tc>
                  <a:txBody>
                    <a:bodyPr/>
                    <a:lstStyle/>
                    <a:p>
                      <a:pPr marL="0" lvl="0" indent="0" algn="l" rtl="0">
                        <a:spcBef>
                          <a:spcPts val="0"/>
                        </a:spcBef>
                        <a:spcAft>
                          <a:spcPts val="0"/>
                        </a:spcAft>
                        <a:buNone/>
                      </a:pPr>
                      <a:r>
                        <a:rPr lang="en-US" sz="1300"/>
                        <a:t>Clean up in </a:t>
                      </a:r>
                      <a:r>
                        <a:rPr lang="en-US">
                          <a:latin typeface="Calibri"/>
                          <a:ea typeface="Calibri"/>
                          <a:cs typeface="Calibri"/>
                          <a:sym typeface="Calibri"/>
                        </a:rPr>
                        <a:t>PA</a:t>
                      </a:r>
                      <a:r>
                        <a:rPr lang="en-US" baseline="30000">
                          <a:latin typeface="Calibri"/>
                          <a:ea typeface="Calibri"/>
                          <a:cs typeface="Calibri"/>
                          <a:sym typeface="Calibri"/>
                        </a:rPr>
                        <a:t>next</a:t>
                      </a:r>
                      <a:endParaRPr sz="1300"/>
                    </a:p>
                  </a:txBody>
                  <a:tcPr marL="91425" marR="91425" marT="91425" marB="91425" anchor="ctr"/>
                </a:tc>
                <a:tc>
                  <a:txBody>
                    <a:bodyPr/>
                    <a:lstStyle/>
                    <a:p>
                      <a:pPr marL="0" lvl="0" indent="0" algn="l" rtl="0">
                        <a:spcBef>
                          <a:spcPts val="0"/>
                        </a:spcBef>
                        <a:spcAft>
                          <a:spcPts val="0"/>
                        </a:spcAft>
                        <a:buNone/>
                      </a:pPr>
                      <a:r>
                        <a:rPr lang="en-US" sz="1300"/>
                        <a:t>April 6 - May 8 </a:t>
                      </a:r>
                      <a:endParaRPr sz="1300"/>
                    </a:p>
                  </a:txBody>
                  <a:tcPr marL="91425" marR="91425" marT="91425" marB="91425" anchor="ctr"/>
                </a:tc>
                <a:extLst>
                  <a:ext uri="{0D108BD9-81ED-4DB2-BD59-A6C34878D82A}">
                    <a16:rowId xmlns:a16="http://schemas.microsoft.com/office/drawing/2014/main" val="10002"/>
                  </a:ext>
                </a:extLst>
              </a:tr>
              <a:tr h="658525">
                <a:tc>
                  <a:txBody>
                    <a:bodyPr/>
                    <a:lstStyle/>
                    <a:p>
                      <a:pPr marL="0" lvl="0" indent="0" algn="l" rtl="0">
                        <a:spcBef>
                          <a:spcPts val="0"/>
                        </a:spcBef>
                        <a:spcAft>
                          <a:spcPts val="0"/>
                        </a:spcAft>
                        <a:buNone/>
                      </a:pPr>
                      <a:r>
                        <a:rPr lang="en-US" sz="1300"/>
                        <a:t>CO SAT/PSAT</a:t>
                      </a:r>
                      <a:endParaRPr sz="1300"/>
                    </a:p>
                  </a:txBody>
                  <a:tcPr marL="91425" marR="91425" marT="91425" marB="91425" anchor="ctr"/>
                </a:tc>
                <a:tc>
                  <a:txBody>
                    <a:bodyPr/>
                    <a:lstStyle/>
                    <a:p>
                      <a:pPr marL="0" lvl="0" indent="0" algn="l" rtl="0">
                        <a:spcBef>
                          <a:spcPts val="0"/>
                        </a:spcBef>
                        <a:spcAft>
                          <a:spcPts val="0"/>
                        </a:spcAft>
                        <a:buClr>
                          <a:schemeClr val="dk1"/>
                        </a:buClr>
                        <a:buSzPts val="1100"/>
                        <a:buFont typeface="Arial"/>
                        <a:buNone/>
                      </a:pPr>
                      <a:r>
                        <a:rPr lang="en-US" sz="1300"/>
                        <a:t>CHANGE</a:t>
                      </a:r>
                      <a:endParaRPr sz="1300"/>
                    </a:p>
                  </a:txBody>
                  <a:tcPr marL="91425" marR="91425" marT="91425" marB="91425" anchor="ctr"/>
                </a:tc>
                <a:tc>
                  <a:txBody>
                    <a:bodyPr/>
                    <a:lstStyle/>
                    <a:p>
                      <a:pPr marL="0" lvl="0" indent="0" algn="l" rtl="0">
                        <a:spcBef>
                          <a:spcPts val="0"/>
                        </a:spcBef>
                        <a:spcAft>
                          <a:spcPts val="0"/>
                        </a:spcAft>
                        <a:buNone/>
                      </a:pPr>
                      <a:r>
                        <a:rPr lang="en-US" sz="1300"/>
                        <a:t>Invalidations in SDMS/Snapshot in Data Pipeline</a:t>
                      </a:r>
                      <a:endParaRPr sz="1300"/>
                    </a:p>
                  </a:txBody>
                  <a:tcPr marL="91425" marR="91425" marT="91425" marB="91425" anchor="ctr"/>
                </a:tc>
                <a:tc>
                  <a:txBody>
                    <a:bodyPr/>
                    <a:lstStyle/>
                    <a:p>
                      <a:pPr marL="0" lvl="0" indent="0" algn="l" rtl="0">
                        <a:spcBef>
                          <a:spcPts val="0"/>
                        </a:spcBef>
                        <a:spcAft>
                          <a:spcPts val="0"/>
                        </a:spcAft>
                        <a:buNone/>
                      </a:pPr>
                      <a:r>
                        <a:rPr lang="en-US" sz="1300"/>
                        <a:t>April 6 - May 6</a:t>
                      </a:r>
                      <a:endParaRPr sz="1300"/>
                    </a:p>
                  </a:txBody>
                  <a:tcPr marL="91425" marR="91425" marT="91425" marB="91425" anchor="ctr"/>
                </a:tc>
                <a:extLst>
                  <a:ext uri="{0D108BD9-81ED-4DB2-BD59-A6C34878D82A}">
                    <a16:rowId xmlns:a16="http://schemas.microsoft.com/office/drawing/2014/main" val="10003"/>
                  </a:ext>
                </a:extLst>
              </a:tr>
              <a:tr h="658525">
                <a:tc>
                  <a:txBody>
                    <a:bodyPr/>
                    <a:lstStyle/>
                    <a:p>
                      <a:pPr marL="0" lvl="0" indent="0" algn="l" rtl="0">
                        <a:spcBef>
                          <a:spcPts val="0"/>
                        </a:spcBef>
                        <a:spcAft>
                          <a:spcPts val="0"/>
                        </a:spcAft>
                        <a:buNone/>
                      </a:pPr>
                      <a:r>
                        <a:rPr lang="en-US" sz="1300"/>
                        <a:t>DLM</a:t>
                      </a:r>
                      <a:endParaRPr sz="1300"/>
                    </a:p>
                  </a:txBody>
                  <a:tcPr marL="91425" marR="91425" marT="91425" marB="91425" anchor="ctr"/>
                </a:tc>
                <a:tc>
                  <a:txBody>
                    <a:bodyPr/>
                    <a:lstStyle/>
                    <a:p>
                      <a:pPr marL="0" lvl="0" indent="0" algn="l" rtl="0">
                        <a:spcBef>
                          <a:spcPts val="0"/>
                        </a:spcBef>
                        <a:spcAft>
                          <a:spcPts val="0"/>
                        </a:spcAft>
                        <a:buClr>
                          <a:schemeClr val="dk1"/>
                        </a:buClr>
                        <a:buSzPts val="1100"/>
                        <a:buFont typeface="Arial"/>
                        <a:buNone/>
                      </a:pPr>
                      <a:r>
                        <a:rPr lang="en-US" sz="1300"/>
                        <a:t>CHANGE</a:t>
                      </a:r>
                      <a:endParaRPr sz="1300"/>
                    </a:p>
                  </a:txBody>
                  <a:tcPr marL="91425" marR="91425" marT="91425" marB="91425" anchor="ctr"/>
                </a:tc>
                <a:tc>
                  <a:txBody>
                    <a:bodyPr/>
                    <a:lstStyle/>
                    <a:p>
                      <a:pPr marL="0" lvl="0" indent="0" algn="l" rtl="0">
                        <a:spcBef>
                          <a:spcPts val="0"/>
                        </a:spcBef>
                        <a:spcAft>
                          <a:spcPts val="0"/>
                        </a:spcAft>
                        <a:buNone/>
                      </a:pPr>
                      <a:r>
                        <a:rPr lang="en-US" sz="1300"/>
                        <a:t>Invalidations in Educator Portal/Snapshot in Data Pipeline</a:t>
                      </a:r>
                      <a:endParaRPr sz="1300"/>
                    </a:p>
                  </a:txBody>
                  <a:tcPr marL="91425" marR="91425" marT="91425" marB="91425" anchor="ctr"/>
                </a:tc>
                <a:tc>
                  <a:txBody>
                    <a:bodyPr/>
                    <a:lstStyle/>
                    <a:p>
                      <a:pPr marL="0" lvl="0" indent="0" algn="l" rtl="0">
                        <a:spcBef>
                          <a:spcPts val="0"/>
                        </a:spcBef>
                        <a:spcAft>
                          <a:spcPts val="0"/>
                        </a:spcAft>
                        <a:buNone/>
                      </a:pPr>
                      <a:r>
                        <a:rPr lang="en-US" sz="1300" dirty="0"/>
                        <a:t>April 6 - May 6</a:t>
                      </a:r>
                      <a:endParaRPr sz="1300" dirty="0"/>
                    </a:p>
                  </a:txBody>
                  <a:tcPr marL="91425" marR="91425" marT="91425" marB="91425" anchor="ctr"/>
                </a:tc>
                <a:extLst>
                  <a:ext uri="{0D108BD9-81ED-4DB2-BD59-A6C34878D82A}">
                    <a16:rowId xmlns:a16="http://schemas.microsoft.com/office/drawing/2014/main" val="10004"/>
                  </a:ext>
                </a:extLst>
              </a:tr>
            </a:tbl>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65"/>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3200"/>
              <a:buFont typeface="Calibri"/>
              <a:buNone/>
            </a:pPr>
            <a:r>
              <a:rPr lang="en-US" sz="3200">
                <a:latin typeface="Calibri"/>
                <a:ea typeface="Calibri"/>
                <a:cs typeface="Calibri"/>
                <a:sym typeface="Calibri"/>
              </a:rPr>
              <a:t>Assessment Data Trainings</a:t>
            </a:r>
            <a:endParaRPr/>
          </a:p>
        </p:txBody>
      </p:sp>
      <p:sp>
        <p:nvSpPr>
          <p:cNvPr id="739" name="Google Shape;739;p65"/>
          <p:cNvSpPr txBox="1">
            <a:spLocks noGrp="1"/>
          </p:cNvSpPr>
          <p:nvPr>
            <p:ph type="body" idx="1"/>
          </p:nvPr>
        </p:nvSpPr>
        <p:spPr>
          <a:xfrm>
            <a:off x="311700" y="1152475"/>
            <a:ext cx="8135100" cy="3034800"/>
          </a:xfrm>
          <a:prstGeom prst="rect">
            <a:avLst/>
          </a:prstGeom>
          <a:noFill/>
          <a:ln>
            <a:noFill/>
          </a:ln>
        </p:spPr>
        <p:txBody>
          <a:bodyPr spcFirstLastPara="1" wrap="square" lIns="0" tIns="0" rIns="0" bIns="45700" anchor="t" anchorCtr="0">
            <a:noAutofit/>
          </a:bodyPr>
          <a:lstStyle/>
          <a:p>
            <a:pPr marL="342900" lvl="0" indent="-292100" algn="l" rtl="0">
              <a:lnSpc>
                <a:spcPct val="90000"/>
              </a:lnSpc>
              <a:spcBef>
                <a:spcPts val="0"/>
              </a:spcBef>
              <a:spcAft>
                <a:spcPts val="0"/>
              </a:spcAft>
              <a:buClr>
                <a:schemeClr val="dk1"/>
              </a:buClr>
              <a:buSzPts val="1600"/>
              <a:buFont typeface="Arial"/>
              <a:buChar char="●"/>
            </a:pPr>
            <a:r>
              <a:rPr lang="en-US"/>
              <a:t>Training materials, layout, and manual for WIDA ACCESS SBD will be updated in February</a:t>
            </a:r>
            <a:endParaRPr/>
          </a:p>
          <a:p>
            <a:pPr marL="800100" lvl="1" indent="-304800" algn="l" rtl="0">
              <a:lnSpc>
                <a:spcPct val="90000"/>
              </a:lnSpc>
              <a:spcBef>
                <a:spcPts val="500"/>
              </a:spcBef>
              <a:spcAft>
                <a:spcPts val="0"/>
              </a:spcAft>
              <a:buClr>
                <a:schemeClr val="dk1"/>
              </a:buClr>
              <a:buSzPts val="1400"/>
              <a:buChar char="○"/>
            </a:pPr>
            <a:r>
              <a:rPr lang="en-US"/>
              <a:t>ACCESS Training Webinar in March</a:t>
            </a:r>
            <a:endParaRPr/>
          </a:p>
          <a:p>
            <a:pPr marL="342900" lvl="0" indent="-330200" algn="l" rtl="0">
              <a:lnSpc>
                <a:spcPct val="90000"/>
              </a:lnSpc>
              <a:spcBef>
                <a:spcPts val="500"/>
              </a:spcBef>
              <a:spcAft>
                <a:spcPts val="0"/>
              </a:spcAft>
              <a:buSzPts val="1600"/>
              <a:buChar char="●"/>
            </a:pPr>
            <a:r>
              <a:rPr lang="en-US"/>
              <a:t>Guidance for clean up processes in the vendor systems will be included in DAC trainings for the different assessments</a:t>
            </a:r>
            <a:endParaRPr/>
          </a:p>
          <a:p>
            <a:pPr marL="342900" lvl="0" indent="-330200" algn="l" rtl="0">
              <a:lnSpc>
                <a:spcPct val="90000"/>
              </a:lnSpc>
              <a:spcBef>
                <a:spcPts val="500"/>
              </a:spcBef>
              <a:spcAft>
                <a:spcPts val="0"/>
              </a:spcAft>
              <a:buSzPts val="1600"/>
              <a:buChar char="●"/>
            </a:pPr>
            <a:r>
              <a:rPr lang="en-US"/>
              <a:t>Specific details and trainings on the Snapshot will be posted on the Data Pipeline website when it is finalized</a:t>
            </a:r>
            <a:endParaRPr/>
          </a:p>
          <a:p>
            <a:pPr marL="800100" lvl="1" indent="-317500" algn="l" rtl="0">
              <a:lnSpc>
                <a:spcPct val="90000"/>
              </a:lnSpc>
              <a:spcBef>
                <a:spcPts val="500"/>
              </a:spcBef>
              <a:spcAft>
                <a:spcPts val="0"/>
              </a:spcAft>
              <a:buSzPts val="1400"/>
              <a:buChar char="○"/>
            </a:pPr>
            <a:r>
              <a:rPr lang="en-US"/>
              <a:t>Functionality will be very similar to October count and EOY</a:t>
            </a:r>
            <a:endParaRPr/>
          </a:p>
          <a:p>
            <a:pPr marL="800100" lvl="1" indent="-317500" algn="l" rtl="0">
              <a:lnSpc>
                <a:spcPct val="90000"/>
              </a:lnSpc>
              <a:spcBef>
                <a:spcPts val="500"/>
              </a:spcBef>
              <a:spcAft>
                <a:spcPts val="0"/>
              </a:spcAft>
              <a:buSzPts val="1400"/>
              <a:buChar char="○"/>
            </a:pPr>
            <a:r>
              <a:rPr lang="en-US"/>
              <a:t>The data team will be available during the assessment window for support with the vendor system and snapshot</a:t>
            </a:r>
            <a:endParaRPr/>
          </a:p>
          <a:p>
            <a:pPr marL="342900" lvl="0" indent="-292100" algn="l" rtl="0">
              <a:lnSpc>
                <a:spcPct val="90000"/>
              </a:lnSpc>
              <a:spcBef>
                <a:spcPts val="1000"/>
              </a:spcBef>
              <a:spcAft>
                <a:spcPts val="0"/>
              </a:spcAft>
              <a:buClr>
                <a:schemeClr val="dk1"/>
              </a:buClr>
              <a:buSzPts val="1600"/>
              <a:buFont typeface="Arial"/>
              <a:buChar char="●"/>
            </a:pPr>
            <a:r>
              <a:rPr lang="en-US"/>
              <a:t>IMS Town Hall virtual meetings</a:t>
            </a:r>
            <a:endParaRPr/>
          </a:p>
          <a:p>
            <a:pPr marL="571500" lvl="1" indent="-298450" algn="l" rtl="0">
              <a:lnSpc>
                <a:spcPct val="90000"/>
              </a:lnSpc>
              <a:spcBef>
                <a:spcPts val="500"/>
              </a:spcBef>
              <a:spcAft>
                <a:spcPts val="0"/>
              </a:spcAft>
              <a:buClr>
                <a:schemeClr val="dk1"/>
              </a:buClr>
              <a:buSzPts val="1400"/>
              <a:buChar char="○"/>
            </a:pPr>
            <a:r>
              <a:rPr lang="en-US"/>
              <a:t>Assessment will present and answer questions during the Snapshot window </a:t>
            </a:r>
            <a:r>
              <a:rPr lang="en-US" u="sng">
                <a:solidFill>
                  <a:schemeClr val="hlink"/>
                </a:solidFill>
                <a:hlinkClick r:id="rId3"/>
              </a:rPr>
              <a:t>Upcoming Data Pipeline Townhalls and Trainings</a:t>
            </a:r>
            <a:r>
              <a:rPr lang="en-US"/>
              <a:t> </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66"/>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3200"/>
              <a:buFont typeface="Calibri"/>
              <a:buNone/>
            </a:pPr>
            <a:r>
              <a:rPr lang="en-US" sz="3200">
                <a:latin typeface="Calibri"/>
                <a:ea typeface="Calibri"/>
                <a:cs typeface="Calibri"/>
                <a:sym typeface="Calibri"/>
              </a:rPr>
              <a:t>Reporting of Results</a:t>
            </a:r>
            <a:endParaRPr/>
          </a:p>
        </p:txBody>
      </p:sp>
      <p:sp>
        <p:nvSpPr>
          <p:cNvPr id="745" name="Google Shape;745;p66"/>
          <p:cNvSpPr txBox="1"/>
          <p:nvPr/>
        </p:nvSpPr>
        <p:spPr>
          <a:xfrm>
            <a:off x="274320" y="956193"/>
            <a:ext cx="8770500"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latin typeface="Calibri"/>
                <a:ea typeface="Calibri"/>
                <a:cs typeface="Calibri"/>
                <a:sym typeface="Calibri"/>
              </a:rPr>
              <a:t>Publicly posted State, District and School overall, and disaggregated results are available on the CDE Assessment Unit Website</a:t>
            </a:r>
            <a:endParaRPr sz="1600" dirty="0">
              <a:latin typeface="Calibri"/>
              <a:ea typeface="Calibri"/>
              <a:cs typeface="Calibri"/>
              <a:sym typeface="Calibri"/>
            </a:endParaRPr>
          </a:p>
          <a:p>
            <a:pPr marL="342900" marR="0" lvl="0" indent="-342900" algn="l" rtl="0">
              <a:lnSpc>
                <a:spcPct val="200000"/>
              </a:lnSpc>
              <a:spcBef>
                <a:spcPts val="0"/>
              </a:spcBef>
              <a:spcAft>
                <a:spcPts val="0"/>
              </a:spcAft>
              <a:buSzPts val="2000"/>
              <a:buFont typeface="Arial"/>
              <a:buChar char="•"/>
            </a:pPr>
            <a:r>
              <a:rPr lang="en-US" sz="1600" dirty="0">
                <a:latin typeface="Calibri"/>
                <a:ea typeface="Calibri"/>
                <a:cs typeface="Calibri"/>
                <a:sym typeface="Calibri"/>
              </a:rPr>
              <a:t>Refer to the following </a:t>
            </a:r>
            <a:r>
              <a:rPr lang="en-US" sz="1600" i="1" dirty="0">
                <a:latin typeface="Calibri"/>
                <a:ea typeface="Calibri"/>
                <a:cs typeface="Calibri"/>
                <a:sym typeface="Calibri"/>
              </a:rPr>
              <a:t>Data and Results </a:t>
            </a:r>
            <a:r>
              <a:rPr lang="en-US" sz="1600" dirty="0">
                <a:latin typeface="Calibri"/>
                <a:ea typeface="Calibri"/>
                <a:cs typeface="Calibri"/>
                <a:sym typeface="Calibri"/>
              </a:rPr>
              <a:t>pages for each program:</a:t>
            </a:r>
            <a:endParaRPr sz="1600" dirty="0">
              <a:latin typeface="Calibri"/>
              <a:ea typeface="Calibri"/>
              <a:cs typeface="Calibri"/>
              <a:sym typeface="Calibri"/>
            </a:endParaRPr>
          </a:p>
        </p:txBody>
      </p:sp>
      <p:graphicFrame>
        <p:nvGraphicFramePr>
          <p:cNvPr id="746" name="Google Shape;746;p66"/>
          <p:cNvGraphicFramePr/>
          <p:nvPr>
            <p:extLst>
              <p:ext uri="{D42A27DB-BD31-4B8C-83A1-F6EECF244321}">
                <p14:modId xmlns:p14="http://schemas.microsoft.com/office/powerpoint/2010/main" val="3010466121"/>
              </p:ext>
            </p:extLst>
          </p:nvPr>
        </p:nvGraphicFramePr>
        <p:xfrm>
          <a:off x="82627" y="2032745"/>
          <a:ext cx="8978750" cy="2862165"/>
        </p:xfrm>
        <a:graphic>
          <a:graphicData uri="http://schemas.openxmlformats.org/drawingml/2006/table">
            <a:tbl>
              <a:tblPr firstRow="1" firstCol="1" bandRow="1">
                <a:noFill/>
                <a:tableStyleId>{435BCC6B-7D43-4CFB-8C8B-7D69D310FE17}</a:tableStyleId>
              </a:tblPr>
              <a:tblGrid>
                <a:gridCol w="1979650">
                  <a:extLst>
                    <a:ext uri="{9D8B030D-6E8A-4147-A177-3AD203B41FA5}">
                      <a16:colId xmlns:a16="http://schemas.microsoft.com/office/drawing/2014/main" val="20000"/>
                    </a:ext>
                  </a:extLst>
                </a:gridCol>
                <a:gridCol w="3925100">
                  <a:extLst>
                    <a:ext uri="{9D8B030D-6E8A-4147-A177-3AD203B41FA5}">
                      <a16:colId xmlns:a16="http://schemas.microsoft.com/office/drawing/2014/main" val="20001"/>
                    </a:ext>
                  </a:extLst>
                </a:gridCol>
                <a:gridCol w="3074000">
                  <a:extLst>
                    <a:ext uri="{9D8B030D-6E8A-4147-A177-3AD203B41FA5}">
                      <a16:colId xmlns:a16="http://schemas.microsoft.com/office/drawing/2014/main" val="20002"/>
                    </a:ext>
                  </a:extLst>
                </a:gridCol>
              </a:tblGrid>
              <a:tr h="598925">
                <a:tc>
                  <a:txBody>
                    <a:bodyPr/>
                    <a:lstStyle/>
                    <a:p>
                      <a:pPr marL="0" marR="0" lvl="0" indent="0" algn="ctr" rtl="0">
                        <a:spcBef>
                          <a:spcPts val="0"/>
                        </a:spcBef>
                        <a:spcAft>
                          <a:spcPts val="0"/>
                        </a:spcAft>
                        <a:buNone/>
                      </a:pPr>
                      <a:r>
                        <a:rPr lang="en-US" sz="1400"/>
                        <a:t>Program</a:t>
                      </a:r>
                      <a:endParaRPr sz="1100"/>
                    </a:p>
                  </a:txBody>
                  <a:tcPr marL="91450" marR="9145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26510"/>
                    </a:solidFill>
                  </a:tcPr>
                </a:tc>
                <a:tc>
                  <a:txBody>
                    <a:bodyPr/>
                    <a:lstStyle/>
                    <a:p>
                      <a:pPr marL="0" marR="0" lvl="0" indent="0" algn="ctr" rtl="0">
                        <a:spcBef>
                          <a:spcPts val="0"/>
                        </a:spcBef>
                        <a:spcAft>
                          <a:spcPts val="0"/>
                        </a:spcAft>
                        <a:buNone/>
                      </a:pPr>
                      <a:r>
                        <a:rPr lang="en-US" sz="1400" dirty="0"/>
                        <a:t>Data and Results Webpage</a:t>
                      </a:r>
                      <a:endParaRPr sz="1100" dirty="0"/>
                    </a:p>
                  </a:txBody>
                  <a:tcPr marL="91450" marR="9145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26510"/>
                    </a:solidFill>
                  </a:tcPr>
                </a:tc>
                <a:tc>
                  <a:txBody>
                    <a:bodyPr/>
                    <a:lstStyle/>
                    <a:p>
                      <a:pPr marL="0" marR="0" lvl="0" indent="0" algn="ctr" rtl="0">
                        <a:spcBef>
                          <a:spcPts val="0"/>
                        </a:spcBef>
                        <a:spcAft>
                          <a:spcPts val="0"/>
                        </a:spcAft>
                        <a:buNone/>
                      </a:pPr>
                      <a:r>
                        <a:rPr lang="en-US" sz="1400"/>
                        <a:t>Location of Confidential District and School Reports and Data Files </a:t>
                      </a:r>
                      <a:endParaRPr sz="1100"/>
                    </a:p>
                  </a:txBody>
                  <a:tcPr marL="91450" marR="9145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26510"/>
                    </a:solidFill>
                  </a:tcPr>
                </a:tc>
                <a:extLst>
                  <a:ext uri="{0D108BD9-81ED-4DB2-BD59-A6C34878D82A}">
                    <a16:rowId xmlns:a16="http://schemas.microsoft.com/office/drawing/2014/main" val="10000"/>
                  </a:ext>
                </a:extLst>
              </a:tr>
              <a:tr h="278150">
                <a:tc>
                  <a:txBody>
                    <a:bodyPr/>
                    <a:lstStyle/>
                    <a:p>
                      <a:pPr marL="0" marR="0" lvl="0" indent="0" algn="ctr" rtl="0">
                        <a:lnSpc>
                          <a:spcPct val="100000"/>
                        </a:lnSpc>
                        <a:spcBef>
                          <a:spcPts val="0"/>
                        </a:spcBef>
                        <a:spcAft>
                          <a:spcPts val="0"/>
                        </a:spcAft>
                        <a:buClr>
                          <a:schemeClr val="dk1"/>
                        </a:buClr>
                        <a:buSzPts val="1400"/>
                        <a:buFont typeface="Calibri"/>
                        <a:buNone/>
                      </a:pPr>
                      <a:r>
                        <a:rPr lang="en-US" b="0">
                          <a:solidFill>
                            <a:srgbClr val="000000"/>
                          </a:solidFill>
                        </a:rPr>
                        <a:t>ACCESS</a:t>
                      </a:r>
                      <a:endParaRPr sz="1100">
                        <a:solidFill>
                          <a:srgbClr val="000000"/>
                        </a:solidFill>
                      </a:endParaRPr>
                    </a:p>
                  </a:txBody>
                  <a:tcPr marL="91450" marR="9145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BDDC9"/>
                    </a:solidFill>
                  </a:tcPr>
                </a:tc>
                <a:tc>
                  <a:txBody>
                    <a:bodyPr/>
                    <a:lstStyle/>
                    <a:p>
                      <a:pPr marL="0" marR="0" lvl="0" indent="0" algn="ctr" rtl="0">
                        <a:spcBef>
                          <a:spcPts val="0"/>
                        </a:spcBef>
                        <a:spcAft>
                          <a:spcPts val="0"/>
                        </a:spcAft>
                        <a:buNone/>
                      </a:pPr>
                      <a:r>
                        <a:rPr lang="en-US" sz="1400" u="sng" dirty="0">
                          <a:solidFill>
                            <a:srgbClr val="000000"/>
                          </a:solidFill>
                          <a:hlinkClick r:id="rId3">
                            <a:extLst>
                              <a:ext uri="{A12FA001-AC4F-418D-AE19-62706E023703}">
                                <ahyp:hlinkClr xmlns:ahyp="http://schemas.microsoft.com/office/drawing/2018/hyperlinkcolor" val="tx"/>
                              </a:ext>
                            </a:extLst>
                          </a:hlinkClick>
                        </a:rPr>
                        <a:t>ACCESS </a:t>
                      </a:r>
                      <a:r>
                        <a:rPr lang="en-US" sz="1400" u="sng" dirty="0">
                          <a:solidFill>
                            <a:srgbClr val="000000"/>
                          </a:solidFill>
                          <a:hlinkClick r:id="rId3">
                            <a:extLst>
                              <a:ext uri="{A12FA001-AC4F-418D-AE19-62706E023703}">
                                <ahyp:hlinkClr xmlns:ahyp="http://schemas.microsoft.com/office/drawing/2018/hyperlinkcolor" val="tx"/>
                              </a:ext>
                            </a:extLst>
                          </a:hlinkClick>
                        </a:rPr>
                        <a:t>for ELLs </a:t>
                      </a:r>
                      <a:r>
                        <a:rPr lang="en-US" sz="1400" u="sng" dirty="0">
                          <a:solidFill>
                            <a:srgbClr val="000000"/>
                          </a:solidFill>
                          <a:hlinkClick r:id="rId3">
                            <a:extLst>
                              <a:ext uri="{A12FA001-AC4F-418D-AE19-62706E023703}">
                                <ahyp:hlinkClr xmlns:ahyp="http://schemas.microsoft.com/office/drawing/2018/hyperlinkcolor" val="tx"/>
                              </a:ext>
                            </a:extLst>
                          </a:hlinkClick>
                        </a:rPr>
                        <a:t>- Data Summary</a:t>
                      </a:r>
                      <a:endParaRPr sz="1400" dirty="0">
                        <a:solidFill>
                          <a:srgbClr val="000000"/>
                        </a:solidFill>
                      </a:endParaRPr>
                    </a:p>
                  </a:txBody>
                  <a:tcPr marL="91450" marR="9145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Calibri"/>
                        <a:buNone/>
                      </a:pPr>
                      <a:r>
                        <a:rPr lang="en-US" sz="1400">
                          <a:solidFill>
                            <a:srgbClr val="000000"/>
                          </a:solidFill>
                        </a:rPr>
                        <a:t>WIDA AMS</a:t>
                      </a:r>
                      <a:endParaRPr sz="1100">
                        <a:solidFill>
                          <a:srgbClr val="000000"/>
                        </a:solidFill>
                      </a:endParaRPr>
                    </a:p>
                  </a:txBody>
                  <a:tcPr marL="91450" marR="9145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278150">
                <a:tc>
                  <a:txBody>
                    <a:bodyPr/>
                    <a:lstStyle/>
                    <a:p>
                      <a:pPr marL="0" marR="0" lvl="0" indent="0" algn="ctr" rtl="0">
                        <a:lnSpc>
                          <a:spcPct val="100000"/>
                        </a:lnSpc>
                        <a:spcBef>
                          <a:spcPts val="0"/>
                        </a:spcBef>
                        <a:spcAft>
                          <a:spcPts val="0"/>
                        </a:spcAft>
                        <a:buClr>
                          <a:schemeClr val="dk1"/>
                        </a:buClr>
                        <a:buSzPts val="1400"/>
                        <a:buFont typeface="Calibri"/>
                        <a:buNone/>
                      </a:pPr>
                      <a:r>
                        <a:rPr lang="en-US" sz="1400" b="0">
                          <a:solidFill>
                            <a:srgbClr val="000000"/>
                          </a:solidFill>
                        </a:rPr>
                        <a:t>CMAS</a:t>
                      </a:r>
                      <a:endParaRPr sz="1100">
                        <a:solidFill>
                          <a:srgbClr val="000000"/>
                        </a:solidFill>
                      </a:endParaRPr>
                    </a:p>
                    <a:p>
                      <a:pPr marL="0" marR="0" lvl="0" indent="0" algn="ctr" rtl="0">
                        <a:lnSpc>
                          <a:spcPct val="100000"/>
                        </a:lnSpc>
                        <a:spcBef>
                          <a:spcPts val="0"/>
                        </a:spcBef>
                        <a:spcAft>
                          <a:spcPts val="0"/>
                        </a:spcAft>
                        <a:buClr>
                          <a:schemeClr val="dk1"/>
                        </a:buClr>
                        <a:buSzPts val="1400"/>
                        <a:buFont typeface="Calibri"/>
                        <a:buNone/>
                      </a:pPr>
                      <a:r>
                        <a:rPr lang="en-US" sz="1400" b="0">
                          <a:solidFill>
                            <a:srgbClr val="000000"/>
                          </a:solidFill>
                        </a:rPr>
                        <a:t>(all content areas)</a:t>
                      </a:r>
                      <a:endParaRPr sz="1100">
                        <a:solidFill>
                          <a:srgbClr val="000000"/>
                        </a:solidFill>
                      </a:endParaRPr>
                    </a:p>
                  </a:txBody>
                  <a:tcPr marL="91450" marR="9145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BDDC9"/>
                    </a:solidFill>
                  </a:tcPr>
                </a:tc>
                <a:tc>
                  <a:txBody>
                    <a:bodyPr/>
                    <a:lstStyle/>
                    <a:p>
                      <a:pPr marL="0" marR="0" lvl="0" indent="0" algn="ctr" rtl="0">
                        <a:spcBef>
                          <a:spcPts val="0"/>
                        </a:spcBef>
                        <a:spcAft>
                          <a:spcPts val="0"/>
                        </a:spcAft>
                        <a:buNone/>
                      </a:pPr>
                      <a:r>
                        <a:rPr lang="en-US" sz="1400" u="sng" dirty="0">
                          <a:solidFill>
                            <a:srgbClr val="000000"/>
                          </a:solidFill>
                          <a:hlinkClick r:id="rId4">
                            <a:extLst>
                              <a:ext uri="{A12FA001-AC4F-418D-AE19-62706E023703}">
                                <ahyp:hlinkClr xmlns:ahyp="http://schemas.microsoft.com/office/drawing/2018/hyperlinkcolor" val="tx"/>
                              </a:ext>
                            </a:extLst>
                          </a:hlinkClick>
                        </a:rPr>
                        <a:t>CMAS Mathematics, English Language Arts, Science, and Social Studies Data and Results</a:t>
                      </a:r>
                      <a:endParaRPr sz="1400" dirty="0">
                        <a:solidFill>
                          <a:srgbClr val="000000"/>
                        </a:solidFill>
                      </a:endParaRPr>
                    </a:p>
                  </a:txBody>
                  <a:tcPr marL="91450" marR="9145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Calibri"/>
                        <a:buNone/>
                      </a:pPr>
                      <a:r>
                        <a:rPr lang="en-US" sz="1400">
                          <a:solidFill>
                            <a:srgbClr val="000000"/>
                          </a:solidFill>
                        </a:rPr>
                        <a:t>PA</a:t>
                      </a:r>
                      <a:r>
                        <a:rPr lang="en-US" sz="1400" baseline="30000">
                          <a:solidFill>
                            <a:srgbClr val="000000"/>
                          </a:solidFill>
                        </a:rPr>
                        <a:t>next</a:t>
                      </a:r>
                      <a:endParaRPr sz="1100">
                        <a:solidFill>
                          <a:srgbClr val="000000"/>
                        </a:solidFill>
                      </a:endParaRPr>
                    </a:p>
                  </a:txBody>
                  <a:tcPr marL="91450" marR="9145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278150">
                <a:tc>
                  <a:txBody>
                    <a:bodyPr/>
                    <a:lstStyle/>
                    <a:p>
                      <a:pPr marL="0" marR="0" lvl="0" indent="0" algn="ctr" rtl="0">
                        <a:lnSpc>
                          <a:spcPct val="100000"/>
                        </a:lnSpc>
                        <a:spcBef>
                          <a:spcPts val="0"/>
                        </a:spcBef>
                        <a:spcAft>
                          <a:spcPts val="0"/>
                        </a:spcAft>
                        <a:buClr>
                          <a:schemeClr val="dk1"/>
                        </a:buClr>
                        <a:buSzPts val="1400"/>
                        <a:buFont typeface="Calibri"/>
                        <a:buNone/>
                      </a:pPr>
                      <a:r>
                        <a:rPr lang="en-US" sz="1400" b="0">
                          <a:solidFill>
                            <a:srgbClr val="000000"/>
                          </a:solidFill>
                        </a:rPr>
                        <a:t>PSAT and SAT</a:t>
                      </a:r>
                      <a:endParaRPr sz="1100">
                        <a:solidFill>
                          <a:srgbClr val="000000"/>
                        </a:solidFill>
                      </a:endParaRPr>
                    </a:p>
                  </a:txBody>
                  <a:tcPr marL="91450" marR="9145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BDDC9"/>
                    </a:solidFill>
                  </a:tcPr>
                </a:tc>
                <a:tc>
                  <a:txBody>
                    <a:bodyPr/>
                    <a:lstStyle/>
                    <a:p>
                      <a:pPr marL="0" marR="0" lvl="0" indent="0" algn="ctr" rtl="0">
                        <a:spcBef>
                          <a:spcPts val="0"/>
                        </a:spcBef>
                        <a:spcAft>
                          <a:spcPts val="0"/>
                        </a:spcAft>
                        <a:buNone/>
                      </a:pPr>
                      <a:r>
                        <a:rPr lang="en-US" sz="1400" u="sng" dirty="0">
                          <a:solidFill>
                            <a:srgbClr val="000000"/>
                          </a:solidFill>
                          <a:hlinkClick r:id="rId5">
                            <a:extLst>
                              <a:ext uri="{A12FA001-AC4F-418D-AE19-62706E023703}">
                                <ahyp:hlinkClr xmlns:ahyp="http://schemas.microsoft.com/office/drawing/2018/hyperlinkcolor" val="tx"/>
                              </a:ext>
                            </a:extLst>
                          </a:hlinkClick>
                        </a:rPr>
                        <a:t>Colorado PSAT and SAT Data and Results</a:t>
                      </a:r>
                      <a:endParaRPr sz="1400" dirty="0">
                        <a:solidFill>
                          <a:srgbClr val="000000"/>
                        </a:solidFill>
                      </a:endParaRPr>
                    </a:p>
                  </a:txBody>
                  <a:tcPr marL="91450" marR="9145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a:solidFill>
                            <a:srgbClr val="000000"/>
                          </a:solidFill>
                        </a:rPr>
                        <a:t>Reports: CB Reporting Portal</a:t>
                      </a:r>
                      <a:endParaRPr sz="1100">
                        <a:solidFill>
                          <a:srgbClr val="000000"/>
                        </a:solidFill>
                      </a:endParaRPr>
                    </a:p>
                    <a:p>
                      <a:pPr marL="0" marR="0" lvl="0" indent="0" algn="ctr" rtl="0">
                        <a:spcBef>
                          <a:spcPts val="0"/>
                        </a:spcBef>
                        <a:spcAft>
                          <a:spcPts val="0"/>
                        </a:spcAft>
                        <a:buNone/>
                      </a:pPr>
                      <a:r>
                        <a:rPr lang="en-US" sz="1400">
                          <a:solidFill>
                            <a:srgbClr val="000000"/>
                          </a:solidFill>
                        </a:rPr>
                        <a:t>Data Files: CDE Assess. Sync.</a:t>
                      </a:r>
                      <a:endParaRPr sz="1100">
                        <a:solidFill>
                          <a:srgbClr val="000000"/>
                        </a:solidFill>
                      </a:endParaRPr>
                    </a:p>
                  </a:txBody>
                  <a:tcPr marL="91450" marR="9145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278150">
                <a:tc>
                  <a:txBody>
                    <a:bodyPr/>
                    <a:lstStyle/>
                    <a:p>
                      <a:pPr marL="0" marR="0" lvl="0" indent="0" algn="ctr" rtl="0">
                        <a:spcBef>
                          <a:spcPts val="0"/>
                        </a:spcBef>
                        <a:spcAft>
                          <a:spcPts val="0"/>
                        </a:spcAft>
                        <a:buNone/>
                      </a:pPr>
                      <a:r>
                        <a:rPr lang="en-US" sz="1400" b="0">
                          <a:solidFill>
                            <a:srgbClr val="000000"/>
                          </a:solidFill>
                        </a:rPr>
                        <a:t>CoAlt ELA and Math</a:t>
                      </a:r>
                      <a:endParaRPr sz="1100">
                        <a:solidFill>
                          <a:srgbClr val="000000"/>
                        </a:solidFill>
                      </a:endParaRPr>
                    </a:p>
                  </a:txBody>
                  <a:tcPr marL="91450" marR="9145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BDDC9"/>
                    </a:solidFill>
                  </a:tcPr>
                </a:tc>
                <a:tc>
                  <a:txBody>
                    <a:bodyPr/>
                    <a:lstStyle/>
                    <a:p>
                      <a:pPr marL="0" marR="0" lvl="0" indent="0" algn="ctr" rtl="0">
                        <a:spcBef>
                          <a:spcPts val="0"/>
                        </a:spcBef>
                        <a:spcAft>
                          <a:spcPts val="0"/>
                        </a:spcAft>
                        <a:buNone/>
                      </a:pPr>
                      <a:r>
                        <a:rPr lang="en-US" sz="1400" u="sng" dirty="0">
                          <a:solidFill>
                            <a:srgbClr val="000000"/>
                          </a:solidFill>
                          <a:hlinkClick r:id="rId6">
                            <a:extLst>
                              <a:ext uri="{A12FA001-AC4F-418D-AE19-62706E023703}">
                                <ahyp:hlinkClr xmlns:ahyp="http://schemas.microsoft.com/office/drawing/2018/hyperlinkcolor" val="tx"/>
                              </a:ext>
                            </a:extLst>
                          </a:hlinkClick>
                        </a:rPr>
                        <a:t>CoAlt: English Language Arts and Mathematics Data and Results</a:t>
                      </a:r>
                      <a:endParaRPr sz="1400" dirty="0">
                        <a:solidFill>
                          <a:srgbClr val="000000"/>
                        </a:solidFill>
                      </a:endParaRPr>
                    </a:p>
                  </a:txBody>
                  <a:tcPr marL="91450" marR="9145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a:solidFill>
                            <a:srgbClr val="000000"/>
                          </a:solidFill>
                        </a:rPr>
                        <a:t>Reports: Educator Portal</a:t>
                      </a:r>
                      <a:endParaRPr sz="1100">
                        <a:solidFill>
                          <a:srgbClr val="000000"/>
                        </a:solidFill>
                      </a:endParaRPr>
                    </a:p>
                    <a:p>
                      <a:pPr marL="0" marR="0" lvl="0" indent="0" algn="ctr" rtl="0">
                        <a:spcBef>
                          <a:spcPts val="0"/>
                        </a:spcBef>
                        <a:spcAft>
                          <a:spcPts val="0"/>
                        </a:spcAft>
                        <a:buNone/>
                      </a:pPr>
                      <a:r>
                        <a:rPr lang="en-US" sz="1400">
                          <a:solidFill>
                            <a:srgbClr val="000000"/>
                          </a:solidFill>
                        </a:rPr>
                        <a:t>Data Files: CDE Assess. Sync.</a:t>
                      </a:r>
                      <a:endParaRPr sz="1100">
                        <a:solidFill>
                          <a:srgbClr val="000000"/>
                        </a:solidFill>
                      </a:endParaRPr>
                    </a:p>
                  </a:txBody>
                  <a:tcPr marL="91450" marR="9145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r h="278150">
                <a:tc>
                  <a:txBody>
                    <a:bodyPr/>
                    <a:lstStyle/>
                    <a:p>
                      <a:pPr marL="0" marR="0" lvl="0" indent="0" algn="ctr" rtl="0">
                        <a:spcBef>
                          <a:spcPts val="0"/>
                        </a:spcBef>
                        <a:spcAft>
                          <a:spcPts val="0"/>
                        </a:spcAft>
                        <a:buNone/>
                      </a:pPr>
                      <a:r>
                        <a:rPr lang="en-US" sz="1400" b="0">
                          <a:solidFill>
                            <a:srgbClr val="000000"/>
                          </a:solidFill>
                        </a:rPr>
                        <a:t>CoAlt Science and Social Studies</a:t>
                      </a:r>
                      <a:endParaRPr sz="1100">
                        <a:solidFill>
                          <a:srgbClr val="000000"/>
                        </a:solidFill>
                      </a:endParaRPr>
                    </a:p>
                  </a:txBody>
                  <a:tcPr marL="91450" marR="9145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BDDC9"/>
                    </a:solidFill>
                  </a:tcPr>
                </a:tc>
                <a:tc>
                  <a:txBody>
                    <a:bodyPr/>
                    <a:lstStyle/>
                    <a:p>
                      <a:pPr marL="0" marR="0" lvl="0" indent="0" algn="ctr" rtl="0">
                        <a:spcBef>
                          <a:spcPts val="0"/>
                        </a:spcBef>
                        <a:spcAft>
                          <a:spcPts val="0"/>
                        </a:spcAft>
                        <a:buClr>
                          <a:schemeClr val="dk1"/>
                        </a:buClr>
                        <a:buSzPts val="1400"/>
                        <a:buFont typeface="Calibri"/>
                        <a:buNone/>
                      </a:pPr>
                      <a:r>
                        <a:rPr lang="en-US" sz="1400" b="0" i="0" u="sng" strike="noStrike" dirty="0">
                          <a:solidFill>
                            <a:srgbClr val="000000"/>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CoAlt: Science and Social Studies Data and Results</a:t>
                      </a:r>
                      <a:r>
                        <a:rPr lang="en-US" sz="1400" b="0" i="0" u="none" strike="noStrike" dirty="0">
                          <a:solidFill>
                            <a:srgbClr val="000000"/>
                          </a:solidFill>
                          <a:latin typeface="Calibri"/>
                          <a:ea typeface="Calibri"/>
                          <a:cs typeface="Calibri"/>
                          <a:sym typeface="Calibri"/>
                        </a:rPr>
                        <a:t> </a:t>
                      </a:r>
                      <a:endParaRPr sz="1400" b="0" i="0" u="none" strike="noStrike" dirty="0">
                        <a:solidFill>
                          <a:srgbClr val="000000"/>
                        </a:solidFill>
                        <a:latin typeface="Calibri"/>
                        <a:ea typeface="Calibri"/>
                        <a:cs typeface="Calibri"/>
                        <a:sym typeface="Calibri"/>
                      </a:endParaRPr>
                    </a:p>
                  </a:txBody>
                  <a:tcPr marL="91450" marR="9145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Calibri"/>
                        <a:buNone/>
                      </a:pPr>
                      <a:r>
                        <a:rPr lang="en-US" sz="1400" dirty="0">
                          <a:solidFill>
                            <a:srgbClr val="000000"/>
                          </a:solidFill>
                        </a:rPr>
                        <a:t>PA</a:t>
                      </a:r>
                      <a:r>
                        <a:rPr lang="en-US" sz="1400" baseline="30000" dirty="0">
                          <a:solidFill>
                            <a:srgbClr val="000000"/>
                          </a:solidFill>
                        </a:rPr>
                        <a:t>next</a:t>
                      </a:r>
                      <a:endParaRPr sz="1100" dirty="0">
                        <a:solidFill>
                          <a:srgbClr val="000000"/>
                        </a:solidFill>
                      </a:endParaRPr>
                    </a:p>
                  </a:txBody>
                  <a:tcPr marL="91450" marR="9145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0"/>
        <p:cNvGrpSpPr/>
        <p:nvPr/>
      </p:nvGrpSpPr>
      <p:grpSpPr>
        <a:xfrm>
          <a:off x="0" y="0"/>
          <a:ext cx="0" cy="0"/>
          <a:chOff x="0" y="0"/>
          <a:chExt cx="0" cy="0"/>
        </a:xfrm>
      </p:grpSpPr>
      <p:sp>
        <p:nvSpPr>
          <p:cNvPr id="751" name="Google Shape;751;p67">
            <a:extLst>
              <a:ext uri="{C183D7F6-B498-43B3-948B-1728B52AA6E4}">
                <adec:decorative xmlns:adec="http://schemas.microsoft.com/office/drawing/2017/decorative" val="1"/>
              </a:ext>
            </a:extLst>
          </p:cNvPr>
          <p:cNvSpPr/>
          <p:nvPr/>
        </p:nvSpPr>
        <p:spPr>
          <a:xfrm>
            <a:off x="0" y="0"/>
            <a:ext cx="9144000" cy="5142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2" name="Google Shape;752;p67"/>
          <p:cNvSpPr txBox="1">
            <a:spLocks noGrp="1"/>
          </p:cNvSpPr>
          <p:nvPr>
            <p:ph type="title"/>
          </p:nvPr>
        </p:nvSpPr>
        <p:spPr>
          <a:xfrm>
            <a:off x="491070" y="1113665"/>
            <a:ext cx="3959700" cy="846000"/>
          </a:xfrm>
          <a:prstGeom prst="rect">
            <a:avLst/>
          </a:prstGeom>
          <a:noFill/>
          <a:ln>
            <a:noFill/>
          </a:ln>
        </p:spPr>
        <p:txBody>
          <a:bodyPr spcFirstLastPara="1" wrap="square" lIns="0" tIns="0" rIns="0" bIns="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sz="3200">
                <a:solidFill>
                  <a:srgbClr val="000000"/>
                </a:solidFill>
                <a:latin typeface="Calibri"/>
                <a:ea typeface="Calibri"/>
                <a:cs typeface="Calibri"/>
                <a:sym typeface="Calibri"/>
              </a:rPr>
              <a:t>CMAS Report and Data Interpretation</a:t>
            </a:r>
            <a:endParaRPr>
              <a:solidFill>
                <a:srgbClr val="000000"/>
              </a:solidFill>
            </a:endParaRPr>
          </a:p>
        </p:txBody>
      </p:sp>
      <p:sp>
        <p:nvSpPr>
          <p:cNvPr id="753" name="Google Shape;753;p67">
            <a:extLst>
              <a:ext uri="{C183D7F6-B498-43B3-948B-1728B52AA6E4}">
                <adec:decorative xmlns:adec="http://schemas.microsoft.com/office/drawing/2017/decorative" val="1"/>
              </a:ext>
            </a:extLst>
          </p:cNvPr>
          <p:cNvSpPr/>
          <p:nvPr/>
        </p:nvSpPr>
        <p:spPr>
          <a:xfrm flipH="1">
            <a:off x="498713" y="1938985"/>
            <a:ext cx="3731400" cy="207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4" name="Google Shape;754;p67"/>
          <p:cNvSpPr txBox="1">
            <a:spLocks noGrp="1"/>
          </p:cNvSpPr>
          <p:nvPr>
            <p:ph type="body" idx="1"/>
          </p:nvPr>
        </p:nvSpPr>
        <p:spPr>
          <a:xfrm>
            <a:off x="491064" y="1790407"/>
            <a:ext cx="4246800" cy="2984700"/>
          </a:xfrm>
          <a:prstGeom prst="rect">
            <a:avLst/>
          </a:prstGeom>
          <a:noFill/>
          <a:ln>
            <a:noFill/>
          </a:ln>
        </p:spPr>
        <p:txBody>
          <a:bodyPr spcFirstLastPara="1" wrap="square" lIns="0" tIns="0" rIns="0" bIns="45700" anchor="ctr" anchorCtr="0">
            <a:normAutofit/>
          </a:bodyPr>
          <a:lstStyle/>
          <a:p>
            <a:pPr marL="228600" lvl="0" indent="-190500" algn="l" rtl="0">
              <a:lnSpc>
                <a:spcPct val="90000"/>
              </a:lnSpc>
              <a:spcBef>
                <a:spcPts val="0"/>
              </a:spcBef>
              <a:spcAft>
                <a:spcPts val="0"/>
              </a:spcAft>
              <a:buClr>
                <a:srgbClr val="000000"/>
              </a:buClr>
              <a:buSzPts val="1800"/>
              <a:buFont typeface="Roboto"/>
              <a:buChar char="●"/>
            </a:pPr>
            <a:r>
              <a:rPr lang="en-US" sz="1800" dirty="0">
                <a:solidFill>
                  <a:srgbClr val="000000"/>
                </a:solidFill>
                <a:latin typeface="Roboto"/>
                <a:ea typeface="Roboto"/>
                <a:cs typeface="Roboto"/>
                <a:sym typeface="Roboto"/>
              </a:rPr>
              <a:t>CMAS reports interpretive guide</a:t>
            </a:r>
            <a:endParaRPr sz="1800" dirty="0">
              <a:solidFill>
                <a:srgbClr val="000000"/>
              </a:solidFill>
              <a:latin typeface="Roboto"/>
              <a:ea typeface="Roboto"/>
              <a:cs typeface="Roboto"/>
              <a:sym typeface="Roboto"/>
            </a:endParaRPr>
          </a:p>
          <a:p>
            <a:pPr marL="685800" lvl="1" indent="-215900" algn="l" rtl="0">
              <a:lnSpc>
                <a:spcPct val="90000"/>
              </a:lnSpc>
              <a:spcBef>
                <a:spcPts val="0"/>
              </a:spcBef>
              <a:spcAft>
                <a:spcPts val="0"/>
              </a:spcAft>
              <a:buSzPts val="1800"/>
              <a:buFont typeface="Roboto"/>
              <a:buChar char="○"/>
            </a:pPr>
            <a:r>
              <a:rPr lang="en-US" sz="1800" u="sng" dirty="0">
                <a:solidFill>
                  <a:schemeClr val="hlink"/>
                </a:solidFill>
                <a:latin typeface="Roboto"/>
                <a:ea typeface="Roboto"/>
                <a:cs typeface="Roboto"/>
                <a:sym typeface="Roboto"/>
                <a:hlinkClick r:id="rId3"/>
              </a:rPr>
              <a:t>CMAS Interpretive Guide to Assessment Reports</a:t>
            </a:r>
            <a:endParaRPr sz="1800" dirty="0">
              <a:latin typeface="Roboto"/>
              <a:ea typeface="Roboto"/>
              <a:cs typeface="Roboto"/>
              <a:sym typeface="Roboto"/>
            </a:endParaRPr>
          </a:p>
          <a:p>
            <a:pPr marL="228600" lvl="0" indent="-190500" algn="l" rtl="0">
              <a:lnSpc>
                <a:spcPct val="90000"/>
              </a:lnSpc>
              <a:spcBef>
                <a:spcPts val="1000"/>
              </a:spcBef>
              <a:spcAft>
                <a:spcPts val="0"/>
              </a:spcAft>
              <a:buClr>
                <a:srgbClr val="000000"/>
              </a:buClr>
              <a:buSzPts val="1800"/>
              <a:buFont typeface="Roboto"/>
              <a:buChar char="●"/>
            </a:pPr>
            <a:r>
              <a:rPr lang="en-US" sz="1800" dirty="0">
                <a:solidFill>
                  <a:srgbClr val="000000"/>
                </a:solidFill>
                <a:latin typeface="Roboto"/>
                <a:ea typeface="Roboto"/>
                <a:cs typeface="Roboto"/>
                <a:sym typeface="Roboto"/>
              </a:rPr>
              <a:t>CMAS data interpretation training</a:t>
            </a:r>
            <a:endParaRPr sz="1800" dirty="0">
              <a:solidFill>
                <a:srgbClr val="000000"/>
              </a:solidFill>
              <a:latin typeface="Roboto"/>
              <a:ea typeface="Roboto"/>
              <a:cs typeface="Roboto"/>
              <a:sym typeface="Roboto"/>
            </a:endParaRPr>
          </a:p>
          <a:p>
            <a:pPr marL="685800" lvl="1" indent="-215900" algn="l" rtl="0">
              <a:lnSpc>
                <a:spcPct val="90000"/>
              </a:lnSpc>
              <a:spcBef>
                <a:spcPts val="0"/>
              </a:spcBef>
              <a:spcAft>
                <a:spcPts val="0"/>
              </a:spcAft>
              <a:buClr>
                <a:schemeClr val="dk1"/>
              </a:buClr>
              <a:buSzPts val="1800"/>
              <a:buFont typeface="Roboto"/>
              <a:buChar char="○"/>
            </a:pPr>
            <a:r>
              <a:rPr lang="en-US" sz="1800" u="sng" dirty="0">
                <a:solidFill>
                  <a:schemeClr val="hlink"/>
                </a:solidFill>
                <a:latin typeface="Roboto"/>
                <a:ea typeface="Roboto"/>
                <a:cs typeface="Roboto"/>
                <a:sym typeface="Roboto"/>
                <a:hlinkClick r:id="rId4"/>
              </a:rPr>
              <a:t>Interpreting Assessment Results</a:t>
            </a:r>
            <a:endParaRPr sz="1800" dirty="0">
              <a:solidFill>
                <a:schemeClr val="dk1"/>
              </a:solidFill>
              <a:latin typeface="Roboto"/>
              <a:ea typeface="Roboto"/>
              <a:cs typeface="Roboto"/>
              <a:sym typeface="Roboto"/>
            </a:endParaRPr>
          </a:p>
          <a:p>
            <a:pPr marL="685800" lvl="1" indent="-215900" algn="l" rtl="0">
              <a:lnSpc>
                <a:spcPct val="90000"/>
              </a:lnSpc>
              <a:spcBef>
                <a:spcPts val="0"/>
              </a:spcBef>
              <a:spcAft>
                <a:spcPts val="0"/>
              </a:spcAft>
              <a:buSzPts val="1800"/>
              <a:buFont typeface="Roboto"/>
              <a:buChar char="○"/>
            </a:pPr>
            <a:r>
              <a:rPr lang="en-US" sz="1800" u="sng" dirty="0">
                <a:solidFill>
                  <a:schemeClr val="hlink"/>
                </a:solidFill>
                <a:latin typeface="Roboto"/>
                <a:ea typeface="Roboto"/>
                <a:cs typeface="Roboto"/>
                <a:sym typeface="Roboto"/>
                <a:hlinkClick r:id="rId5"/>
              </a:rPr>
              <a:t>CDE CMAS Data Interpretation Training</a:t>
            </a:r>
            <a:endParaRPr sz="1800" dirty="0">
              <a:latin typeface="Roboto"/>
              <a:ea typeface="Roboto"/>
              <a:cs typeface="Roboto"/>
              <a:sym typeface="Roboto"/>
            </a:endParaRPr>
          </a:p>
          <a:p>
            <a:pPr marL="0" lvl="0" indent="0" algn="l" rtl="0">
              <a:lnSpc>
                <a:spcPct val="90000"/>
              </a:lnSpc>
              <a:spcBef>
                <a:spcPts val="1200"/>
              </a:spcBef>
              <a:spcAft>
                <a:spcPts val="1200"/>
              </a:spcAft>
              <a:buNone/>
            </a:pPr>
            <a:endParaRPr sz="1800" dirty="0">
              <a:latin typeface="Roboto"/>
              <a:ea typeface="Roboto"/>
              <a:cs typeface="Roboto"/>
              <a:sym typeface="Roboto"/>
            </a:endParaRPr>
          </a:p>
        </p:txBody>
      </p:sp>
      <p:sp>
        <p:nvSpPr>
          <p:cNvPr id="755" name="Google Shape;755;p67">
            <a:extLst>
              <a:ext uri="{C183D7F6-B498-43B3-948B-1728B52AA6E4}">
                <adec:decorative xmlns:adec="http://schemas.microsoft.com/office/drawing/2017/decorative" val="1"/>
              </a:ext>
            </a:extLst>
          </p:cNvPr>
          <p:cNvSpPr/>
          <p:nvPr/>
        </p:nvSpPr>
        <p:spPr>
          <a:xfrm flipH="1">
            <a:off x="8023200" y="0"/>
            <a:ext cx="1120800" cy="51435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6" name="Google Shape;756;p67" descr="Image of a sample School Evidence Statement Analysis"/>
          <p:cNvSpPr/>
          <p:nvPr/>
        </p:nvSpPr>
        <p:spPr>
          <a:xfrm>
            <a:off x="5137265" y="268085"/>
            <a:ext cx="3634200" cy="2192700"/>
          </a:xfrm>
          <a:prstGeom prst="rect">
            <a:avLst/>
          </a:prstGeom>
          <a:solidFill>
            <a:schemeClr val="lt1"/>
          </a:solidFill>
          <a:ln>
            <a:noFill/>
          </a:ln>
          <a:effectLst>
            <a:outerShdw blurRad="139700" dist="1270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57" name="Google Shape;757;p67" descr="An image of a sample CMAS School Evidence Statement Analysis Report"/>
          <p:cNvPicPr preferRelativeResize="0"/>
          <p:nvPr/>
        </p:nvPicPr>
        <p:blipFill rotWithShape="1">
          <a:blip r:embed="rId6">
            <a:alphaModFix/>
          </a:blip>
          <a:srcRect r="155" b="-3"/>
          <a:stretch/>
        </p:blipFill>
        <p:spPr>
          <a:xfrm>
            <a:off x="5312578" y="436425"/>
            <a:ext cx="3296674" cy="1889049"/>
          </a:xfrm>
          <a:prstGeom prst="rect">
            <a:avLst/>
          </a:prstGeom>
          <a:noFill/>
          <a:ln>
            <a:noFill/>
          </a:ln>
        </p:spPr>
      </p:pic>
      <p:sp>
        <p:nvSpPr>
          <p:cNvPr id="758" name="Google Shape;758;p67"/>
          <p:cNvSpPr txBox="1">
            <a:spLocks noGrp="1"/>
          </p:cNvSpPr>
          <p:nvPr>
            <p:ph type="sldNum" idx="12"/>
          </p:nvPr>
        </p:nvSpPr>
        <p:spPr>
          <a:xfrm>
            <a:off x="243432" y="4822208"/>
            <a:ext cx="791700" cy="27390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spcBef>
                <a:spcPts val="0"/>
              </a:spcBef>
              <a:spcAft>
                <a:spcPts val="0"/>
              </a:spcAft>
              <a:buClr>
                <a:srgbClr val="000000"/>
              </a:buClr>
              <a:buFont typeface="Arial"/>
              <a:buNone/>
            </a:pPr>
            <a:fld id="{00000000-1234-1234-1234-123412341234}" type="slidenum">
              <a:rPr lang="en-US"/>
              <a:t>74</a:t>
            </a:fld>
            <a:endParaRPr/>
          </a:p>
        </p:txBody>
      </p:sp>
      <p:sp>
        <p:nvSpPr>
          <p:cNvPr id="759" name="Google Shape;759;p67" descr="Image of a sample CMAS Content Standards Roster"/>
          <p:cNvSpPr/>
          <p:nvPr/>
        </p:nvSpPr>
        <p:spPr>
          <a:xfrm>
            <a:off x="5137265" y="2629109"/>
            <a:ext cx="3634200" cy="2192700"/>
          </a:xfrm>
          <a:prstGeom prst="rect">
            <a:avLst/>
          </a:prstGeom>
          <a:solidFill>
            <a:schemeClr val="lt1"/>
          </a:solidFill>
          <a:ln>
            <a:noFill/>
          </a:ln>
          <a:effectLst>
            <a:outerShdw blurRad="139700" dist="1270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60" name="Google Shape;760;p67" descr="An image of a sample CMAS Content Standards Roster"/>
          <p:cNvPicPr preferRelativeResize="0"/>
          <p:nvPr/>
        </p:nvPicPr>
        <p:blipFill rotWithShape="1">
          <a:blip r:embed="rId7">
            <a:alphaModFix/>
          </a:blip>
          <a:srcRect r="4" b="2363"/>
          <a:stretch/>
        </p:blipFill>
        <p:spPr>
          <a:xfrm>
            <a:off x="5312567" y="2780921"/>
            <a:ext cx="3296677" cy="1889067"/>
          </a:xfrm>
          <a:prstGeom prst="rect">
            <a:avLst/>
          </a:prstGeom>
          <a:noFill/>
          <a:ln>
            <a:noFill/>
          </a:ln>
        </p:spPr>
      </p:pic>
      <p:pic>
        <p:nvPicPr>
          <p:cNvPr id="761" name="Google Shape;761;p67" descr="CDE logo"/>
          <p:cNvPicPr preferRelativeResize="0"/>
          <p:nvPr/>
        </p:nvPicPr>
        <p:blipFill rotWithShape="1">
          <a:blip r:embed="rId8">
            <a:alphaModFix/>
          </a:blip>
          <a:srcRect/>
          <a:stretch/>
        </p:blipFill>
        <p:spPr>
          <a:xfrm>
            <a:off x="491063" y="800533"/>
            <a:ext cx="712724" cy="302997"/>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5"/>
        <p:cNvGrpSpPr/>
        <p:nvPr/>
      </p:nvGrpSpPr>
      <p:grpSpPr>
        <a:xfrm>
          <a:off x="0" y="0"/>
          <a:ext cx="0" cy="0"/>
          <a:chOff x="0" y="0"/>
          <a:chExt cx="0" cy="0"/>
        </a:xfrm>
      </p:grpSpPr>
      <p:sp>
        <p:nvSpPr>
          <p:cNvPr id="766" name="Google Shape;766;p68"/>
          <p:cNvSpPr txBox="1">
            <a:spLocks noGrp="1"/>
          </p:cNvSpPr>
          <p:nvPr>
            <p:ph type="title"/>
          </p:nvPr>
        </p:nvSpPr>
        <p:spPr>
          <a:xfrm>
            <a:off x="0" y="3361600"/>
            <a:ext cx="9144000" cy="666600"/>
          </a:xfrm>
          <a:prstGeom prst="rect">
            <a:avLst/>
          </a:prstGeom>
          <a:solidFill>
            <a:srgbClr val="E26510"/>
          </a:solidFill>
        </p:spPr>
        <p:txBody>
          <a:bodyPr spcFirstLastPara="1" wrap="square" lIns="91425" tIns="91425" rIns="91425" bIns="91425" anchor="ctr" anchorCtr="0">
            <a:normAutofit/>
          </a:bodyPr>
          <a:lstStyle/>
          <a:p>
            <a:pPr marL="0" lvl="0" indent="0" algn="ctr" rtl="0">
              <a:spcBef>
                <a:spcPts val="0"/>
              </a:spcBef>
              <a:spcAft>
                <a:spcPts val="0"/>
              </a:spcAft>
              <a:buSzPts val="990"/>
              <a:buNone/>
            </a:pPr>
            <a:r>
              <a:rPr lang="en-US" sz="2420"/>
              <a:t>Comprehensive Assessment Systems: Initiatives and Resources</a:t>
            </a:r>
            <a:endParaRPr sz="242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69"/>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200"/>
              <a:buFont typeface="Calibri"/>
              <a:buNone/>
            </a:pPr>
            <a:r>
              <a:rPr lang="en-US"/>
              <a:t>Colorado Assessment Literacy Program</a:t>
            </a:r>
            <a:endParaRPr/>
          </a:p>
        </p:txBody>
      </p:sp>
      <p:grpSp>
        <p:nvGrpSpPr>
          <p:cNvPr id="773" name="Google Shape;773;p69" descr="1. What is the Language of Assessment?&#10;2. Why are Success Criteria Important to Assessment Design?&#10;3. Why are Success Criteria Important to Instruction?&#10;4. Why are Instruction and Assessment Integral to Each Other?&#10;5. Why is Formative Practice Critical?&#10;6. How do You Collect the Evidence of Student Learning that Best Fits Your Needs?&#10;7. How Do You Know What Your Students Learned?&#10;8. How Do You Know if Instruction Was Effective?&#10;9. What Action is Needed?&#10;"/>
          <p:cNvGrpSpPr/>
          <p:nvPr/>
        </p:nvGrpSpPr>
        <p:grpSpPr>
          <a:xfrm>
            <a:off x="4849575" y="972125"/>
            <a:ext cx="4114585" cy="3599841"/>
            <a:chOff x="0" y="762"/>
            <a:chExt cx="4303059" cy="4799788"/>
          </a:xfrm>
          <a:gradFill flip="none" rotWithShape="1">
            <a:gsLst>
              <a:gs pos="0">
                <a:srgbClr val="E26510">
                  <a:shade val="30000"/>
                  <a:satMod val="115000"/>
                </a:srgbClr>
              </a:gs>
              <a:gs pos="50000">
                <a:srgbClr val="E26510">
                  <a:shade val="67500"/>
                  <a:satMod val="115000"/>
                </a:srgbClr>
              </a:gs>
              <a:gs pos="100000">
                <a:srgbClr val="E26510">
                  <a:shade val="100000"/>
                  <a:satMod val="115000"/>
                </a:srgbClr>
              </a:gs>
            </a:gsLst>
            <a:lin ang="16200000" scaled="1"/>
            <a:tileRect/>
          </a:gradFill>
        </p:grpSpPr>
        <p:sp>
          <p:nvSpPr>
            <p:cNvPr id="774" name="Google Shape;774;p69"/>
            <p:cNvSpPr/>
            <p:nvPr/>
          </p:nvSpPr>
          <p:spPr>
            <a:xfrm>
              <a:off x="0" y="762"/>
              <a:ext cx="4303059" cy="521209"/>
            </a:xfrm>
            <a:prstGeom prst="roundRect">
              <a:avLst>
                <a:gd name="adj" fmla="val 16667"/>
              </a:avLst>
            </a:prstGeom>
            <a:grp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69"/>
            <p:cNvSpPr txBox="1"/>
            <p:nvPr/>
          </p:nvSpPr>
          <p:spPr>
            <a:xfrm>
              <a:off x="25443" y="26205"/>
              <a:ext cx="4252173" cy="470323"/>
            </a:xfrm>
            <a:prstGeom prst="rect">
              <a:avLst/>
            </a:prstGeom>
            <a:grpFill/>
            <a:ln>
              <a:noFill/>
            </a:ln>
          </p:spPr>
          <p:txBody>
            <a:bodyPr spcFirstLastPara="1" wrap="square" lIns="53325" tIns="53325" rIns="53325" bIns="53325" anchor="ctr" anchorCtr="0">
              <a:noAutofit/>
            </a:bodyPr>
            <a:lstStyle/>
            <a:p>
              <a:pPr marL="0" marR="0" lvl="0" indent="0" algn="l" rtl="0">
                <a:lnSpc>
                  <a:spcPct val="90000"/>
                </a:lnSpc>
                <a:spcBef>
                  <a:spcPts val="0"/>
                </a:spcBef>
                <a:spcAft>
                  <a:spcPts val="0"/>
                </a:spcAft>
                <a:buClr>
                  <a:schemeClr val="lt1"/>
                </a:buClr>
                <a:buSzPts val="1400"/>
                <a:buFont typeface="Calibri"/>
                <a:buNone/>
              </a:pPr>
              <a:r>
                <a:rPr lang="en-US" sz="1300" b="1" dirty="0">
                  <a:latin typeface="Roboto"/>
                  <a:ea typeface="Roboto"/>
                  <a:cs typeface="Roboto"/>
                  <a:sym typeface="Roboto"/>
                </a:rPr>
                <a:t>1. What is the Language of Assessment?</a:t>
              </a:r>
              <a:endParaRPr dirty="0"/>
            </a:p>
          </p:txBody>
        </p:sp>
        <p:sp>
          <p:nvSpPr>
            <p:cNvPr id="776" name="Google Shape;776;p69"/>
            <p:cNvSpPr/>
            <p:nvPr/>
          </p:nvSpPr>
          <p:spPr>
            <a:xfrm>
              <a:off x="0" y="535584"/>
              <a:ext cx="4303059" cy="521209"/>
            </a:xfrm>
            <a:prstGeom prst="roundRect">
              <a:avLst>
                <a:gd name="adj" fmla="val 16667"/>
              </a:avLst>
            </a:prstGeom>
            <a:grp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69"/>
            <p:cNvSpPr txBox="1"/>
            <p:nvPr/>
          </p:nvSpPr>
          <p:spPr>
            <a:xfrm>
              <a:off x="25443" y="561027"/>
              <a:ext cx="4252173" cy="470323"/>
            </a:xfrm>
            <a:prstGeom prst="rect">
              <a:avLst/>
            </a:prstGeom>
            <a:grpFill/>
            <a:ln>
              <a:noFill/>
            </a:ln>
          </p:spPr>
          <p:txBody>
            <a:bodyPr spcFirstLastPara="1" wrap="square" lIns="53325" tIns="53325" rIns="53325" bIns="53325" anchor="ctr" anchorCtr="0">
              <a:noAutofit/>
            </a:bodyPr>
            <a:lstStyle/>
            <a:p>
              <a:pPr marL="0" marR="0" lvl="0" indent="0" algn="l" rtl="0">
                <a:lnSpc>
                  <a:spcPct val="90000"/>
                </a:lnSpc>
                <a:spcBef>
                  <a:spcPts val="0"/>
                </a:spcBef>
                <a:spcAft>
                  <a:spcPts val="0"/>
                </a:spcAft>
                <a:buClr>
                  <a:schemeClr val="lt1"/>
                </a:buClr>
                <a:buSzPts val="1400"/>
                <a:buFont typeface="Calibri"/>
                <a:buNone/>
              </a:pPr>
              <a:r>
                <a:rPr lang="en-US" sz="1300" b="1">
                  <a:latin typeface="Roboto"/>
                  <a:ea typeface="Roboto"/>
                  <a:cs typeface="Roboto"/>
                  <a:sym typeface="Roboto"/>
                </a:rPr>
                <a:t>2. Why are Success Criteria Important to Assessment Design?</a:t>
              </a:r>
              <a:endParaRPr/>
            </a:p>
          </p:txBody>
        </p:sp>
        <p:sp>
          <p:nvSpPr>
            <p:cNvPr id="778" name="Google Shape;778;p69"/>
            <p:cNvSpPr/>
            <p:nvPr/>
          </p:nvSpPr>
          <p:spPr>
            <a:xfrm>
              <a:off x="0" y="1070407"/>
              <a:ext cx="4303059" cy="521209"/>
            </a:xfrm>
            <a:prstGeom prst="roundRect">
              <a:avLst>
                <a:gd name="adj" fmla="val 16667"/>
              </a:avLst>
            </a:prstGeom>
            <a:grp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69"/>
            <p:cNvSpPr txBox="1"/>
            <p:nvPr/>
          </p:nvSpPr>
          <p:spPr>
            <a:xfrm>
              <a:off x="25443" y="1095850"/>
              <a:ext cx="4252173" cy="470323"/>
            </a:xfrm>
            <a:prstGeom prst="rect">
              <a:avLst/>
            </a:prstGeom>
            <a:grpFill/>
            <a:ln>
              <a:noFill/>
            </a:ln>
          </p:spPr>
          <p:txBody>
            <a:bodyPr spcFirstLastPara="1" wrap="square" lIns="53325" tIns="53325" rIns="53325" bIns="53325" anchor="ctr" anchorCtr="0">
              <a:noAutofit/>
            </a:bodyPr>
            <a:lstStyle/>
            <a:p>
              <a:pPr marL="0" marR="0" lvl="0" indent="0" algn="l" rtl="0">
                <a:lnSpc>
                  <a:spcPct val="90000"/>
                </a:lnSpc>
                <a:spcBef>
                  <a:spcPts val="0"/>
                </a:spcBef>
                <a:spcAft>
                  <a:spcPts val="0"/>
                </a:spcAft>
                <a:buClr>
                  <a:schemeClr val="lt1"/>
                </a:buClr>
                <a:buSzPts val="1400"/>
                <a:buFont typeface="Calibri"/>
                <a:buNone/>
              </a:pPr>
              <a:r>
                <a:rPr lang="en-US" sz="1300" b="1" dirty="0">
                  <a:latin typeface="Roboto"/>
                  <a:ea typeface="Roboto"/>
                  <a:cs typeface="Roboto"/>
                  <a:sym typeface="Roboto"/>
                </a:rPr>
                <a:t>3. Why are Success Criteria Important to Instruction?</a:t>
              </a:r>
              <a:endParaRPr dirty="0"/>
            </a:p>
          </p:txBody>
        </p:sp>
        <p:sp>
          <p:nvSpPr>
            <p:cNvPr id="780" name="Google Shape;780;p69"/>
            <p:cNvSpPr/>
            <p:nvPr/>
          </p:nvSpPr>
          <p:spPr>
            <a:xfrm>
              <a:off x="0" y="1605229"/>
              <a:ext cx="4303059" cy="521209"/>
            </a:xfrm>
            <a:prstGeom prst="roundRect">
              <a:avLst>
                <a:gd name="adj" fmla="val 16667"/>
              </a:avLst>
            </a:prstGeom>
            <a:grp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69"/>
            <p:cNvSpPr txBox="1"/>
            <p:nvPr/>
          </p:nvSpPr>
          <p:spPr>
            <a:xfrm>
              <a:off x="25443" y="1630672"/>
              <a:ext cx="4252173" cy="470323"/>
            </a:xfrm>
            <a:prstGeom prst="rect">
              <a:avLst/>
            </a:prstGeom>
            <a:grpFill/>
            <a:ln>
              <a:noFill/>
            </a:ln>
          </p:spPr>
          <p:txBody>
            <a:bodyPr spcFirstLastPara="1" wrap="square" lIns="53325" tIns="53325" rIns="53325" bIns="53325" anchor="ctr" anchorCtr="0">
              <a:noAutofit/>
            </a:bodyPr>
            <a:lstStyle/>
            <a:p>
              <a:pPr marL="0" marR="0" lvl="0" indent="0" algn="l" rtl="0">
                <a:lnSpc>
                  <a:spcPct val="90000"/>
                </a:lnSpc>
                <a:spcBef>
                  <a:spcPts val="0"/>
                </a:spcBef>
                <a:spcAft>
                  <a:spcPts val="0"/>
                </a:spcAft>
                <a:buClr>
                  <a:schemeClr val="lt1"/>
                </a:buClr>
                <a:buSzPts val="1400"/>
                <a:buFont typeface="Calibri"/>
                <a:buNone/>
              </a:pPr>
              <a:r>
                <a:rPr lang="en-US" sz="1300" b="1">
                  <a:latin typeface="Roboto"/>
                  <a:ea typeface="Roboto"/>
                  <a:cs typeface="Roboto"/>
                  <a:sym typeface="Roboto"/>
                </a:rPr>
                <a:t>4. Why are Instruction and Assessment Integral to Each Other?</a:t>
              </a:r>
              <a:endParaRPr/>
            </a:p>
          </p:txBody>
        </p:sp>
        <p:sp>
          <p:nvSpPr>
            <p:cNvPr id="782" name="Google Shape;782;p69"/>
            <p:cNvSpPr/>
            <p:nvPr/>
          </p:nvSpPr>
          <p:spPr>
            <a:xfrm>
              <a:off x="0" y="2140052"/>
              <a:ext cx="4303059" cy="521209"/>
            </a:xfrm>
            <a:prstGeom prst="roundRect">
              <a:avLst>
                <a:gd name="adj" fmla="val 16667"/>
              </a:avLst>
            </a:prstGeom>
            <a:grp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69"/>
            <p:cNvSpPr txBox="1"/>
            <p:nvPr/>
          </p:nvSpPr>
          <p:spPr>
            <a:xfrm>
              <a:off x="25443" y="2165495"/>
              <a:ext cx="4252173" cy="470323"/>
            </a:xfrm>
            <a:prstGeom prst="rect">
              <a:avLst/>
            </a:prstGeom>
            <a:grpFill/>
            <a:ln>
              <a:noFill/>
            </a:ln>
          </p:spPr>
          <p:txBody>
            <a:bodyPr spcFirstLastPara="1" wrap="square" lIns="53325" tIns="53325" rIns="53325" bIns="53325" anchor="ctr" anchorCtr="0">
              <a:noAutofit/>
            </a:bodyPr>
            <a:lstStyle/>
            <a:p>
              <a:pPr marL="0" marR="0" lvl="0" indent="0" algn="l" rtl="0">
                <a:lnSpc>
                  <a:spcPct val="90000"/>
                </a:lnSpc>
                <a:spcBef>
                  <a:spcPts val="0"/>
                </a:spcBef>
                <a:spcAft>
                  <a:spcPts val="0"/>
                </a:spcAft>
                <a:buClr>
                  <a:schemeClr val="lt1"/>
                </a:buClr>
                <a:buSzPts val="1400"/>
                <a:buFont typeface="Calibri"/>
                <a:buNone/>
              </a:pPr>
              <a:r>
                <a:rPr lang="en-US" sz="1300" b="1">
                  <a:solidFill>
                    <a:schemeClr val="bg1"/>
                  </a:solidFill>
                  <a:latin typeface="Roboto"/>
                  <a:ea typeface="Roboto"/>
                  <a:cs typeface="Roboto"/>
                  <a:sym typeface="Roboto"/>
                </a:rPr>
                <a:t>5. Why is Formative Practice Critical?</a:t>
              </a:r>
              <a:endParaRPr>
                <a:solidFill>
                  <a:schemeClr val="bg1"/>
                </a:solidFill>
              </a:endParaRPr>
            </a:p>
          </p:txBody>
        </p:sp>
        <p:sp>
          <p:nvSpPr>
            <p:cNvPr id="784" name="Google Shape;784;p69"/>
            <p:cNvSpPr/>
            <p:nvPr/>
          </p:nvSpPr>
          <p:spPr>
            <a:xfrm>
              <a:off x="0" y="2674874"/>
              <a:ext cx="4303059" cy="521209"/>
            </a:xfrm>
            <a:prstGeom prst="roundRect">
              <a:avLst>
                <a:gd name="adj" fmla="val 16667"/>
              </a:avLst>
            </a:prstGeom>
            <a:grp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69"/>
            <p:cNvSpPr txBox="1"/>
            <p:nvPr/>
          </p:nvSpPr>
          <p:spPr>
            <a:xfrm>
              <a:off x="25443" y="2700317"/>
              <a:ext cx="4252173" cy="470323"/>
            </a:xfrm>
            <a:prstGeom prst="rect">
              <a:avLst/>
            </a:prstGeom>
            <a:grpFill/>
            <a:ln>
              <a:noFill/>
            </a:ln>
          </p:spPr>
          <p:txBody>
            <a:bodyPr spcFirstLastPara="1" wrap="square" lIns="53325" tIns="53325" rIns="53325" bIns="53325" anchor="ctr" anchorCtr="0">
              <a:noAutofit/>
            </a:bodyPr>
            <a:lstStyle/>
            <a:p>
              <a:pPr marL="0" marR="0" lvl="0" indent="0" algn="l" rtl="0">
                <a:lnSpc>
                  <a:spcPct val="90000"/>
                </a:lnSpc>
                <a:spcBef>
                  <a:spcPts val="0"/>
                </a:spcBef>
                <a:spcAft>
                  <a:spcPts val="0"/>
                </a:spcAft>
                <a:buClr>
                  <a:schemeClr val="lt1"/>
                </a:buClr>
                <a:buSzPts val="1400"/>
                <a:buFont typeface="Calibri"/>
                <a:buNone/>
              </a:pPr>
              <a:r>
                <a:rPr lang="en-US" sz="1300" b="1" dirty="0">
                  <a:solidFill>
                    <a:schemeClr val="bg1"/>
                  </a:solidFill>
                  <a:latin typeface="Roboto"/>
                  <a:ea typeface="Roboto"/>
                  <a:cs typeface="Roboto"/>
                  <a:sym typeface="Roboto"/>
                </a:rPr>
                <a:t>6. How do You Collect the Evidence of Student Learning that Best Fits Your Needs?</a:t>
              </a:r>
              <a:endParaRPr sz="1300" dirty="0">
                <a:solidFill>
                  <a:schemeClr val="bg1"/>
                </a:solidFill>
                <a:latin typeface="Roboto"/>
                <a:ea typeface="Roboto"/>
                <a:cs typeface="Roboto"/>
                <a:sym typeface="Roboto"/>
              </a:endParaRPr>
            </a:p>
          </p:txBody>
        </p:sp>
        <p:sp>
          <p:nvSpPr>
            <p:cNvPr id="786" name="Google Shape;786;p69"/>
            <p:cNvSpPr/>
            <p:nvPr/>
          </p:nvSpPr>
          <p:spPr>
            <a:xfrm>
              <a:off x="0" y="3209696"/>
              <a:ext cx="4303059" cy="521209"/>
            </a:xfrm>
            <a:prstGeom prst="roundRect">
              <a:avLst>
                <a:gd name="adj" fmla="val 16667"/>
              </a:avLst>
            </a:prstGeom>
            <a:grp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69"/>
            <p:cNvSpPr txBox="1"/>
            <p:nvPr/>
          </p:nvSpPr>
          <p:spPr>
            <a:xfrm>
              <a:off x="25443" y="3235139"/>
              <a:ext cx="4252173" cy="470323"/>
            </a:xfrm>
            <a:prstGeom prst="rect">
              <a:avLst/>
            </a:prstGeom>
            <a:grpFill/>
            <a:ln>
              <a:noFill/>
            </a:ln>
          </p:spPr>
          <p:txBody>
            <a:bodyPr spcFirstLastPara="1" wrap="square" lIns="53325" tIns="53325" rIns="53325" bIns="53325" anchor="ctr" anchorCtr="0">
              <a:noAutofit/>
            </a:bodyPr>
            <a:lstStyle/>
            <a:p>
              <a:pPr marL="0" marR="0" lvl="0" indent="0" algn="l" rtl="0">
                <a:lnSpc>
                  <a:spcPct val="90000"/>
                </a:lnSpc>
                <a:spcBef>
                  <a:spcPts val="0"/>
                </a:spcBef>
                <a:spcAft>
                  <a:spcPts val="0"/>
                </a:spcAft>
                <a:buClr>
                  <a:schemeClr val="lt1"/>
                </a:buClr>
                <a:buSzPts val="1400"/>
                <a:buFont typeface="Calibri"/>
                <a:buNone/>
              </a:pPr>
              <a:r>
                <a:rPr lang="en-US" sz="1300" b="1" dirty="0">
                  <a:solidFill>
                    <a:schemeClr val="bg1"/>
                  </a:solidFill>
                  <a:latin typeface="Roboto"/>
                  <a:ea typeface="Roboto"/>
                  <a:cs typeface="Roboto"/>
                  <a:sym typeface="Roboto"/>
                </a:rPr>
                <a:t>7. How Do You Know What Your Students Learned?</a:t>
              </a:r>
              <a:endParaRPr dirty="0">
                <a:solidFill>
                  <a:schemeClr val="bg1"/>
                </a:solidFill>
              </a:endParaRPr>
            </a:p>
          </p:txBody>
        </p:sp>
        <p:sp>
          <p:nvSpPr>
            <p:cNvPr id="788" name="Google Shape;788;p69"/>
            <p:cNvSpPr/>
            <p:nvPr/>
          </p:nvSpPr>
          <p:spPr>
            <a:xfrm>
              <a:off x="0" y="3744519"/>
              <a:ext cx="4303059" cy="521209"/>
            </a:xfrm>
            <a:prstGeom prst="roundRect">
              <a:avLst>
                <a:gd name="adj" fmla="val 16667"/>
              </a:avLst>
            </a:prstGeom>
            <a:grp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69"/>
            <p:cNvSpPr txBox="1"/>
            <p:nvPr/>
          </p:nvSpPr>
          <p:spPr>
            <a:xfrm>
              <a:off x="25443" y="3769962"/>
              <a:ext cx="4252173" cy="470323"/>
            </a:xfrm>
            <a:prstGeom prst="rect">
              <a:avLst/>
            </a:prstGeom>
            <a:grpFill/>
            <a:ln>
              <a:noFill/>
            </a:ln>
          </p:spPr>
          <p:txBody>
            <a:bodyPr spcFirstLastPara="1" wrap="square" lIns="53325" tIns="53325" rIns="53325" bIns="53325" anchor="ctr" anchorCtr="0">
              <a:noAutofit/>
            </a:bodyPr>
            <a:lstStyle/>
            <a:p>
              <a:pPr marL="0" marR="0" lvl="0" indent="0" algn="l" rtl="0">
                <a:lnSpc>
                  <a:spcPct val="90000"/>
                </a:lnSpc>
                <a:spcBef>
                  <a:spcPts val="0"/>
                </a:spcBef>
                <a:spcAft>
                  <a:spcPts val="0"/>
                </a:spcAft>
                <a:buClr>
                  <a:schemeClr val="lt1"/>
                </a:buClr>
                <a:buSzPts val="1400"/>
                <a:buFont typeface="Calibri"/>
                <a:buNone/>
              </a:pPr>
              <a:r>
                <a:rPr lang="en-US" sz="1300" b="1">
                  <a:solidFill>
                    <a:schemeClr val="lt1"/>
                  </a:solidFill>
                  <a:latin typeface="Roboto"/>
                  <a:ea typeface="Roboto"/>
                  <a:cs typeface="Roboto"/>
                  <a:sym typeface="Roboto"/>
                </a:rPr>
                <a:t>8. How Do You Know if Instruction Was Effective?</a:t>
              </a:r>
              <a:endParaRPr/>
            </a:p>
          </p:txBody>
        </p:sp>
        <p:sp>
          <p:nvSpPr>
            <p:cNvPr id="790" name="Google Shape;790;p69"/>
            <p:cNvSpPr/>
            <p:nvPr/>
          </p:nvSpPr>
          <p:spPr>
            <a:xfrm>
              <a:off x="0" y="4279341"/>
              <a:ext cx="4303059" cy="521209"/>
            </a:xfrm>
            <a:prstGeom prst="roundRect">
              <a:avLst>
                <a:gd name="adj" fmla="val 16667"/>
              </a:avLst>
            </a:prstGeom>
            <a:grp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69"/>
            <p:cNvSpPr txBox="1"/>
            <p:nvPr/>
          </p:nvSpPr>
          <p:spPr>
            <a:xfrm>
              <a:off x="25443" y="4304784"/>
              <a:ext cx="4252173" cy="470323"/>
            </a:xfrm>
            <a:prstGeom prst="rect">
              <a:avLst/>
            </a:prstGeom>
            <a:grpFill/>
            <a:ln>
              <a:noFill/>
            </a:ln>
          </p:spPr>
          <p:txBody>
            <a:bodyPr spcFirstLastPara="1" wrap="square" lIns="53325" tIns="53325" rIns="53325" bIns="53325" anchor="ctr" anchorCtr="0">
              <a:noAutofit/>
            </a:bodyPr>
            <a:lstStyle/>
            <a:p>
              <a:pPr marL="0" marR="0" lvl="0" indent="0" algn="l" rtl="0">
                <a:lnSpc>
                  <a:spcPct val="90000"/>
                </a:lnSpc>
                <a:spcBef>
                  <a:spcPts val="0"/>
                </a:spcBef>
                <a:spcAft>
                  <a:spcPts val="0"/>
                </a:spcAft>
                <a:buClr>
                  <a:schemeClr val="lt1"/>
                </a:buClr>
                <a:buSzPts val="1400"/>
                <a:buFont typeface="Calibri"/>
                <a:buNone/>
              </a:pPr>
              <a:r>
                <a:rPr lang="en-US" sz="1300" b="1">
                  <a:solidFill>
                    <a:schemeClr val="lt1"/>
                  </a:solidFill>
                  <a:latin typeface="Roboto"/>
                  <a:ea typeface="Roboto"/>
                  <a:cs typeface="Roboto"/>
                  <a:sym typeface="Roboto"/>
                </a:rPr>
                <a:t>9. What Action is Needed?</a:t>
              </a:r>
              <a:endParaRPr sz="1300">
                <a:latin typeface="Roboto"/>
                <a:ea typeface="Roboto"/>
                <a:cs typeface="Roboto"/>
                <a:sym typeface="Roboto"/>
              </a:endParaRPr>
            </a:p>
          </p:txBody>
        </p:sp>
      </p:grpSp>
      <p:sp>
        <p:nvSpPr>
          <p:cNvPr id="792" name="Google Shape;792;p69"/>
          <p:cNvSpPr txBox="1"/>
          <p:nvPr/>
        </p:nvSpPr>
        <p:spPr>
          <a:xfrm>
            <a:off x="311700" y="1047750"/>
            <a:ext cx="4401300" cy="3191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latin typeface="Roboto"/>
                <a:ea typeface="Roboto"/>
                <a:cs typeface="Roboto"/>
                <a:sym typeface="Roboto"/>
              </a:rPr>
              <a:t>Online Resources and Customized Workshops to Support Local Systems of Assessment</a:t>
            </a:r>
            <a:endParaRPr sz="1800">
              <a:latin typeface="Roboto"/>
              <a:ea typeface="Roboto"/>
              <a:cs typeface="Roboto"/>
              <a:sym typeface="Roboto"/>
            </a:endParaRPr>
          </a:p>
          <a:p>
            <a:pPr marL="342900" marR="0" lvl="1" indent="-247650" algn="l" rtl="0">
              <a:spcBef>
                <a:spcPts val="1000"/>
              </a:spcBef>
              <a:spcAft>
                <a:spcPts val="0"/>
              </a:spcAft>
              <a:buSzPts val="1800"/>
              <a:buFont typeface="Roboto"/>
              <a:buChar char="◆"/>
            </a:pPr>
            <a:r>
              <a:rPr lang="en-US" sz="1800" i="0" u="none" strike="noStrike" cap="none">
                <a:latin typeface="Roboto"/>
                <a:ea typeface="Roboto"/>
                <a:cs typeface="Roboto"/>
                <a:sym typeface="Roboto"/>
              </a:rPr>
              <a:t>Achieving a Balanced Assessment System</a:t>
            </a:r>
            <a:endParaRPr sz="1800" i="0" u="none" strike="noStrike" cap="none">
              <a:latin typeface="Roboto"/>
              <a:ea typeface="Roboto"/>
              <a:cs typeface="Roboto"/>
              <a:sym typeface="Roboto"/>
            </a:endParaRPr>
          </a:p>
          <a:p>
            <a:pPr marL="342900" marR="0" lvl="1" indent="-247650" algn="l" rtl="0">
              <a:spcBef>
                <a:spcPts val="0"/>
              </a:spcBef>
              <a:spcAft>
                <a:spcPts val="0"/>
              </a:spcAft>
              <a:buSzPts val="1800"/>
              <a:buFont typeface="Roboto"/>
              <a:buChar char="◆"/>
            </a:pPr>
            <a:r>
              <a:rPr lang="en-US" sz="1800" i="0" u="none" strike="noStrike" cap="none">
                <a:latin typeface="Roboto"/>
                <a:ea typeface="Roboto"/>
                <a:cs typeface="Roboto"/>
                <a:sym typeface="Roboto"/>
              </a:rPr>
              <a:t>Assessment Inventory and Decision-making Tools </a:t>
            </a:r>
            <a:endParaRPr sz="1800" i="0" u="none" strike="noStrike" cap="none">
              <a:latin typeface="Roboto"/>
              <a:ea typeface="Roboto"/>
              <a:cs typeface="Roboto"/>
              <a:sym typeface="Roboto"/>
            </a:endParaRPr>
          </a:p>
          <a:p>
            <a:pPr marL="342900" marR="0" lvl="1" indent="-247650" algn="l" rtl="0">
              <a:spcBef>
                <a:spcPts val="0"/>
              </a:spcBef>
              <a:spcAft>
                <a:spcPts val="0"/>
              </a:spcAft>
              <a:buSzPts val="1800"/>
              <a:buFont typeface="Roboto"/>
              <a:buChar char="◆"/>
            </a:pPr>
            <a:r>
              <a:rPr lang="en-US" sz="1800" i="0" u="none" strike="noStrike" cap="none">
                <a:latin typeface="Roboto"/>
                <a:ea typeface="Roboto"/>
                <a:cs typeface="Roboto"/>
                <a:sym typeface="Roboto"/>
              </a:rPr>
              <a:t>Customized Classroom Assessment Workshop </a:t>
            </a:r>
            <a:endParaRPr sz="1800" i="0" u="none" strike="noStrike" cap="none">
              <a:latin typeface="Roboto"/>
              <a:ea typeface="Roboto"/>
              <a:cs typeface="Roboto"/>
              <a:sym typeface="Roboto"/>
            </a:endParaRPr>
          </a:p>
          <a:p>
            <a:pPr marL="342900" marR="0" lvl="1" indent="-247650" algn="l" rtl="0">
              <a:spcBef>
                <a:spcPts val="0"/>
              </a:spcBef>
              <a:spcAft>
                <a:spcPts val="0"/>
              </a:spcAft>
              <a:buSzPts val="1800"/>
              <a:buFont typeface="Roboto"/>
              <a:buChar char="◆"/>
            </a:pPr>
            <a:r>
              <a:rPr lang="en-US" sz="1800" i="0" u="none" strike="noStrike" cap="none">
                <a:latin typeface="Roboto"/>
                <a:ea typeface="Roboto"/>
                <a:cs typeface="Roboto"/>
                <a:sym typeface="Roboto"/>
              </a:rPr>
              <a:t>Designing for Instructional Relevance</a:t>
            </a:r>
            <a:endParaRPr sz="1800" i="0" u="none" strike="noStrike" cap="none">
              <a:latin typeface="Roboto"/>
              <a:ea typeface="Roboto"/>
              <a:cs typeface="Roboto"/>
              <a:sym typeface="Roboto"/>
            </a:endParaRPr>
          </a:p>
          <a:p>
            <a:pPr marL="0" marR="0" lvl="0" indent="0" algn="l" rtl="0">
              <a:spcBef>
                <a:spcPts val="0"/>
              </a:spcBef>
              <a:spcAft>
                <a:spcPts val="0"/>
              </a:spcAft>
              <a:buNone/>
            </a:pPr>
            <a:endParaRPr sz="1300">
              <a:latin typeface="Roboto"/>
              <a:ea typeface="Roboto"/>
              <a:cs typeface="Roboto"/>
              <a:sym typeface="Roboto"/>
            </a:endParaRPr>
          </a:p>
        </p:txBody>
      </p:sp>
      <p:sp>
        <p:nvSpPr>
          <p:cNvPr id="793" name="Google Shape;793;p69"/>
          <p:cNvSpPr txBox="1"/>
          <p:nvPr/>
        </p:nvSpPr>
        <p:spPr>
          <a:xfrm>
            <a:off x="674298" y="4418299"/>
            <a:ext cx="3341400" cy="3078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u="sng">
                <a:solidFill>
                  <a:srgbClr val="0070C0"/>
                </a:solidFill>
                <a:latin typeface="Roboto"/>
                <a:ea typeface="Roboto"/>
                <a:cs typeface="Roboto"/>
                <a:sym typeface="Roboto"/>
                <a:hlinkClick r:id="rId3">
                  <a:extLst>
                    <a:ext uri="{A12FA001-AC4F-418D-AE19-62706E023703}">
                      <ahyp:hlinkClr xmlns:ahyp="http://schemas.microsoft.com/office/drawing/2018/hyperlinkcolor" val="tx"/>
                    </a:ext>
                  </a:extLst>
                </a:hlinkClick>
              </a:rPr>
              <a:t>Colorado Assessment Literacy Program</a:t>
            </a:r>
            <a:r>
              <a:rPr lang="en-US">
                <a:solidFill>
                  <a:srgbClr val="0070C0"/>
                </a:solidFill>
                <a:latin typeface="Roboto"/>
                <a:ea typeface="Roboto"/>
                <a:cs typeface="Roboto"/>
                <a:sym typeface="Roboto"/>
              </a:rPr>
              <a:t> </a:t>
            </a:r>
            <a:endParaRPr>
              <a:solidFill>
                <a:srgbClr val="0070C0"/>
              </a:solidFill>
              <a:latin typeface="Roboto"/>
              <a:ea typeface="Roboto"/>
              <a:cs typeface="Roboto"/>
              <a:sym typeface="Roboto"/>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7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2100"/>
              <a:buFont typeface="Calibri"/>
              <a:buNone/>
            </a:pPr>
            <a:r>
              <a:rPr lang="en-US"/>
              <a:t>Colorado Assessment Literacy Program</a:t>
            </a:r>
            <a:endParaRPr/>
          </a:p>
          <a:p>
            <a:pPr marL="0" lvl="0" indent="0" algn="l" rtl="0">
              <a:lnSpc>
                <a:spcPct val="90000"/>
              </a:lnSpc>
              <a:spcBef>
                <a:spcPts val="0"/>
              </a:spcBef>
              <a:spcAft>
                <a:spcPts val="0"/>
              </a:spcAft>
              <a:buClr>
                <a:schemeClr val="lt1"/>
              </a:buClr>
              <a:buSzPts val="2100"/>
              <a:buFont typeface="Calibri"/>
              <a:buNone/>
            </a:pPr>
            <a:r>
              <a:rPr lang="en-US"/>
              <a:t>Performance Assessments</a:t>
            </a:r>
            <a:endParaRPr/>
          </a:p>
        </p:txBody>
      </p:sp>
      <p:sp>
        <p:nvSpPr>
          <p:cNvPr id="800" name="Google Shape;800;p70"/>
          <p:cNvSpPr txBox="1">
            <a:spLocks noGrp="1"/>
          </p:cNvSpPr>
          <p:nvPr>
            <p:ph type="body" idx="1"/>
          </p:nvPr>
        </p:nvSpPr>
        <p:spPr>
          <a:xfrm>
            <a:off x="223075" y="2118875"/>
            <a:ext cx="4358400" cy="2564400"/>
          </a:xfrm>
          <a:prstGeom prst="rect">
            <a:avLst/>
          </a:prstGeom>
          <a:solidFill>
            <a:srgbClr val="FBDDC9"/>
          </a:solidFill>
          <a:ln w="9525" cap="flat" cmpd="sng">
            <a:solidFill>
              <a:srgbClr val="4472C4"/>
            </a:solidFill>
            <a:prstDash val="solid"/>
            <a:round/>
            <a:headEnd type="none" w="sm" len="sm"/>
            <a:tailEnd type="none" w="sm" len="sm"/>
          </a:ln>
        </p:spPr>
        <p:txBody>
          <a:bodyPr spcFirstLastPara="1" wrap="square" lIns="0" tIns="0" rIns="0" bIns="45700" anchor="t" anchorCtr="0">
            <a:noAutofit/>
          </a:bodyPr>
          <a:lstStyle/>
          <a:p>
            <a:pPr marL="114300" marR="64909" lvl="0" indent="0" algn="l" rtl="0">
              <a:lnSpc>
                <a:spcPct val="100000"/>
              </a:lnSpc>
              <a:spcBef>
                <a:spcPts val="0"/>
              </a:spcBef>
              <a:spcAft>
                <a:spcPts val="0"/>
              </a:spcAft>
              <a:buClr>
                <a:schemeClr val="dk1"/>
              </a:buClr>
              <a:buSzPts val="1400"/>
              <a:buNone/>
            </a:pPr>
            <a:r>
              <a:rPr lang="en-US" sz="1100" b="1" u="sng" dirty="0">
                <a:solidFill>
                  <a:srgbClr val="0064B3"/>
                </a:solidFill>
                <a:hlinkClick r:id="rId3">
                  <a:extLst>
                    <a:ext uri="{A12FA001-AC4F-418D-AE19-62706E023703}">
                      <ahyp:hlinkClr xmlns:ahyp="http://schemas.microsoft.com/office/drawing/2018/hyperlinkcolor" val="tx"/>
                    </a:ext>
                  </a:extLst>
                </a:hlinkClick>
              </a:rPr>
              <a:t>Design Elements</a:t>
            </a:r>
            <a:r>
              <a:rPr lang="en-US" sz="1100" dirty="0">
                <a:solidFill>
                  <a:srgbClr val="0064B3"/>
                </a:solidFill>
              </a:rPr>
              <a:t> </a:t>
            </a:r>
            <a:r>
              <a:rPr lang="en-US" sz="1100" dirty="0"/>
              <a:t>signal the attributes of a high-quality performance assessment:</a:t>
            </a:r>
            <a:br>
              <a:rPr lang="en-US" sz="1100" dirty="0"/>
            </a:br>
            <a:r>
              <a:rPr lang="en-US" sz="1100" i="1" dirty="0"/>
              <a:t>Aligned – Accessible – Authentic – Relevant -  Transferable - Iterative</a:t>
            </a:r>
            <a:endParaRPr sz="1100" i="1" dirty="0"/>
          </a:p>
          <a:p>
            <a:pPr marL="114300" marR="64909" lvl="0" indent="0" algn="l" rtl="0">
              <a:lnSpc>
                <a:spcPct val="100000"/>
              </a:lnSpc>
              <a:spcBef>
                <a:spcPts val="0"/>
              </a:spcBef>
              <a:spcAft>
                <a:spcPts val="0"/>
              </a:spcAft>
              <a:buClr>
                <a:schemeClr val="dk1"/>
              </a:buClr>
              <a:buSzPts val="1400"/>
              <a:buNone/>
            </a:pPr>
            <a:r>
              <a:rPr lang="en-US" sz="1100" b="1" u="sng" dirty="0">
                <a:solidFill>
                  <a:srgbClr val="0064B3"/>
                </a:solidFill>
                <a:hlinkClick r:id="rId4">
                  <a:extLst>
                    <a:ext uri="{A12FA001-AC4F-418D-AE19-62706E023703}">
                      <ahyp:hlinkClr xmlns:ahyp="http://schemas.microsoft.com/office/drawing/2018/hyperlinkcolor" val="tx"/>
                    </a:ext>
                  </a:extLst>
                </a:hlinkClick>
              </a:rPr>
              <a:t>Performance Outcomes</a:t>
            </a:r>
            <a:r>
              <a:rPr lang="en-US" sz="1100" dirty="0">
                <a:solidFill>
                  <a:srgbClr val="0064B3"/>
                </a:solidFill>
              </a:rPr>
              <a:t> </a:t>
            </a:r>
            <a:r>
              <a:rPr lang="en-US" sz="1100" dirty="0"/>
              <a:t>are observable behaviors linked to Essential Skills by which students can demonstrate each competency:</a:t>
            </a:r>
            <a:endParaRPr sz="1100" dirty="0"/>
          </a:p>
          <a:p>
            <a:pPr marL="114300" marR="64909" lvl="0" indent="0" algn="ctr" rtl="0">
              <a:lnSpc>
                <a:spcPct val="100000"/>
              </a:lnSpc>
              <a:spcBef>
                <a:spcPts val="0"/>
              </a:spcBef>
              <a:spcAft>
                <a:spcPts val="0"/>
              </a:spcAft>
              <a:buClr>
                <a:schemeClr val="dk1"/>
              </a:buClr>
              <a:buSzPts val="1400"/>
              <a:buNone/>
            </a:pPr>
            <a:r>
              <a:rPr lang="en-US" sz="1100" i="1" dirty="0"/>
              <a:t>Adaptability and Reflective Practice – Communication - Career Development - Credible and Ethical Research - Social Responsibility - Time and Work Management - Inquiry and Problem Solving - Self-Efficacy and Self-Care - Team Building</a:t>
            </a:r>
            <a:endParaRPr sz="1100" i="1" dirty="0"/>
          </a:p>
          <a:p>
            <a:pPr marL="114300" marR="64909" lvl="0" indent="0" algn="l" rtl="0">
              <a:lnSpc>
                <a:spcPct val="100000"/>
              </a:lnSpc>
              <a:spcBef>
                <a:spcPts val="0"/>
              </a:spcBef>
              <a:spcAft>
                <a:spcPts val="0"/>
              </a:spcAft>
              <a:buClr>
                <a:schemeClr val="dk1"/>
              </a:buClr>
              <a:buSzPts val="1400"/>
              <a:buNone/>
            </a:pPr>
            <a:r>
              <a:rPr lang="en-US" sz="1100" b="1" dirty="0"/>
              <a:t>Performance Assessment Development</a:t>
            </a:r>
            <a:r>
              <a:rPr lang="en-US" sz="1100" dirty="0"/>
              <a:t> tools and templates to design and score performance tasks, culminating events, and graduation defenses: </a:t>
            </a:r>
            <a:r>
              <a:rPr lang="en-US" sz="1100" i="1" u="sng" dirty="0">
                <a:solidFill>
                  <a:srgbClr val="0064B3"/>
                </a:solidFill>
                <a:hlinkClick r:id="rId5">
                  <a:extLst>
                    <a:ext uri="{A12FA001-AC4F-418D-AE19-62706E023703}">
                      <ahyp:hlinkClr xmlns:ahyp="http://schemas.microsoft.com/office/drawing/2018/hyperlinkcolor" val="tx"/>
                    </a:ext>
                  </a:extLst>
                </a:hlinkClick>
              </a:rPr>
              <a:t>Performance Assessment Planning Template</a:t>
            </a:r>
            <a:r>
              <a:rPr lang="en-US" sz="1100" i="1" dirty="0">
                <a:solidFill>
                  <a:srgbClr val="0064B3"/>
                </a:solidFill>
              </a:rPr>
              <a:t> - </a:t>
            </a:r>
            <a:r>
              <a:rPr lang="en-US" sz="1100" i="1" u="sng" dirty="0">
                <a:solidFill>
                  <a:srgbClr val="0064B3"/>
                </a:solidFill>
                <a:hlinkClick r:id="rId6">
                  <a:extLst>
                    <a:ext uri="{A12FA001-AC4F-418D-AE19-62706E023703}">
                      <ahyp:hlinkClr xmlns:ahyp="http://schemas.microsoft.com/office/drawing/2018/hyperlinkcolor" val="tx"/>
                    </a:ext>
                  </a:extLst>
                </a:hlinkClick>
              </a:rPr>
              <a:t>Validation Protocol</a:t>
            </a:r>
            <a:r>
              <a:rPr lang="en-US" sz="1100" i="1" dirty="0">
                <a:solidFill>
                  <a:srgbClr val="0064B3"/>
                </a:solidFill>
              </a:rPr>
              <a:t> - </a:t>
            </a:r>
            <a:r>
              <a:rPr lang="en-US" sz="1100" i="1" u="sng" dirty="0">
                <a:solidFill>
                  <a:srgbClr val="0064B3"/>
                </a:solidFill>
                <a:hlinkClick r:id="rId7">
                  <a:extLst>
                    <a:ext uri="{A12FA001-AC4F-418D-AE19-62706E023703}">
                      <ahyp:hlinkClr xmlns:ahyp="http://schemas.microsoft.com/office/drawing/2018/hyperlinkcolor" val="tx"/>
                    </a:ext>
                  </a:extLst>
                </a:hlinkClick>
              </a:rPr>
              <a:t>Calibration Protocol</a:t>
            </a:r>
            <a:endParaRPr sz="1100" dirty="0">
              <a:solidFill>
                <a:srgbClr val="0064B3"/>
              </a:solidFill>
            </a:endParaRPr>
          </a:p>
        </p:txBody>
      </p:sp>
      <p:sp>
        <p:nvSpPr>
          <p:cNvPr id="801" name="Google Shape;801;p70"/>
          <p:cNvSpPr txBox="1"/>
          <p:nvPr/>
        </p:nvSpPr>
        <p:spPr>
          <a:xfrm>
            <a:off x="4581600" y="2118875"/>
            <a:ext cx="4347300" cy="2564400"/>
          </a:xfrm>
          <a:prstGeom prst="rect">
            <a:avLst/>
          </a:prstGeom>
          <a:solidFill>
            <a:srgbClr val="FBDDC9"/>
          </a:solidFill>
          <a:ln w="9525" cap="flat" cmpd="sng">
            <a:solidFill>
              <a:srgbClr val="4472C4"/>
            </a:solidFill>
            <a:prstDash val="solid"/>
            <a:round/>
            <a:headEnd type="none" w="sm" len="sm"/>
            <a:tailEnd type="none" w="sm" len="sm"/>
          </a:ln>
        </p:spPr>
        <p:txBody>
          <a:bodyPr spcFirstLastPara="1" wrap="square" lIns="91425" tIns="45700" rIns="91425" bIns="45700" anchor="t" anchorCtr="0">
            <a:normAutofit lnSpcReduction="10000"/>
          </a:bodyPr>
          <a:lstStyle/>
          <a:p>
            <a:pPr marL="0" marR="0" lvl="0" indent="0" algn="l" rtl="0">
              <a:lnSpc>
                <a:spcPct val="100000"/>
              </a:lnSpc>
              <a:spcBef>
                <a:spcPts val="0"/>
              </a:spcBef>
              <a:spcAft>
                <a:spcPts val="0"/>
              </a:spcAft>
              <a:buClr>
                <a:schemeClr val="dk1"/>
              </a:buClr>
              <a:buSzPts val="1400"/>
              <a:buFont typeface="Arial"/>
              <a:buNone/>
            </a:pPr>
            <a:r>
              <a:rPr lang="en-US" sz="1100" b="1" u="sng" dirty="0">
                <a:solidFill>
                  <a:srgbClr val="0064B3"/>
                </a:solidFill>
                <a:latin typeface="Roboto"/>
                <a:ea typeface="Roboto"/>
                <a:cs typeface="Roboto"/>
                <a:sym typeface="Roboto"/>
                <a:hlinkClick r:id="rId8">
                  <a:extLst>
                    <a:ext uri="{A12FA001-AC4F-418D-AE19-62706E023703}">
                      <ahyp:hlinkClr xmlns:ahyp="http://schemas.microsoft.com/office/drawing/2018/hyperlinkcolor" val="tx"/>
                    </a:ext>
                  </a:extLst>
                </a:hlinkClick>
              </a:rPr>
              <a:t>System Recommendations</a:t>
            </a:r>
            <a:r>
              <a:rPr lang="en-US" sz="1100" dirty="0">
                <a:solidFill>
                  <a:srgbClr val="0064B3"/>
                </a:solidFill>
                <a:latin typeface="Roboto"/>
                <a:ea typeface="Roboto"/>
                <a:cs typeface="Roboto"/>
                <a:sym typeface="Roboto"/>
              </a:rPr>
              <a:t> </a:t>
            </a:r>
            <a:r>
              <a:rPr lang="en-US" sz="1100" dirty="0">
                <a:latin typeface="Roboto"/>
                <a:ea typeface="Roboto"/>
                <a:cs typeface="Roboto"/>
                <a:sym typeface="Roboto"/>
              </a:rPr>
              <a:t>focus on aspects of district and school systems that set students up for success in performance assessment:</a:t>
            </a:r>
            <a:endParaRPr sz="1100" dirty="0">
              <a:latin typeface="Roboto"/>
              <a:ea typeface="Roboto"/>
              <a:cs typeface="Roboto"/>
              <a:sym typeface="Roboto"/>
            </a:endParaRPr>
          </a:p>
          <a:p>
            <a:pPr marL="0" marR="0" lvl="0" indent="0" algn="ctr" rtl="0">
              <a:lnSpc>
                <a:spcPct val="100000"/>
              </a:lnSpc>
              <a:spcBef>
                <a:spcPts val="0"/>
              </a:spcBef>
              <a:spcAft>
                <a:spcPts val="0"/>
              </a:spcAft>
              <a:buClr>
                <a:schemeClr val="dk1"/>
              </a:buClr>
              <a:buSzPts val="1400"/>
              <a:buFont typeface="Arial"/>
              <a:buNone/>
            </a:pPr>
            <a:r>
              <a:rPr lang="en-US" sz="1100" i="1" dirty="0">
                <a:latin typeface="Roboto"/>
                <a:ea typeface="Roboto"/>
                <a:cs typeface="Roboto"/>
                <a:sym typeface="Roboto"/>
              </a:rPr>
              <a:t>School Systems &amp; Structures - Leadership &amp; Professional Learning – Pedagogies - School Culture </a:t>
            </a:r>
            <a:endParaRPr sz="1100" dirty="0">
              <a:latin typeface="Roboto"/>
              <a:ea typeface="Roboto"/>
              <a:cs typeface="Roboto"/>
              <a:sym typeface="Roboto"/>
            </a:endParaRPr>
          </a:p>
          <a:p>
            <a:pPr marL="0" marR="0" lvl="0" indent="0" algn="l" rtl="0">
              <a:lnSpc>
                <a:spcPct val="100000"/>
              </a:lnSpc>
              <a:spcBef>
                <a:spcPts val="1000"/>
              </a:spcBef>
              <a:spcAft>
                <a:spcPts val="0"/>
              </a:spcAft>
              <a:buClr>
                <a:schemeClr val="dk1"/>
              </a:buClr>
              <a:buSzPts val="1400"/>
              <a:buFont typeface="Arial"/>
              <a:buNone/>
            </a:pPr>
            <a:r>
              <a:rPr lang="en-US" sz="1100" b="1" u="sng" dirty="0">
                <a:solidFill>
                  <a:srgbClr val="0064B3"/>
                </a:solidFill>
                <a:latin typeface="Roboto"/>
                <a:ea typeface="Roboto"/>
                <a:cs typeface="Roboto"/>
                <a:sym typeface="Roboto"/>
                <a:hlinkClick r:id="rId9">
                  <a:extLst>
                    <a:ext uri="{A12FA001-AC4F-418D-AE19-62706E023703}">
                      <ahyp:hlinkClr xmlns:ahyp="http://schemas.microsoft.com/office/drawing/2018/hyperlinkcolor" val="tx"/>
                    </a:ext>
                  </a:extLst>
                </a:hlinkClick>
              </a:rPr>
              <a:t>Guidelines for Sufficiency</a:t>
            </a:r>
            <a:r>
              <a:rPr lang="en-US" sz="1100" dirty="0">
                <a:solidFill>
                  <a:srgbClr val="0064B3"/>
                </a:solidFill>
                <a:latin typeface="Roboto"/>
                <a:ea typeface="Roboto"/>
                <a:cs typeface="Roboto"/>
                <a:sym typeface="Roboto"/>
              </a:rPr>
              <a:t> </a:t>
            </a:r>
            <a:r>
              <a:rPr lang="en-US" sz="1100" dirty="0">
                <a:latin typeface="Roboto"/>
                <a:ea typeface="Roboto"/>
                <a:cs typeface="Roboto"/>
                <a:sym typeface="Roboto"/>
              </a:rPr>
              <a:t>describes how a student’s body of evidence will be collected, how much evidence will be collected, what types of evidence will be collected, when evidence will be collected, and the local process to be utilized to support both students and educators.</a:t>
            </a:r>
            <a:endParaRPr sz="1100" dirty="0">
              <a:latin typeface="Roboto"/>
              <a:ea typeface="Roboto"/>
              <a:cs typeface="Roboto"/>
              <a:sym typeface="Roboto"/>
            </a:endParaRPr>
          </a:p>
          <a:p>
            <a:pPr marL="0" marR="0" lvl="0" indent="0" algn="l" rtl="0">
              <a:lnSpc>
                <a:spcPct val="100000"/>
              </a:lnSpc>
              <a:spcBef>
                <a:spcPts val="1000"/>
              </a:spcBef>
              <a:spcAft>
                <a:spcPts val="0"/>
              </a:spcAft>
              <a:buClr>
                <a:schemeClr val="dk1"/>
              </a:buClr>
              <a:buSzPts val="1400"/>
              <a:buFont typeface="Arial"/>
              <a:buNone/>
            </a:pPr>
            <a:r>
              <a:rPr lang="en-US" sz="1100" b="1" dirty="0">
                <a:latin typeface="Roboto"/>
                <a:ea typeface="Roboto"/>
                <a:cs typeface="Roboto"/>
                <a:sym typeface="Roboto"/>
              </a:rPr>
              <a:t>Online Learning Modules</a:t>
            </a:r>
            <a:r>
              <a:rPr lang="en-US" sz="1100" dirty="0">
                <a:latin typeface="Roboto"/>
                <a:ea typeface="Roboto"/>
                <a:cs typeface="Roboto"/>
                <a:sym typeface="Roboto"/>
              </a:rPr>
              <a:t> provide access to all resources in one place, allow users to track their learning, and connect with educators from across the state. Gain </a:t>
            </a:r>
            <a:r>
              <a:rPr lang="en-US" sz="1100" b="1" i="1" dirty="0">
                <a:latin typeface="Roboto"/>
                <a:ea typeface="Roboto"/>
                <a:cs typeface="Roboto"/>
                <a:sym typeface="Roboto"/>
              </a:rPr>
              <a:t>FREE</a:t>
            </a:r>
            <a:r>
              <a:rPr lang="en-US" sz="1100" dirty="0">
                <a:latin typeface="Roboto"/>
                <a:ea typeface="Roboto"/>
                <a:cs typeface="Roboto"/>
                <a:sym typeface="Roboto"/>
              </a:rPr>
              <a:t> access to these modules</a:t>
            </a:r>
            <a:r>
              <a:rPr lang="en-US" sz="1100" dirty="0">
                <a:solidFill>
                  <a:schemeClr val="dk1"/>
                </a:solidFill>
                <a:latin typeface="Roboto"/>
                <a:ea typeface="Roboto"/>
                <a:cs typeface="Roboto"/>
                <a:sym typeface="Roboto"/>
              </a:rPr>
              <a:t> </a:t>
            </a:r>
            <a:r>
              <a:rPr lang="en-US" sz="1100" u="sng" dirty="0">
                <a:solidFill>
                  <a:srgbClr val="0064B3"/>
                </a:solidFill>
                <a:latin typeface="Roboto"/>
                <a:ea typeface="Roboto"/>
                <a:cs typeface="Roboto"/>
                <a:sym typeface="Roboto"/>
                <a:hlinkClick r:id="rId10">
                  <a:extLst>
                    <a:ext uri="{A12FA001-AC4F-418D-AE19-62706E023703}">
                      <ahyp:hlinkClr xmlns:ahyp="http://schemas.microsoft.com/office/drawing/2018/hyperlinkcolor" val="tx"/>
                    </a:ext>
                  </a:extLst>
                </a:hlinkClick>
              </a:rPr>
              <a:t>here</a:t>
            </a:r>
            <a:r>
              <a:rPr lang="en-US" sz="1100" dirty="0">
                <a:solidFill>
                  <a:schemeClr val="dk1"/>
                </a:solidFill>
                <a:latin typeface="Roboto"/>
                <a:ea typeface="Roboto"/>
                <a:cs typeface="Roboto"/>
                <a:sym typeface="Roboto"/>
              </a:rPr>
              <a:t>.</a:t>
            </a:r>
            <a:endParaRPr sz="1100" u="sng" dirty="0">
              <a:solidFill>
                <a:schemeClr val="hlink"/>
              </a:solidFill>
              <a:latin typeface="Roboto"/>
              <a:ea typeface="Roboto"/>
              <a:cs typeface="Roboto"/>
              <a:sym typeface="Roboto"/>
            </a:endParaRPr>
          </a:p>
        </p:txBody>
      </p:sp>
      <p:sp>
        <p:nvSpPr>
          <p:cNvPr id="802" name="Google Shape;802;p70"/>
          <p:cNvSpPr txBox="1"/>
          <p:nvPr/>
        </p:nvSpPr>
        <p:spPr>
          <a:xfrm>
            <a:off x="223075" y="1793275"/>
            <a:ext cx="8705700" cy="325500"/>
          </a:xfrm>
          <a:prstGeom prst="rect">
            <a:avLst/>
          </a:prstGeom>
          <a:solidFill>
            <a:srgbClr val="FBDDC9"/>
          </a:solidFill>
          <a:ln w="9525" cap="flat" cmpd="sng">
            <a:solidFill>
              <a:srgbClr val="4472C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700">
                <a:latin typeface="Roboto"/>
                <a:ea typeface="Roboto"/>
                <a:cs typeface="Roboto"/>
                <a:sym typeface="Roboto"/>
              </a:rPr>
              <a:t>State-wide Scoring Criteria Framework and Resources</a:t>
            </a:r>
            <a:endParaRPr sz="1100">
              <a:latin typeface="Roboto"/>
              <a:ea typeface="Roboto"/>
              <a:cs typeface="Roboto"/>
              <a:sym typeface="Roboto"/>
            </a:endParaRPr>
          </a:p>
        </p:txBody>
      </p:sp>
      <p:sp>
        <p:nvSpPr>
          <p:cNvPr id="803" name="Google Shape;803;p70"/>
          <p:cNvSpPr txBox="1"/>
          <p:nvPr/>
        </p:nvSpPr>
        <p:spPr>
          <a:xfrm>
            <a:off x="415600" y="4683125"/>
            <a:ext cx="7775700" cy="307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u="sng">
                <a:solidFill>
                  <a:schemeClr val="accent5"/>
                </a:solidFill>
                <a:latin typeface="Roboto"/>
                <a:ea typeface="Roboto"/>
                <a:cs typeface="Roboto"/>
                <a:sym typeface="Roboto"/>
                <a:hlinkClick r:id="rId11">
                  <a:extLst>
                    <a:ext uri="{A12FA001-AC4F-418D-AE19-62706E023703}">
                      <ahyp:hlinkClr xmlns:ahyp="http://schemas.microsoft.com/office/drawing/2018/hyperlinkcolor" val="tx"/>
                    </a:ext>
                  </a:extLst>
                </a:hlinkClick>
              </a:rPr>
              <a:t>Collaboratively-developed, Standards-based Performance Assessments</a:t>
            </a:r>
            <a:endParaRPr>
              <a:solidFill>
                <a:schemeClr val="accent5"/>
              </a:solidFill>
              <a:latin typeface="Roboto"/>
              <a:ea typeface="Roboto"/>
              <a:cs typeface="Roboto"/>
              <a:sym typeface="Roboto"/>
            </a:endParaRPr>
          </a:p>
        </p:txBody>
      </p:sp>
      <p:sp>
        <p:nvSpPr>
          <p:cNvPr id="804" name="Google Shape;804;p70"/>
          <p:cNvSpPr txBox="1"/>
          <p:nvPr/>
        </p:nvSpPr>
        <p:spPr>
          <a:xfrm>
            <a:off x="223075" y="962275"/>
            <a:ext cx="8705700" cy="831000"/>
          </a:xfrm>
          <a:prstGeom prst="rect">
            <a:avLst/>
          </a:prstGeom>
          <a:solidFill>
            <a:srgbClr val="EAEFF7"/>
          </a:solidFill>
          <a:ln w="9525" cap="flat" cmpd="sng">
            <a:solidFill>
              <a:srgbClr val="4472C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i="1">
                <a:latin typeface="Roboto"/>
                <a:ea typeface="Roboto"/>
                <a:cs typeface="Roboto"/>
                <a:sym typeface="Roboto"/>
              </a:rPr>
              <a:t>Performance Assessment Defined: An authentic demonstration of student knowledge and skills through the creation of a complex product or presentation. The product and process are relevant to the student and prepare them for success in the postsecondary and workforce world. Performance assessments are an iterative process where students apply their knowledge and improve their skills through feedback and revision in order to reflect on and demonstrate growth.</a:t>
            </a:r>
            <a:endParaRPr sz="1200" i="1">
              <a:latin typeface="Roboto"/>
              <a:ea typeface="Roboto"/>
              <a:cs typeface="Roboto"/>
              <a:sym typeface="Roboto"/>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71"/>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2400"/>
              <a:buFont typeface="Calibri"/>
              <a:buNone/>
            </a:pPr>
            <a:r>
              <a:rPr lang="en-US" sz="2800"/>
              <a:t>Colorado Assessment Literacy Program</a:t>
            </a:r>
            <a:endParaRPr sz="2800"/>
          </a:p>
          <a:p>
            <a:pPr marL="0" lvl="0" indent="0" algn="l" rtl="0">
              <a:lnSpc>
                <a:spcPct val="90000"/>
              </a:lnSpc>
              <a:spcBef>
                <a:spcPts val="0"/>
              </a:spcBef>
              <a:spcAft>
                <a:spcPts val="0"/>
              </a:spcAft>
              <a:buClr>
                <a:schemeClr val="lt1"/>
              </a:buClr>
              <a:buSzPts val="2400"/>
              <a:buFont typeface="Calibri"/>
              <a:buNone/>
            </a:pPr>
            <a:r>
              <a:rPr lang="en-US" sz="2800"/>
              <a:t>Capstone Implementation Criteria</a:t>
            </a:r>
            <a:endParaRPr sz="2800"/>
          </a:p>
        </p:txBody>
      </p:sp>
      <p:sp>
        <p:nvSpPr>
          <p:cNvPr id="811" name="Google Shape;811;p71"/>
          <p:cNvSpPr txBox="1"/>
          <p:nvPr/>
        </p:nvSpPr>
        <p:spPr>
          <a:xfrm>
            <a:off x="433230" y="4477725"/>
            <a:ext cx="2833800" cy="3078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u="sng">
                <a:solidFill>
                  <a:schemeClr val="accent1">
                    <a:lumMod val="75000"/>
                    <a:lumOff val="25000"/>
                  </a:schemeClr>
                </a:solidFill>
                <a:latin typeface="Roboto"/>
                <a:ea typeface="Roboto"/>
                <a:cs typeface="Roboto"/>
                <a:sym typeface="Roboto"/>
                <a:hlinkClick r:id="rId3">
                  <a:extLst>
                    <a:ext uri="{A12FA001-AC4F-418D-AE19-62706E023703}">
                      <ahyp:hlinkClr xmlns:ahyp="http://schemas.microsoft.com/office/drawing/2018/hyperlinkcolor" val="tx"/>
                    </a:ext>
                  </a:extLst>
                </a:hlinkClick>
              </a:rPr>
              <a:t>Graduation Guidelines - Capstone</a:t>
            </a:r>
            <a:r>
              <a:rPr lang="en-US">
                <a:solidFill>
                  <a:schemeClr val="accent1">
                    <a:lumMod val="75000"/>
                    <a:lumOff val="25000"/>
                  </a:schemeClr>
                </a:solidFill>
                <a:latin typeface="Roboto"/>
                <a:ea typeface="Roboto"/>
                <a:cs typeface="Roboto"/>
                <a:sym typeface="Roboto"/>
              </a:rPr>
              <a:t> </a:t>
            </a:r>
            <a:endParaRPr>
              <a:solidFill>
                <a:schemeClr val="accent1">
                  <a:lumMod val="75000"/>
                  <a:lumOff val="25000"/>
                </a:schemeClr>
              </a:solidFill>
              <a:latin typeface="Roboto"/>
              <a:ea typeface="Roboto"/>
              <a:cs typeface="Roboto"/>
              <a:sym typeface="Roboto"/>
            </a:endParaRPr>
          </a:p>
        </p:txBody>
      </p:sp>
      <p:sp>
        <p:nvSpPr>
          <p:cNvPr id="812" name="Google Shape;812;p71"/>
          <p:cNvSpPr txBox="1"/>
          <p:nvPr/>
        </p:nvSpPr>
        <p:spPr>
          <a:xfrm>
            <a:off x="4569375" y="927075"/>
            <a:ext cx="4574700" cy="3493224"/>
          </a:xfrm>
          <a:prstGeom prst="rect">
            <a:avLst/>
          </a:prstGeom>
          <a:solidFill>
            <a:srgbClr val="FBDDC9"/>
          </a:solidFill>
          <a:ln w="9525" cap="flat" cmpd="sng">
            <a:solidFill>
              <a:srgbClr val="4472C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u="sng" dirty="0">
                <a:latin typeface="Roboto"/>
                <a:ea typeface="Roboto"/>
                <a:cs typeface="Roboto"/>
                <a:sym typeface="Roboto"/>
              </a:rPr>
              <a:t>Supporting &amp; Capturing Capstone Practices</a:t>
            </a:r>
            <a:endParaRPr sz="1700" u="sng" dirty="0">
              <a:latin typeface="Roboto"/>
              <a:ea typeface="Roboto"/>
              <a:cs typeface="Roboto"/>
              <a:sym typeface="Roboto"/>
            </a:endParaRPr>
          </a:p>
          <a:p>
            <a:pPr marL="0" marR="0" lvl="0" indent="0" algn="ctr" rtl="0">
              <a:spcBef>
                <a:spcPts val="0"/>
              </a:spcBef>
              <a:spcAft>
                <a:spcPts val="0"/>
              </a:spcAft>
              <a:buNone/>
            </a:pPr>
            <a:endParaRPr sz="1700" i="1" dirty="0">
              <a:latin typeface="Roboto"/>
              <a:ea typeface="Roboto"/>
              <a:cs typeface="Roboto"/>
              <a:sym typeface="Roboto"/>
            </a:endParaRPr>
          </a:p>
          <a:p>
            <a:pPr marL="0" marR="0" lvl="0" indent="0" algn="ctr" rtl="0">
              <a:spcBef>
                <a:spcPts val="0"/>
              </a:spcBef>
              <a:spcAft>
                <a:spcPts val="0"/>
              </a:spcAft>
              <a:buNone/>
            </a:pPr>
            <a:r>
              <a:rPr lang="en-US" sz="1700" i="1" dirty="0">
                <a:latin typeface="Roboto"/>
                <a:ea typeface="Roboto"/>
                <a:cs typeface="Roboto"/>
                <a:sym typeface="Roboto"/>
              </a:rPr>
              <a:t>2024 Graduation Guidelines Reporting Data:</a:t>
            </a:r>
            <a:endParaRPr sz="1700" i="1" dirty="0">
              <a:latin typeface="Roboto"/>
              <a:ea typeface="Roboto"/>
              <a:cs typeface="Roboto"/>
              <a:sym typeface="Roboto"/>
            </a:endParaRPr>
          </a:p>
          <a:p>
            <a:pPr marL="0" marR="0" lvl="0" indent="0" algn="ctr" rtl="0">
              <a:spcBef>
                <a:spcPts val="0"/>
              </a:spcBef>
              <a:spcAft>
                <a:spcPts val="0"/>
              </a:spcAft>
              <a:buNone/>
            </a:pPr>
            <a:r>
              <a:rPr lang="en-US" sz="1700" i="1" dirty="0">
                <a:latin typeface="Roboto"/>
                <a:ea typeface="Roboto"/>
                <a:cs typeface="Roboto"/>
                <a:sym typeface="Roboto"/>
              </a:rPr>
              <a:t>144 districts, 84,000 students</a:t>
            </a:r>
            <a:endParaRPr sz="1700" i="1" dirty="0">
              <a:latin typeface="Roboto"/>
              <a:ea typeface="Roboto"/>
              <a:cs typeface="Roboto"/>
              <a:sym typeface="Roboto"/>
            </a:endParaRPr>
          </a:p>
          <a:p>
            <a:pPr marL="0" marR="0" lvl="0" indent="0" algn="ctr" rtl="0">
              <a:spcBef>
                <a:spcPts val="0"/>
              </a:spcBef>
              <a:spcAft>
                <a:spcPts val="0"/>
              </a:spcAft>
              <a:buNone/>
            </a:pPr>
            <a:endParaRPr sz="1700" i="1" dirty="0">
              <a:latin typeface="Roboto"/>
              <a:ea typeface="Roboto"/>
              <a:cs typeface="Roboto"/>
              <a:sym typeface="Roboto"/>
            </a:endParaRPr>
          </a:p>
          <a:p>
            <a:pPr marL="520700" marR="0" lvl="0" indent="-285750" algn="l" rtl="0">
              <a:spcBef>
                <a:spcPts val="0"/>
              </a:spcBef>
              <a:spcAft>
                <a:spcPts val="0"/>
              </a:spcAft>
              <a:buSzPts val="1700"/>
              <a:buFont typeface="Arial" panose="020B0604020202020204" pitchFamily="34" charset="0"/>
              <a:buChar char="•"/>
            </a:pPr>
            <a:r>
              <a:rPr lang="en-US" sz="1700" dirty="0">
                <a:latin typeface="Roboto"/>
                <a:ea typeface="Roboto"/>
                <a:cs typeface="Roboto"/>
                <a:sym typeface="Roboto"/>
              </a:rPr>
              <a:t>Virtual Learning Series modeled after 2024-2025 Workshops</a:t>
            </a:r>
            <a:endParaRPr sz="1700" dirty="0">
              <a:latin typeface="Roboto"/>
              <a:ea typeface="Roboto"/>
              <a:cs typeface="Roboto"/>
              <a:sym typeface="Roboto"/>
            </a:endParaRPr>
          </a:p>
          <a:p>
            <a:pPr marL="520700" marR="0" lvl="0" indent="-285750" algn="l" rtl="0">
              <a:spcBef>
                <a:spcPts val="0"/>
              </a:spcBef>
              <a:spcAft>
                <a:spcPts val="0"/>
              </a:spcAft>
              <a:buSzPts val="1700"/>
              <a:buFont typeface="Arial" panose="020B0604020202020204" pitchFamily="34" charset="0"/>
              <a:buChar char="•"/>
            </a:pPr>
            <a:r>
              <a:rPr lang="en-US" sz="1700" dirty="0">
                <a:latin typeface="Roboto"/>
                <a:ea typeface="Roboto"/>
                <a:cs typeface="Roboto"/>
                <a:sym typeface="Roboto"/>
              </a:rPr>
              <a:t>Customized Supports for reviewing existing capstone processes and/or developing new capstone programs</a:t>
            </a:r>
            <a:endParaRPr sz="1700" dirty="0">
              <a:latin typeface="Roboto"/>
              <a:ea typeface="Roboto"/>
              <a:cs typeface="Roboto"/>
              <a:sym typeface="Roboto"/>
            </a:endParaRPr>
          </a:p>
          <a:p>
            <a:pPr marL="520700" marR="0" lvl="0" indent="-285750" algn="l" rtl="0">
              <a:spcBef>
                <a:spcPts val="0"/>
              </a:spcBef>
              <a:spcAft>
                <a:spcPts val="0"/>
              </a:spcAft>
              <a:buSzPts val="1700"/>
              <a:buFont typeface="Arial" panose="020B0604020202020204" pitchFamily="34" charset="0"/>
              <a:buChar char="•"/>
            </a:pPr>
            <a:r>
              <a:rPr lang="en-US" sz="1700" dirty="0">
                <a:latin typeface="Roboto"/>
                <a:ea typeface="Roboto"/>
                <a:cs typeface="Roboto"/>
                <a:sym typeface="Roboto"/>
              </a:rPr>
              <a:t>Capturing capstone practices to highlight a variety of implementation approaches</a:t>
            </a:r>
            <a:endParaRPr sz="1700" dirty="0">
              <a:latin typeface="Roboto"/>
              <a:ea typeface="Roboto"/>
              <a:cs typeface="Roboto"/>
              <a:sym typeface="Roboto"/>
            </a:endParaRPr>
          </a:p>
        </p:txBody>
      </p:sp>
      <p:sp>
        <p:nvSpPr>
          <p:cNvPr id="813" name="Google Shape;813;p71"/>
          <p:cNvSpPr txBox="1"/>
          <p:nvPr/>
        </p:nvSpPr>
        <p:spPr>
          <a:xfrm>
            <a:off x="-5425" y="927075"/>
            <a:ext cx="4574700" cy="3494100"/>
          </a:xfrm>
          <a:prstGeom prst="rect">
            <a:avLst/>
          </a:prstGeom>
          <a:solidFill>
            <a:srgbClr val="D2DEEF"/>
          </a:solidFill>
          <a:ln w="9525" cap="flat" cmpd="sng">
            <a:solidFill>
              <a:srgbClr val="4472C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dirty="0">
                <a:latin typeface="Roboto"/>
                <a:ea typeface="Roboto"/>
                <a:cs typeface="Roboto"/>
                <a:sym typeface="Roboto"/>
              </a:rPr>
              <a:t>The </a:t>
            </a:r>
            <a:r>
              <a:rPr lang="en-US" sz="1700" u="sng" dirty="0">
                <a:solidFill>
                  <a:srgbClr val="0061AF"/>
                </a:solidFill>
                <a:latin typeface="Roboto"/>
                <a:ea typeface="Roboto"/>
                <a:cs typeface="Roboto"/>
                <a:sym typeface="Roboto"/>
                <a:hlinkClick r:id="rId4">
                  <a:extLst>
                    <a:ext uri="{A12FA001-AC4F-418D-AE19-62706E023703}">
                      <ahyp:hlinkClr xmlns:ahyp="http://schemas.microsoft.com/office/drawing/2018/hyperlinkcolor" val="tx"/>
                    </a:ext>
                  </a:extLst>
                </a:hlinkClick>
              </a:rPr>
              <a:t>Colorado</a:t>
            </a:r>
            <a:r>
              <a:rPr lang="en-US" sz="1700" u="sng" dirty="0">
                <a:solidFill>
                  <a:srgbClr val="0061AF"/>
                </a:solidFill>
                <a:latin typeface="Roboto"/>
                <a:ea typeface="Roboto"/>
                <a:cs typeface="Roboto"/>
                <a:sym typeface="Roboto"/>
                <a:hlinkClick r:id="rId4">
                  <a:extLst>
                    <a:ext uri="{A12FA001-AC4F-418D-AE19-62706E023703}">
                      <ahyp:hlinkClr xmlns:ahyp="http://schemas.microsoft.com/office/drawing/2018/hyperlinkcolor" val="tx"/>
                    </a:ext>
                  </a:extLst>
                </a:hlinkClick>
              </a:rPr>
              <a:t> Capstone Implementation Criteria</a:t>
            </a:r>
            <a:r>
              <a:rPr lang="en-US" sz="1700" dirty="0">
                <a:solidFill>
                  <a:srgbClr val="0061AF"/>
                </a:solidFill>
                <a:latin typeface="Roboto"/>
                <a:ea typeface="Roboto"/>
                <a:cs typeface="Roboto"/>
                <a:sym typeface="Roboto"/>
              </a:rPr>
              <a:t> </a:t>
            </a:r>
            <a:r>
              <a:rPr lang="en-US" sz="1700" dirty="0">
                <a:latin typeface="Roboto"/>
                <a:ea typeface="Roboto"/>
                <a:cs typeface="Roboto"/>
                <a:sym typeface="Roboto"/>
              </a:rPr>
              <a:t>is designed to elicit evidence of:​</a:t>
            </a:r>
            <a:endParaRPr sz="1700" dirty="0">
              <a:latin typeface="Roboto"/>
              <a:ea typeface="Roboto"/>
              <a:cs typeface="Roboto"/>
              <a:sym typeface="Roboto"/>
            </a:endParaRPr>
          </a:p>
          <a:p>
            <a:pPr marL="0" marR="0" lvl="0" indent="0" algn="l" rtl="0">
              <a:spcBef>
                <a:spcPts val="0"/>
              </a:spcBef>
              <a:spcAft>
                <a:spcPts val="0"/>
              </a:spcAft>
              <a:buNone/>
            </a:pPr>
            <a:endParaRPr sz="1700" dirty="0">
              <a:latin typeface="Roboto"/>
              <a:ea typeface="Roboto"/>
              <a:cs typeface="Roboto"/>
              <a:sym typeface="Roboto"/>
            </a:endParaRPr>
          </a:p>
          <a:p>
            <a:pPr marL="520700" marR="0" lvl="0" indent="-285750" algn="l" rtl="0">
              <a:spcBef>
                <a:spcPts val="0"/>
              </a:spcBef>
              <a:spcAft>
                <a:spcPts val="0"/>
              </a:spcAft>
              <a:buSzPts val="1700"/>
              <a:buFont typeface="Arial" panose="020B0604020202020204" pitchFamily="34" charset="0"/>
              <a:buChar char="•"/>
            </a:pPr>
            <a:r>
              <a:rPr lang="en-US" sz="1700" dirty="0">
                <a:latin typeface="Roboto"/>
                <a:ea typeface="Roboto"/>
                <a:cs typeface="Roboto"/>
                <a:sym typeface="Roboto"/>
              </a:rPr>
              <a:t>Alignment to the Colorado Academic Standards and Essential Skills</a:t>
            </a:r>
            <a:endParaRPr sz="1700" dirty="0">
              <a:latin typeface="Roboto"/>
              <a:ea typeface="Roboto"/>
              <a:cs typeface="Roboto"/>
              <a:sym typeface="Roboto"/>
            </a:endParaRPr>
          </a:p>
          <a:p>
            <a:pPr marL="520700" marR="0" lvl="0" indent="-285750" algn="l" rtl="0">
              <a:spcBef>
                <a:spcPts val="0"/>
              </a:spcBef>
              <a:spcAft>
                <a:spcPts val="0"/>
              </a:spcAft>
              <a:buSzPts val="1700"/>
              <a:buFont typeface="Arial" panose="020B0604020202020204" pitchFamily="34" charset="0"/>
              <a:buChar char="•"/>
            </a:pPr>
            <a:r>
              <a:rPr lang="en-US" sz="1700" dirty="0">
                <a:latin typeface="Roboto"/>
                <a:ea typeface="Roboto"/>
                <a:cs typeface="Roboto"/>
                <a:sym typeface="Roboto"/>
              </a:rPr>
              <a:t>Student Agency</a:t>
            </a:r>
            <a:endParaRPr sz="1700" dirty="0">
              <a:latin typeface="Roboto"/>
              <a:ea typeface="Roboto"/>
              <a:cs typeface="Roboto"/>
              <a:sym typeface="Roboto"/>
            </a:endParaRPr>
          </a:p>
          <a:p>
            <a:pPr marL="520700" marR="0" lvl="0" indent="-285750" algn="l" rtl="0">
              <a:spcBef>
                <a:spcPts val="0"/>
              </a:spcBef>
              <a:spcAft>
                <a:spcPts val="0"/>
              </a:spcAft>
              <a:buSzPts val="1700"/>
              <a:buFont typeface="Arial" panose="020B0604020202020204" pitchFamily="34" charset="0"/>
              <a:buChar char="•"/>
            </a:pPr>
            <a:r>
              <a:rPr lang="en-US" sz="1700" dirty="0">
                <a:latin typeface="Roboto"/>
                <a:ea typeface="Roboto"/>
                <a:cs typeface="Roboto"/>
                <a:sym typeface="Roboto"/>
              </a:rPr>
              <a:t>Shared Definition of Success</a:t>
            </a:r>
            <a:endParaRPr sz="1700" dirty="0">
              <a:latin typeface="Roboto"/>
              <a:ea typeface="Roboto"/>
              <a:cs typeface="Roboto"/>
              <a:sym typeface="Roboto"/>
            </a:endParaRPr>
          </a:p>
          <a:p>
            <a:pPr marL="520700" marR="0" lvl="0" indent="-285750" algn="l" rtl="0">
              <a:spcBef>
                <a:spcPts val="0"/>
              </a:spcBef>
              <a:spcAft>
                <a:spcPts val="0"/>
              </a:spcAft>
              <a:buSzPts val="1700"/>
              <a:buFont typeface="Arial" panose="020B0604020202020204" pitchFamily="34" charset="0"/>
              <a:buChar char="•"/>
            </a:pPr>
            <a:r>
              <a:rPr lang="en-US" sz="1700" dirty="0">
                <a:latin typeface="Roboto"/>
                <a:ea typeface="Roboto"/>
                <a:cs typeface="Roboto"/>
                <a:sym typeface="Roboto"/>
              </a:rPr>
              <a:t>Deliberate School Design</a:t>
            </a:r>
            <a:endParaRPr sz="1700" dirty="0">
              <a:latin typeface="Roboto"/>
              <a:ea typeface="Roboto"/>
              <a:cs typeface="Roboto"/>
              <a:sym typeface="Roboto"/>
            </a:endParaRPr>
          </a:p>
          <a:p>
            <a:pPr marL="520700" marR="0" lvl="0" indent="-285750" algn="l" rtl="0">
              <a:spcBef>
                <a:spcPts val="0"/>
              </a:spcBef>
              <a:spcAft>
                <a:spcPts val="0"/>
              </a:spcAft>
              <a:buSzPts val="1700"/>
              <a:buFont typeface="Arial" panose="020B0604020202020204" pitchFamily="34" charset="0"/>
              <a:buChar char="•"/>
            </a:pPr>
            <a:r>
              <a:rPr lang="en-US" sz="1700" dirty="0">
                <a:latin typeface="Roboto"/>
                <a:ea typeface="Roboto"/>
                <a:cs typeface="Roboto"/>
                <a:sym typeface="Roboto"/>
              </a:rPr>
              <a:t>Student Learning is Public</a:t>
            </a:r>
            <a:endParaRPr sz="1700" dirty="0">
              <a:latin typeface="Roboto"/>
              <a:ea typeface="Roboto"/>
              <a:cs typeface="Roboto"/>
              <a:sym typeface="Roboto"/>
            </a:endParaRPr>
          </a:p>
          <a:p>
            <a:pPr marL="520700" marR="0" lvl="0" indent="-285750" algn="l" rtl="0">
              <a:spcBef>
                <a:spcPts val="0"/>
              </a:spcBef>
              <a:spcAft>
                <a:spcPts val="0"/>
              </a:spcAft>
              <a:buSzPts val="1700"/>
              <a:buFont typeface="Arial" panose="020B0604020202020204" pitchFamily="34" charset="0"/>
              <a:buChar char="•"/>
            </a:pPr>
            <a:r>
              <a:rPr lang="en-US" sz="1700" dirty="0">
                <a:latin typeface="Roboto"/>
                <a:ea typeface="Roboto"/>
                <a:cs typeface="Roboto"/>
                <a:sym typeface="Roboto"/>
              </a:rPr>
              <a:t>Community Involvement</a:t>
            </a:r>
            <a:endParaRPr sz="1700" dirty="0">
              <a:latin typeface="Roboto"/>
              <a:ea typeface="Roboto"/>
              <a:cs typeface="Roboto"/>
              <a:sym typeface="Roboto"/>
            </a:endParaRPr>
          </a:p>
          <a:p>
            <a:pPr marL="520700" marR="0" lvl="0" indent="-285750" algn="l" rtl="0">
              <a:spcBef>
                <a:spcPts val="0"/>
              </a:spcBef>
              <a:spcAft>
                <a:spcPts val="0"/>
              </a:spcAft>
              <a:buSzPts val="1700"/>
              <a:buFont typeface="Arial" panose="020B0604020202020204" pitchFamily="34" charset="0"/>
              <a:buChar char="•"/>
            </a:pPr>
            <a:r>
              <a:rPr lang="en-US" sz="1700" dirty="0">
                <a:latin typeface="Roboto"/>
                <a:ea typeface="Roboto"/>
                <a:cs typeface="Roboto"/>
                <a:sym typeface="Roboto"/>
              </a:rPr>
              <a:t>Professionalism</a:t>
            </a:r>
            <a:endParaRPr sz="1700" dirty="0">
              <a:latin typeface="Roboto"/>
              <a:ea typeface="Roboto"/>
              <a:cs typeface="Roboto"/>
              <a:sym typeface="Roboto"/>
            </a:endParaRPr>
          </a:p>
          <a:p>
            <a:pPr marL="520700" marR="0" lvl="0" indent="-285750" algn="l" rtl="0">
              <a:spcBef>
                <a:spcPts val="0"/>
              </a:spcBef>
              <a:spcAft>
                <a:spcPts val="0"/>
              </a:spcAft>
              <a:buSzPts val="1700"/>
              <a:buFont typeface="Arial" panose="020B0604020202020204" pitchFamily="34" charset="0"/>
              <a:buChar char="•"/>
            </a:pPr>
            <a:r>
              <a:rPr lang="en-US" sz="1700" dirty="0">
                <a:latin typeface="Roboto"/>
                <a:ea typeface="Roboto"/>
                <a:cs typeface="Roboto"/>
                <a:sym typeface="Roboto"/>
              </a:rPr>
              <a:t>Data Collection, Self-Analysis and Continuous Improvement</a:t>
            </a:r>
            <a:endParaRPr sz="1700" dirty="0">
              <a:latin typeface="Roboto"/>
              <a:ea typeface="Roboto"/>
              <a:cs typeface="Roboto"/>
              <a:sym typeface="Roboto"/>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Google Shape;818;p72"/>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2160"/>
              <a:buFont typeface="Calibri"/>
              <a:buNone/>
            </a:pPr>
            <a:r>
              <a:rPr lang="en-US" sz="2400" dirty="0"/>
              <a:t>Colorado Assessment Literacy Program</a:t>
            </a:r>
            <a:endParaRPr sz="2400" dirty="0"/>
          </a:p>
          <a:p>
            <a:pPr marL="0" lvl="0" indent="0" algn="l" rtl="0">
              <a:lnSpc>
                <a:spcPct val="90000"/>
              </a:lnSpc>
              <a:spcBef>
                <a:spcPts val="0"/>
              </a:spcBef>
              <a:spcAft>
                <a:spcPts val="0"/>
              </a:spcAft>
              <a:buClr>
                <a:schemeClr val="lt1"/>
              </a:buClr>
              <a:buSzPts val="2160"/>
              <a:buFont typeface="Calibri"/>
              <a:buNone/>
            </a:pPr>
            <a:r>
              <a:rPr lang="en-US" sz="2400" dirty="0"/>
              <a:t>Student-Centered Science Assessment Toolkit &amp; Learning Series</a:t>
            </a:r>
            <a:endParaRPr sz="2400" dirty="0"/>
          </a:p>
        </p:txBody>
      </p:sp>
      <p:sp>
        <p:nvSpPr>
          <p:cNvPr id="819" name="Google Shape;819;p72"/>
          <p:cNvSpPr txBox="1">
            <a:spLocks noGrp="1"/>
          </p:cNvSpPr>
          <p:nvPr>
            <p:ph type="body" idx="1"/>
          </p:nvPr>
        </p:nvSpPr>
        <p:spPr>
          <a:xfrm>
            <a:off x="311700" y="978775"/>
            <a:ext cx="8135100" cy="3208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en-US" u="sng" dirty="0">
                <a:solidFill>
                  <a:schemeClr val="hlink"/>
                </a:solidFill>
                <a:hlinkClick r:id="rId3"/>
              </a:rPr>
              <a:t>Student-Centered Science Assessment Toolkit &amp; Learning Series</a:t>
            </a:r>
            <a:endParaRPr dirty="0"/>
          </a:p>
          <a:p>
            <a:pPr marL="457200" lvl="0" indent="-330200" algn="l" rtl="0">
              <a:lnSpc>
                <a:spcPct val="90000"/>
              </a:lnSpc>
              <a:spcBef>
                <a:spcPts val="500"/>
              </a:spcBef>
              <a:spcAft>
                <a:spcPts val="0"/>
              </a:spcAft>
              <a:buSzPts val="1600"/>
              <a:buChar char="●"/>
            </a:pPr>
            <a:r>
              <a:rPr lang="en-US" dirty="0"/>
              <a:t>Supports ongoing, embedded learning for science educators in the development of 3-dimensional performance assessments</a:t>
            </a:r>
            <a:endParaRPr dirty="0"/>
          </a:p>
          <a:p>
            <a:pPr marL="457200" lvl="0" indent="-330200" algn="l" rtl="0">
              <a:lnSpc>
                <a:spcPct val="90000"/>
              </a:lnSpc>
              <a:spcBef>
                <a:spcPts val="0"/>
              </a:spcBef>
              <a:spcAft>
                <a:spcPts val="0"/>
              </a:spcAft>
              <a:buSzPts val="1600"/>
              <a:buChar char="●"/>
            </a:pPr>
            <a:r>
              <a:rPr lang="en-US" dirty="0"/>
              <a:t>Supports school and district leaders in using assessments as a way to cultivate relationships and use classroom-generated bodies of evidence as a primary driver of instructional improvement strategies</a:t>
            </a:r>
            <a:endParaRPr dirty="0"/>
          </a:p>
          <a:p>
            <a:pPr marL="0" lvl="0" indent="0" algn="l" rtl="0">
              <a:lnSpc>
                <a:spcPct val="90000"/>
              </a:lnSpc>
              <a:spcBef>
                <a:spcPts val="500"/>
              </a:spcBef>
              <a:spcAft>
                <a:spcPts val="0"/>
              </a:spcAft>
              <a:buNone/>
            </a:pPr>
            <a:r>
              <a:rPr lang="en-US" b="1" dirty="0"/>
              <a:t>2025-2026 Learning Series and Resources</a:t>
            </a:r>
            <a:endParaRPr b="1" dirty="0"/>
          </a:p>
          <a:p>
            <a:pPr marL="460375" indent="-347663">
              <a:lnSpc>
                <a:spcPct val="90000"/>
              </a:lnSpc>
              <a:spcBef>
                <a:spcPts val="500"/>
              </a:spcBef>
            </a:pPr>
            <a:r>
              <a:rPr lang="en-US" dirty="0"/>
              <a:t>Task Development Workshops: on-going and by request</a:t>
            </a:r>
            <a:endParaRPr dirty="0"/>
          </a:p>
          <a:p>
            <a:pPr marL="460375" indent="-347663">
              <a:lnSpc>
                <a:spcPct val="90000"/>
              </a:lnSpc>
            </a:pPr>
            <a:r>
              <a:rPr lang="en-US" u="sng" dirty="0">
                <a:solidFill>
                  <a:schemeClr val="hlink"/>
                </a:solidFill>
                <a:hlinkClick r:id="rId4"/>
              </a:rPr>
              <a:t>Quantum Computing In K-12: Educator Support Session</a:t>
            </a:r>
            <a:endParaRPr dirty="0"/>
          </a:p>
          <a:p>
            <a:pPr marL="460375" indent="-347663">
              <a:lnSpc>
                <a:spcPct val="90000"/>
              </a:lnSpc>
            </a:pPr>
            <a:r>
              <a:rPr lang="en-US" u="sng" dirty="0">
                <a:solidFill>
                  <a:schemeClr val="hlink"/>
                </a:solidFill>
                <a:hlinkClick r:id="rId5"/>
              </a:rPr>
              <a:t>Colorado K-12 Science and Technology Work-Based Learning Resource Toolkit</a:t>
            </a:r>
            <a:endParaRPr dirty="0"/>
          </a:p>
          <a:p>
            <a:pPr marL="460375" indent="-347663">
              <a:lnSpc>
                <a:spcPct val="90000"/>
              </a:lnSpc>
            </a:pPr>
            <a:r>
              <a:rPr lang="en-US" u="sng" dirty="0">
                <a:solidFill>
                  <a:schemeClr val="hlink"/>
                </a:solidFill>
                <a:hlinkClick r:id="rId6"/>
              </a:rPr>
              <a:t>Science Standards Unpacked GPT</a:t>
            </a:r>
            <a:endParaRPr u="sng" dirty="0">
              <a:solidFill>
                <a:schemeClr val="hlink"/>
              </a:solidFill>
            </a:endParaRPr>
          </a:p>
          <a:p>
            <a:pPr marL="460375" indent="-347663">
              <a:lnSpc>
                <a:spcPct val="90000"/>
              </a:lnSpc>
            </a:pPr>
            <a:r>
              <a:rPr lang="en-US" u="sng" dirty="0">
                <a:solidFill>
                  <a:schemeClr val="hlink"/>
                </a:solidFill>
                <a:hlinkClick r:id="rId7"/>
              </a:rPr>
              <a:t>Scientific Phenomena Generator</a:t>
            </a:r>
            <a:endParaRPr u="sng" dirty="0">
              <a:solidFill>
                <a:schemeClr val="hlink"/>
              </a:solidFill>
            </a:endParaRPr>
          </a:p>
          <a:p>
            <a:pPr marL="460375" indent="-347663">
              <a:lnSpc>
                <a:spcPct val="90000"/>
              </a:lnSpc>
            </a:pPr>
            <a:r>
              <a:rPr lang="en-US" u="sng" dirty="0">
                <a:solidFill>
                  <a:schemeClr val="hlink"/>
                </a:solidFill>
                <a:hlinkClick r:id="rId8"/>
              </a:rPr>
              <a:t>Standards-aligned Database of Classroom Assessments</a:t>
            </a:r>
            <a:endParaRPr dirty="0"/>
          </a:p>
          <a:p>
            <a:pPr marL="0" lvl="0" indent="0" algn="l" rtl="0">
              <a:lnSpc>
                <a:spcPct val="90000"/>
              </a:lnSpc>
              <a:spcBef>
                <a:spcPts val="500"/>
              </a:spcBef>
              <a:spcAft>
                <a:spcPts val="0"/>
              </a:spcAft>
              <a:buNone/>
            </a:pP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g37aca7b9956_0_45"/>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3200"/>
              <a:buFont typeface="Calibri"/>
              <a:buNone/>
            </a:pPr>
            <a:r>
              <a:rPr lang="en-US" sz="3200">
                <a:latin typeface="Calibri"/>
                <a:ea typeface="Calibri"/>
                <a:cs typeface="Calibri"/>
                <a:sym typeface="Calibri"/>
              </a:rPr>
              <a:t>Communication Structure</a:t>
            </a:r>
            <a:endParaRPr/>
          </a:p>
        </p:txBody>
      </p:sp>
      <p:sp>
        <p:nvSpPr>
          <p:cNvPr id="231" name="Google Shape;231;g37aca7b9956_0_45"/>
          <p:cNvSpPr txBox="1">
            <a:spLocks noGrp="1"/>
          </p:cNvSpPr>
          <p:nvPr>
            <p:ph type="body" idx="1"/>
          </p:nvPr>
        </p:nvSpPr>
        <p:spPr>
          <a:xfrm>
            <a:off x="311700" y="1152475"/>
            <a:ext cx="8340300" cy="3034800"/>
          </a:xfrm>
          <a:prstGeom prst="rect">
            <a:avLst/>
          </a:prstGeom>
          <a:noFill/>
          <a:ln>
            <a:noFill/>
          </a:ln>
        </p:spPr>
        <p:txBody>
          <a:bodyPr spcFirstLastPara="1" wrap="square" lIns="0" tIns="0" rIns="0" bIns="45700" anchor="t" anchorCtr="0">
            <a:normAutofit fontScale="77500" lnSpcReduction="20000"/>
          </a:bodyPr>
          <a:lstStyle/>
          <a:p>
            <a:pPr marL="228600" lvl="0" indent="-200025" algn="l" rtl="0">
              <a:lnSpc>
                <a:spcPct val="100000"/>
              </a:lnSpc>
              <a:spcBef>
                <a:spcPts val="0"/>
              </a:spcBef>
              <a:spcAft>
                <a:spcPts val="0"/>
              </a:spcAft>
              <a:buClr>
                <a:schemeClr val="dk1"/>
              </a:buClr>
              <a:buSzPct val="100000"/>
              <a:buChar char="●"/>
            </a:pPr>
            <a:r>
              <a:rPr lang="en-US" sz="2000"/>
              <a:t>CDE Assessment works with the official superintendent-appointed DAC and DTC</a:t>
            </a:r>
            <a:endParaRPr/>
          </a:p>
          <a:p>
            <a:pPr marL="685800" lvl="1" indent="-202882" algn="l" rtl="0">
              <a:lnSpc>
                <a:spcPct val="100000"/>
              </a:lnSpc>
              <a:spcBef>
                <a:spcPts val="500"/>
              </a:spcBef>
              <a:spcAft>
                <a:spcPts val="0"/>
              </a:spcAft>
              <a:buClr>
                <a:schemeClr val="dk1"/>
              </a:buClr>
              <a:buSzPct val="100000"/>
              <a:buChar char="○"/>
            </a:pPr>
            <a:r>
              <a:rPr lang="en-US" sz="1800"/>
              <a:t>School-level staff, including Test Administrators and school leadership, refer questions to SACs</a:t>
            </a:r>
            <a:endParaRPr/>
          </a:p>
          <a:p>
            <a:pPr marL="685800" lvl="1" indent="-202882" algn="l" rtl="0">
              <a:lnSpc>
                <a:spcPct val="100000"/>
              </a:lnSpc>
              <a:spcBef>
                <a:spcPts val="500"/>
              </a:spcBef>
              <a:spcAft>
                <a:spcPts val="0"/>
              </a:spcAft>
              <a:buClr>
                <a:schemeClr val="dk1"/>
              </a:buClr>
              <a:buSzPct val="100000"/>
              <a:buChar char="○"/>
            </a:pPr>
            <a:r>
              <a:rPr lang="en-US" sz="1800"/>
              <a:t>SACs and district-level staff refer questions to the DAC and DTC</a:t>
            </a:r>
            <a:endParaRPr/>
          </a:p>
          <a:p>
            <a:pPr marL="685800" lvl="1" indent="-202882" algn="l" rtl="0">
              <a:lnSpc>
                <a:spcPct val="100000"/>
              </a:lnSpc>
              <a:spcBef>
                <a:spcPts val="500"/>
              </a:spcBef>
              <a:spcAft>
                <a:spcPts val="0"/>
              </a:spcAft>
              <a:buClr>
                <a:schemeClr val="dk1"/>
              </a:buClr>
              <a:buSzPct val="100000"/>
              <a:buChar char="○"/>
            </a:pPr>
            <a:r>
              <a:rPr lang="en-US" sz="1800"/>
              <a:t>Official DACs and DTCs refer questions to CDE Assessment</a:t>
            </a:r>
            <a:endParaRPr sz="1800"/>
          </a:p>
          <a:p>
            <a:pPr marL="228600" lvl="0" indent="-200025" algn="l" rtl="0">
              <a:lnSpc>
                <a:spcPct val="100000"/>
              </a:lnSpc>
              <a:spcBef>
                <a:spcPts val="1000"/>
              </a:spcBef>
              <a:spcAft>
                <a:spcPts val="0"/>
              </a:spcAft>
              <a:buClr>
                <a:schemeClr val="dk1"/>
              </a:buClr>
              <a:buSzPct val="100000"/>
              <a:buChar char="●"/>
            </a:pPr>
            <a:r>
              <a:rPr lang="en-US" sz="2000"/>
              <a:t>DACs and DTCs share information from CDE with district- and school-level staff, as appropriate</a:t>
            </a:r>
            <a:endParaRPr sz="1800"/>
          </a:p>
          <a:p>
            <a:pPr marL="228600" lvl="0" indent="-200025" algn="l" rtl="0">
              <a:lnSpc>
                <a:spcPct val="100000"/>
              </a:lnSpc>
              <a:spcBef>
                <a:spcPts val="1000"/>
              </a:spcBef>
              <a:spcAft>
                <a:spcPts val="0"/>
              </a:spcAft>
              <a:buClr>
                <a:schemeClr val="dk1"/>
              </a:buClr>
              <a:buSzPct val="100000"/>
              <a:buChar char="●"/>
            </a:pPr>
            <a:r>
              <a:rPr lang="en-US" sz="2000"/>
              <a:t>Using this communication structure ensures local policies and procedures are communicated</a:t>
            </a:r>
            <a:endParaRPr sz="1800"/>
          </a:p>
          <a:p>
            <a:pPr marL="228600" lvl="0" indent="-200025" algn="l" rtl="0">
              <a:lnSpc>
                <a:spcPct val="100000"/>
              </a:lnSpc>
              <a:spcBef>
                <a:spcPts val="1000"/>
              </a:spcBef>
              <a:spcAft>
                <a:spcPts val="0"/>
              </a:spcAft>
              <a:buClr>
                <a:schemeClr val="dk1"/>
              </a:buClr>
              <a:buSzPct val="100000"/>
              <a:buChar char="●"/>
            </a:pPr>
            <a:r>
              <a:rPr lang="en-US" sz="2000" b="1"/>
              <a:t>Note: </a:t>
            </a:r>
            <a:r>
              <a:rPr lang="en-US" sz="2000"/>
              <a:t>CDE </a:t>
            </a:r>
            <a:r>
              <a:rPr lang="en-US" sz="2000" i="1"/>
              <a:t>Assessment</a:t>
            </a:r>
            <a:r>
              <a:rPr lang="en-US" sz="2000"/>
              <a:t> and CDE </a:t>
            </a:r>
            <a:r>
              <a:rPr lang="en-US" sz="2000" i="1"/>
              <a:t>Accountability</a:t>
            </a:r>
            <a:r>
              <a:rPr lang="en-US" sz="2000"/>
              <a:t> are separate groups</a:t>
            </a:r>
            <a:endParaRPr/>
          </a:p>
          <a:p>
            <a:pPr marL="685800" lvl="1" indent="-202882" algn="l" rtl="0">
              <a:lnSpc>
                <a:spcPct val="100000"/>
              </a:lnSpc>
              <a:spcBef>
                <a:spcPts val="500"/>
              </a:spcBef>
              <a:spcAft>
                <a:spcPts val="0"/>
              </a:spcAft>
              <a:buClr>
                <a:schemeClr val="dk1"/>
              </a:buClr>
              <a:buSzPct val="100000"/>
              <a:buChar char="○"/>
            </a:pPr>
            <a:r>
              <a:rPr lang="en-US" sz="1800"/>
              <a:t>The District </a:t>
            </a:r>
            <a:r>
              <a:rPr lang="en-US" sz="1800" i="1"/>
              <a:t>Accountability</a:t>
            </a:r>
            <a:r>
              <a:rPr lang="en-US" sz="1800"/>
              <a:t> Contact list is maintained by CDE Accountability</a:t>
            </a:r>
            <a:endParaRPr/>
          </a:p>
          <a:p>
            <a:pPr marL="685800" lvl="1" indent="-202882" algn="l" rtl="0">
              <a:lnSpc>
                <a:spcPct val="100000"/>
              </a:lnSpc>
              <a:spcBef>
                <a:spcPts val="500"/>
              </a:spcBef>
              <a:spcAft>
                <a:spcPts val="0"/>
              </a:spcAft>
              <a:buClr>
                <a:schemeClr val="dk1"/>
              </a:buClr>
              <a:buSzPct val="100000"/>
              <a:buChar char="○"/>
            </a:pPr>
            <a:r>
              <a:rPr lang="en-US" sz="1800"/>
              <a:t>Refer questions about Performance Frameworks and Growth to CDE Accountability</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g37a5f5d1e3d_1_0"/>
          <p:cNvSpPr txBox="1">
            <a:spLocks noGrp="1"/>
          </p:cNvSpPr>
          <p:nvPr>
            <p:ph type="title"/>
          </p:nvPr>
        </p:nvSpPr>
        <p:spPr>
          <a:xfrm>
            <a:off x="311700" y="105100"/>
            <a:ext cx="8424000" cy="741300"/>
          </a:xfrm>
          <a:prstGeom prst="rect">
            <a:avLst/>
          </a:prstGeom>
        </p:spPr>
        <p:txBody>
          <a:bodyPr spcFirstLastPara="1" wrap="square" lIns="0" tIns="0" rIns="0" bIns="0" anchor="ctr" anchorCtr="0">
            <a:noAutofit/>
          </a:bodyPr>
          <a:lstStyle/>
          <a:p>
            <a:pPr marL="0" lvl="0" indent="0" algn="l" rtl="0">
              <a:lnSpc>
                <a:spcPct val="90000"/>
              </a:lnSpc>
              <a:spcBef>
                <a:spcPts val="0"/>
              </a:spcBef>
              <a:spcAft>
                <a:spcPts val="0"/>
              </a:spcAft>
              <a:buNone/>
            </a:pPr>
            <a:r>
              <a:rPr lang="en-US" sz="2800"/>
              <a:t>Colorado Assessment Literacy Program</a:t>
            </a:r>
            <a:endParaRPr sz="2800"/>
          </a:p>
          <a:p>
            <a:pPr marL="0" lvl="0" indent="0" algn="l" rtl="0">
              <a:lnSpc>
                <a:spcPct val="90000"/>
              </a:lnSpc>
              <a:spcBef>
                <a:spcPts val="0"/>
              </a:spcBef>
              <a:spcAft>
                <a:spcPts val="0"/>
              </a:spcAft>
              <a:buClr>
                <a:schemeClr val="lt1"/>
              </a:buClr>
              <a:buSzPts val="2400"/>
              <a:buFont typeface="Calibri"/>
              <a:buNone/>
            </a:pPr>
            <a:r>
              <a:rPr lang="en-US" sz="2800"/>
              <a:t>Case Study Research</a:t>
            </a:r>
            <a:endParaRPr sz="2800"/>
          </a:p>
        </p:txBody>
      </p:sp>
      <p:sp>
        <p:nvSpPr>
          <p:cNvPr id="826" name="Google Shape;826;g37a5f5d1e3d_1_0"/>
          <p:cNvSpPr txBox="1">
            <a:spLocks noGrp="1"/>
          </p:cNvSpPr>
          <p:nvPr>
            <p:ph type="body" idx="1"/>
          </p:nvPr>
        </p:nvSpPr>
        <p:spPr>
          <a:xfrm>
            <a:off x="311700" y="1152475"/>
            <a:ext cx="8135100" cy="3142800"/>
          </a:xfrm>
          <a:prstGeom prst="rect">
            <a:avLst/>
          </a:prstGeom>
        </p:spPr>
        <p:txBody>
          <a:bodyPr spcFirstLastPara="1" wrap="square" lIns="91425" tIns="91425" rIns="91425" bIns="91425" anchor="t" anchorCtr="0">
            <a:noAutofit/>
          </a:bodyPr>
          <a:lstStyle/>
          <a:p>
            <a:pPr marL="0" lvl="0" indent="0" algn="ctr" rtl="0">
              <a:lnSpc>
                <a:spcPct val="70000"/>
              </a:lnSpc>
              <a:spcBef>
                <a:spcPts val="500"/>
              </a:spcBef>
              <a:spcAft>
                <a:spcPts val="0"/>
              </a:spcAft>
              <a:buSzPts val="275"/>
              <a:buNone/>
            </a:pPr>
            <a:r>
              <a:rPr lang="en-US" sz="1012"/>
              <a:t>In partnership with </a:t>
            </a:r>
            <a:r>
              <a:rPr lang="en-US" sz="1012" u="sng">
                <a:solidFill>
                  <a:schemeClr val="accent5"/>
                </a:solidFill>
                <a:hlinkClick r:id="rId3">
                  <a:extLst>
                    <a:ext uri="{A12FA001-AC4F-418D-AE19-62706E023703}">
                      <ahyp:hlinkClr xmlns:ahyp="http://schemas.microsoft.com/office/drawing/2018/hyperlinkcolor" val="tx"/>
                    </a:ext>
                  </a:extLst>
                </a:hlinkClick>
              </a:rPr>
              <a:t>Center for Assessment, Design, Research and Evaluation at the University of Colorado at Boulder</a:t>
            </a:r>
            <a:r>
              <a:rPr lang="en-US" sz="1012">
                <a:solidFill>
                  <a:schemeClr val="accent1"/>
                </a:solidFill>
              </a:rPr>
              <a:t>.</a:t>
            </a:r>
            <a:endParaRPr sz="1012">
              <a:solidFill>
                <a:schemeClr val="accent1"/>
              </a:solidFill>
            </a:endParaRPr>
          </a:p>
          <a:p>
            <a:pPr marL="0" lvl="0" indent="0" algn="ctr" rtl="0">
              <a:lnSpc>
                <a:spcPct val="70000"/>
              </a:lnSpc>
              <a:spcBef>
                <a:spcPts val="500"/>
              </a:spcBef>
              <a:spcAft>
                <a:spcPts val="0"/>
              </a:spcAft>
              <a:buSzPts val="275"/>
              <a:buNone/>
            </a:pPr>
            <a:r>
              <a:rPr lang="en-US" sz="1012"/>
              <a:t>Multi-site case study with educators using curriculum-embedded classroom performance assessment and/or capstone assessment as a primary means for evaluating student learning</a:t>
            </a:r>
            <a:endParaRPr sz="1012"/>
          </a:p>
          <a:p>
            <a:pPr marL="0" lvl="0" indent="0" algn="l" rtl="0">
              <a:lnSpc>
                <a:spcPct val="70000"/>
              </a:lnSpc>
              <a:spcBef>
                <a:spcPts val="500"/>
              </a:spcBef>
              <a:spcAft>
                <a:spcPts val="0"/>
              </a:spcAft>
              <a:buSzPts val="275"/>
              <a:buNone/>
            </a:pPr>
            <a:endParaRPr sz="912"/>
          </a:p>
          <a:p>
            <a:pPr marL="0" lvl="0" indent="0" algn="l" rtl="0">
              <a:lnSpc>
                <a:spcPct val="95000"/>
              </a:lnSpc>
              <a:spcBef>
                <a:spcPts val="0"/>
              </a:spcBef>
              <a:spcAft>
                <a:spcPts val="0"/>
              </a:spcAft>
              <a:buSzPts val="275"/>
              <a:buNone/>
            </a:pPr>
            <a:r>
              <a:rPr lang="en-US" sz="912" u="sng">
                <a:solidFill>
                  <a:srgbClr val="4472C4"/>
                </a:solidFill>
                <a:highlight>
                  <a:srgbClr val="FFFFFF"/>
                </a:highlight>
                <a:hlinkClick r:id="rId4">
                  <a:extLst>
                    <a:ext uri="{A12FA001-AC4F-418D-AE19-62706E023703}">
                      <ahyp:hlinkClr xmlns:ahyp="http://schemas.microsoft.com/office/drawing/2018/hyperlinkcolor" val="tx"/>
                    </a:ext>
                  </a:extLst>
                </a:hlinkClick>
              </a:rPr>
              <a:t>Evaluating Performance Based Demonstrations of Graduation Readiness in a Competency-Based and Personalized Learning Environment</a:t>
            </a:r>
            <a:r>
              <a:rPr lang="en-US" sz="912">
                <a:solidFill>
                  <a:srgbClr val="4472C4"/>
                </a:solidFill>
                <a:highlight>
                  <a:srgbClr val="FFFFFF"/>
                </a:highlight>
              </a:rPr>
              <a:t> </a:t>
            </a:r>
            <a:r>
              <a:rPr lang="en-US" sz="912">
                <a:solidFill>
                  <a:srgbClr val="4472C4"/>
                </a:solidFill>
              </a:rPr>
              <a:t>(2025)</a:t>
            </a:r>
            <a:endParaRPr sz="912">
              <a:solidFill>
                <a:srgbClr val="4472C4"/>
              </a:solidFill>
              <a:highlight>
                <a:srgbClr val="FFFFFF"/>
              </a:highlight>
            </a:endParaRPr>
          </a:p>
          <a:p>
            <a:pPr marL="0" lvl="0" indent="0" algn="l" rtl="0">
              <a:lnSpc>
                <a:spcPct val="95000"/>
              </a:lnSpc>
              <a:spcBef>
                <a:spcPts val="800"/>
              </a:spcBef>
              <a:spcAft>
                <a:spcPts val="0"/>
              </a:spcAft>
              <a:buSzPts val="275"/>
              <a:buNone/>
            </a:pPr>
            <a:r>
              <a:rPr lang="en-US" sz="912" u="sng">
                <a:solidFill>
                  <a:srgbClr val="4472C4"/>
                </a:solidFill>
                <a:highlight>
                  <a:srgbClr val="FFFFFF"/>
                </a:highlight>
                <a:hlinkClick r:id="rId5">
                  <a:extLst>
                    <a:ext uri="{A12FA001-AC4F-418D-AE19-62706E023703}">
                      <ahyp:hlinkClr xmlns:ahyp="http://schemas.microsoft.com/office/drawing/2018/hyperlinkcolor" val="tx"/>
                    </a:ext>
                  </a:extLst>
                </a:hlinkClick>
              </a:rPr>
              <a:t>Exploring the Implications of the Expanded Graduation Menu Guidelines: An Evaluation of the Capstone Experience in One High School</a:t>
            </a:r>
            <a:r>
              <a:rPr lang="en-US" sz="912">
                <a:solidFill>
                  <a:srgbClr val="4472C4"/>
                </a:solidFill>
                <a:highlight>
                  <a:srgbClr val="FFFFFF"/>
                </a:highlight>
              </a:rPr>
              <a:t> </a:t>
            </a:r>
            <a:r>
              <a:rPr lang="en-US" sz="912">
                <a:solidFill>
                  <a:srgbClr val="4472C4"/>
                </a:solidFill>
              </a:rPr>
              <a:t>(2024)</a:t>
            </a:r>
            <a:endParaRPr sz="912">
              <a:solidFill>
                <a:srgbClr val="4472C4"/>
              </a:solidFill>
              <a:highlight>
                <a:srgbClr val="FFFFFF"/>
              </a:highlight>
            </a:endParaRPr>
          </a:p>
          <a:p>
            <a:pPr marL="0" lvl="0" indent="0" algn="l" rtl="0">
              <a:lnSpc>
                <a:spcPct val="95000"/>
              </a:lnSpc>
              <a:spcBef>
                <a:spcPts val="800"/>
              </a:spcBef>
              <a:spcAft>
                <a:spcPts val="0"/>
              </a:spcAft>
              <a:buSzPts val="275"/>
              <a:buNone/>
            </a:pPr>
            <a:r>
              <a:rPr lang="en-US" sz="912" u="sng">
                <a:solidFill>
                  <a:srgbClr val="4472C4"/>
                </a:solidFill>
                <a:highlight>
                  <a:srgbClr val="FFFFFF"/>
                </a:highlight>
                <a:hlinkClick r:id="rId6">
                  <a:extLst>
                    <a:ext uri="{A12FA001-AC4F-418D-AE19-62706E023703}">
                      <ahyp:hlinkClr xmlns:ahyp="http://schemas.microsoft.com/office/drawing/2018/hyperlinkcolor" val="tx"/>
                    </a:ext>
                  </a:extLst>
                </a:hlinkClick>
              </a:rPr>
              <a:t>Learnings from a Large District’s Experience with Using Performance-based Assessments to Evaluate Graduation Competencies</a:t>
            </a:r>
            <a:r>
              <a:rPr lang="en-US" sz="912">
                <a:solidFill>
                  <a:srgbClr val="4472C4"/>
                </a:solidFill>
              </a:rPr>
              <a:t> (2024)</a:t>
            </a:r>
            <a:endParaRPr sz="912">
              <a:solidFill>
                <a:srgbClr val="4472C4"/>
              </a:solidFill>
            </a:endParaRPr>
          </a:p>
          <a:p>
            <a:pPr marL="0" lvl="0" indent="0" algn="l" rtl="0">
              <a:lnSpc>
                <a:spcPct val="95000"/>
              </a:lnSpc>
              <a:spcBef>
                <a:spcPts val="800"/>
              </a:spcBef>
              <a:spcAft>
                <a:spcPts val="0"/>
              </a:spcAft>
              <a:buSzPts val="275"/>
              <a:buNone/>
            </a:pPr>
            <a:r>
              <a:rPr lang="en-US" sz="912" u="sng">
                <a:solidFill>
                  <a:srgbClr val="4472C4"/>
                </a:solidFill>
                <a:hlinkClick r:id="rId7">
                  <a:extLst>
                    <a:ext uri="{A12FA001-AC4F-418D-AE19-62706E023703}">
                      <ahyp:hlinkClr xmlns:ahyp="http://schemas.microsoft.com/office/drawing/2018/hyperlinkcolor" val="tx"/>
                    </a:ext>
                  </a:extLst>
                </a:hlinkClick>
              </a:rPr>
              <a:t>Developing Common Performance-based Assessments to Inform Graduation Readiness </a:t>
            </a:r>
            <a:r>
              <a:rPr lang="en-US" sz="912">
                <a:solidFill>
                  <a:srgbClr val="4472C4"/>
                </a:solidFill>
              </a:rPr>
              <a:t>(2023)</a:t>
            </a:r>
            <a:endParaRPr sz="912">
              <a:solidFill>
                <a:srgbClr val="4472C4"/>
              </a:solidFill>
            </a:endParaRPr>
          </a:p>
          <a:p>
            <a:pPr marL="0" lvl="0" indent="0" algn="l" rtl="0">
              <a:lnSpc>
                <a:spcPct val="95000"/>
              </a:lnSpc>
              <a:spcBef>
                <a:spcPts val="800"/>
              </a:spcBef>
              <a:spcAft>
                <a:spcPts val="0"/>
              </a:spcAft>
              <a:buSzPts val="275"/>
              <a:buNone/>
            </a:pPr>
            <a:r>
              <a:rPr lang="en-US" sz="912" u="sng">
                <a:solidFill>
                  <a:srgbClr val="4472C4"/>
                </a:solidFill>
                <a:hlinkClick r:id="rId8">
                  <a:extLst>
                    <a:ext uri="{A12FA001-AC4F-418D-AE19-62706E023703}">
                      <ahyp:hlinkClr xmlns:ahyp="http://schemas.microsoft.com/office/drawing/2018/hyperlinkcolor" val="tx"/>
                    </a:ext>
                  </a:extLst>
                </a:hlinkClick>
              </a:rPr>
              <a:t>Demonstrating Graduation Readiness Using Capstone Projects in a Rural School District</a:t>
            </a:r>
            <a:r>
              <a:rPr lang="en-US" sz="912">
                <a:solidFill>
                  <a:srgbClr val="4472C4"/>
                </a:solidFill>
              </a:rPr>
              <a:t> (2023)</a:t>
            </a:r>
            <a:endParaRPr sz="912">
              <a:solidFill>
                <a:srgbClr val="4472C4"/>
              </a:solidFill>
            </a:endParaRPr>
          </a:p>
          <a:p>
            <a:pPr marL="0" lvl="0" indent="0" algn="l" rtl="0">
              <a:lnSpc>
                <a:spcPct val="95000"/>
              </a:lnSpc>
              <a:spcBef>
                <a:spcPts val="800"/>
              </a:spcBef>
              <a:spcAft>
                <a:spcPts val="0"/>
              </a:spcAft>
              <a:buSzPts val="275"/>
              <a:buNone/>
            </a:pPr>
            <a:r>
              <a:rPr lang="en-US" sz="912" u="sng">
                <a:solidFill>
                  <a:srgbClr val="4472C4"/>
                </a:solidFill>
                <a:hlinkClick r:id="rId9">
                  <a:extLst>
                    <a:ext uri="{A12FA001-AC4F-418D-AE19-62706E023703}">
                      <ahyp:hlinkClr xmlns:ahyp="http://schemas.microsoft.com/office/drawing/2018/hyperlinkcolor" val="tx"/>
                    </a:ext>
                  </a:extLst>
                </a:hlinkClick>
              </a:rPr>
              <a:t>Exploring Capstones as an Indicator of Postsecondary and Workforce Readiness</a:t>
            </a:r>
            <a:r>
              <a:rPr lang="en-US" sz="912">
                <a:solidFill>
                  <a:srgbClr val="4472C4"/>
                </a:solidFill>
              </a:rPr>
              <a:t> (2022)</a:t>
            </a:r>
            <a:endParaRPr sz="912">
              <a:solidFill>
                <a:srgbClr val="4472C4"/>
              </a:solidFill>
            </a:endParaRPr>
          </a:p>
          <a:p>
            <a:pPr marL="0" lvl="0" indent="0" algn="l" rtl="0">
              <a:lnSpc>
                <a:spcPct val="95000"/>
              </a:lnSpc>
              <a:spcBef>
                <a:spcPts val="800"/>
              </a:spcBef>
              <a:spcAft>
                <a:spcPts val="0"/>
              </a:spcAft>
              <a:buSzPts val="275"/>
              <a:buNone/>
            </a:pPr>
            <a:r>
              <a:rPr lang="en-US" sz="912" u="sng">
                <a:solidFill>
                  <a:srgbClr val="4472C4"/>
                </a:solidFill>
                <a:highlight>
                  <a:srgbClr val="FFFFFF"/>
                </a:highlight>
                <a:hlinkClick r:id="rId10">
                  <a:extLst>
                    <a:ext uri="{A12FA001-AC4F-418D-AE19-62706E023703}">
                      <ahyp:hlinkClr xmlns:ahyp="http://schemas.microsoft.com/office/drawing/2018/hyperlinkcolor" val="tx"/>
                    </a:ext>
                  </a:extLst>
                </a:hlinkClick>
              </a:rPr>
              <a:t>Summary: Exploring the Uses of Performance-Based Assessment to Assess Postsecondary and Workforce Readiness</a:t>
            </a:r>
            <a:r>
              <a:rPr lang="en-US" sz="912" u="sng">
                <a:solidFill>
                  <a:srgbClr val="4472C4"/>
                </a:solidFill>
                <a:highlight>
                  <a:srgbClr val="FFFFFF"/>
                </a:highlight>
              </a:rPr>
              <a:t> </a:t>
            </a:r>
            <a:r>
              <a:rPr lang="en-US" sz="912">
                <a:solidFill>
                  <a:srgbClr val="4472C4"/>
                </a:solidFill>
              </a:rPr>
              <a:t>(2021)</a:t>
            </a:r>
            <a:endParaRPr sz="912" u="sng">
              <a:solidFill>
                <a:srgbClr val="4472C4"/>
              </a:solidFill>
              <a:highlight>
                <a:srgbClr val="FFFFFF"/>
              </a:highlight>
            </a:endParaRPr>
          </a:p>
          <a:p>
            <a:pPr marL="0" lvl="0" indent="0" algn="l" rtl="0">
              <a:lnSpc>
                <a:spcPct val="95000"/>
              </a:lnSpc>
              <a:spcBef>
                <a:spcPts val="800"/>
              </a:spcBef>
              <a:spcAft>
                <a:spcPts val="0"/>
              </a:spcAft>
              <a:buSzPts val="275"/>
              <a:buNone/>
            </a:pPr>
            <a:r>
              <a:rPr lang="en-US" sz="912" u="sng">
                <a:solidFill>
                  <a:srgbClr val="4472C4"/>
                </a:solidFill>
                <a:highlight>
                  <a:srgbClr val="FFFFFF"/>
                </a:highlight>
                <a:hlinkClick r:id="rId11">
                  <a:extLst>
                    <a:ext uri="{A12FA001-AC4F-418D-AE19-62706E023703}">
                      <ahyp:hlinkClr xmlns:ahyp="http://schemas.microsoft.com/office/drawing/2018/hyperlinkcolor" val="tx"/>
                    </a:ext>
                  </a:extLst>
                </a:hlinkClick>
              </a:rPr>
              <a:t>Paper 1 – The Performance-Based Assessment Pilot</a:t>
            </a:r>
            <a:r>
              <a:rPr lang="en-US" sz="912">
                <a:solidFill>
                  <a:srgbClr val="4472C4"/>
                </a:solidFill>
                <a:highlight>
                  <a:srgbClr val="FFFFFF"/>
                </a:highlight>
              </a:rPr>
              <a:t> </a:t>
            </a:r>
            <a:r>
              <a:rPr lang="en-US" sz="912">
                <a:solidFill>
                  <a:srgbClr val="4472C4"/>
                </a:solidFill>
              </a:rPr>
              <a:t>(2021)</a:t>
            </a:r>
            <a:endParaRPr sz="912">
              <a:solidFill>
                <a:srgbClr val="4472C4"/>
              </a:solidFill>
              <a:highlight>
                <a:srgbClr val="FFFFFF"/>
              </a:highlight>
            </a:endParaRPr>
          </a:p>
          <a:p>
            <a:pPr marL="0" lvl="0" indent="0" algn="l" rtl="0">
              <a:lnSpc>
                <a:spcPct val="95000"/>
              </a:lnSpc>
              <a:spcBef>
                <a:spcPts val="800"/>
              </a:spcBef>
              <a:spcAft>
                <a:spcPts val="0"/>
              </a:spcAft>
              <a:buSzPts val="275"/>
              <a:buNone/>
            </a:pPr>
            <a:r>
              <a:rPr lang="en-US" sz="912" u="sng">
                <a:solidFill>
                  <a:srgbClr val="4472C4"/>
                </a:solidFill>
                <a:highlight>
                  <a:srgbClr val="FFFFFF"/>
                </a:highlight>
                <a:hlinkClick r:id="rId12">
                  <a:extLst>
                    <a:ext uri="{A12FA001-AC4F-418D-AE19-62706E023703}">
                      <ahyp:hlinkClr xmlns:ahyp="http://schemas.microsoft.com/office/drawing/2018/hyperlinkcolor" val="tx"/>
                    </a:ext>
                  </a:extLst>
                </a:hlinkClick>
              </a:rPr>
              <a:t>Paper 2 – Documenting the Implementation and Uses of Performance-Based Assessment to Evaluate Postsecondary and Workforce Readiness</a:t>
            </a:r>
            <a:r>
              <a:rPr lang="en-US" sz="912" u="sng">
                <a:solidFill>
                  <a:srgbClr val="4472C4"/>
                </a:solidFill>
                <a:highlight>
                  <a:srgbClr val="FFFFFF"/>
                </a:highlight>
              </a:rPr>
              <a:t> </a:t>
            </a:r>
            <a:r>
              <a:rPr lang="en-US" sz="912">
                <a:solidFill>
                  <a:srgbClr val="4472C4"/>
                </a:solidFill>
              </a:rPr>
              <a:t>(2021)</a:t>
            </a:r>
            <a:endParaRPr sz="912">
              <a:solidFill>
                <a:srgbClr val="4472C4"/>
              </a:solidFill>
              <a:highlight>
                <a:srgbClr val="FFFFFF"/>
              </a:highlight>
            </a:endParaRPr>
          </a:p>
          <a:p>
            <a:pPr marL="0" lvl="0" indent="0" algn="l" rtl="0">
              <a:lnSpc>
                <a:spcPct val="95000"/>
              </a:lnSpc>
              <a:spcBef>
                <a:spcPts val="800"/>
              </a:spcBef>
              <a:spcAft>
                <a:spcPts val="800"/>
              </a:spcAft>
              <a:buSzPts val="275"/>
              <a:buNone/>
            </a:pPr>
            <a:r>
              <a:rPr lang="en-US" sz="912" u="sng">
                <a:solidFill>
                  <a:srgbClr val="4472C4"/>
                </a:solidFill>
                <a:highlight>
                  <a:srgbClr val="FFFFFF"/>
                </a:highlight>
                <a:hlinkClick r:id="rId13">
                  <a:extLst>
                    <a:ext uri="{A12FA001-AC4F-418D-AE19-62706E023703}">
                      <ahyp:hlinkClr xmlns:ahyp="http://schemas.microsoft.com/office/drawing/2018/hyperlinkcolor" val="tx"/>
                    </a:ext>
                  </a:extLst>
                </a:hlinkClick>
              </a:rPr>
              <a:t>Paper 3 - Using Performance-Based Assessments to Advance Teaching and Learning in High School Classrooms</a:t>
            </a:r>
            <a:r>
              <a:rPr lang="en-US" sz="912" u="sng">
                <a:solidFill>
                  <a:srgbClr val="4472C4"/>
                </a:solidFill>
                <a:highlight>
                  <a:srgbClr val="FFFFFF"/>
                </a:highlight>
              </a:rPr>
              <a:t> </a:t>
            </a:r>
            <a:r>
              <a:rPr lang="en-US" sz="912">
                <a:solidFill>
                  <a:srgbClr val="4472C4"/>
                </a:solidFill>
              </a:rPr>
              <a:t>(2021)</a:t>
            </a:r>
            <a:endParaRPr sz="400">
              <a:solidFill>
                <a:srgbClr val="4472C4"/>
              </a:solidFill>
            </a:endParaRPr>
          </a:p>
        </p:txBody>
      </p:sp>
      <p:sp>
        <p:nvSpPr>
          <p:cNvPr id="827" name="Google Shape;827;g37a5f5d1e3d_1_0"/>
          <p:cNvSpPr txBox="1"/>
          <p:nvPr/>
        </p:nvSpPr>
        <p:spPr>
          <a:xfrm>
            <a:off x="386057" y="4392321"/>
            <a:ext cx="1875000" cy="3078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u="sng">
                <a:solidFill>
                  <a:srgbClr val="0064B3"/>
                </a:solidFill>
                <a:latin typeface="Roboto"/>
                <a:ea typeface="Roboto"/>
                <a:cs typeface="Roboto"/>
                <a:sym typeface="Roboto"/>
                <a:hlinkClick r:id="rId14">
                  <a:extLst>
                    <a:ext uri="{A12FA001-AC4F-418D-AE19-62706E023703}">
                      <ahyp:hlinkClr xmlns:ahyp="http://schemas.microsoft.com/office/drawing/2018/hyperlinkcolor" val="tx"/>
                    </a:ext>
                  </a:extLst>
                </a:hlinkClick>
              </a:rPr>
              <a:t>Case Study Research</a:t>
            </a:r>
            <a:r>
              <a:rPr lang="en-US" u="sng">
                <a:solidFill>
                  <a:srgbClr val="0064B3"/>
                </a:solidFill>
                <a:latin typeface="Roboto"/>
                <a:ea typeface="Roboto"/>
                <a:cs typeface="Roboto"/>
                <a:sym typeface="Roboto"/>
                <a:hlinkClick r:id="rId14">
                  <a:extLst>
                    <a:ext uri="{A12FA001-AC4F-418D-AE19-62706E023703}">
                      <ahyp:hlinkClr xmlns:ahyp="http://schemas.microsoft.com/office/drawing/2018/hyperlinkcolor" val="tx"/>
                    </a:ext>
                  </a:extLst>
                </a:hlinkClick>
              </a:rPr>
              <a:t> </a:t>
            </a:r>
            <a:endParaRPr>
              <a:solidFill>
                <a:srgbClr val="0064B3"/>
              </a:solidFill>
              <a:latin typeface="Roboto"/>
              <a:ea typeface="Roboto"/>
              <a:cs typeface="Roboto"/>
              <a:sym typeface="Roboto"/>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1"/>
        <p:cNvGrpSpPr/>
        <p:nvPr/>
      </p:nvGrpSpPr>
      <p:grpSpPr>
        <a:xfrm>
          <a:off x="0" y="0"/>
          <a:ext cx="0" cy="0"/>
          <a:chOff x="0" y="0"/>
          <a:chExt cx="0" cy="0"/>
        </a:xfrm>
      </p:grpSpPr>
      <p:sp>
        <p:nvSpPr>
          <p:cNvPr id="833" name="Google Shape;833;p73"/>
          <p:cNvSpPr txBox="1">
            <a:spLocks noGrp="1"/>
          </p:cNvSpPr>
          <p:nvPr>
            <p:ph type="title"/>
          </p:nvPr>
        </p:nvSpPr>
        <p:spPr>
          <a:xfrm>
            <a:off x="0" y="3361600"/>
            <a:ext cx="9144000" cy="666600"/>
          </a:xfrm>
          <a:prstGeom prst="rect">
            <a:avLst/>
          </a:prstGeom>
          <a:solidFill>
            <a:srgbClr val="E26510"/>
          </a:solidFill>
        </p:spPr>
        <p:txBody>
          <a:bodyPr spcFirstLastPara="1" wrap="square" lIns="91425" tIns="91425" rIns="91425" bIns="91425" anchor="t" anchorCtr="0">
            <a:normAutofit/>
          </a:bodyPr>
          <a:lstStyle/>
          <a:p>
            <a:pPr marL="0" lvl="0" indent="0" algn="ctr" rtl="0">
              <a:spcBef>
                <a:spcPts val="0"/>
              </a:spcBef>
              <a:spcAft>
                <a:spcPts val="0"/>
              </a:spcAft>
              <a:buNone/>
            </a:pPr>
            <a:r>
              <a:rPr lang="en-US"/>
              <a:t>Tech Tips</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74"/>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200"/>
              <a:buFont typeface="Calibri"/>
              <a:buNone/>
            </a:pPr>
            <a:r>
              <a:rPr lang="en-US" sz="3200">
                <a:latin typeface="Calibri"/>
                <a:ea typeface="Calibri"/>
                <a:cs typeface="Calibri"/>
                <a:sym typeface="Calibri"/>
              </a:rPr>
              <a:t>District Technology Coordinators (DTC)</a:t>
            </a:r>
            <a:endParaRPr/>
          </a:p>
        </p:txBody>
      </p:sp>
      <p:sp>
        <p:nvSpPr>
          <p:cNvPr id="839" name="Google Shape;839;p74"/>
          <p:cNvSpPr txBox="1">
            <a:spLocks noGrp="1"/>
          </p:cNvSpPr>
          <p:nvPr>
            <p:ph type="body" idx="1"/>
          </p:nvPr>
        </p:nvSpPr>
        <p:spPr>
          <a:xfrm>
            <a:off x="311700" y="1152475"/>
            <a:ext cx="8135100" cy="3034800"/>
          </a:xfrm>
          <a:prstGeom prst="rect">
            <a:avLst/>
          </a:prstGeom>
          <a:noFill/>
          <a:ln>
            <a:noFill/>
          </a:ln>
        </p:spPr>
        <p:txBody>
          <a:bodyPr spcFirstLastPara="1" wrap="square" lIns="0" tIns="0" rIns="0" bIns="45700" anchor="t" anchorCtr="0">
            <a:normAutofit/>
          </a:bodyPr>
          <a:lstStyle/>
          <a:p>
            <a:pPr marL="457200" lvl="0" indent="-342900" algn="l" rtl="0">
              <a:lnSpc>
                <a:spcPct val="150000"/>
              </a:lnSpc>
              <a:spcBef>
                <a:spcPts val="0"/>
              </a:spcBef>
              <a:spcAft>
                <a:spcPts val="0"/>
              </a:spcAft>
              <a:buSzPts val="1800"/>
              <a:buChar char="●"/>
            </a:pPr>
            <a:r>
              <a:rPr lang="en-US" sz="1800"/>
              <a:t>Check the CDE website to verify the appropriate person is listed as DTC</a:t>
            </a:r>
            <a:endParaRPr sz="1800"/>
          </a:p>
          <a:p>
            <a:pPr marL="914400" lvl="1" indent="-336550" algn="l" rtl="0">
              <a:lnSpc>
                <a:spcPct val="150000"/>
              </a:lnSpc>
              <a:spcBef>
                <a:spcPts val="0"/>
              </a:spcBef>
              <a:spcAft>
                <a:spcPts val="0"/>
              </a:spcAft>
              <a:buSzPts val="1700"/>
              <a:buChar char="○"/>
            </a:pPr>
            <a:r>
              <a:rPr lang="en-US" sz="1700" u="sng">
                <a:solidFill>
                  <a:schemeClr val="hlink"/>
                </a:solidFill>
                <a:hlinkClick r:id="rId3"/>
              </a:rPr>
              <a:t>Assessment Division District Technology Coordinators</a:t>
            </a:r>
            <a:r>
              <a:rPr lang="en-US" sz="1700">
                <a:solidFill>
                  <a:schemeClr val="accent5"/>
                </a:solidFill>
              </a:rPr>
              <a:t>  </a:t>
            </a:r>
            <a:endParaRPr sz="1700">
              <a:solidFill>
                <a:schemeClr val="dk1"/>
              </a:solidFill>
            </a:endParaRPr>
          </a:p>
          <a:p>
            <a:pPr marL="457200" lvl="0" indent="-342900" algn="l" rtl="0">
              <a:lnSpc>
                <a:spcPct val="150000"/>
              </a:lnSpc>
              <a:spcBef>
                <a:spcPts val="0"/>
              </a:spcBef>
              <a:spcAft>
                <a:spcPts val="0"/>
              </a:spcAft>
              <a:buSzPts val="1800"/>
              <a:buChar char="●"/>
            </a:pPr>
            <a:r>
              <a:rPr lang="en-US" sz="1800"/>
              <a:t>It is important to identify a DTC for the district – make sure this position is updated if there is a change</a:t>
            </a:r>
            <a:endParaRPr sz="1800"/>
          </a:p>
          <a:p>
            <a:pPr marL="914400" lvl="1" indent="-336550" algn="l" rtl="0">
              <a:lnSpc>
                <a:spcPct val="150000"/>
              </a:lnSpc>
              <a:spcBef>
                <a:spcPts val="0"/>
              </a:spcBef>
              <a:spcAft>
                <a:spcPts val="0"/>
              </a:spcAft>
              <a:buSzPts val="1700"/>
              <a:buChar char="○"/>
            </a:pPr>
            <a:r>
              <a:rPr lang="en-US" sz="1700"/>
              <a:t>Superintendent-appointed</a:t>
            </a:r>
            <a:endParaRPr sz="1700">
              <a:solidFill>
                <a:schemeClr val="dk1"/>
              </a:solidFill>
            </a:endParaRPr>
          </a:p>
          <a:p>
            <a:pPr marL="457200" lvl="0" indent="-342900" algn="l" rtl="0">
              <a:lnSpc>
                <a:spcPct val="150000"/>
              </a:lnSpc>
              <a:spcBef>
                <a:spcPts val="0"/>
              </a:spcBef>
              <a:spcAft>
                <a:spcPts val="0"/>
              </a:spcAft>
              <a:buSzPts val="1800"/>
              <a:buChar char="●"/>
            </a:pPr>
            <a:r>
              <a:rPr lang="en-US" sz="1800"/>
              <a:t>DTC receives emails from CDE with information about required training and technology updates throughout the year</a:t>
            </a:r>
            <a:endParaRPr sz="180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75"/>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200"/>
              <a:buFont typeface="Calibri"/>
              <a:buNone/>
            </a:pPr>
            <a:r>
              <a:rPr lang="en-US" sz="3200">
                <a:latin typeface="Calibri"/>
                <a:ea typeface="Calibri"/>
                <a:cs typeface="Calibri"/>
                <a:sym typeface="Calibri"/>
              </a:rPr>
              <a:t>DTC Responsibilities and Privileges</a:t>
            </a:r>
            <a:endParaRPr/>
          </a:p>
        </p:txBody>
      </p:sp>
      <p:sp>
        <p:nvSpPr>
          <p:cNvPr id="845" name="Google Shape;845;p75"/>
          <p:cNvSpPr txBox="1">
            <a:spLocks noGrp="1"/>
          </p:cNvSpPr>
          <p:nvPr>
            <p:ph type="body" idx="1"/>
          </p:nvPr>
        </p:nvSpPr>
        <p:spPr>
          <a:xfrm>
            <a:off x="311700" y="1152475"/>
            <a:ext cx="8135100" cy="3034800"/>
          </a:xfrm>
          <a:prstGeom prst="rect">
            <a:avLst/>
          </a:prstGeom>
          <a:noFill/>
          <a:ln>
            <a:noFill/>
          </a:ln>
        </p:spPr>
        <p:txBody>
          <a:bodyPr spcFirstLastPara="1" wrap="square" lIns="0" tIns="0" rIns="0" bIns="45700" anchor="t" anchorCtr="0">
            <a:normAutofit/>
          </a:bodyPr>
          <a:lstStyle/>
          <a:p>
            <a:pPr marL="457200" lvl="0" indent="-330200" algn="l" rtl="0">
              <a:lnSpc>
                <a:spcPct val="115000"/>
              </a:lnSpc>
              <a:spcBef>
                <a:spcPts val="500"/>
              </a:spcBef>
              <a:spcAft>
                <a:spcPts val="0"/>
              </a:spcAft>
              <a:buClr>
                <a:srgbClr val="000000"/>
              </a:buClr>
              <a:buSzPts val="1600"/>
              <a:buChar char="●"/>
            </a:pPr>
            <a:r>
              <a:rPr lang="en-US">
                <a:solidFill>
                  <a:srgbClr val="000000"/>
                </a:solidFill>
              </a:rPr>
              <a:t>Primary technology contact for the district who works with CDE Assessment Division regarding online administration of state assessments</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US">
                <a:solidFill>
                  <a:srgbClr val="000000"/>
                </a:solidFill>
              </a:rPr>
              <a:t>Attend CDE- and vendor-provided technology training (required)</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US">
                <a:solidFill>
                  <a:srgbClr val="000000"/>
                </a:solidFill>
              </a:rPr>
              <a:t>Receive critical, in-depth testing vendor communications directly from CDE during administrations</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US">
                <a:solidFill>
                  <a:srgbClr val="000000"/>
                </a:solidFill>
              </a:rPr>
              <a:t>Communicate pertinent technology information to district stakeholders concerning the online administration of state assessments</a:t>
            </a:r>
            <a:endParaRPr>
              <a:solidFill>
                <a:srgbClr val="000000"/>
              </a:solidFill>
            </a:endParaRPr>
          </a:p>
          <a:p>
            <a:pPr marL="457200" lvl="0" indent="-330200" algn="l" rtl="0">
              <a:lnSpc>
                <a:spcPct val="115000"/>
              </a:lnSpc>
              <a:spcBef>
                <a:spcPts val="0"/>
              </a:spcBef>
              <a:spcAft>
                <a:spcPts val="0"/>
              </a:spcAft>
              <a:buClr>
                <a:srgbClr val="000000"/>
              </a:buClr>
              <a:buSzPts val="1600"/>
              <a:buChar char="●"/>
            </a:pPr>
            <a:r>
              <a:rPr lang="en-US">
                <a:solidFill>
                  <a:srgbClr val="000000"/>
                </a:solidFill>
              </a:rPr>
              <a:t>DTC support for CMAS</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US">
                <a:solidFill>
                  <a:srgbClr val="000000"/>
                </a:solidFill>
              </a:rPr>
              <a:t>DTCs are escalated to Pearson’s Level 2 Technical Support when contacting the help desk with questions regarding the online assessment system</a:t>
            </a:r>
            <a:endParaRPr>
              <a:solidFill>
                <a:srgbClr val="000000"/>
              </a:solidFill>
            </a:endParaRPr>
          </a:p>
          <a:p>
            <a:pPr marL="914400" lvl="1" indent="-317500" algn="l" rtl="0">
              <a:lnSpc>
                <a:spcPct val="115000"/>
              </a:lnSpc>
              <a:spcBef>
                <a:spcPts val="0"/>
              </a:spcBef>
              <a:spcAft>
                <a:spcPts val="0"/>
              </a:spcAft>
              <a:buClr>
                <a:srgbClr val="000000"/>
              </a:buClr>
              <a:buSzPts val="1400"/>
              <a:buChar char="○"/>
            </a:pPr>
            <a:r>
              <a:rPr lang="en-US">
                <a:solidFill>
                  <a:srgbClr val="000000"/>
                </a:solidFill>
              </a:rPr>
              <a:t>Only </a:t>
            </a:r>
            <a:r>
              <a:rPr lang="en-US" b="1">
                <a:solidFill>
                  <a:srgbClr val="000000"/>
                </a:solidFill>
              </a:rPr>
              <a:t>the</a:t>
            </a:r>
            <a:r>
              <a:rPr lang="en-US">
                <a:solidFill>
                  <a:srgbClr val="000000"/>
                </a:solidFill>
              </a:rPr>
              <a:t> </a:t>
            </a:r>
            <a:r>
              <a:rPr lang="en-US" b="1">
                <a:solidFill>
                  <a:srgbClr val="000000"/>
                </a:solidFill>
              </a:rPr>
              <a:t>one officially identified DTC for each district </a:t>
            </a:r>
            <a:r>
              <a:rPr lang="en-US">
                <a:solidFill>
                  <a:srgbClr val="000000"/>
                </a:solidFill>
              </a:rPr>
              <a:t>is escalated</a:t>
            </a:r>
            <a:endParaRPr>
              <a:solidFill>
                <a:srgbClr val="000000"/>
              </a:solidFill>
            </a:endParaRPr>
          </a:p>
          <a:p>
            <a:pPr marL="457200" lvl="0" indent="-330200" algn="l" rtl="0">
              <a:lnSpc>
                <a:spcPct val="115000"/>
              </a:lnSpc>
              <a:spcBef>
                <a:spcPts val="0"/>
              </a:spcBef>
              <a:spcAft>
                <a:spcPts val="0"/>
              </a:spcAft>
              <a:buClr>
                <a:srgbClr val="000000"/>
              </a:buClr>
              <a:buSzPts val="1600"/>
              <a:buChar char="●"/>
            </a:pPr>
            <a:r>
              <a:rPr lang="en-US">
                <a:solidFill>
                  <a:srgbClr val="000000"/>
                </a:solidFill>
              </a:rPr>
              <a:t>Request support directly from Collin Bonner in the CDE Assessment Division</a:t>
            </a:r>
            <a:endParaRPr>
              <a:solidFill>
                <a:srgbClr val="000000"/>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76"/>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3200"/>
              <a:buFont typeface="Calibri"/>
              <a:buNone/>
            </a:pPr>
            <a:r>
              <a:rPr lang="en-US" sz="3200">
                <a:latin typeface="Calibri"/>
                <a:ea typeface="Calibri"/>
                <a:cs typeface="Calibri"/>
                <a:sym typeface="Calibri"/>
              </a:rPr>
              <a:t>Online Assessment Platforms</a:t>
            </a:r>
            <a:endParaRPr/>
          </a:p>
        </p:txBody>
      </p:sp>
      <p:graphicFrame>
        <p:nvGraphicFramePr>
          <p:cNvPr id="852" name="Google Shape;852;p76"/>
          <p:cNvGraphicFramePr/>
          <p:nvPr/>
        </p:nvGraphicFramePr>
        <p:xfrm>
          <a:off x="-14" y="1002981"/>
          <a:ext cx="9144025" cy="4023000"/>
        </p:xfrm>
        <a:graphic>
          <a:graphicData uri="http://schemas.openxmlformats.org/drawingml/2006/table">
            <a:tbl>
              <a:tblPr firstRow="1" bandRow="1">
                <a:noFill/>
                <a:tableStyleId>{267B18AA-92DA-472F-A516-1ED1CC0635EE}</a:tableStyleId>
              </a:tblPr>
              <a:tblGrid>
                <a:gridCol w="1792950">
                  <a:extLst>
                    <a:ext uri="{9D8B030D-6E8A-4147-A177-3AD203B41FA5}">
                      <a16:colId xmlns:a16="http://schemas.microsoft.com/office/drawing/2014/main" val="20000"/>
                    </a:ext>
                  </a:extLst>
                </a:gridCol>
                <a:gridCol w="1792950">
                  <a:extLst>
                    <a:ext uri="{9D8B030D-6E8A-4147-A177-3AD203B41FA5}">
                      <a16:colId xmlns:a16="http://schemas.microsoft.com/office/drawing/2014/main" val="20001"/>
                    </a:ext>
                  </a:extLst>
                </a:gridCol>
                <a:gridCol w="1792950">
                  <a:extLst>
                    <a:ext uri="{9D8B030D-6E8A-4147-A177-3AD203B41FA5}">
                      <a16:colId xmlns:a16="http://schemas.microsoft.com/office/drawing/2014/main" val="20002"/>
                    </a:ext>
                  </a:extLst>
                </a:gridCol>
                <a:gridCol w="3765175">
                  <a:extLst>
                    <a:ext uri="{9D8B030D-6E8A-4147-A177-3AD203B41FA5}">
                      <a16:colId xmlns:a16="http://schemas.microsoft.com/office/drawing/2014/main" val="20003"/>
                    </a:ext>
                  </a:extLst>
                </a:gridCol>
              </a:tblGrid>
              <a:tr h="483850">
                <a:tc>
                  <a:txBody>
                    <a:bodyPr/>
                    <a:lstStyle/>
                    <a:p>
                      <a:pPr marL="0" marR="0" lvl="0" indent="0" algn="ctr" rtl="0">
                        <a:spcBef>
                          <a:spcPts val="0"/>
                        </a:spcBef>
                        <a:spcAft>
                          <a:spcPts val="0"/>
                        </a:spcAft>
                        <a:buNone/>
                      </a:pPr>
                      <a:r>
                        <a:rPr lang="en-US" sz="1400"/>
                        <a:t>Assessment</a:t>
                      </a:r>
                      <a:endParaRPr sz="1100"/>
                    </a:p>
                  </a:txBody>
                  <a:tcPr marL="79950" marR="79950" marT="33875" marB="33875" anchor="ctr">
                    <a:solidFill>
                      <a:srgbClr val="E26510"/>
                    </a:solidFill>
                  </a:tcPr>
                </a:tc>
                <a:tc>
                  <a:txBody>
                    <a:bodyPr/>
                    <a:lstStyle/>
                    <a:p>
                      <a:pPr marL="0" marR="0" lvl="0" indent="0" algn="ctr" rtl="0">
                        <a:spcBef>
                          <a:spcPts val="0"/>
                        </a:spcBef>
                        <a:spcAft>
                          <a:spcPts val="0"/>
                        </a:spcAft>
                        <a:buNone/>
                      </a:pPr>
                      <a:r>
                        <a:rPr lang="en-US" sz="1400"/>
                        <a:t>Test Engine</a:t>
                      </a:r>
                      <a:endParaRPr sz="1100"/>
                    </a:p>
                  </a:txBody>
                  <a:tcPr marL="79950" marR="79950" marT="33875" marB="33875" anchor="ctr">
                    <a:solidFill>
                      <a:srgbClr val="E26510"/>
                    </a:solidFill>
                  </a:tcPr>
                </a:tc>
                <a:tc>
                  <a:txBody>
                    <a:bodyPr/>
                    <a:lstStyle/>
                    <a:p>
                      <a:pPr marL="0" marR="0" lvl="0" indent="0" algn="ctr" rtl="0">
                        <a:spcBef>
                          <a:spcPts val="0"/>
                        </a:spcBef>
                        <a:spcAft>
                          <a:spcPts val="0"/>
                        </a:spcAft>
                        <a:buNone/>
                      </a:pPr>
                      <a:r>
                        <a:rPr lang="en-US" sz="1400"/>
                        <a:t>Student Info System</a:t>
                      </a:r>
                      <a:endParaRPr sz="1100"/>
                    </a:p>
                  </a:txBody>
                  <a:tcPr marL="79950" marR="79950" marT="33875" marB="33875" anchor="ctr">
                    <a:solidFill>
                      <a:srgbClr val="E26510"/>
                    </a:solidFill>
                  </a:tcPr>
                </a:tc>
                <a:tc>
                  <a:txBody>
                    <a:bodyPr/>
                    <a:lstStyle/>
                    <a:p>
                      <a:pPr marL="0" marR="0" lvl="0" indent="0" algn="ctr" rtl="0">
                        <a:spcBef>
                          <a:spcPts val="0"/>
                        </a:spcBef>
                        <a:spcAft>
                          <a:spcPts val="0"/>
                        </a:spcAft>
                        <a:buNone/>
                      </a:pPr>
                      <a:r>
                        <a:rPr lang="en-US" sz="1400"/>
                        <a:t>Features</a:t>
                      </a:r>
                      <a:endParaRPr sz="1100"/>
                    </a:p>
                  </a:txBody>
                  <a:tcPr marL="79950" marR="79950" marT="33875" marB="33875" anchor="ctr">
                    <a:solidFill>
                      <a:srgbClr val="E26510"/>
                    </a:solidFill>
                  </a:tcPr>
                </a:tc>
                <a:extLst>
                  <a:ext uri="{0D108BD9-81ED-4DB2-BD59-A6C34878D82A}">
                    <a16:rowId xmlns:a16="http://schemas.microsoft.com/office/drawing/2014/main" val="10000"/>
                  </a:ext>
                </a:extLst>
              </a:tr>
              <a:tr h="683675">
                <a:tc>
                  <a:txBody>
                    <a:bodyPr/>
                    <a:lstStyle/>
                    <a:p>
                      <a:pPr marL="0" marR="0" lvl="0" indent="0" algn="ctr" rtl="0">
                        <a:spcBef>
                          <a:spcPts val="0"/>
                        </a:spcBef>
                        <a:spcAft>
                          <a:spcPts val="0"/>
                        </a:spcAft>
                        <a:buNone/>
                      </a:pPr>
                      <a:r>
                        <a:rPr lang="en-US">
                          <a:solidFill>
                            <a:srgbClr val="000000"/>
                          </a:solidFill>
                        </a:rPr>
                        <a:t>WIDA </a:t>
                      </a:r>
                      <a:r>
                        <a:rPr lang="en-US" sz="1400">
                          <a:solidFill>
                            <a:srgbClr val="000000"/>
                          </a:solidFill>
                        </a:rPr>
                        <a:t>ACCESS</a:t>
                      </a:r>
                      <a:endParaRPr sz="1400">
                        <a:solidFill>
                          <a:srgbClr val="000000"/>
                        </a:solidFill>
                      </a:endParaRPr>
                    </a:p>
                  </a:txBody>
                  <a:tcPr marL="79950" marR="79950" marT="33875" marB="33875" anchor="ctr"/>
                </a:tc>
                <a:tc>
                  <a:txBody>
                    <a:bodyPr/>
                    <a:lstStyle/>
                    <a:p>
                      <a:pPr marL="0" marR="0" lvl="0" indent="0" algn="l" rtl="0">
                        <a:spcBef>
                          <a:spcPts val="0"/>
                        </a:spcBef>
                        <a:spcAft>
                          <a:spcPts val="0"/>
                        </a:spcAft>
                        <a:buNone/>
                      </a:pPr>
                      <a:endParaRPr sz="1400">
                        <a:solidFill>
                          <a:srgbClr val="000000"/>
                        </a:solidFill>
                      </a:endParaRPr>
                    </a:p>
                  </a:txBody>
                  <a:tcPr marL="79950" marR="79950" marT="33875" marB="33875"/>
                </a:tc>
                <a:tc>
                  <a:txBody>
                    <a:bodyPr/>
                    <a:lstStyle/>
                    <a:p>
                      <a:pPr marL="0" marR="0" lvl="0" indent="0" algn="ctr" rtl="0">
                        <a:spcBef>
                          <a:spcPts val="0"/>
                        </a:spcBef>
                        <a:spcAft>
                          <a:spcPts val="0"/>
                        </a:spcAft>
                        <a:buNone/>
                      </a:pPr>
                      <a:r>
                        <a:rPr lang="en-US" sz="1400">
                          <a:solidFill>
                            <a:srgbClr val="000000"/>
                          </a:solidFill>
                        </a:rPr>
                        <a:t>WIDA AMS</a:t>
                      </a:r>
                      <a:endParaRPr sz="1400">
                        <a:solidFill>
                          <a:srgbClr val="000000"/>
                        </a:solidFill>
                      </a:endParaRPr>
                    </a:p>
                  </a:txBody>
                  <a:tcPr marL="79950" marR="79950" marT="33875" marB="33875" anchor="ctr"/>
                </a:tc>
                <a:tc>
                  <a:txBody>
                    <a:bodyPr/>
                    <a:lstStyle/>
                    <a:p>
                      <a:pPr marL="215900" marR="0" lvl="0" indent="-215900" algn="l" rtl="0">
                        <a:spcBef>
                          <a:spcPts val="0"/>
                        </a:spcBef>
                        <a:spcAft>
                          <a:spcPts val="0"/>
                        </a:spcAft>
                        <a:buSzPts val="1400"/>
                        <a:buFont typeface="Arial"/>
                        <a:buChar char="•"/>
                      </a:pPr>
                      <a:r>
                        <a:rPr lang="en-US" sz="1400">
                          <a:solidFill>
                            <a:srgbClr val="000000"/>
                          </a:solidFill>
                        </a:rPr>
                        <a:t>Caching server</a:t>
                      </a:r>
                      <a:endParaRPr sz="1100">
                        <a:solidFill>
                          <a:srgbClr val="000000"/>
                        </a:solidFill>
                      </a:endParaRPr>
                    </a:p>
                    <a:p>
                      <a:pPr marL="215900" marR="0" lvl="0" indent="-215900" algn="l" rtl="0">
                        <a:spcBef>
                          <a:spcPts val="0"/>
                        </a:spcBef>
                        <a:spcAft>
                          <a:spcPts val="0"/>
                        </a:spcAft>
                        <a:buSzPts val="1400"/>
                        <a:buFont typeface="Arial"/>
                        <a:buChar char="•"/>
                      </a:pPr>
                      <a:r>
                        <a:rPr lang="en-US" sz="1400">
                          <a:solidFill>
                            <a:srgbClr val="000000"/>
                          </a:solidFill>
                        </a:rPr>
                        <a:t>Clients for Windows, Linux, Mac OS, Chromebooks, iPads and Android</a:t>
                      </a:r>
                      <a:endParaRPr sz="1400">
                        <a:solidFill>
                          <a:srgbClr val="000000"/>
                        </a:solidFill>
                      </a:endParaRPr>
                    </a:p>
                  </a:txBody>
                  <a:tcPr marL="79950" marR="79950" marT="33875" marB="33875" anchor="ctr"/>
                </a:tc>
                <a:extLst>
                  <a:ext uri="{0D108BD9-81ED-4DB2-BD59-A6C34878D82A}">
                    <a16:rowId xmlns:a16="http://schemas.microsoft.com/office/drawing/2014/main" val="10001"/>
                  </a:ext>
                </a:extLst>
              </a:tr>
              <a:tr h="171450">
                <a:tc>
                  <a:txBody>
                    <a:bodyPr/>
                    <a:lstStyle/>
                    <a:p>
                      <a:pPr marL="0" marR="0" lvl="0" indent="0" algn="ctr" rtl="0">
                        <a:lnSpc>
                          <a:spcPct val="100000"/>
                        </a:lnSpc>
                        <a:spcBef>
                          <a:spcPts val="0"/>
                        </a:spcBef>
                        <a:spcAft>
                          <a:spcPts val="0"/>
                        </a:spcAft>
                        <a:buClr>
                          <a:schemeClr val="dk1"/>
                        </a:buClr>
                        <a:buSzPts val="1400"/>
                        <a:buFont typeface="Calibri"/>
                        <a:buNone/>
                      </a:pPr>
                      <a:r>
                        <a:rPr lang="en-US" sz="1400">
                          <a:solidFill>
                            <a:srgbClr val="000000"/>
                          </a:solidFill>
                        </a:rPr>
                        <a:t>CMAS</a:t>
                      </a:r>
                      <a:endParaRPr sz="1400">
                        <a:solidFill>
                          <a:srgbClr val="000000"/>
                        </a:solidFill>
                      </a:endParaRPr>
                    </a:p>
                  </a:txBody>
                  <a:tcPr marL="79950" marR="79950" marT="33875" marB="33875" anchor="ctr"/>
                </a:tc>
                <a:tc>
                  <a:txBody>
                    <a:bodyPr/>
                    <a:lstStyle/>
                    <a:p>
                      <a:pPr marL="0" marR="0" lvl="0" indent="0" algn="l" rtl="0">
                        <a:spcBef>
                          <a:spcPts val="0"/>
                        </a:spcBef>
                        <a:spcAft>
                          <a:spcPts val="0"/>
                        </a:spcAft>
                        <a:buNone/>
                      </a:pPr>
                      <a:endParaRPr sz="1400">
                        <a:solidFill>
                          <a:srgbClr val="000000"/>
                        </a:solidFill>
                      </a:endParaRPr>
                    </a:p>
                  </a:txBody>
                  <a:tcPr marL="79950" marR="79950" marT="33875" marB="33875"/>
                </a:tc>
                <a:tc>
                  <a:txBody>
                    <a:bodyPr/>
                    <a:lstStyle/>
                    <a:p>
                      <a:pPr marL="0" marR="0" lvl="0" indent="0" algn="ctr" rtl="0">
                        <a:spcBef>
                          <a:spcPts val="0"/>
                        </a:spcBef>
                        <a:spcAft>
                          <a:spcPts val="0"/>
                        </a:spcAft>
                        <a:buNone/>
                      </a:pPr>
                      <a:endParaRPr sz="1400">
                        <a:solidFill>
                          <a:srgbClr val="000000"/>
                        </a:solidFill>
                      </a:endParaRPr>
                    </a:p>
                  </a:txBody>
                  <a:tcPr marL="79950" marR="79950" marT="33875" marB="33875" anchor="ctr"/>
                </a:tc>
                <a:tc>
                  <a:txBody>
                    <a:bodyPr/>
                    <a:lstStyle/>
                    <a:p>
                      <a:pPr marL="215900" marR="0" lvl="0" indent="-215900" algn="l" rtl="0">
                        <a:lnSpc>
                          <a:spcPct val="100000"/>
                        </a:lnSpc>
                        <a:spcBef>
                          <a:spcPts val="0"/>
                        </a:spcBef>
                        <a:spcAft>
                          <a:spcPts val="0"/>
                        </a:spcAft>
                        <a:buSzPts val="1400"/>
                        <a:buFont typeface="Arial"/>
                        <a:buChar char="•"/>
                      </a:pPr>
                      <a:r>
                        <a:rPr lang="en-US" sz="1400">
                          <a:solidFill>
                            <a:srgbClr val="000000"/>
                          </a:solidFill>
                        </a:rPr>
                        <a:t>Caching server available</a:t>
                      </a:r>
                      <a:endParaRPr sz="1100">
                        <a:solidFill>
                          <a:srgbClr val="000000"/>
                        </a:solidFill>
                      </a:endParaRPr>
                    </a:p>
                    <a:p>
                      <a:pPr marL="215900" marR="0" lvl="0" indent="-215900" algn="l" rtl="0">
                        <a:spcBef>
                          <a:spcPts val="0"/>
                        </a:spcBef>
                        <a:spcAft>
                          <a:spcPts val="0"/>
                        </a:spcAft>
                        <a:buSzPts val="1400"/>
                        <a:buFont typeface="Arial"/>
                        <a:buChar char="•"/>
                      </a:pPr>
                      <a:r>
                        <a:rPr lang="en-US" sz="1400">
                          <a:solidFill>
                            <a:srgbClr val="000000"/>
                          </a:solidFill>
                        </a:rPr>
                        <a:t>Installable apps for desktop, Chromebooks, Androids and iPads</a:t>
                      </a:r>
                      <a:endParaRPr sz="1400">
                        <a:solidFill>
                          <a:srgbClr val="000000"/>
                        </a:solidFill>
                      </a:endParaRPr>
                    </a:p>
                  </a:txBody>
                  <a:tcPr marL="79950" marR="79950" marT="33875" marB="33875" anchor="ctr"/>
                </a:tc>
                <a:extLst>
                  <a:ext uri="{0D108BD9-81ED-4DB2-BD59-A6C34878D82A}">
                    <a16:rowId xmlns:a16="http://schemas.microsoft.com/office/drawing/2014/main" val="10002"/>
                  </a:ext>
                </a:extLst>
              </a:tr>
              <a:tr h="434825">
                <a:tc>
                  <a:txBody>
                    <a:bodyPr/>
                    <a:lstStyle/>
                    <a:p>
                      <a:pPr marL="0" marR="0" lvl="0" indent="0" algn="ctr" rtl="0">
                        <a:lnSpc>
                          <a:spcPct val="100000"/>
                        </a:lnSpc>
                        <a:spcBef>
                          <a:spcPts val="0"/>
                        </a:spcBef>
                        <a:spcAft>
                          <a:spcPts val="0"/>
                        </a:spcAft>
                        <a:buClr>
                          <a:schemeClr val="dk1"/>
                        </a:buClr>
                        <a:buSzPts val="1400"/>
                        <a:buFont typeface="Calibri"/>
                        <a:buNone/>
                      </a:pPr>
                      <a:r>
                        <a:rPr lang="en-US" sz="1400">
                          <a:solidFill>
                            <a:srgbClr val="000000"/>
                          </a:solidFill>
                        </a:rPr>
                        <a:t>CoAlt Science/ Social Studies</a:t>
                      </a:r>
                      <a:endParaRPr sz="1400">
                        <a:solidFill>
                          <a:srgbClr val="000000"/>
                        </a:solidFill>
                      </a:endParaRPr>
                    </a:p>
                  </a:txBody>
                  <a:tcPr marL="79950" marR="79950" marT="33875" marB="33875" anchor="ctr"/>
                </a:tc>
                <a:tc>
                  <a:txBody>
                    <a:bodyPr/>
                    <a:lstStyle/>
                    <a:p>
                      <a:pPr marL="0" marR="0" lvl="0" indent="0" algn="ctr" rtl="0">
                        <a:spcBef>
                          <a:spcPts val="0"/>
                        </a:spcBef>
                        <a:spcAft>
                          <a:spcPts val="0"/>
                        </a:spcAft>
                        <a:buNone/>
                      </a:pPr>
                      <a:r>
                        <a:rPr lang="en-US" sz="1400">
                          <a:solidFill>
                            <a:srgbClr val="000000"/>
                          </a:solidFill>
                        </a:rPr>
                        <a:t>N/A</a:t>
                      </a:r>
                      <a:endParaRPr sz="1400">
                        <a:solidFill>
                          <a:srgbClr val="000000"/>
                        </a:solidFill>
                      </a:endParaRPr>
                    </a:p>
                  </a:txBody>
                  <a:tcPr marL="79950" marR="79950" marT="33875" marB="33875" anchor="ctr"/>
                </a:tc>
                <a:tc>
                  <a:txBody>
                    <a:bodyPr/>
                    <a:lstStyle/>
                    <a:p>
                      <a:pPr marL="0" marR="0" lvl="0" indent="0" algn="ctr" rtl="0">
                        <a:spcBef>
                          <a:spcPts val="0"/>
                        </a:spcBef>
                        <a:spcAft>
                          <a:spcPts val="0"/>
                        </a:spcAft>
                        <a:buNone/>
                      </a:pPr>
                      <a:endParaRPr sz="1400">
                        <a:solidFill>
                          <a:srgbClr val="000000"/>
                        </a:solidFill>
                      </a:endParaRPr>
                    </a:p>
                  </a:txBody>
                  <a:tcPr marL="79950" marR="79950" marT="33875" marB="33875" anchor="ctr"/>
                </a:tc>
                <a:tc>
                  <a:txBody>
                    <a:bodyPr/>
                    <a:lstStyle/>
                    <a:p>
                      <a:pPr marL="215900" marR="0" lvl="0" indent="-127000" algn="l" rtl="0">
                        <a:spcBef>
                          <a:spcPts val="0"/>
                        </a:spcBef>
                        <a:spcAft>
                          <a:spcPts val="0"/>
                        </a:spcAft>
                        <a:buClr>
                          <a:schemeClr val="dk1"/>
                        </a:buClr>
                        <a:buSzPts val="1400"/>
                        <a:buFont typeface="Arial"/>
                        <a:buNone/>
                      </a:pPr>
                      <a:endParaRPr sz="1400">
                        <a:solidFill>
                          <a:srgbClr val="000000"/>
                        </a:solidFill>
                      </a:endParaRPr>
                    </a:p>
                  </a:txBody>
                  <a:tcPr marL="79950" marR="79950" marT="33875" marB="33875" anchor="ctr"/>
                </a:tc>
                <a:extLst>
                  <a:ext uri="{0D108BD9-81ED-4DB2-BD59-A6C34878D82A}">
                    <a16:rowId xmlns:a16="http://schemas.microsoft.com/office/drawing/2014/main" val="10003"/>
                  </a:ext>
                </a:extLst>
              </a:tr>
              <a:tr h="265575">
                <a:tc>
                  <a:txBody>
                    <a:bodyPr/>
                    <a:lstStyle/>
                    <a:p>
                      <a:pPr marL="0" marR="0" lvl="0" indent="0" algn="ctr" rtl="0">
                        <a:lnSpc>
                          <a:spcPct val="100000"/>
                        </a:lnSpc>
                        <a:spcBef>
                          <a:spcPts val="0"/>
                        </a:spcBef>
                        <a:spcAft>
                          <a:spcPts val="0"/>
                        </a:spcAft>
                        <a:buClr>
                          <a:schemeClr val="dk1"/>
                        </a:buClr>
                        <a:buSzPts val="1400"/>
                        <a:buFont typeface="Calibri"/>
                        <a:buNone/>
                      </a:pPr>
                      <a:r>
                        <a:rPr lang="en-US" sz="1400">
                          <a:solidFill>
                            <a:srgbClr val="000000"/>
                          </a:solidFill>
                        </a:rPr>
                        <a:t>CoAlt ELA and Math (Dynamic Learning Maps)</a:t>
                      </a:r>
                      <a:endParaRPr sz="1400">
                        <a:solidFill>
                          <a:srgbClr val="000000"/>
                        </a:solidFill>
                      </a:endParaRPr>
                    </a:p>
                  </a:txBody>
                  <a:tcPr marL="79950" marR="79950" marT="33875" marB="33875" anchor="ctr"/>
                </a:tc>
                <a:tc>
                  <a:txBody>
                    <a:bodyPr/>
                    <a:lstStyle/>
                    <a:p>
                      <a:pPr marL="0" marR="0" lvl="0" indent="0" algn="ctr" rtl="0">
                        <a:spcBef>
                          <a:spcPts val="0"/>
                        </a:spcBef>
                        <a:spcAft>
                          <a:spcPts val="0"/>
                        </a:spcAft>
                        <a:buNone/>
                      </a:pPr>
                      <a:r>
                        <a:rPr lang="en-US" sz="1400">
                          <a:solidFill>
                            <a:srgbClr val="000000"/>
                          </a:solidFill>
                        </a:rPr>
                        <a:t>Student Portal</a:t>
                      </a:r>
                      <a:endParaRPr sz="1400">
                        <a:solidFill>
                          <a:srgbClr val="000000"/>
                        </a:solidFill>
                      </a:endParaRPr>
                    </a:p>
                  </a:txBody>
                  <a:tcPr marL="79950" marR="79950" marT="33875" marB="33875"/>
                </a:tc>
                <a:tc>
                  <a:txBody>
                    <a:bodyPr/>
                    <a:lstStyle/>
                    <a:p>
                      <a:pPr marL="0" marR="0" lvl="0" indent="0" algn="ctr" rtl="0">
                        <a:spcBef>
                          <a:spcPts val="0"/>
                        </a:spcBef>
                        <a:spcAft>
                          <a:spcPts val="0"/>
                        </a:spcAft>
                        <a:buNone/>
                      </a:pPr>
                      <a:r>
                        <a:rPr lang="en-US" sz="1400">
                          <a:solidFill>
                            <a:srgbClr val="000000"/>
                          </a:solidFill>
                        </a:rPr>
                        <a:t>Educator Portal</a:t>
                      </a:r>
                      <a:endParaRPr sz="1400" b="0">
                        <a:solidFill>
                          <a:srgbClr val="000000"/>
                        </a:solidFill>
                      </a:endParaRPr>
                    </a:p>
                  </a:txBody>
                  <a:tcPr marL="79950" marR="79950" marT="33875" marB="33875"/>
                </a:tc>
                <a:tc>
                  <a:txBody>
                    <a:bodyPr/>
                    <a:lstStyle/>
                    <a:p>
                      <a:pPr marL="215900" marR="0" lvl="0" indent="-215900" algn="l" rtl="0">
                        <a:spcBef>
                          <a:spcPts val="0"/>
                        </a:spcBef>
                        <a:spcAft>
                          <a:spcPts val="0"/>
                        </a:spcAft>
                        <a:buSzPts val="1400"/>
                        <a:buFont typeface="Arial"/>
                        <a:buChar char="•"/>
                      </a:pPr>
                      <a:r>
                        <a:rPr lang="en-US" sz="1400">
                          <a:solidFill>
                            <a:srgbClr val="000000"/>
                          </a:solidFill>
                        </a:rPr>
                        <a:t>KITE Student Portal installed on each student device</a:t>
                      </a:r>
                      <a:endParaRPr sz="1400">
                        <a:solidFill>
                          <a:srgbClr val="000000"/>
                        </a:solidFill>
                      </a:endParaRPr>
                    </a:p>
                  </a:txBody>
                  <a:tcPr marL="79950" marR="79950" marT="33875" marB="33875" anchor="ctr"/>
                </a:tc>
                <a:extLst>
                  <a:ext uri="{0D108BD9-81ED-4DB2-BD59-A6C34878D82A}">
                    <a16:rowId xmlns:a16="http://schemas.microsoft.com/office/drawing/2014/main" val="10004"/>
                  </a:ext>
                </a:extLst>
              </a:tr>
              <a:tr h="840025">
                <a:tc>
                  <a:txBody>
                    <a:bodyPr/>
                    <a:lstStyle/>
                    <a:p>
                      <a:pPr marL="0" marR="0" lvl="0" indent="0" algn="ctr" rtl="0">
                        <a:lnSpc>
                          <a:spcPct val="100000"/>
                        </a:lnSpc>
                        <a:spcBef>
                          <a:spcPts val="0"/>
                        </a:spcBef>
                        <a:spcAft>
                          <a:spcPts val="0"/>
                        </a:spcAft>
                        <a:buClr>
                          <a:schemeClr val="dk1"/>
                        </a:buClr>
                        <a:buSzPts val="1400"/>
                        <a:buFont typeface="Calibri"/>
                        <a:buNone/>
                      </a:pPr>
                      <a:r>
                        <a:rPr lang="en-US" sz="1400">
                          <a:solidFill>
                            <a:srgbClr val="000000"/>
                          </a:solidFill>
                        </a:rPr>
                        <a:t>PSAT and SAT</a:t>
                      </a:r>
                      <a:endParaRPr sz="1100">
                        <a:solidFill>
                          <a:srgbClr val="000000"/>
                        </a:solidFill>
                      </a:endParaRPr>
                    </a:p>
                  </a:txBody>
                  <a:tcPr marL="79950" marR="79950" marT="33875" marB="33875" anchor="ctr"/>
                </a:tc>
                <a:tc>
                  <a:txBody>
                    <a:bodyPr/>
                    <a:lstStyle/>
                    <a:p>
                      <a:pPr marL="0" marR="0" lvl="0" indent="0" algn="ctr" rtl="0">
                        <a:spcBef>
                          <a:spcPts val="0"/>
                        </a:spcBef>
                        <a:spcAft>
                          <a:spcPts val="0"/>
                        </a:spcAft>
                        <a:buNone/>
                      </a:pPr>
                      <a:r>
                        <a:rPr lang="en-US" sz="1400">
                          <a:solidFill>
                            <a:srgbClr val="000000"/>
                          </a:solidFill>
                        </a:rPr>
                        <a:t>Student Portal:</a:t>
                      </a:r>
                      <a:endParaRPr sz="1100">
                        <a:solidFill>
                          <a:srgbClr val="000000"/>
                        </a:solidFill>
                      </a:endParaRPr>
                    </a:p>
                    <a:p>
                      <a:pPr marL="0" marR="0" lvl="0" indent="0" algn="ctr" rtl="0">
                        <a:spcBef>
                          <a:spcPts val="0"/>
                        </a:spcBef>
                        <a:spcAft>
                          <a:spcPts val="0"/>
                        </a:spcAft>
                        <a:buNone/>
                      </a:pPr>
                      <a:r>
                        <a:rPr lang="en-US" sz="1400">
                          <a:solidFill>
                            <a:srgbClr val="000000"/>
                          </a:solidFill>
                        </a:rPr>
                        <a:t>Bluebook App</a:t>
                      </a:r>
                      <a:endParaRPr sz="1100">
                        <a:solidFill>
                          <a:srgbClr val="000000"/>
                        </a:solidFill>
                      </a:endParaRPr>
                    </a:p>
                    <a:p>
                      <a:pPr marL="0" marR="0" lvl="0" indent="0" algn="ctr" rtl="0">
                        <a:spcBef>
                          <a:spcPts val="0"/>
                        </a:spcBef>
                        <a:spcAft>
                          <a:spcPts val="0"/>
                        </a:spcAft>
                        <a:buNone/>
                      </a:pPr>
                      <a:endParaRPr sz="1400">
                        <a:solidFill>
                          <a:srgbClr val="000000"/>
                        </a:solidFill>
                      </a:endParaRPr>
                    </a:p>
                    <a:p>
                      <a:pPr marL="0" marR="0" lvl="0" indent="0" algn="ctr" rtl="0">
                        <a:spcBef>
                          <a:spcPts val="0"/>
                        </a:spcBef>
                        <a:spcAft>
                          <a:spcPts val="0"/>
                        </a:spcAft>
                        <a:buNone/>
                      </a:pPr>
                      <a:endParaRPr sz="1400">
                        <a:solidFill>
                          <a:srgbClr val="000000"/>
                        </a:solidFill>
                      </a:endParaRPr>
                    </a:p>
                  </a:txBody>
                  <a:tcPr marL="79950" marR="79950" marT="33875" marB="33875" anchor="ctr"/>
                </a:tc>
                <a:tc>
                  <a:txBody>
                    <a:bodyPr/>
                    <a:lstStyle/>
                    <a:p>
                      <a:pPr marL="0" marR="0" lvl="0" indent="0" algn="ctr" rtl="0">
                        <a:spcBef>
                          <a:spcPts val="0"/>
                        </a:spcBef>
                        <a:spcAft>
                          <a:spcPts val="0"/>
                        </a:spcAft>
                        <a:buNone/>
                      </a:pPr>
                      <a:r>
                        <a:rPr lang="en-US" sz="1400" b="0">
                          <a:solidFill>
                            <a:srgbClr val="000000"/>
                          </a:solidFill>
                        </a:rPr>
                        <a:t>Test Day Toolkit (TDTK)</a:t>
                      </a:r>
                      <a:endParaRPr sz="1100">
                        <a:solidFill>
                          <a:srgbClr val="000000"/>
                        </a:solidFill>
                      </a:endParaRPr>
                    </a:p>
                  </a:txBody>
                  <a:tcPr marL="79950" marR="79950" marT="33875" marB="33875" anchor="ctr"/>
                </a:tc>
                <a:tc>
                  <a:txBody>
                    <a:bodyPr/>
                    <a:lstStyle/>
                    <a:p>
                      <a:pPr marL="215900" marR="0" lvl="0" indent="-215900" algn="l" rtl="0">
                        <a:spcBef>
                          <a:spcPts val="0"/>
                        </a:spcBef>
                        <a:spcAft>
                          <a:spcPts val="0"/>
                        </a:spcAft>
                        <a:buSzPts val="1400"/>
                        <a:buFont typeface="Arial"/>
                        <a:buChar char="•"/>
                      </a:pPr>
                      <a:r>
                        <a:rPr lang="en-US" sz="1400">
                          <a:solidFill>
                            <a:srgbClr val="000000"/>
                          </a:solidFill>
                        </a:rPr>
                        <a:t>Bluebook is an installable app for Windows, Mac, iPad or school-managed Chromebooks</a:t>
                      </a:r>
                      <a:endParaRPr sz="1100">
                        <a:solidFill>
                          <a:srgbClr val="000000"/>
                        </a:solidFill>
                      </a:endParaRPr>
                    </a:p>
                    <a:p>
                      <a:pPr marL="215900" marR="0" lvl="0" indent="-215900" algn="l" rtl="0">
                        <a:spcBef>
                          <a:spcPts val="0"/>
                        </a:spcBef>
                        <a:spcAft>
                          <a:spcPts val="0"/>
                        </a:spcAft>
                        <a:buSzPts val="1400"/>
                        <a:buFont typeface="Arial"/>
                        <a:buChar char="•"/>
                      </a:pPr>
                      <a:r>
                        <a:rPr lang="en-US" sz="1400">
                          <a:solidFill>
                            <a:srgbClr val="000000"/>
                          </a:solidFill>
                        </a:rPr>
                        <a:t>TDTK is accessed through an established College Board account</a:t>
                      </a:r>
                      <a:endParaRPr sz="1100">
                        <a:solidFill>
                          <a:srgbClr val="000000"/>
                        </a:solidFill>
                      </a:endParaRPr>
                    </a:p>
                  </a:txBody>
                  <a:tcPr marL="79950" marR="79950" marT="33875" marB="33875" anchor="ctr"/>
                </a:tc>
                <a:extLst>
                  <a:ext uri="{0D108BD9-81ED-4DB2-BD59-A6C34878D82A}">
                    <a16:rowId xmlns:a16="http://schemas.microsoft.com/office/drawing/2014/main" val="10005"/>
                  </a:ext>
                </a:extLst>
              </a:tr>
            </a:tbl>
          </a:graphicData>
        </a:graphic>
      </p:graphicFrame>
      <p:pic>
        <p:nvPicPr>
          <p:cNvPr id="853" name="Google Shape;853;p76" descr="PearsonAccess next logo"/>
          <p:cNvPicPr preferRelativeResize="0"/>
          <p:nvPr/>
        </p:nvPicPr>
        <p:blipFill rotWithShape="1">
          <a:blip r:embed="rId3">
            <a:alphaModFix/>
          </a:blip>
          <a:srcRect/>
          <a:stretch/>
        </p:blipFill>
        <p:spPr>
          <a:xfrm>
            <a:off x="3704498" y="2455278"/>
            <a:ext cx="1250156" cy="214313"/>
          </a:xfrm>
          <a:prstGeom prst="rect">
            <a:avLst/>
          </a:prstGeom>
          <a:noFill/>
          <a:ln>
            <a:noFill/>
          </a:ln>
        </p:spPr>
      </p:pic>
      <p:pic>
        <p:nvPicPr>
          <p:cNvPr id="854" name="Google Shape;854;p76" descr="PearsonAccess next logo"/>
          <p:cNvPicPr preferRelativeResize="0"/>
          <p:nvPr/>
        </p:nvPicPr>
        <p:blipFill rotWithShape="1">
          <a:blip r:embed="rId3">
            <a:alphaModFix/>
          </a:blip>
          <a:srcRect/>
          <a:stretch/>
        </p:blipFill>
        <p:spPr>
          <a:xfrm>
            <a:off x="3704499" y="3036418"/>
            <a:ext cx="1250156" cy="214313"/>
          </a:xfrm>
          <a:prstGeom prst="rect">
            <a:avLst/>
          </a:prstGeom>
          <a:noFill/>
          <a:ln>
            <a:noFill/>
          </a:ln>
        </p:spPr>
      </p:pic>
      <p:pic>
        <p:nvPicPr>
          <p:cNvPr id="855" name="Google Shape;855;p76" descr="Kite Logo"/>
          <p:cNvPicPr preferRelativeResize="0"/>
          <p:nvPr/>
        </p:nvPicPr>
        <p:blipFill rotWithShape="1">
          <a:blip r:embed="rId4">
            <a:alphaModFix/>
          </a:blip>
          <a:srcRect/>
          <a:stretch/>
        </p:blipFill>
        <p:spPr>
          <a:xfrm>
            <a:off x="2278080" y="3704240"/>
            <a:ext cx="668066" cy="342236"/>
          </a:xfrm>
          <a:prstGeom prst="rect">
            <a:avLst/>
          </a:prstGeom>
          <a:noFill/>
          <a:ln>
            <a:noFill/>
          </a:ln>
        </p:spPr>
      </p:pic>
      <p:pic>
        <p:nvPicPr>
          <p:cNvPr id="856" name="Google Shape;856;p76" descr="Kite Logo"/>
          <p:cNvPicPr preferRelativeResize="0"/>
          <p:nvPr/>
        </p:nvPicPr>
        <p:blipFill rotWithShape="1">
          <a:blip r:embed="rId4">
            <a:alphaModFix/>
          </a:blip>
          <a:srcRect/>
          <a:stretch/>
        </p:blipFill>
        <p:spPr>
          <a:xfrm>
            <a:off x="4092557" y="3706960"/>
            <a:ext cx="668066" cy="342236"/>
          </a:xfrm>
          <a:prstGeom prst="rect">
            <a:avLst/>
          </a:prstGeom>
          <a:noFill/>
          <a:ln>
            <a:noFill/>
          </a:ln>
        </p:spPr>
      </p:pic>
      <p:pic>
        <p:nvPicPr>
          <p:cNvPr id="857" name="Google Shape;857;p76" descr="DRC Insight Logo"/>
          <p:cNvPicPr preferRelativeResize="0"/>
          <p:nvPr/>
        </p:nvPicPr>
        <p:blipFill rotWithShape="1">
          <a:blip r:embed="rId5">
            <a:alphaModFix/>
          </a:blip>
          <a:srcRect/>
          <a:stretch/>
        </p:blipFill>
        <p:spPr>
          <a:xfrm>
            <a:off x="1991948" y="1693437"/>
            <a:ext cx="1174476" cy="329426"/>
          </a:xfrm>
          <a:prstGeom prst="rect">
            <a:avLst/>
          </a:prstGeom>
          <a:noFill/>
          <a:ln>
            <a:noFill/>
          </a:ln>
        </p:spPr>
      </p:pic>
      <p:pic>
        <p:nvPicPr>
          <p:cNvPr id="858" name="Google Shape;858;p76" descr="Test Nav Logo"/>
          <p:cNvPicPr preferRelativeResize="0"/>
          <p:nvPr/>
        </p:nvPicPr>
        <p:blipFill rotWithShape="1">
          <a:blip r:embed="rId6">
            <a:alphaModFix/>
          </a:blip>
          <a:srcRect/>
          <a:stretch/>
        </p:blipFill>
        <p:spPr>
          <a:xfrm>
            <a:off x="1991938" y="2427600"/>
            <a:ext cx="1097280" cy="307427"/>
          </a:xfrm>
          <a:prstGeom prst="rect">
            <a:avLst/>
          </a:prstGeom>
          <a:noFill/>
          <a:ln>
            <a:noFill/>
          </a:ln>
        </p:spPr>
      </p:pic>
      <p:pic>
        <p:nvPicPr>
          <p:cNvPr id="859" name="Google Shape;859;p76" descr="Bluebook App Logo"/>
          <p:cNvPicPr preferRelativeResize="0"/>
          <p:nvPr/>
        </p:nvPicPr>
        <p:blipFill rotWithShape="1">
          <a:blip r:embed="rId7">
            <a:alphaModFix/>
          </a:blip>
          <a:srcRect/>
          <a:stretch/>
        </p:blipFill>
        <p:spPr>
          <a:xfrm>
            <a:off x="2394181" y="4576656"/>
            <a:ext cx="435860" cy="409661"/>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77"/>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3200"/>
              <a:buFont typeface="Calibri"/>
              <a:buNone/>
            </a:pPr>
            <a:r>
              <a:rPr lang="en-US" sz="3200">
                <a:latin typeface="Calibri"/>
                <a:ea typeface="Calibri"/>
                <a:cs typeface="Calibri"/>
                <a:sym typeface="Calibri"/>
              </a:rPr>
              <a:t>Disable Background Processes</a:t>
            </a:r>
            <a:endParaRPr/>
          </a:p>
        </p:txBody>
      </p:sp>
      <p:sp>
        <p:nvSpPr>
          <p:cNvPr id="865" name="Google Shape;865;p77"/>
          <p:cNvSpPr txBox="1">
            <a:spLocks noGrp="1"/>
          </p:cNvSpPr>
          <p:nvPr>
            <p:ph type="body" idx="1"/>
          </p:nvPr>
        </p:nvSpPr>
        <p:spPr>
          <a:xfrm>
            <a:off x="311700" y="1035200"/>
            <a:ext cx="8135100" cy="3152100"/>
          </a:xfrm>
          <a:prstGeom prst="rect">
            <a:avLst/>
          </a:prstGeom>
          <a:noFill/>
          <a:ln>
            <a:noFill/>
          </a:ln>
        </p:spPr>
        <p:txBody>
          <a:bodyPr spcFirstLastPara="1" wrap="square" lIns="0" tIns="0" rIns="0" bIns="45700" anchor="t" anchorCtr="0">
            <a:noAutofit/>
          </a:bodyPr>
          <a:lstStyle/>
          <a:p>
            <a:pPr marL="228600" lvl="0" indent="-190500" algn="l" rtl="0">
              <a:lnSpc>
                <a:spcPct val="100000"/>
              </a:lnSpc>
              <a:spcBef>
                <a:spcPts val="0"/>
              </a:spcBef>
              <a:spcAft>
                <a:spcPts val="0"/>
              </a:spcAft>
              <a:buClr>
                <a:srgbClr val="000000"/>
              </a:buClr>
              <a:buSzPts val="1200"/>
              <a:buChar char="●"/>
            </a:pPr>
            <a:r>
              <a:rPr lang="en-US" sz="1200">
                <a:solidFill>
                  <a:srgbClr val="000000"/>
                </a:solidFill>
              </a:rPr>
              <a:t>For test </a:t>
            </a:r>
            <a:r>
              <a:rPr lang="en-US" sz="1200" b="1">
                <a:solidFill>
                  <a:srgbClr val="000000"/>
                </a:solidFill>
              </a:rPr>
              <a:t>security</a:t>
            </a:r>
            <a:r>
              <a:rPr lang="en-US" sz="1200">
                <a:solidFill>
                  <a:srgbClr val="000000"/>
                </a:solidFill>
              </a:rPr>
              <a:t> and </a:t>
            </a:r>
            <a:r>
              <a:rPr lang="en-US" sz="1200" b="1">
                <a:solidFill>
                  <a:srgbClr val="000000"/>
                </a:solidFill>
              </a:rPr>
              <a:t>device performance</a:t>
            </a:r>
            <a:r>
              <a:rPr lang="en-US" sz="1200">
                <a:solidFill>
                  <a:srgbClr val="000000"/>
                </a:solidFill>
              </a:rPr>
              <a:t>, disable unnecessary background processes and software during testing. Examples:</a:t>
            </a:r>
            <a:endParaRPr sz="1200">
              <a:solidFill>
                <a:srgbClr val="000000"/>
              </a:solidFill>
            </a:endParaRPr>
          </a:p>
          <a:p>
            <a:pPr marL="628650" lvl="1" indent="-247650" algn="l" rtl="0">
              <a:lnSpc>
                <a:spcPct val="100000"/>
              </a:lnSpc>
              <a:spcBef>
                <a:spcPts val="1000"/>
              </a:spcBef>
              <a:spcAft>
                <a:spcPts val="0"/>
              </a:spcAft>
              <a:buClr>
                <a:srgbClr val="000000"/>
              </a:buClr>
              <a:buSzPts val="1200"/>
              <a:buChar char="○"/>
            </a:pPr>
            <a:r>
              <a:rPr lang="en-US" sz="1200">
                <a:solidFill>
                  <a:srgbClr val="000000"/>
                </a:solidFill>
              </a:rPr>
              <a:t>Instructional Software</a:t>
            </a:r>
            <a:endParaRPr sz="1200">
              <a:solidFill>
                <a:srgbClr val="000000"/>
              </a:solidFill>
            </a:endParaRPr>
          </a:p>
          <a:p>
            <a:pPr marL="628650" lvl="1" indent="-247650" algn="l" rtl="0">
              <a:lnSpc>
                <a:spcPct val="100000"/>
              </a:lnSpc>
              <a:spcBef>
                <a:spcPts val="0"/>
              </a:spcBef>
              <a:spcAft>
                <a:spcPts val="0"/>
              </a:spcAft>
              <a:buClr>
                <a:srgbClr val="000000"/>
              </a:buClr>
              <a:buSzPts val="1200"/>
              <a:buChar char="○"/>
            </a:pPr>
            <a:r>
              <a:rPr lang="en-US" sz="1200">
                <a:solidFill>
                  <a:srgbClr val="000000"/>
                </a:solidFill>
              </a:rPr>
              <a:t>Automatic Updates</a:t>
            </a:r>
            <a:endParaRPr sz="1200">
              <a:solidFill>
                <a:srgbClr val="000000"/>
              </a:solidFill>
            </a:endParaRPr>
          </a:p>
          <a:p>
            <a:pPr marL="628650" lvl="1" indent="-247650" algn="l" rtl="0">
              <a:lnSpc>
                <a:spcPct val="100000"/>
              </a:lnSpc>
              <a:spcBef>
                <a:spcPts val="0"/>
              </a:spcBef>
              <a:spcAft>
                <a:spcPts val="0"/>
              </a:spcAft>
              <a:buClr>
                <a:srgbClr val="000000"/>
              </a:buClr>
              <a:buSzPts val="1200"/>
              <a:buChar char="○"/>
            </a:pPr>
            <a:r>
              <a:rPr lang="en-US" sz="1200">
                <a:solidFill>
                  <a:srgbClr val="000000"/>
                </a:solidFill>
              </a:rPr>
              <a:t>Intelligent Personal Assistant (IPA)</a:t>
            </a:r>
            <a:endParaRPr sz="1200">
              <a:solidFill>
                <a:srgbClr val="000000"/>
              </a:solidFill>
            </a:endParaRPr>
          </a:p>
          <a:p>
            <a:pPr marL="628650" lvl="1" indent="-247650" algn="l" rtl="0">
              <a:lnSpc>
                <a:spcPct val="100000"/>
              </a:lnSpc>
              <a:spcBef>
                <a:spcPts val="0"/>
              </a:spcBef>
              <a:spcAft>
                <a:spcPts val="0"/>
              </a:spcAft>
              <a:buClr>
                <a:srgbClr val="000000"/>
              </a:buClr>
              <a:buSzPts val="1200"/>
              <a:buChar char="○"/>
            </a:pPr>
            <a:r>
              <a:rPr lang="en-US" sz="1200">
                <a:solidFill>
                  <a:srgbClr val="000000"/>
                </a:solidFill>
              </a:rPr>
              <a:t>iPadOS, Chrome OS, Netbook Devices</a:t>
            </a:r>
            <a:endParaRPr sz="1200">
              <a:solidFill>
                <a:srgbClr val="000000"/>
              </a:solidFill>
            </a:endParaRPr>
          </a:p>
          <a:p>
            <a:pPr marL="628650" lvl="1" indent="-247650" algn="l" rtl="0">
              <a:lnSpc>
                <a:spcPct val="100000"/>
              </a:lnSpc>
              <a:spcBef>
                <a:spcPts val="0"/>
              </a:spcBef>
              <a:spcAft>
                <a:spcPts val="0"/>
              </a:spcAft>
              <a:buClr>
                <a:srgbClr val="000000"/>
              </a:buClr>
              <a:buSzPts val="1200"/>
              <a:buChar char="○"/>
            </a:pPr>
            <a:r>
              <a:rPr lang="en-US" sz="1200">
                <a:solidFill>
                  <a:srgbClr val="000000"/>
                </a:solidFill>
              </a:rPr>
              <a:t>Collaboration Tools</a:t>
            </a:r>
            <a:endParaRPr sz="1200">
              <a:solidFill>
                <a:srgbClr val="000000"/>
              </a:solidFill>
            </a:endParaRPr>
          </a:p>
          <a:p>
            <a:pPr marL="628650" lvl="1" indent="-247650" algn="l" rtl="0">
              <a:lnSpc>
                <a:spcPct val="100000"/>
              </a:lnSpc>
              <a:spcBef>
                <a:spcPts val="0"/>
              </a:spcBef>
              <a:spcAft>
                <a:spcPts val="0"/>
              </a:spcAft>
              <a:buClr>
                <a:srgbClr val="000000"/>
              </a:buClr>
              <a:buSzPts val="1200"/>
              <a:buChar char="○"/>
            </a:pPr>
            <a:r>
              <a:rPr lang="en-US" sz="1200">
                <a:solidFill>
                  <a:srgbClr val="000000"/>
                </a:solidFill>
              </a:rPr>
              <a:t>Microsoft Game Bar and Other Screen Capture Software</a:t>
            </a:r>
            <a:endParaRPr sz="1200">
              <a:solidFill>
                <a:srgbClr val="000000"/>
              </a:solidFill>
            </a:endParaRPr>
          </a:p>
          <a:p>
            <a:pPr marL="228600" lvl="0" indent="-190500" algn="l" rtl="0">
              <a:lnSpc>
                <a:spcPct val="100000"/>
              </a:lnSpc>
              <a:spcBef>
                <a:spcPts val="1000"/>
              </a:spcBef>
              <a:spcAft>
                <a:spcPts val="0"/>
              </a:spcAft>
              <a:buClr>
                <a:srgbClr val="000000"/>
              </a:buClr>
              <a:buSzPts val="1200"/>
              <a:buChar char="●"/>
            </a:pPr>
            <a:r>
              <a:rPr lang="en-US" sz="1200">
                <a:solidFill>
                  <a:srgbClr val="000000"/>
                </a:solidFill>
              </a:rPr>
              <a:t>Unnecessary applications and features running in the background on testing devices, including update processes, consume CPU and memory</a:t>
            </a:r>
            <a:endParaRPr sz="1200">
              <a:solidFill>
                <a:srgbClr val="000000"/>
              </a:solidFill>
            </a:endParaRPr>
          </a:p>
          <a:p>
            <a:pPr marL="571500" lvl="1" indent="-190500" algn="l" rtl="0">
              <a:lnSpc>
                <a:spcPct val="100000"/>
              </a:lnSpc>
              <a:spcBef>
                <a:spcPts val="500"/>
              </a:spcBef>
              <a:spcAft>
                <a:spcPts val="0"/>
              </a:spcAft>
              <a:buClr>
                <a:srgbClr val="000000"/>
              </a:buClr>
              <a:buSzPts val="1200"/>
              <a:buChar char="○"/>
            </a:pPr>
            <a:r>
              <a:rPr lang="en-US" sz="1200">
                <a:solidFill>
                  <a:srgbClr val="000000"/>
                </a:solidFill>
              </a:rPr>
              <a:t>This can affect the testing experience</a:t>
            </a:r>
            <a:endParaRPr sz="1200">
              <a:solidFill>
                <a:srgbClr val="000000"/>
              </a:solidFill>
            </a:endParaRPr>
          </a:p>
          <a:p>
            <a:pPr marL="914400" lvl="2" indent="-190500" algn="l" rtl="0">
              <a:lnSpc>
                <a:spcPct val="100000"/>
              </a:lnSpc>
              <a:spcBef>
                <a:spcPts val="500"/>
              </a:spcBef>
              <a:spcAft>
                <a:spcPts val="0"/>
              </a:spcAft>
              <a:buClr>
                <a:srgbClr val="000000"/>
              </a:buClr>
              <a:buSzPts val="1200"/>
              <a:buChar char="■"/>
            </a:pPr>
            <a:r>
              <a:rPr lang="en-US" sz="1200">
                <a:solidFill>
                  <a:srgbClr val="000000"/>
                </a:solidFill>
              </a:rPr>
              <a:t>If they become active, they can “kick out” students while they take secure online tests (ex: low battery)</a:t>
            </a:r>
            <a:endParaRPr sz="1200">
              <a:solidFill>
                <a:srgbClr val="000000"/>
              </a:solidFill>
            </a:endParaRPr>
          </a:p>
          <a:p>
            <a:pPr marL="914400" lvl="2" indent="-190500" algn="l" rtl="0">
              <a:lnSpc>
                <a:spcPct val="100000"/>
              </a:lnSpc>
              <a:spcBef>
                <a:spcPts val="500"/>
              </a:spcBef>
              <a:spcAft>
                <a:spcPts val="0"/>
              </a:spcAft>
              <a:buClr>
                <a:srgbClr val="000000"/>
              </a:buClr>
              <a:buSzPts val="1200"/>
              <a:buChar char="■"/>
            </a:pPr>
            <a:r>
              <a:rPr lang="en-US" sz="1200">
                <a:solidFill>
                  <a:srgbClr val="000000"/>
                </a:solidFill>
              </a:rPr>
              <a:t>For ACCESS:</a:t>
            </a:r>
            <a:endParaRPr sz="1200">
              <a:solidFill>
                <a:srgbClr val="000000"/>
              </a:solidFill>
            </a:endParaRPr>
          </a:p>
          <a:p>
            <a:pPr marL="1257300" lvl="3" indent="-190500" algn="l" rtl="0">
              <a:lnSpc>
                <a:spcPct val="100000"/>
              </a:lnSpc>
              <a:spcBef>
                <a:spcPts val="500"/>
              </a:spcBef>
              <a:spcAft>
                <a:spcPts val="0"/>
              </a:spcAft>
              <a:buClr>
                <a:srgbClr val="000000"/>
              </a:buClr>
              <a:buSzPts val="1200"/>
              <a:buChar char="●"/>
            </a:pPr>
            <a:r>
              <a:rPr lang="en-US" sz="1200">
                <a:solidFill>
                  <a:srgbClr val="000000"/>
                </a:solidFill>
              </a:rPr>
              <a:t>Audio playback may be choppy </a:t>
            </a:r>
            <a:endParaRPr sz="1200">
              <a:solidFill>
                <a:srgbClr val="000000"/>
              </a:solidFill>
            </a:endParaRPr>
          </a:p>
          <a:p>
            <a:pPr marL="1257300" lvl="3" indent="-190500" algn="l" rtl="0">
              <a:lnSpc>
                <a:spcPct val="100000"/>
              </a:lnSpc>
              <a:spcBef>
                <a:spcPts val="500"/>
              </a:spcBef>
              <a:spcAft>
                <a:spcPts val="0"/>
              </a:spcAft>
              <a:buClr>
                <a:srgbClr val="000000"/>
              </a:buClr>
              <a:buSzPts val="1200"/>
              <a:buChar char="●"/>
            </a:pPr>
            <a:r>
              <a:rPr lang="en-US" sz="1200">
                <a:solidFill>
                  <a:srgbClr val="000000"/>
                </a:solidFill>
              </a:rPr>
              <a:t>Speaking test responses may be distorted</a:t>
            </a:r>
            <a:endParaRPr sz="1200">
              <a:solidFill>
                <a:srgbClr val="000000"/>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69"/>
        <p:cNvGrpSpPr/>
        <p:nvPr/>
      </p:nvGrpSpPr>
      <p:grpSpPr>
        <a:xfrm>
          <a:off x="0" y="0"/>
          <a:ext cx="0" cy="0"/>
          <a:chOff x="0" y="0"/>
          <a:chExt cx="0" cy="0"/>
        </a:xfrm>
      </p:grpSpPr>
      <p:sp>
        <p:nvSpPr>
          <p:cNvPr id="871" name="Google Shape;871;g37aca7b9956_0_87"/>
          <p:cNvSpPr txBox="1">
            <a:spLocks noGrp="1"/>
          </p:cNvSpPr>
          <p:nvPr>
            <p:ph type="title"/>
          </p:nvPr>
        </p:nvSpPr>
        <p:spPr>
          <a:xfrm>
            <a:off x="0" y="3361600"/>
            <a:ext cx="9144000" cy="666600"/>
          </a:xfrm>
          <a:prstGeom prst="rect">
            <a:avLst/>
          </a:prstGeom>
          <a:solidFill>
            <a:srgbClr val="E26510"/>
          </a:solidFill>
        </p:spPr>
        <p:txBody>
          <a:bodyPr spcFirstLastPara="1" wrap="square" lIns="91425" tIns="91425" rIns="91425" bIns="91425" anchor="t" anchorCtr="0">
            <a:normAutofit/>
          </a:bodyPr>
          <a:lstStyle/>
          <a:p>
            <a:pPr marL="0" lvl="0" indent="0" algn="ctr" rtl="0">
              <a:spcBef>
                <a:spcPts val="0"/>
              </a:spcBef>
              <a:spcAft>
                <a:spcPts val="0"/>
              </a:spcAft>
              <a:buNone/>
            </a:pPr>
            <a:r>
              <a:rPr lang="en-US"/>
              <a:t>Final Thoughts and Reminders</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5"/>
        <p:cNvGrpSpPr/>
        <p:nvPr/>
      </p:nvGrpSpPr>
      <p:grpSpPr>
        <a:xfrm>
          <a:off x="0" y="0"/>
          <a:ext cx="0" cy="0"/>
          <a:chOff x="0" y="0"/>
          <a:chExt cx="0" cy="0"/>
        </a:xfrm>
      </p:grpSpPr>
      <p:sp>
        <p:nvSpPr>
          <p:cNvPr id="876" name="Google Shape;876;g37aca7b9956_0_81"/>
          <p:cNvSpPr txBox="1">
            <a:spLocks noGrp="1"/>
          </p:cNvSpPr>
          <p:nvPr>
            <p:ph type="title"/>
          </p:nvPr>
        </p:nvSpPr>
        <p:spPr>
          <a:xfrm>
            <a:off x="311700" y="105100"/>
            <a:ext cx="7167900" cy="741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solidFill>
                  <a:schemeClr val="dk1"/>
                </a:solidFill>
                <a:latin typeface="Calibri"/>
                <a:ea typeface="Calibri"/>
                <a:cs typeface="Calibri"/>
                <a:sym typeface="Calibri"/>
              </a:rPr>
              <a:t>Syncplicity</a:t>
            </a:r>
            <a:endParaRPr/>
          </a:p>
        </p:txBody>
      </p:sp>
      <p:sp>
        <p:nvSpPr>
          <p:cNvPr id="877" name="Google Shape;877;g37aca7b9956_0_81"/>
          <p:cNvSpPr txBox="1">
            <a:spLocks noGrp="1"/>
          </p:cNvSpPr>
          <p:nvPr>
            <p:ph type="body" idx="1"/>
          </p:nvPr>
        </p:nvSpPr>
        <p:spPr>
          <a:xfrm>
            <a:off x="311700" y="1152475"/>
            <a:ext cx="8509500" cy="30348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SzPts val="1800"/>
              <a:buFont typeface="Calibri"/>
              <a:buChar char="●"/>
            </a:pPr>
            <a:r>
              <a:rPr lang="en-US" sz="1800">
                <a:latin typeface="Calibri"/>
                <a:ea typeface="Calibri"/>
                <a:cs typeface="Calibri"/>
                <a:sym typeface="Calibri"/>
              </a:rPr>
              <a:t>All documents from previous years will be removed and archived externally by CDE on </a:t>
            </a:r>
            <a:r>
              <a:rPr lang="en-US" sz="1800" i="1" u="sng">
                <a:solidFill>
                  <a:srgbClr val="EF7521"/>
                </a:solidFill>
                <a:latin typeface="Calibri"/>
                <a:ea typeface="Calibri"/>
                <a:cs typeface="Calibri"/>
                <a:sym typeface="Calibri"/>
              </a:rPr>
              <a:t>September 15</a:t>
            </a:r>
            <a:endParaRPr sz="1800" i="1" u="sng">
              <a:solidFill>
                <a:srgbClr val="EF7521"/>
              </a:solidFill>
              <a:latin typeface="Calibri"/>
              <a:ea typeface="Calibri"/>
              <a:cs typeface="Calibri"/>
              <a:sym typeface="Calibri"/>
            </a:endParaRPr>
          </a:p>
          <a:p>
            <a:pPr marL="228600" lvl="0" indent="-228600" algn="l" rtl="0">
              <a:lnSpc>
                <a:spcPct val="90000"/>
              </a:lnSpc>
              <a:spcBef>
                <a:spcPts val="1000"/>
              </a:spcBef>
              <a:spcAft>
                <a:spcPts val="0"/>
              </a:spcAft>
              <a:buSzPts val="1800"/>
              <a:buFont typeface="Calibri"/>
              <a:buChar char="●"/>
            </a:pPr>
            <a:r>
              <a:rPr lang="en-US" sz="1800">
                <a:latin typeface="Calibri"/>
                <a:ea typeface="Calibri"/>
                <a:cs typeface="Calibri"/>
                <a:sym typeface="Calibri"/>
              </a:rPr>
              <a:t>Locally retain copies of any needed documents</a:t>
            </a:r>
            <a:endParaRPr sz="1800">
              <a:latin typeface="Calibri"/>
              <a:ea typeface="Calibri"/>
              <a:cs typeface="Calibri"/>
              <a:sym typeface="Calibri"/>
            </a:endParaRPr>
          </a:p>
          <a:p>
            <a:pPr marL="682625" lvl="1" indent="-342900" algn="l" rtl="0">
              <a:lnSpc>
                <a:spcPct val="90000"/>
              </a:lnSpc>
              <a:spcBef>
                <a:spcPts val="500"/>
              </a:spcBef>
              <a:spcAft>
                <a:spcPts val="0"/>
              </a:spcAft>
              <a:buSzPts val="1800"/>
              <a:buFont typeface="Calibri"/>
              <a:buChar char="○"/>
            </a:pPr>
            <a:r>
              <a:rPr lang="en-US" sz="1800">
                <a:latin typeface="Calibri"/>
                <a:ea typeface="Calibri"/>
                <a:cs typeface="Calibri"/>
                <a:sym typeface="Calibri"/>
              </a:rPr>
              <a:t>Remember to save the DLM and PSAT/SAT data files for 2025</a:t>
            </a:r>
            <a:endParaRPr sz="1800">
              <a:latin typeface="Calibri"/>
              <a:ea typeface="Calibri"/>
              <a:cs typeface="Calibri"/>
              <a:sym typeface="Calibri"/>
            </a:endParaRPr>
          </a:p>
          <a:p>
            <a:pPr marL="228600" lvl="0" indent="-228600" algn="l" rtl="0">
              <a:lnSpc>
                <a:spcPct val="90000"/>
              </a:lnSpc>
              <a:spcBef>
                <a:spcPts val="1000"/>
              </a:spcBef>
              <a:spcAft>
                <a:spcPts val="0"/>
              </a:spcAft>
              <a:buSzPts val="1800"/>
              <a:buFont typeface="Calibri"/>
              <a:buChar char="●"/>
            </a:pPr>
            <a:r>
              <a:rPr lang="en-US" sz="1800">
                <a:latin typeface="Calibri"/>
                <a:ea typeface="Calibri"/>
                <a:cs typeface="Calibri"/>
                <a:sym typeface="Calibri"/>
              </a:rPr>
              <a:t>When adding documents this year:</a:t>
            </a:r>
            <a:endParaRPr sz="1800">
              <a:latin typeface="Calibri"/>
              <a:ea typeface="Calibri"/>
              <a:cs typeface="Calibri"/>
              <a:sym typeface="Calibri"/>
            </a:endParaRPr>
          </a:p>
          <a:p>
            <a:pPr marL="682625" lvl="1" indent="-342900" algn="l" rtl="0">
              <a:lnSpc>
                <a:spcPct val="90000"/>
              </a:lnSpc>
              <a:spcBef>
                <a:spcPts val="500"/>
              </a:spcBef>
              <a:spcAft>
                <a:spcPts val="0"/>
              </a:spcAft>
              <a:buSzPts val="1800"/>
              <a:buFont typeface="Calibri"/>
              <a:buChar char="○"/>
            </a:pPr>
            <a:r>
              <a:rPr lang="en-US" sz="1800">
                <a:latin typeface="Calibri"/>
                <a:ea typeface="Calibri"/>
                <a:cs typeface="Calibri"/>
                <a:sym typeface="Calibri"/>
              </a:rPr>
              <a:t>Ensure files are placed in the correct folders</a:t>
            </a:r>
            <a:endParaRPr sz="1800">
              <a:latin typeface="Calibri"/>
              <a:ea typeface="Calibri"/>
              <a:cs typeface="Calibri"/>
              <a:sym typeface="Calibri"/>
            </a:endParaRPr>
          </a:p>
          <a:p>
            <a:pPr marL="682625" lvl="1" indent="-342900" algn="l" rtl="0">
              <a:lnSpc>
                <a:spcPct val="90000"/>
              </a:lnSpc>
              <a:spcBef>
                <a:spcPts val="500"/>
              </a:spcBef>
              <a:spcAft>
                <a:spcPts val="0"/>
              </a:spcAft>
              <a:buSzPts val="1800"/>
              <a:buFont typeface="Calibri"/>
              <a:buChar char="○"/>
            </a:pPr>
            <a:r>
              <a:rPr lang="en-US" sz="1800">
                <a:latin typeface="Calibri"/>
                <a:ea typeface="Calibri"/>
                <a:cs typeface="Calibri"/>
                <a:sym typeface="Calibri"/>
              </a:rPr>
              <a:t>Provide notice of uploaded files to the appropriate contact at CDE</a:t>
            </a:r>
            <a:endParaRPr sz="1800">
              <a:latin typeface="Calibri"/>
              <a:ea typeface="Calibri"/>
              <a:cs typeface="Calibri"/>
              <a:sym typeface="Calibri"/>
            </a:endParaRPr>
          </a:p>
        </p:txBody>
      </p:sp>
      <p:pic>
        <p:nvPicPr>
          <p:cNvPr id="878" name="Google Shape;878;g37aca7b9956_0_81" descr="A snapshot of the online Syncplicity Assessment Folder."/>
          <p:cNvPicPr preferRelativeResize="0"/>
          <p:nvPr/>
        </p:nvPicPr>
        <p:blipFill rotWithShape="1">
          <a:blip r:embed="rId3">
            <a:alphaModFix/>
          </a:blip>
          <a:srcRect b="66204"/>
          <a:stretch/>
        </p:blipFill>
        <p:spPr>
          <a:xfrm>
            <a:off x="6376741" y="0"/>
            <a:ext cx="2767259" cy="1188151"/>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g37aca7b9956_0_92"/>
          <p:cNvSpPr txBox="1">
            <a:spLocks noGrp="1"/>
          </p:cNvSpPr>
          <p:nvPr>
            <p:ph type="title"/>
          </p:nvPr>
        </p:nvSpPr>
        <p:spPr>
          <a:xfrm>
            <a:off x="311700" y="105100"/>
            <a:ext cx="84240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3200">
                <a:latin typeface="Calibri"/>
                <a:ea typeface="Calibri"/>
                <a:cs typeface="Calibri"/>
                <a:sym typeface="Calibri"/>
              </a:rPr>
              <a:t>Reference Materials</a:t>
            </a:r>
            <a:endParaRPr sz="3200">
              <a:latin typeface="Calibri"/>
              <a:ea typeface="Calibri"/>
              <a:cs typeface="Calibri"/>
              <a:sym typeface="Calibri"/>
            </a:endParaRPr>
          </a:p>
        </p:txBody>
      </p:sp>
      <p:sp>
        <p:nvSpPr>
          <p:cNvPr id="885" name="Google Shape;885;g37aca7b9956_0_92"/>
          <p:cNvSpPr txBox="1">
            <a:spLocks noGrp="1"/>
          </p:cNvSpPr>
          <p:nvPr>
            <p:ph type="body" idx="1"/>
          </p:nvPr>
        </p:nvSpPr>
        <p:spPr>
          <a:xfrm>
            <a:off x="311700" y="1152475"/>
            <a:ext cx="81351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a:solidFill>
                  <a:srgbClr val="000000"/>
                </a:solidFill>
              </a:rPr>
              <a:t>Additional slides are included at the end of this slide deck</a:t>
            </a:r>
            <a:endParaRPr>
              <a:solidFill>
                <a:srgbClr val="000000"/>
              </a:solidFill>
            </a:endParaRPr>
          </a:p>
          <a:p>
            <a:pPr marL="457200" lvl="0" indent="-330200" algn="l" rtl="0">
              <a:spcBef>
                <a:spcPts val="0"/>
              </a:spcBef>
              <a:spcAft>
                <a:spcPts val="0"/>
              </a:spcAft>
              <a:buClr>
                <a:srgbClr val="000000"/>
              </a:buClr>
              <a:buSzPts val="1600"/>
              <a:buChar char="●"/>
            </a:pPr>
            <a:r>
              <a:rPr lang="en-US">
                <a:solidFill>
                  <a:srgbClr val="000000"/>
                </a:solidFill>
              </a:rPr>
              <a:t>Local Education Provider Responsibilities</a:t>
            </a:r>
            <a:endParaRPr>
              <a:solidFill>
                <a:srgbClr val="000000"/>
              </a:solidFill>
            </a:endParaRPr>
          </a:p>
          <a:p>
            <a:pPr marL="914400" lvl="1" indent="-317500" algn="l" rtl="0">
              <a:spcBef>
                <a:spcPts val="0"/>
              </a:spcBef>
              <a:spcAft>
                <a:spcPts val="0"/>
              </a:spcAft>
              <a:buClr>
                <a:srgbClr val="000000"/>
              </a:buClr>
              <a:buSzPts val="1400"/>
              <a:buChar char="○"/>
            </a:pPr>
            <a:r>
              <a:rPr lang="en-US">
                <a:solidFill>
                  <a:srgbClr val="000000"/>
                </a:solidFill>
              </a:rPr>
              <a:t>Charter schools</a:t>
            </a:r>
            <a:endParaRPr>
              <a:solidFill>
                <a:srgbClr val="000000"/>
              </a:solidFill>
            </a:endParaRPr>
          </a:p>
          <a:p>
            <a:pPr marL="914400" lvl="1" indent="-317500" algn="l" rtl="0">
              <a:spcBef>
                <a:spcPts val="0"/>
              </a:spcBef>
              <a:spcAft>
                <a:spcPts val="0"/>
              </a:spcAft>
              <a:buClr>
                <a:srgbClr val="000000"/>
              </a:buClr>
              <a:buSzPts val="1400"/>
              <a:buChar char="○"/>
            </a:pPr>
            <a:r>
              <a:rPr lang="en-US">
                <a:solidFill>
                  <a:srgbClr val="000000"/>
                </a:solidFill>
              </a:rPr>
              <a:t>State statutes</a:t>
            </a:r>
            <a:endParaRPr>
              <a:solidFill>
                <a:srgbClr val="000000"/>
              </a:solidFill>
            </a:endParaRPr>
          </a:p>
          <a:p>
            <a:pPr marL="457200" lvl="0" indent="-330200" algn="l" rtl="0">
              <a:spcBef>
                <a:spcPts val="0"/>
              </a:spcBef>
              <a:spcAft>
                <a:spcPts val="0"/>
              </a:spcAft>
              <a:buClr>
                <a:srgbClr val="000000"/>
              </a:buClr>
              <a:buSzPts val="1600"/>
              <a:buChar char="●"/>
            </a:pPr>
            <a:r>
              <a:rPr lang="en-US">
                <a:solidFill>
                  <a:srgbClr val="000000"/>
                </a:solidFill>
              </a:rPr>
              <a:t>Additional Resources</a:t>
            </a:r>
            <a:endParaRPr>
              <a:solidFill>
                <a:srgbClr val="000000"/>
              </a:solidFill>
            </a:endParaRPr>
          </a:p>
          <a:p>
            <a:pPr marL="914400" lvl="1" indent="-317500" algn="l" rtl="0">
              <a:spcBef>
                <a:spcPts val="0"/>
              </a:spcBef>
              <a:spcAft>
                <a:spcPts val="0"/>
              </a:spcAft>
              <a:buClr>
                <a:srgbClr val="000000"/>
              </a:buClr>
              <a:buSzPts val="1400"/>
              <a:buChar char="○"/>
            </a:pPr>
            <a:r>
              <a:rPr lang="en-US">
                <a:solidFill>
                  <a:srgbClr val="000000"/>
                </a:solidFill>
              </a:rPr>
              <a:t>CMAS ELA/CSLA Accommodations Policy</a:t>
            </a:r>
            <a:endParaRPr>
              <a:solidFill>
                <a:srgbClr val="000000"/>
              </a:solidFill>
            </a:endParaRPr>
          </a:p>
          <a:p>
            <a:pPr marL="914400" lvl="1" indent="-317500" algn="l" rtl="0">
              <a:spcBef>
                <a:spcPts val="0"/>
              </a:spcBef>
              <a:spcAft>
                <a:spcPts val="0"/>
              </a:spcAft>
              <a:buClr>
                <a:srgbClr val="000000"/>
              </a:buClr>
              <a:buSzPts val="1400"/>
              <a:buChar char="○"/>
            </a:pPr>
            <a:r>
              <a:rPr lang="en-US">
                <a:solidFill>
                  <a:srgbClr val="000000"/>
                </a:solidFill>
              </a:rPr>
              <a:t>Fall Checklist for DACs</a:t>
            </a:r>
            <a:endParaRPr>
              <a:solidFill>
                <a:srgbClr val="000000"/>
              </a:solidFill>
            </a:endParaRPr>
          </a:p>
          <a:p>
            <a:pPr marL="914400" lvl="1" indent="-317500" algn="l" rtl="0">
              <a:spcBef>
                <a:spcPts val="0"/>
              </a:spcBef>
              <a:spcAft>
                <a:spcPts val="0"/>
              </a:spcAft>
              <a:buClr>
                <a:srgbClr val="000000"/>
              </a:buClr>
              <a:buSzPts val="1400"/>
              <a:buChar char="○"/>
            </a:pPr>
            <a:r>
              <a:rPr lang="en-US">
                <a:solidFill>
                  <a:srgbClr val="000000"/>
                </a:solidFill>
              </a:rPr>
              <a:t>Office Hours Schedule for all programs</a:t>
            </a:r>
            <a:endParaRPr>
              <a:solidFill>
                <a:srgbClr val="000000"/>
              </a:solidFill>
            </a:endParaRPr>
          </a:p>
          <a:p>
            <a:pPr marL="914400" lvl="1" indent="-317500" algn="l" rtl="0">
              <a:spcBef>
                <a:spcPts val="0"/>
              </a:spcBef>
              <a:spcAft>
                <a:spcPts val="0"/>
              </a:spcAft>
              <a:buClr>
                <a:srgbClr val="000000"/>
              </a:buClr>
              <a:buSzPts val="1400"/>
              <a:buChar char="○"/>
            </a:pPr>
            <a:r>
              <a:rPr lang="en-US">
                <a:solidFill>
                  <a:srgbClr val="000000"/>
                </a:solidFill>
              </a:rPr>
              <a:t>2025-26 Training Dates</a:t>
            </a:r>
            <a:endParaRPr>
              <a:solidFill>
                <a:srgbClr val="000000"/>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EF7521"/>
        </a:solidFill>
        <a:effectLst/>
      </p:bgPr>
    </p:bg>
    <p:spTree>
      <p:nvGrpSpPr>
        <p:cNvPr id="1" name="Shape 889"/>
        <p:cNvGrpSpPr/>
        <p:nvPr/>
      </p:nvGrpSpPr>
      <p:grpSpPr>
        <a:xfrm>
          <a:off x="0" y="0"/>
          <a:ext cx="0" cy="0"/>
          <a:chOff x="0" y="0"/>
          <a:chExt cx="0" cy="0"/>
        </a:xfrm>
      </p:grpSpPr>
      <p:sp>
        <p:nvSpPr>
          <p:cNvPr id="890" name="Google Shape;890;p90"/>
          <p:cNvSpPr txBox="1">
            <a:spLocks noGrp="1"/>
          </p:cNvSpPr>
          <p:nvPr>
            <p:ph type="ctrTitle"/>
          </p:nvPr>
        </p:nvSpPr>
        <p:spPr>
          <a:xfrm>
            <a:off x="999450" y="1526200"/>
            <a:ext cx="7473000" cy="7164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Calibri"/>
              <a:buNone/>
            </a:pPr>
            <a:r>
              <a:rPr lang="en-US" sz="4500">
                <a:solidFill>
                  <a:srgbClr val="040404"/>
                </a:solidFill>
                <a:latin typeface="Calibri"/>
                <a:ea typeface="Calibri"/>
                <a:cs typeface="Calibri"/>
                <a:sym typeface="Calibri"/>
              </a:rPr>
              <a:t>Thank you!</a:t>
            </a:r>
            <a:endParaRPr sz="4500">
              <a:solidFill>
                <a:srgbClr val="040404"/>
              </a:solidFill>
              <a:latin typeface="Calibri"/>
              <a:ea typeface="Calibri"/>
              <a:cs typeface="Calibri"/>
              <a:sym typeface="Calibri"/>
            </a:endParaRPr>
          </a:p>
        </p:txBody>
      </p:sp>
      <p:sp>
        <p:nvSpPr>
          <p:cNvPr id="891" name="Google Shape;891;p90"/>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89</a:t>
            </a:fld>
            <a:endParaRPr/>
          </a:p>
        </p:txBody>
      </p:sp>
      <p:pic>
        <p:nvPicPr>
          <p:cNvPr id="892" name="Google Shape;892;p90" descr="CDE Logo"/>
          <p:cNvPicPr preferRelativeResize="0"/>
          <p:nvPr/>
        </p:nvPicPr>
        <p:blipFill rotWithShape="1">
          <a:blip r:embed="rId3">
            <a:alphaModFix/>
          </a:blip>
          <a:srcRect/>
          <a:stretch/>
        </p:blipFill>
        <p:spPr>
          <a:xfrm>
            <a:off x="7223468" y="4412255"/>
            <a:ext cx="1270352" cy="54005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g37aca7b9956_0_50"/>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3200"/>
              <a:buFont typeface="Calibri"/>
              <a:buNone/>
            </a:pPr>
            <a:r>
              <a:rPr lang="en-US" sz="3200">
                <a:latin typeface="Calibri"/>
                <a:ea typeface="Calibri"/>
                <a:cs typeface="Calibri"/>
                <a:sym typeface="Calibri"/>
              </a:rPr>
              <a:t>Assessment Systems Access</a:t>
            </a:r>
            <a:endParaRPr/>
          </a:p>
        </p:txBody>
      </p:sp>
      <p:sp>
        <p:nvSpPr>
          <p:cNvPr id="237" name="Google Shape;237;g37aca7b9956_0_50"/>
          <p:cNvSpPr txBox="1">
            <a:spLocks noGrp="1"/>
          </p:cNvSpPr>
          <p:nvPr>
            <p:ph type="body" idx="1"/>
          </p:nvPr>
        </p:nvSpPr>
        <p:spPr>
          <a:xfrm>
            <a:off x="311700" y="1003000"/>
            <a:ext cx="8135100" cy="3477300"/>
          </a:xfrm>
          <a:prstGeom prst="rect">
            <a:avLst/>
          </a:prstGeom>
          <a:noFill/>
          <a:ln>
            <a:noFill/>
          </a:ln>
        </p:spPr>
        <p:txBody>
          <a:bodyPr spcFirstLastPara="1" wrap="square" lIns="0" tIns="0" rIns="0" bIns="45700" anchor="t" anchorCtr="0">
            <a:normAutofit fontScale="85000" lnSpcReduction="20000"/>
          </a:bodyPr>
          <a:lstStyle/>
          <a:p>
            <a:pPr marL="228600" lvl="0" indent="-190500" algn="l" rtl="0">
              <a:lnSpc>
                <a:spcPct val="100000"/>
              </a:lnSpc>
              <a:spcBef>
                <a:spcPts val="0"/>
              </a:spcBef>
              <a:spcAft>
                <a:spcPts val="0"/>
              </a:spcAft>
              <a:buClr>
                <a:schemeClr val="dk1"/>
              </a:buClr>
              <a:buSzPct val="100000"/>
              <a:buChar char="●"/>
            </a:pPr>
            <a:r>
              <a:rPr lang="en-US" sz="1800" dirty="0"/>
              <a:t>Due to the sensitive nature of the information available through state assessment systems, CDE Assessment manages user accounts for official superintendent-appointed DACs only</a:t>
            </a:r>
            <a:endParaRPr sz="1400" dirty="0"/>
          </a:p>
          <a:p>
            <a:pPr marL="685800" lvl="1" indent="-194309" algn="l" rtl="0">
              <a:lnSpc>
                <a:spcPct val="100000"/>
              </a:lnSpc>
              <a:spcBef>
                <a:spcPts val="500"/>
              </a:spcBef>
              <a:spcAft>
                <a:spcPts val="0"/>
              </a:spcAft>
              <a:buClr>
                <a:schemeClr val="dk1"/>
              </a:buClr>
              <a:buSzPct val="100000"/>
              <a:buChar char="○"/>
            </a:pPr>
            <a:r>
              <a:rPr lang="en-US" sz="1800" dirty="0"/>
              <a:t>CDE cannot verify an individual’s employment status or their ability to view sensitive assessment information</a:t>
            </a:r>
            <a:endParaRPr sz="1800" dirty="0"/>
          </a:p>
          <a:p>
            <a:pPr marL="228600" lvl="0" indent="-190500" algn="l" rtl="0">
              <a:lnSpc>
                <a:spcPct val="100000"/>
              </a:lnSpc>
              <a:spcBef>
                <a:spcPts val="1000"/>
              </a:spcBef>
              <a:spcAft>
                <a:spcPts val="0"/>
              </a:spcAft>
              <a:buClr>
                <a:schemeClr val="dk1"/>
              </a:buClr>
              <a:buSzPct val="100000"/>
              <a:buChar char="●"/>
            </a:pPr>
            <a:r>
              <a:rPr lang="en-US" sz="1800" dirty="0"/>
              <a:t>If an individual requires access to one of the systems, access is provided by the DAC or other authorized local user</a:t>
            </a:r>
            <a:endParaRPr sz="1800" dirty="0"/>
          </a:p>
          <a:p>
            <a:pPr marL="228600" lvl="0" indent="-190500" algn="l" rtl="0">
              <a:lnSpc>
                <a:spcPct val="100000"/>
              </a:lnSpc>
              <a:spcBef>
                <a:spcPts val="1000"/>
              </a:spcBef>
              <a:spcAft>
                <a:spcPts val="0"/>
              </a:spcAft>
              <a:buClr>
                <a:schemeClr val="dk1"/>
              </a:buClr>
              <a:buSzPct val="100000"/>
              <a:buChar char="●"/>
            </a:pPr>
            <a:r>
              <a:rPr lang="en-US" sz="1800" dirty="0"/>
              <a:t>If other authorized local users do not have access </a:t>
            </a:r>
            <a:r>
              <a:rPr lang="en-US" sz="1800" b="1" dirty="0"/>
              <a:t>and the DAC is unavailable</a:t>
            </a:r>
            <a:r>
              <a:rPr lang="en-US" sz="1800" dirty="0"/>
              <a:t>, requests for access must be emailed to the appropriate CDE Assessment contact by the superintendent</a:t>
            </a:r>
            <a:endParaRPr sz="1800" dirty="0"/>
          </a:p>
          <a:p>
            <a:pPr marL="685800" lvl="1" indent="-194309" algn="l" rtl="0">
              <a:lnSpc>
                <a:spcPct val="100000"/>
              </a:lnSpc>
              <a:spcBef>
                <a:spcPts val="500"/>
              </a:spcBef>
              <a:spcAft>
                <a:spcPts val="0"/>
              </a:spcAft>
              <a:buClr>
                <a:schemeClr val="dk1"/>
              </a:buClr>
              <a:buSzPct val="100000"/>
              <a:buChar char="○"/>
            </a:pPr>
            <a:r>
              <a:rPr lang="en-US" sz="1800" dirty="0"/>
              <a:t>Example:</a:t>
            </a:r>
            <a:endParaRPr sz="1800" dirty="0"/>
          </a:p>
          <a:p>
            <a:pPr marL="1143000" lvl="2" indent="-226060" algn="l" rtl="0">
              <a:lnSpc>
                <a:spcPct val="100000"/>
              </a:lnSpc>
              <a:spcBef>
                <a:spcPts val="500"/>
              </a:spcBef>
              <a:spcAft>
                <a:spcPts val="0"/>
              </a:spcAft>
              <a:buClr>
                <a:schemeClr val="dk1"/>
              </a:buClr>
              <a:buSzPct val="138582"/>
              <a:buChar char="■"/>
            </a:pPr>
            <a:r>
              <a:rPr lang="en-US" sz="1814" dirty="0"/>
              <a:t>A DAC is out of office when CMAS student data files become available.</a:t>
            </a:r>
            <a:endParaRPr sz="1814" dirty="0"/>
          </a:p>
          <a:p>
            <a:pPr marL="1143000" lvl="2" indent="-226060" algn="l" rtl="0">
              <a:lnSpc>
                <a:spcPct val="100000"/>
              </a:lnSpc>
              <a:spcBef>
                <a:spcPts val="500"/>
              </a:spcBef>
              <a:spcAft>
                <a:spcPts val="0"/>
              </a:spcAft>
              <a:buClr>
                <a:schemeClr val="dk1"/>
              </a:buClr>
              <a:buSzPct val="138582"/>
              <a:buChar char="■"/>
            </a:pPr>
            <a:r>
              <a:rPr lang="en-US" sz="1814" dirty="0"/>
              <a:t>Another district user needs access to PearsonAccess</a:t>
            </a:r>
            <a:r>
              <a:rPr lang="en-US" sz="1814" baseline="30000" dirty="0"/>
              <a:t>next</a:t>
            </a:r>
            <a:r>
              <a:rPr lang="en-US" sz="1814" dirty="0"/>
              <a:t> to download the files.</a:t>
            </a:r>
            <a:endParaRPr sz="1814" dirty="0"/>
          </a:p>
          <a:p>
            <a:pPr marL="1143000" lvl="2" indent="-226060" algn="l" rtl="0">
              <a:lnSpc>
                <a:spcPct val="100000"/>
              </a:lnSpc>
              <a:spcBef>
                <a:spcPts val="500"/>
              </a:spcBef>
              <a:spcAft>
                <a:spcPts val="0"/>
              </a:spcAft>
              <a:buClr>
                <a:schemeClr val="dk1"/>
              </a:buClr>
              <a:buSzPct val="138582"/>
              <a:buChar char="■"/>
            </a:pPr>
            <a:r>
              <a:rPr lang="en-US" sz="1814" dirty="0"/>
              <a:t>The superintendent must email Sara Loerzel to enable access for the non-DAC employee. </a:t>
            </a:r>
            <a:endParaRPr sz="1814" dirty="0"/>
          </a:p>
          <a:p>
            <a:pPr marL="1143000" lvl="2" indent="-226060" algn="l" rtl="0">
              <a:lnSpc>
                <a:spcPct val="100000"/>
              </a:lnSpc>
              <a:spcBef>
                <a:spcPts val="500"/>
              </a:spcBef>
              <a:spcAft>
                <a:spcPts val="0"/>
              </a:spcAft>
              <a:buClr>
                <a:schemeClr val="dk1"/>
              </a:buClr>
              <a:buSzPct val="138582"/>
              <a:buChar char="■"/>
            </a:pPr>
            <a:r>
              <a:rPr lang="en-US" sz="1814" dirty="0"/>
              <a:t>That individual can then enable other local accounts, as appropriate.</a:t>
            </a:r>
            <a:endParaRPr sz="1814"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6"/>
        <p:cNvGrpSpPr/>
        <p:nvPr/>
      </p:nvGrpSpPr>
      <p:grpSpPr>
        <a:xfrm>
          <a:off x="0" y="0"/>
          <a:ext cx="0" cy="0"/>
          <a:chOff x="0" y="0"/>
          <a:chExt cx="0" cy="0"/>
        </a:xfrm>
      </p:grpSpPr>
      <p:sp>
        <p:nvSpPr>
          <p:cNvPr id="897" name="Google Shape;897;p91">
            <a:extLst>
              <a:ext uri="{C183D7F6-B498-43B3-948B-1728B52AA6E4}">
                <adec:decorative xmlns:adec="http://schemas.microsoft.com/office/drawing/2017/decorative" val="1"/>
              </a:ext>
            </a:extLst>
          </p:cNvPr>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898" name="Google Shape;898;p91">
            <a:extLst>
              <a:ext uri="{C183D7F6-B498-43B3-948B-1728B52AA6E4}">
                <adec:decorative xmlns:adec="http://schemas.microsoft.com/office/drawing/2017/decorative" val="1"/>
              </a:ext>
            </a:extLst>
          </p:cNvPr>
          <p:cNvPicPr preferRelativeResize="0"/>
          <p:nvPr/>
        </p:nvPicPr>
        <p:blipFill rotWithShape="1">
          <a:blip r:embed="rId3">
            <a:alphaModFix/>
          </a:blip>
          <a:srcRect l="8023" r="27340" b="9091"/>
          <a:stretch/>
        </p:blipFill>
        <p:spPr>
          <a:xfrm>
            <a:off x="2642616" y="8"/>
            <a:ext cx="6501384" cy="5143492"/>
          </a:xfrm>
          <a:prstGeom prst="rect">
            <a:avLst/>
          </a:prstGeom>
          <a:noFill/>
          <a:ln>
            <a:noFill/>
          </a:ln>
        </p:spPr>
      </p:pic>
      <p:sp>
        <p:nvSpPr>
          <p:cNvPr id="899" name="Google Shape;899;p91">
            <a:extLst>
              <a:ext uri="{C183D7F6-B498-43B3-948B-1728B52AA6E4}">
                <adec:decorative xmlns:adec="http://schemas.microsoft.com/office/drawing/2017/decorative" val="1"/>
              </a:ext>
            </a:extLst>
          </p:cNvPr>
          <p:cNvSpPr/>
          <p:nvPr/>
        </p:nvSpPr>
        <p:spPr>
          <a:xfrm>
            <a:off x="0" y="0"/>
            <a:ext cx="7317600" cy="5143500"/>
          </a:xfrm>
          <a:prstGeom prst="rect">
            <a:avLst/>
          </a:prstGeom>
          <a:gradFill>
            <a:gsLst>
              <a:gs pos="0">
                <a:srgbClr val="FFFFFF">
                  <a:alpha val="0"/>
                </a:srgbClr>
              </a:gs>
              <a:gs pos="19000">
                <a:srgbClr val="FFFFFF">
                  <a:alpha val="37647"/>
                </a:srgbClr>
              </a:gs>
              <a:gs pos="35000">
                <a:srgbClr val="FFFFFF">
                  <a:alpha val="78823"/>
                </a:srgbClr>
              </a:gs>
              <a:gs pos="5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00" name="Google Shape;900;p91"/>
          <p:cNvSpPr txBox="1">
            <a:spLocks noGrp="1"/>
          </p:cNvSpPr>
          <p:nvPr>
            <p:ph type="ctrTitle"/>
          </p:nvPr>
        </p:nvSpPr>
        <p:spPr>
          <a:xfrm>
            <a:off x="358485" y="841772"/>
            <a:ext cx="2770200" cy="24030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200"/>
              <a:buFont typeface="Calibri"/>
              <a:buNone/>
            </a:pPr>
            <a:r>
              <a:rPr lang="en-US" sz="2800" b="1">
                <a:solidFill>
                  <a:srgbClr val="000000"/>
                </a:solidFill>
                <a:latin typeface="Calibri"/>
                <a:ea typeface="Calibri"/>
                <a:cs typeface="Calibri"/>
                <a:sym typeface="Calibri"/>
              </a:rPr>
              <a:t>Reference Slides:</a:t>
            </a:r>
            <a:r>
              <a:rPr lang="en-US" sz="2800">
                <a:solidFill>
                  <a:srgbClr val="000000"/>
                </a:solidFill>
                <a:latin typeface="Calibri"/>
                <a:ea typeface="Calibri"/>
                <a:cs typeface="Calibri"/>
                <a:sym typeface="Calibri"/>
              </a:rPr>
              <a:t> Local Education Provider Responsibilities</a:t>
            </a:r>
            <a:endParaRPr sz="3600">
              <a:solidFill>
                <a:srgbClr val="000000"/>
              </a:solidFill>
            </a:endParaRPr>
          </a:p>
        </p:txBody>
      </p:sp>
      <p:sp>
        <p:nvSpPr>
          <p:cNvPr id="901" name="Google Shape;901;p91">
            <a:extLst>
              <a:ext uri="{C183D7F6-B498-43B3-948B-1728B52AA6E4}">
                <adec:decorative xmlns:adec="http://schemas.microsoft.com/office/drawing/2017/decorative" val="1"/>
              </a:ext>
            </a:extLst>
          </p:cNvPr>
          <p:cNvSpPr/>
          <p:nvPr/>
        </p:nvSpPr>
        <p:spPr>
          <a:xfrm rot="5400000">
            <a:off x="569938" y="260162"/>
            <a:ext cx="109800" cy="528000"/>
          </a:xfrm>
          <a:prstGeom prst="rect">
            <a:avLst/>
          </a:prstGeom>
          <a:solidFill>
            <a:srgbClr val="488B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02" name="Google Shape;902;p91">
            <a:extLst>
              <a:ext uri="{C183D7F6-B498-43B3-948B-1728B52AA6E4}">
                <adec:decorative xmlns:adec="http://schemas.microsoft.com/office/drawing/2017/decorative" val="1"/>
              </a:ext>
            </a:extLst>
          </p:cNvPr>
          <p:cNvSpPr/>
          <p:nvPr/>
        </p:nvSpPr>
        <p:spPr>
          <a:xfrm>
            <a:off x="360771" y="3410190"/>
            <a:ext cx="2983200" cy="13800"/>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03" name="Google Shape;903;p91"/>
          <p:cNvSpPr txBox="1">
            <a:spLocks noGrp="1"/>
          </p:cNvSpPr>
          <p:nvPr>
            <p:ph type="sldNum" idx="12"/>
          </p:nvPr>
        </p:nvSpPr>
        <p:spPr>
          <a:xfrm>
            <a:off x="226730" y="4815393"/>
            <a:ext cx="5892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90</a:t>
            </a:fld>
            <a:endParaRPr/>
          </a:p>
        </p:txBody>
      </p:sp>
      <p:pic>
        <p:nvPicPr>
          <p:cNvPr id="904" name="Google Shape;904;p91" descr="CDE Logo"/>
          <p:cNvPicPr preferRelativeResize="0"/>
          <p:nvPr/>
        </p:nvPicPr>
        <p:blipFill rotWithShape="1">
          <a:blip r:embed="rId4">
            <a:alphaModFix/>
          </a:blip>
          <a:srcRect/>
          <a:stretch/>
        </p:blipFill>
        <p:spPr>
          <a:xfrm>
            <a:off x="7223468" y="4412255"/>
            <a:ext cx="1270352" cy="540059"/>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pic>
        <p:nvPicPr>
          <p:cNvPr id="909" name="Google Shape;909;p92" descr="A row of law books on a shelf"/>
          <p:cNvPicPr preferRelativeResize="0"/>
          <p:nvPr/>
        </p:nvPicPr>
        <p:blipFill rotWithShape="1">
          <a:blip r:embed="rId3">
            <a:alphaModFix/>
          </a:blip>
          <a:srcRect r="-1142" b="-577"/>
          <a:stretch/>
        </p:blipFill>
        <p:spPr>
          <a:xfrm>
            <a:off x="0" y="909746"/>
            <a:ext cx="9248433" cy="4256589"/>
          </a:xfrm>
          <a:prstGeom prst="rect">
            <a:avLst/>
          </a:prstGeom>
          <a:noFill/>
          <a:ln>
            <a:noFill/>
          </a:ln>
        </p:spPr>
      </p:pic>
      <p:sp>
        <p:nvSpPr>
          <p:cNvPr id="910" name="Google Shape;910;p92"/>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3200"/>
              <a:buFont typeface="Calibri"/>
              <a:buNone/>
            </a:pPr>
            <a:r>
              <a:rPr lang="en-US" sz="3200">
                <a:latin typeface="Calibri"/>
                <a:ea typeface="Calibri"/>
                <a:cs typeface="Calibri"/>
                <a:sym typeface="Calibri"/>
              </a:rPr>
              <a:t>Charter Schools</a:t>
            </a:r>
            <a:endParaRPr/>
          </a:p>
        </p:txBody>
      </p:sp>
      <p:sp>
        <p:nvSpPr>
          <p:cNvPr id="911" name="Google Shape;911;p92"/>
          <p:cNvSpPr txBox="1">
            <a:spLocks noGrp="1"/>
          </p:cNvSpPr>
          <p:nvPr>
            <p:ph type="body" idx="1"/>
          </p:nvPr>
        </p:nvSpPr>
        <p:spPr>
          <a:xfrm>
            <a:off x="311700" y="1152475"/>
            <a:ext cx="8135100" cy="3034800"/>
          </a:xfrm>
          <a:prstGeom prst="rect">
            <a:avLst/>
          </a:prstGeom>
          <a:noFill/>
          <a:ln>
            <a:noFill/>
          </a:ln>
        </p:spPr>
        <p:txBody>
          <a:bodyPr spcFirstLastPara="1" wrap="square" lIns="0" tIns="0" rIns="0" bIns="45700" anchor="t" anchorCtr="0">
            <a:normAutofit/>
          </a:bodyPr>
          <a:lstStyle/>
          <a:p>
            <a:pPr marL="342900" lvl="0" indent="-342900" algn="l" rtl="0">
              <a:lnSpc>
                <a:spcPct val="100000"/>
              </a:lnSpc>
              <a:spcBef>
                <a:spcPts val="0"/>
              </a:spcBef>
              <a:spcAft>
                <a:spcPts val="0"/>
              </a:spcAft>
              <a:buClr>
                <a:schemeClr val="dk1"/>
              </a:buClr>
              <a:buSzPts val="2200"/>
              <a:buFont typeface="Arial"/>
              <a:buChar char="•"/>
            </a:pPr>
            <a:r>
              <a:rPr lang="en-US" sz="2200"/>
              <a:t>Charter Schools are considered their own LEP (Local Education Provider) for purposes of the following state laws:</a:t>
            </a:r>
            <a:endParaRPr/>
          </a:p>
          <a:p>
            <a:pPr marL="1028700" lvl="1" indent="-342900" algn="l" rtl="0">
              <a:lnSpc>
                <a:spcPct val="100000"/>
              </a:lnSpc>
              <a:spcBef>
                <a:spcPts val="500"/>
              </a:spcBef>
              <a:spcAft>
                <a:spcPts val="0"/>
              </a:spcAft>
              <a:buClr>
                <a:schemeClr val="dk1"/>
              </a:buClr>
              <a:buSzPts val="2000"/>
              <a:buChar char="○"/>
            </a:pPr>
            <a:r>
              <a:rPr lang="en-US"/>
              <a:t>Assessment information for parents: §22-7-1013(7)(a)</a:t>
            </a:r>
            <a:endParaRPr/>
          </a:p>
          <a:p>
            <a:pPr marL="1028700" lvl="1" indent="-342900" algn="l" rtl="0">
              <a:lnSpc>
                <a:spcPct val="100000"/>
              </a:lnSpc>
              <a:spcBef>
                <a:spcPts val="500"/>
              </a:spcBef>
              <a:spcAft>
                <a:spcPts val="0"/>
              </a:spcAft>
              <a:buClr>
                <a:schemeClr val="dk1"/>
              </a:buClr>
              <a:buSzPts val="2000"/>
              <a:buChar char="○"/>
            </a:pPr>
            <a:r>
              <a:rPr lang="en-US"/>
              <a:t>Parent excuse information: §22-7-1013(8)(a-c)</a:t>
            </a:r>
            <a:endParaRPr/>
          </a:p>
          <a:p>
            <a:pPr marL="342900" lvl="0" indent="-342900" algn="l" rtl="0">
              <a:lnSpc>
                <a:spcPct val="100000"/>
              </a:lnSpc>
              <a:spcBef>
                <a:spcPts val="1000"/>
              </a:spcBef>
              <a:spcAft>
                <a:spcPts val="0"/>
              </a:spcAft>
              <a:buClr>
                <a:schemeClr val="dk1"/>
              </a:buClr>
              <a:buSzPts val="2200"/>
              <a:buFont typeface="Arial"/>
              <a:buChar char="•"/>
            </a:pPr>
            <a:r>
              <a:rPr lang="en-US" sz="2200"/>
              <a:t>DACs are responsible for:</a:t>
            </a:r>
            <a:endParaRPr sz="2200"/>
          </a:p>
          <a:p>
            <a:pPr marL="1028700" lvl="1" indent="-342900" algn="l" rtl="0">
              <a:lnSpc>
                <a:spcPct val="100000"/>
              </a:lnSpc>
              <a:spcBef>
                <a:spcPts val="500"/>
              </a:spcBef>
              <a:spcAft>
                <a:spcPts val="0"/>
              </a:spcAft>
              <a:buClr>
                <a:schemeClr val="dk1"/>
              </a:buClr>
              <a:buSzPts val="2000"/>
              <a:buChar char="○"/>
            </a:pPr>
            <a:r>
              <a:rPr lang="en-US"/>
              <a:t>Training SACs at charter schools in the district</a:t>
            </a:r>
            <a:endParaRPr/>
          </a:p>
          <a:p>
            <a:pPr marL="1028700" lvl="1" indent="-342900" algn="l" rtl="0">
              <a:lnSpc>
                <a:spcPct val="100000"/>
              </a:lnSpc>
              <a:spcBef>
                <a:spcPts val="500"/>
              </a:spcBef>
              <a:spcAft>
                <a:spcPts val="0"/>
              </a:spcAft>
              <a:buClr>
                <a:schemeClr val="dk1"/>
              </a:buClr>
              <a:buSzPts val="2000"/>
              <a:buChar char="○"/>
            </a:pPr>
            <a:r>
              <a:rPr lang="en-US"/>
              <a:t>Communicating charter school paper-based testing selections to CDE </a:t>
            </a:r>
            <a:endParaRPr/>
          </a:p>
          <a:p>
            <a:pPr marL="1028700" lvl="1" indent="-342900" algn="l" rtl="0">
              <a:lnSpc>
                <a:spcPct val="100000"/>
              </a:lnSpc>
              <a:spcBef>
                <a:spcPts val="500"/>
              </a:spcBef>
              <a:spcAft>
                <a:spcPts val="0"/>
              </a:spcAft>
              <a:buClr>
                <a:schemeClr val="dk1"/>
              </a:buClr>
              <a:buSzPts val="2000"/>
              <a:buChar char="○"/>
            </a:pPr>
            <a:r>
              <a:rPr lang="en-US"/>
              <a:t>Ensuring updates to student data are made during SBD if needed (schools do not have access to Data Pipeline)</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pic>
        <p:nvPicPr>
          <p:cNvPr id="916" name="Google Shape;916;p93" descr="A row of law books on a shelf"/>
          <p:cNvPicPr preferRelativeResize="0"/>
          <p:nvPr/>
        </p:nvPicPr>
        <p:blipFill rotWithShape="1">
          <a:blip r:embed="rId3">
            <a:alphaModFix/>
          </a:blip>
          <a:srcRect r="-1142" b="-577"/>
          <a:stretch/>
        </p:blipFill>
        <p:spPr>
          <a:xfrm>
            <a:off x="0" y="909746"/>
            <a:ext cx="9248433" cy="4256589"/>
          </a:xfrm>
          <a:prstGeom prst="rect">
            <a:avLst/>
          </a:prstGeom>
          <a:noFill/>
          <a:ln>
            <a:noFill/>
          </a:ln>
        </p:spPr>
      </p:pic>
      <p:sp>
        <p:nvSpPr>
          <p:cNvPr id="917" name="Google Shape;917;p93"/>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3200"/>
              <a:buFont typeface="Calibri"/>
              <a:buNone/>
            </a:pPr>
            <a:r>
              <a:rPr lang="en-US" sz="3200">
                <a:latin typeface="Calibri"/>
                <a:ea typeface="Calibri"/>
                <a:cs typeface="Calibri"/>
                <a:sym typeface="Calibri"/>
              </a:rPr>
              <a:t>SAT Scores on Transcripts</a:t>
            </a:r>
            <a:endParaRPr/>
          </a:p>
        </p:txBody>
      </p:sp>
      <p:sp>
        <p:nvSpPr>
          <p:cNvPr id="918" name="Google Shape;918;p93"/>
          <p:cNvSpPr txBox="1">
            <a:spLocks noGrp="1"/>
          </p:cNvSpPr>
          <p:nvPr>
            <p:ph type="body" idx="1"/>
          </p:nvPr>
        </p:nvSpPr>
        <p:spPr>
          <a:xfrm>
            <a:off x="311700" y="1152475"/>
            <a:ext cx="8135100" cy="3034800"/>
          </a:xfrm>
          <a:prstGeom prst="rect">
            <a:avLst/>
          </a:prstGeom>
          <a:noFill/>
          <a:ln>
            <a:noFill/>
          </a:ln>
        </p:spPr>
        <p:txBody>
          <a:bodyPr spcFirstLastPara="1" wrap="square" lIns="0" tIns="0" rIns="0" bIns="45700" anchor="t" anchorCtr="0">
            <a:normAutofit/>
          </a:bodyPr>
          <a:lstStyle/>
          <a:p>
            <a:pPr marL="0" lvl="0" indent="0" algn="ctr" rtl="0">
              <a:lnSpc>
                <a:spcPct val="90000"/>
              </a:lnSpc>
              <a:spcBef>
                <a:spcPts val="0"/>
              </a:spcBef>
              <a:spcAft>
                <a:spcPts val="0"/>
              </a:spcAft>
              <a:buClr>
                <a:schemeClr val="dk1"/>
              </a:buClr>
              <a:buSzPts val="2400"/>
              <a:buNone/>
            </a:pPr>
            <a:r>
              <a:rPr lang="en-US"/>
              <a:t>SB20-175: Student Score on Transcript</a:t>
            </a:r>
            <a:endParaRPr/>
          </a:p>
          <a:p>
            <a:pPr marL="457200" lvl="1" indent="0" algn="ctr" rtl="0">
              <a:lnSpc>
                <a:spcPct val="90000"/>
              </a:lnSpc>
              <a:spcBef>
                <a:spcPts val="500"/>
              </a:spcBef>
              <a:spcAft>
                <a:spcPts val="0"/>
              </a:spcAft>
              <a:buClr>
                <a:schemeClr val="dk1"/>
              </a:buClr>
              <a:buSzPts val="2000"/>
              <a:buNone/>
            </a:pPr>
            <a:endParaRPr/>
          </a:p>
          <a:p>
            <a:pPr marL="457200" lvl="1" indent="0" algn="ctr" rtl="0">
              <a:lnSpc>
                <a:spcPct val="90000"/>
              </a:lnSpc>
              <a:spcBef>
                <a:spcPts val="500"/>
              </a:spcBef>
              <a:spcAft>
                <a:spcPts val="0"/>
              </a:spcAft>
              <a:buClr>
                <a:schemeClr val="dk1"/>
              </a:buClr>
              <a:buSzPts val="2000"/>
              <a:buNone/>
            </a:pPr>
            <a:r>
              <a:rPr lang="en-US" sz="1400"/>
              <a:t>This act prohibits a student's level of performance on the readiness assessment administered pursuant to 22-7-1006.3 (SAT) or on a national assessment (any assessment administered throughout the United States to measure postsecondary or workforce readiness) from being indicated on the student's high school transcript.</a:t>
            </a:r>
            <a:endParaRPr sz="140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pic>
        <p:nvPicPr>
          <p:cNvPr id="923" name="Google Shape;923;p95" descr="A row of law books on a shelf"/>
          <p:cNvPicPr preferRelativeResize="0"/>
          <p:nvPr/>
        </p:nvPicPr>
        <p:blipFill rotWithShape="1">
          <a:blip r:embed="rId3">
            <a:alphaModFix/>
          </a:blip>
          <a:srcRect r="-1142" b="-577"/>
          <a:stretch/>
        </p:blipFill>
        <p:spPr>
          <a:xfrm>
            <a:off x="0" y="909746"/>
            <a:ext cx="9248433" cy="4256589"/>
          </a:xfrm>
          <a:prstGeom prst="rect">
            <a:avLst/>
          </a:prstGeom>
          <a:noFill/>
          <a:ln>
            <a:noFill/>
          </a:ln>
        </p:spPr>
      </p:pic>
      <p:sp>
        <p:nvSpPr>
          <p:cNvPr id="924" name="Google Shape;924;p95"/>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2800"/>
              <a:buFont typeface="Calibri"/>
              <a:buNone/>
            </a:pPr>
            <a:r>
              <a:rPr lang="en-US" sz="2800">
                <a:latin typeface="Calibri"/>
                <a:ea typeface="Calibri"/>
                <a:cs typeface="Calibri"/>
                <a:sym typeface="Calibri"/>
              </a:rPr>
              <a:t>Requirements and District Responsibilities</a:t>
            </a:r>
            <a:br>
              <a:rPr lang="en-US" sz="2800">
                <a:latin typeface="Calibri"/>
                <a:ea typeface="Calibri"/>
                <a:cs typeface="Calibri"/>
                <a:sym typeface="Calibri"/>
              </a:rPr>
            </a:br>
            <a:r>
              <a:rPr lang="en-US" sz="2800">
                <a:latin typeface="Calibri"/>
                <a:ea typeface="Calibri"/>
                <a:cs typeface="Calibri"/>
                <a:sym typeface="Calibri"/>
              </a:rPr>
              <a:t>Assessment Information §22-7-1013(7)(a)</a:t>
            </a:r>
            <a:endParaRPr/>
          </a:p>
        </p:txBody>
      </p:sp>
      <p:sp>
        <p:nvSpPr>
          <p:cNvPr id="925" name="Google Shape;925;p95"/>
          <p:cNvSpPr txBox="1">
            <a:spLocks noGrp="1"/>
          </p:cNvSpPr>
          <p:nvPr>
            <p:ph type="body" idx="1"/>
          </p:nvPr>
        </p:nvSpPr>
        <p:spPr>
          <a:xfrm>
            <a:off x="311700" y="1152475"/>
            <a:ext cx="8135100" cy="3034800"/>
          </a:xfrm>
          <a:prstGeom prst="rect">
            <a:avLst/>
          </a:prstGeom>
          <a:noFill/>
          <a:ln>
            <a:noFill/>
          </a:ln>
        </p:spPr>
        <p:txBody>
          <a:bodyPr spcFirstLastPara="1" wrap="square" lIns="0" tIns="0" rIns="0" bIns="45700" anchor="t" anchorCtr="0">
            <a:noAutofit/>
          </a:bodyPr>
          <a:lstStyle/>
          <a:p>
            <a:pPr marL="457200" lvl="0" indent="-342900" algn="l" rtl="0">
              <a:lnSpc>
                <a:spcPct val="90000"/>
              </a:lnSpc>
              <a:spcBef>
                <a:spcPts val="0"/>
              </a:spcBef>
              <a:spcAft>
                <a:spcPts val="0"/>
              </a:spcAft>
              <a:buSzPts val="1800"/>
              <a:buChar char="●"/>
            </a:pPr>
            <a:r>
              <a:rPr lang="en-US" sz="1800"/>
              <a:t>LEP will annually distribute to parents and post on its website, as early in the school year as possible, written information regarding its assessments, including:</a:t>
            </a:r>
            <a:endParaRPr sz="1800"/>
          </a:p>
          <a:p>
            <a:pPr marL="914400" lvl="1" indent="-336550" algn="l" rtl="0">
              <a:lnSpc>
                <a:spcPct val="90000"/>
              </a:lnSpc>
              <a:spcBef>
                <a:spcPts val="0"/>
              </a:spcBef>
              <a:spcAft>
                <a:spcPts val="0"/>
              </a:spcAft>
              <a:buSzPts val="1700"/>
              <a:buChar char="○"/>
            </a:pPr>
            <a:r>
              <a:rPr lang="en-US" sz="1700"/>
              <a:t>The state and local assessments that the LEP will administer </a:t>
            </a:r>
            <a:endParaRPr sz="1700"/>
          </a:p>
          <a:p>
            <a:pPr marL="914400" lvl="1" indent="-336550" algn="l" rtl="0">
              <a:lnSpc>
                <a:spcPct val="90000"/>
              </a:lnSpc>
              <a:spcBef>
                <a:spcPts val="0"/>
              </a:spcBef>
              <a:spcAft>
                <a:spcPts val="0"/>
              </a:spcAft>
              <a:buSzPts val="1700"/>
              <a:buChar char="○"/>
            </a:pPr>
            <a:r>
              <a:rPr lang="en-US" sz="1700"/>
              <a:t>Identify whether it is required by federal law, required by state law or selected by the LEP</a:t>
            </a:r>
            <a:endParaRPr sz="1700"/>
          </a:p>
          <a:p>
            <a:pPr marL="914400" lvl="1" indent="-336550" algn="l" rtl="0">
              <a:lnSpc>
                <a:spcPct val="90000"/>
              </a:lnSpc>
              <a:spcBef>
                <a:spcPts val="0"/>
              </a:spcBef>
              <a:spcAft>
                <a:spcPts val="0"/>
              </a:spcAft>
              <a:buSzPts val="1700"/>
              <a:buChar char="○"/>
            </a:pPr>
            <a:r>
              <a:rPr lang="en-US" sz="1700"/>
              <a:t>Assessment calendar:</a:t>
            </a:r>
            <a:endParaRPr sz="1700"/>
          </a:p>
          <a:p>
            <a:pPr marL="1371600" lvl="2" indent="-330200" algn="l" rtl="0">
              <a:lnSpc>
                <a:spcPct val="90000"/>
              </a:lnSpc>
              <a:spcBef>
                <a:spcPts val="0"/>
              </a:spcBef>
              <a:spcAft>
                <a:spcPts val="0"/>
              </a:spcAft>
              <a:buSzPts val="1600"/>
              <a:buChar char="■"/>
            </a:pPr>
            <a:r>
              <a:rPr lang="en-US" sz="1600"/>
              <a:t>Estimated hours of testing each testing day for specific classes/grades for each assessment</a:t>
            </a:r>
            <a:endParaRPr sz="1600"/>
          </a:p>
          <a:p>
            <a:pPr marL="1371600" lvl="2" indent="-330200" algn="l" rtl="0">
              <a:lnSpc>
                <a:spcPct val="90000"/>
              </a:lnSpc>
              <a:spcBef>
                <a:spcPts val="0"/>
              </a:spcBef>
              <a:spcAft>
                <a:spcPts val="0"/>
              </a:spcAft>
              <a:buSzPts val="1600"/>
              <a:buChar char="■"/>
            </a:pPr>
            <a:r>
              <a:rPr lang="en-US" sz="1600"/>
              <a:t>Identify whether the assessment is required by state law, federal law or locally selected</a:t>
            </a:r>
            <a:endParaRPr sz="1600"/>
          </a:p>
          <a:p>
            <a:pPr marL="914400" lvl="1" indent="-336550" algn="l" rtl="0">
              <a:lnSpc>
                <a:spcPct val="90000"/>
              </a:lnSpc>
              <a:spcBef>
                <a:spcPts val="0"/>
              </a:spcBef>
              <a:spcAft>
                <a:spcPts val="0"/>
              </a:spcAft>
              <a:buSzPts val="1700"/>
              <a:buChar char="○"/>
            </a:pPr>
            <a:r>
              <a:rPr lang="en-US" sz="1700"/>
              <a:t>The purposes of the assessments</a:t>
            </a:r>
            <a:endParaRPr sz="1700"/>
          </a:p>
          <a:p>
            <a:pPr marL="914400" lvl="1" indent="-336550" algn="l" rtl="0">
              <a:lnSpc>
                <a:spcPct val="90000"/>
              </a:lnSpc>
              <a:spcBef>
                <a:spcPts val="0"/>
              </a:spcBef>
              <a:spcAft>
                <a:spcPts val="0"/>
              </a:spcAft>
              <a:buSzPts val="1700"/>
              <a:buChar char="○"/>
            </a:pPr>
            <a:r>
              <a:rPr lang="en-US" sz="1700"/>
              <a:t>The manner in which assessment results will be used</a:t>
            </a:r>
            <a:endParaRPr sz="170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pic>
        <p:nvPicPr>
          <p:cNvPr id="930" name="Google Shape;930;g37aca7b9956_0_263" descr="A row of law books on a shelf"/>
          <p:cNvPicPr preferRelativeResize="0"/>
          <p:nvPr/>
        </p:nvPicPr>
        <p:blipFill rotWithShape="1">
          <a:blip r:embed="rId3">
            <a:alphaModFix/>
          </a:blip>
          <a:srcRect r="-1142" b="-573"/>
          <a:stretch/>
        </p:blipFill>
        <p:spPr>
          <a:xfrm>
            <a:off x="0" y="909746"/>
            <a:ext cx="9248433" cy="4256589"/>
          </a:xfrm>
          <a:prstGeom prst="rect">
            <a:avLst/>
          </a:prstGeom>
          <a:noFill/>
          <a:ln>
            <a:noFill/>
          </a:ln>
        </p:spPr>
      </p:pic>
      <p:sp>
        <p:nvSpPr>
          <p:cNvPr id="931" name="Google Shape;931;g37aca7b9956_0_263"/>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2800"/>
              <a:buFont typeface="Calibri"/>
              <a:buNone/>
            </a:pPr>
            <a:r>
              <a:rPr lang="en-US" sz="2800">
                <a:latin typeface="Calibri"/>
                <a:ea typeface="Calibri"/>
                <a:cs typeface="Calibri"/>
                <a:sym typeface="Calibri"/>
              </a:rPr>
              <a:t>Requirements &amp; District Responsibilities</a:t>
            </a:r>
            <a:br>
              <a:rPr lang="en-US" sz="2800">
                <a:latin typeface="Calibri"/>
                <a:ea typeface="Calibri"/>
                <a:cs typeface="Calibri"/>
                <a:sym typeface="Calibri"/>
              </a:rPr>
            </a:br>
            <a:r>
              <a:rPr lang="en-US" sz="2800">
                <a:latin typeface="Calibri"/>
                <a:ea typeface="Calibri"/>
                <a:cs typeface="Calibri"/>
                <a:sym typeface="Calibri"/>
              </a:rPr>
              <a:t>Parent Excusals §22-7-1013(8)(a-c)</a:t>
            </a:r>
            <a:endParaRPr/>
          </a:p>
        </p:txBody>
      </p:sp>
      <p:sp>
        <p:nvSpPr>
          <p:cNvPr id="932" name="Google Shape;932;g37aca7b9956_0_263"/>
          <p:cNvSpPr txBox="1">
            <a:spLocks noGrp="1"/>
          </p:cNvSpPr>
          <p:nvPr>
            <p:ph type="body" idx="1"/>
          </p:nvPr>
        </p:nvSpPr>
        <p:spPr>
          <a:xfrm>
            <a:off x="311700" y="1152475"/>
            <a:ext cx="8135100" cy="3034800"/>
          </a:xfrm>
          <a:prstGeom prst="rect">
            <a:avLst/>
          </a:prstGeom>
          <a:noFill/>
          <a:ln>
            <a:noFill/>
          </a:ln>
        </p:spPr>
        <p:txBody>
          <a:bodyPr spcFirstLastPara="1" wrap="square" lIns="0" tIns="0" rIns="0" bIns="45700" anchor="t" anchorCtr="0">
            <a:normAutofit lnSpcReduction="10000"/>
          </a:bodyPr>
          <a:lstStyle/>
          <a:p>
            <a:pPr marL="0" lvl="0" indent="0" algn="l" rtl="0">
              <a:lnSpc>
                <a:spcPct val="90000"/>
              </a:lnSpc>
              <a:spcBef>
                <a:spcPts val="0"/>
              </a:spcBef>
              <a:spcAft>
                <a:spcPts val="0"/>
              </a:spcAft>
              <a:buClr>
                <a:srgbClr val="000000"/>
              </a:buClr>
              <a:buSzPts val="2600"/>
              <a:buNone/>
            </a:pPr>
            <a:r>
              <a:rPr lang="en-US" sz="1800">
                <a:solidFill>
                  <a:srgbClr val="000000"/>
                </a:solidFill>
              </a:rPr>
              <a:t>A student’s parent may excuse the student from participating in a state content area assessment</a:t>
            </a:r>
            <a:endParaRPr sz="1800">
              <a:solidFill>
                <a:srgbClr val="000000"/>
              </a:solidFill>
            </a:endParaRPr>
          </a:p>
          <a:p>
            <a:pPr marL="228600" lvl="0" indent="-175577" algn="l" rtl="0">
              <a:lnSpc>
                <a:spcPct val="90000"/>
              </a:lnSpc>
              <a:spcBef>
                <a:spcPts val="1000"/>
              </a:spcBef>
              <a:spcAft>
                <a:spcPts val="0"/>
              </a:spcAft>
              <a:buClr>
                <a:srgbClr val="000000"/>
              </a:buClr>
              <a:buSzPts val="1200"/>
              <a:buChar char="●"/>
            </a:pPr>
            <a:r>
              <a:rPr lang="en-US" sz="1200">
                <a:solidFill>
                  <a:srgbClr val="000000"/>
                </a:solidFill>
              </a:rPr>
              <a:t>Each Local Education Provider (LEP) will adopt and implement a written policy and procedure by which a student’s parent may excuse the student from participating in one or more of the state content area assessments.</a:t>
            </a:r>
            <a:endParaRPr sz="1200"/>
          </a:p>
          <a:p>
            <a:pPr marL="685800" lvl="1" indent="-175577" algn="l" rtl="0">
              <a:lnSpc>
                <a:spcPct val="90000"/>
              </a:lnSpc>
              <a:spcBef>
                <a:spcPts val="1100"/>
              </a:spcBef>
              <a:spcAft>
                <a:spcPts val="0"/>
              </a:spcAft>
              <a:buClr>
                <a:srgbClr val="000000"/>
              </a:buClr>
              <a:buSzPts val="1200"/>
              <a:buChar char="○"/>
            </a:pPr>
            <a:r>
              <a:rPr lang="en-US" sz="1200">
                <a:solidFill>
                  <a:srgbClr val="000000"/>
                </a:solidFill>
              </a:rPr>
              <a:t>If a parent excuses their student, the LEP shall not impose negative consequence on the student or parent including:</a:t>
            </a:r>
            <a:endParaRPr sz="1200"/>
          </a:p>
          <a:p>
            <a:pPr marL="1143000" lvl="2" indent="-193230" algn="l" rtl="0">
              <a:lnSpc>
                <a:spcPct val="90000"/>
              </a:lnSpc>
              <a:spcBef>
                <a:spcPts val="500"/>
              </a:spcBef>
              <a:spcAft>
                <a:spcPts val="0"/>
              </a:spcAft>
              <a:buClr>
                <a:srgbClr val="000000"/>
              </a:buClr>
              <a:buSzPts val="1200"/>
              <a:buChar char="■"/>
            </a:pPr>
            <a:r>
              <a:rPr lang="en-US" sz="1200">
                <a:solidFill>
                  <a:srgbClr val="000000"/>
                </a:solidFill>
              </a:rPr>
              <a:t>Prohibiting school attendance; imposing an unexcused absence; or prohibiting participation in extracurricular activities.</a:t>
            </a:r>
            <a:endParaRPr sz="1200"/>
          </a:p>
          <a:p>
            <a:pPr marL="1143000" lvl="2" indent="-193230" algn="l" rtl="0">
              <a:lnSpc>
                <a:spcPct val="90000"/>
              </a:lnSpc>
              <a:spcBef>
                <a:spcPts val="500"/>
              </a:spcBef>
              <a:spcAft>
                <a:spcPts val="0"/>
              </a:spcAft>
              <a:buClr>
                <a:schemeClr val="dk1"/>
              </a:buClr>
              <a:buSzPts val="1200"/>
              <a:buChar char="■"/>
            </a:pPr>
            <a:r>
              <a:rPr lang="en-US" sz="1200"/>
              <a:t>Prohibiting the student from participating in an activity or receiving any other form of reward that the LEP provides to students who participate in the state assessment.</a:t>
            </a:r>
            <a:endParaRPr sz="1200"/>
          </a:p>
          <a:p>
            <a:pPr marL="914400" lvl="2" indent="0" algn="l" rtl="0">
              <a:lnSpc>
                <a:spcPct val="90000"/>
              </a:lnSpc>
              <a:spcBef>
                <a:spcPts val="500"/>
              </a:spcBef>
              <a:spcAft>
                <a:spcPts val="0"/>
              </a:spcAft>
              <a:buClr>
                <a:schemeClr val="dk1"/>
              </a:buClr>
              <a:buSzPts val="900"/>
              <a:buNone/>
            </a:pPr>
            <a:endParaRPr sz="1200">
              <a:solidFill>
                <a:srgbClr val="000000"/>
              </a:solidFill>
            </a:endParaRPr>
          </a:p>
          <a:p>
            <a:pPr marL="228600" lvl="0" indent="-175577" algn="l" rtl="0">
              <a:lnSpc>
                <a:spcPct val="90000"/>
              </a:lnSpc>
              <a:spcBef>
                <a:spcPts val="1000"/>
              </a:spcBef>
              <a:spcAft>
                <a:spcPts val="0"/>
              </a:spcAft>
              <a:buClr>
                <a:srgbClr val="000000"/>
              </a:buClr>
              <a:buSzPts val="1200"/>
              <a:buChar char="●"/>
            </a:pPr>
            <a:r>
              <a:rPr lang="en-US" sz="1200">
                <a:solidFill>
                  <a:srgbClr val="000000"/>
                </a:solidFill>
              </a:rPr>
              <a:t>LEP shall not impose an unreasonable burden or requirement on a student that would: </a:t>
            </a:r>
            <a:endParaRPr sz="1200"/>
          </a:p>
          <a:p>
            <a:pPr marL="685800" lvl="1" indent="-175577" algn="l" rtl="0">
              <a:lnSpc>
                <a:spcPct val="90000"/>
              </a:lnSpc>
              <a:spcBef>
                <a:spcPts val="1100"/>
              </a:spcBef>
              <a:spcAft>
                <a:spcPts val="0"/>
              </a:spcAft>
              <a:buClr>
                <a:srgbClr val="000000"/>
              </a:buClr>
              <a:buSzPts val="1200"/>
              <a:buChar char="○"/>
            </a:pPr>
            <a:r>
              <a:rPr lang="en-US" sz="1200">
                <a:solidFill>
                  <a:srgbClr val="000000"/>
                </a:solidFill>
              </a:rPr>
              <a:t>Discourage the student from taking a state assessment or</a:t>
            </a:r>
            <a:endParaRPr sz="1200"/>
          </a:p>
          <a:p>
            <a:pPr marL="685800" lvl="1" indent="-175577" algn="l" rtl="0">
              <a:lnSpc>
                <a:spcPct val="90000"/>
              </a:lnSpc>
              <a:spcBef>
                <a:spcPts val="500"/>
              </a:spcBef>
              <a:spcAft>
                <a:spcPts val="0"/>
              </a:spcAft>
              <a:buClr>
                <a:srgbClr val="000000"/>
              </a:buClr>
              <a:buSzPts val="1200"/>
              <a:buChar char="○"/>
            </a:pPr>
            <a:r>
              <a:rPr lang="en-US" sz="1200">
                <a:solidFill>
                  <a:srgbClr val="000000"/>
                </a:solidFill>
              </a:rPr>
              <a:t>Encourage the student’s parent to excuse the student from taking the state assessment.</a:t>
            </a:r>
            <a:endParaRPr sz="120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6"/>
        <p:cNvGrpSpPr/>
        <p:nvPr/>
      </p:nvGrpSpPr>
      <p:grpSpPr>
        <a:xfrm>
          <a:off x="0" y="0"/>
          <a:ext cx="0" cy="0"/>
          <a:chOff x="0" y="0"/>
          <a:chExt cx="0" cy="0"/>
        </a:xfrm>
      </p:grpSpPr>
      <p:sp>
        <p:nvSpPr>
          <p:cNvPr id="937" name="Google Shape;937;p97">
            <a:extLst>
              <a:ext uri="{C183D7F6-B498-43B3-948B-1728B52AA6E4}">
                <adec:decorative xmlns:adec="http://schemas.microsoft.com/office/drawing/2017/decorative" val="1"/>
              </a:ext>
            </a:extLst>
          </p:cNvPr>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938" name="Google Shape;938;p97">
            <a:extLst>
              <a:ext uri="{C183D7F6-B498-43B3-948B-1728B52AA6E4}">
                <adec:decorative xmlns:adec="http://schemas.microsoft.com/office/drawing/2017/decorative" val="1"/>
              </a:ext>
            </a:extLst>
          </p:cNvPr>
          <p:cNvPicPr preferRelativeResize="0"/>
          <p:nvPr/>
        </p:nvPicPr>
        <p:blipFill rotWithShape="1">
          <a:blip r:embed="rId3">
            <a:alphaModFix/>
          </a:blip>
          <a:srcRect l="8023" r="27340" b="9091"/>
          <a:stretch/>
        </p:blipFill>
        <p:spPr>
          <a:xfrm>
            <a:off x="2642616" y="8"/>
            <a:ext cx="6501384" cy="5143492"/>
          </a:xfrm>
          <a:prstGeom prst="rect">
            <a:avLst/>
          </a:prstGeom>
          <a:noFill/>
          <a:ln>
            <a:noFill/>
          </a:ln>
        </p:spPr>
      </p:pic>
      <p:sp>
        <p:nvSpPr>
          <p:cNvPr id="939" name="Google Shape;939;p97">
            <a:extLst>
              <a:ext uri="{C183D7F6-B498-43B3-948B-1728B52AA6E4}">
                <adec:decorative xmlns:adec="http://schemas.microsoft.com/office/drawing/2017/decorative" val="1"/>
              </a:ext>
            </a:extLst>
          </p:cNvPr>
          <p:cNvSpPr/>
          <p:nvPr/>
        </p:nvSpPr>
        <p:spPr>
          <a:xfrm>
            <a:off x="0" y="0"/>
            <a:ext cx="7317600" cy="5143500"/>
          </a:xfrm>
          <a:prstGeom prst="rect">
            <a:avLst/>
          </a:prstGeom>
          <a:gradFill>
            <a:gsLst>
              <a:gs pos="0">
                <a:srgbClr val="FFFFFF">
                  <a:alpha val="0"/>
                </a:srgbClr>
              </a:gs>
              <a:gs pos="19000">
                <a:srgbClr val="FFFFFF">
                  <a:alpha val="37647"/>
                </a:srgbClr>
              </a:gs>
              <a:gs pos="35000">
                <a:srgbClr val="FFFFFF">
                  <a:alpha val="78823"/>
                </a:srgbClr>
              </a:gs>
              <a:gs pos="5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40" name="Google Shape;940;p97"/>
          <p:cNvSpPr txBox="1">
            <a:spLocks noGrp="1"/>
          </p:cNvSpPr>
          <p:nvPr>
            <p:ph type="ctrTitle"/>
          </p:nvPr>
        </p:nvSpPr>
        <p:spPr>
          <a:xfrm>
            <a:off x="358485" y="841772"/>
            <a:ext cx="3017400" cy="24030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Calibri"/>
              <a:buNone/>
            </a:pPr>
            <a:r>
              <a:rPr lang="en-US" sz="2800" b="1">
                <a:solidFill>
                  <a:srgbClr val="000000"/>
                </a:solidFill>
                <a:latin typeface="Calibri"/>
                <a:ea typeface="Calibri"/>
                <a:cs typeface="Calibri"/>
                <a:sym typeface="Calibri"/>
              </a:rPr>
              <a:t>Reference Slides:</a:t>
            </a:r>
            <a:endParaRPr sz="2800" b="1">
              <a:solidFill>
                <a:srgbClr val="000000"/>
              </a:solidFill>
              <a:latin typeface="Calibri"/>
              <a:ea typeface="Calibri"/>
              <a:cs typeface="Calibri"/>
              <a:sym typeface="Calibri"/>
            </a:endParaRPr>
          </a:p>
          <a:p>
            <a:pPr marL="0" lvl="0" indent="0" algn="l" rtl="0">
              <a:lnSpc>
                <a:spcPct val="90000"/>
              </a:lnSpc>
              <a:spcBef>
                <a:spcPts val="0"/>
              </a:spcBef>
              <a:spcAft>
                <a:spcPts val="0"/>
              </a:spcAft>
              <a:buClr>
                <a:schemeClr val="dk1"/>
              </a:buClr>
              <a:buSzPts val="3600"/>
              <a:buFont typeface="Calibri"/>
              <a:buNone/>
            </a:pPr>
            <a:r>
              <a:rPr lang="en-US" sz="2800">
                <a:solidFill>
                  <a:srgbClr val="000000"/>
                </a:solidFill>
                <a:latin typeface="Calibri"/>
                <a:ea typeface="Calibri"/>
                <a:cs typeface="Calibri"/>
                <a:sym typeface="Calibri"/>
              </a:rPr>
              <a:t>Additional Resources</a:t>
            </a:r>
            <a:endParaRPr sz="2800">
              <a:solidFill>
                <a:srgbClr val="000000"/>
              </a:solidFill>
            </a:endParaRPr>
          </a:p>
        </p:txBody>
      </p:sp>
      <p:sp>
        <p:nvSpPr>
          <p:cNvPr id="941" name="Google Shape;941;p97">
            <a:extLst>
              <a:ext uri="{C183D7F6-B498-43B3-948B-1728B52AA6E4}">
                <adec:decorative xmlns:adec="http://schemas.microsoft.com/office/drawing/2017/decorative" val="1"/>
              </a:ext>
            </a:extLst>
          </p:cNvPr>
          <p:cNvSpPr/>
          <p:nvPr/>
        </p:nvSpPr>
        <p:spPr>
          <a:xfrm rot="5400000">
            <a:off x="569938" y="260162"/>
            <a:ext cx="109800" cy="528000"/>
          </a:xfrm>
          <a:prstGeom prst="rect">
            <a:avLst/>
          </a:prstGeom>
          <a:solidFill>
            <a:srgbClr val="488B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42" name="Google Shape;942;p97">
            <a:extLst>
              <a:ext uri="{C183D7F6-B498-43B3-948B-1728B52AA6E4}">
                <adec:decorative xmlns:adec="http://schemas.microsoft.com/office/drawing/2017/decorative" val="1"/>
              </a:ext>
            </a:extLst>
          </p:cNvPr>
          <p:cNvSpPr/>
          <p:nvPr/>
        </p:nvSpPr>
        <p:spPr>
          <a:xfrm>
            <a:off x="360771" y="3410190"/>
            <a:ext cx="2983200" cy="13800"/>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43" name="Google Shape;943;p97"/>
          <p:cNvSpPr txBox="1">
            <a:spLocks noGrp="1"/>
          </p:cNvSpPr>
          <p:nvPr>
            <p:ph type="sldNum" idx="12"/>
          </p:nvPr>
        </p:nvSpPr>
        <p:spPr>
          <a:xfrm>
            <a:off x="226730" y="4815393"/>
            <a:ext cx="5892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95</a:t>
            </a:fld>
            <a:endParaRPr/>
          </a:p>
        </p:txBody>
      </p:sp>
      <p:pic>
        <p:nvPicPr>
          <p:cNvPr id="944" name="Google Shape;944;p97" descr="CDE Logo"/>
          <p:cNvPicPr preferRelativeResize="0"/>
          <p:nvPr/>
        </p:nvPicPr>
        <p:blipFill rotWithShape="1">
          <a:blip r:embed="rId4">
            <a:alphaModFix/>
          </a:blip>
          <a:srcRect/>
          <a:stretch/>
        </p:blipFill>
        <p:spPr>
          <a:xfrm>
            <a:off x="7223468" y="4412255"/>
            <a:ext cx="1270352" cy="540059"/>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Google Shape;949;p98"/>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200"/>
              <a:buFont typeface="Calibri"/>
              <a:buNone/>
            </a:pPr>
            <a:r>
              <a:rPr lang="en-US" sz="3200">
                <a:latin typeface="Calibri"/>
                <a:ea typeface="Calibri"/>
                <a:cs typeface="Calibri"/>
                <a:sym typeface="Calibri"/>
              </a:rPr>
              <a:t>CMAS ELA/CSLA Accommodations Policy</a:t>
            </a:r>
            <a:endParaRPr/>
          </a:p>
        </p:txBody>
      </p:sp>
      <p:sp>
        <p:nvSpPr>
          <p:cNvPr id="950" name="Google Shape;950;p98"/>
          <p:cNvSpPr txBox="1">
            <a:spLocks noGrp="1"/>
          </p:cNvSpPr>
          <p:nvPr>
            <p:ph type="body" idx="1"/>
          </p:nvPr>
        </p:nvSpPr>
        <p:spPr>
          <a:xfrm>
            <a:off x="311700" y="1152475"/>
            <a:ext cx="8135100" cy="3034800"/>
          </a:xfrm>
          <a:prstGeom prst="rect">
            <a:avLst/>
          </a:prstGeom>
          <a:noFill/>
          <a:ln>
            <a:noFill/>
          </a:ln>
        </p:spPr>
        <p:txBody>
          <a:bodyPr spcFirstLastPara="1" wrap="square" lIns="0" tIns="0" rIns="0" bIns="45700" anchor="t" anchorCtr="0">
            <a:normAutofit fontScale="77500" lnSpcReduction="20000"/>
          </a:bodyPr>
          <a:lstStyle/>
          <a:p>
            <a:pPr marL="571500" lvl="0" indent="-314325" algn="l" rtl="0">
              <a:lnSpc>
                <a:spcPct val="100000"/>
              </a:lnSpc>
              <a:spcBef>
                <a:spcPts val="0"/>
              </a:spcBef>
              <a:spcAft>
                <a:spcPts val="0"/>
              </a:spcAft>
              <a:buClr>
                <a:schemeClr val="dk1"/>
              </a:buClr>
              <a:buSzPct val="100000"/>
              <a:buChar char="●"/>
            </a:pPr>
            <a:r>
              <a:rPr lang="en-US" sz="2000"/>
              <a:t>CMAS English language arts accommodations policy was updated in 2020 to align with the CAS reading standards’ expectations that students read (decode a printed or tactile code) and comprehend (make meaning of) literary and informational texts independently and proficiently.</a:t>
            </a:r>
            <a:endParaRPr/>
          </a:p>
          <a:p>
            <a:pPr marL="228600" lvl="0" indent="0" algn="l" rtl="0">
              <a:lnSpc>
                <a:spcPct val="100000"/>
              </a:lnSpc>
              <a:spcBef>
                <a:spcPts val="1000"/>
              </a:spcBef>
              <a:spcAft>
                <a:spcPts val="0"/>
              </a:spcAft>
              <a:buClr>
                <a:schemeClr val="dk1"/>
              </a:buClr>
              <a:buSzPct val="100000"/>
              <a:buNone/>
            </a:pPr>
            <a:endParaRPr sz="500"/>
          </a:p>
          <a:p>
            <a:pPr marL="571500" lvl="0" indent="-314325" algn="l" rtl="0">
              <a:lnSpc>
                <a:spcPct val="100000"/>
              </a:lnSpc>
              <a:spcBef>
                <a:spcPts val="1000"/>
              </a:spcBef>
              <a:spcAft>
                <a:spcPts val="0"/>
              </a:spcAft>
              <a:buClr>
                <a:schemeClr val="dk1"/>
              </a:buClr>
              <a:buSzPct val="100000"/>
              <a:buChar char="●"/>
            </a:pPr>
            <a:r>
              <a:rPr lang="en-US" sz="2000"/>
              <a:t>The following assessment administration adjustments would change this expectation and were to have been phased out in the 2020-21 school year:</a:t>
            </a:r>
            <a:endParaRPr/>
          </a:p>
          <a:p>
            <a:pPr marL="1485900" lvl="2" indent="-315753" algn="l" rtl="0">
              <a:lnSpc>
                <a:spcPct val="100000"/>
              </a:lnSpc>
              <a:spcBef>
                <a:spcPts val="500"/>
              </a:spcBef>
              <a:spcAft>
                <a:spcPts val="0"/>
              </a:spcAft>
              <a:buClr>
                <a:schemeClr val="dk1"/>
              </a:buClr>
              <a:buSzPct val="100000"/>
              <a:buChar char="■"/>
            </a:pPr>
            <a:r>
              <a:rPr lang="en-US" sz="1900"/>
              <a:t>Auditory Presentation Accommodation, including:</a:t>
            </a:r>
            <a:endParaRPr/>
          </a:p>
          <a:p>
            <a:pPr marL="1943100" lvl="3" indent="-315753" algn="l" rtl="0">
              <a:lnSpc>
                <a:spcPct val="100000"/>
              </a:lnSpc>
              <a:spcBef>
                <a:spcPts val="500"/>
              </a:spcBef>
              <a:spcAft>
                <a:spcPts val="0"/>
              </a:spcAft>
              <a:buClr>
                <a:schemeClr val="dk1"/>
              </a:buClr>
              <a:buSzPct val="100000"/>
              <a:buChar char="●"/>
            </a:pPr>
            <a:r>
              <a:rPr lang="en-US" sz="1900"/>
              <a:t>Text-to-speech (TTS) for ELA</a:t>
            </a:r>
            <a:endParaRPr/>
          </a:p>
          <a:p>
            <a:pPr marL="1943100" lvl="3" indent="-315753" algn="l" rtl="0">
              <a:lnSpc>
                <a:spcPct val="100000"/>
              </a:lnSpc>
              <a:spcBef>
                <a:spcPts val="500"/>
              </a:spcBef>
              <a:spcAft>
                <a:spcPts val="0"/>
              </a:spcAft>
              <a:buClr>
                <a:schemeClr val="dk1"/>
              </a:buClr>
              <a:buSzPct val="100000"/>
              <a:buChar char="●"/>
            </a:pPr>
            <a:r>
              <a:rPr lang="en-US" sz="1900"/>
              <a:t>Oral script for ELA/CSLA</a:t>
            </a:r>
            <a:endParaRPr/>
          </a:p>
          <a:p>
            <a:pPr marL="1485900" lvl="2" indent="-315753" algn="l" rtl="0">
              <a:lnSpc>
                <a:spcPct val="100000"/>
              </a:lnSpc>
              <a:spcBef>
                <a:spcPts val="500"/>
              </a:spcBef>
              <a:spcAft>
                <a:spcPts val="0"/>
              </a:spcAft>
              <a:buClr>
                <a:schemeClr val="dk1"/>
              </a:buClr>
              <a:buSzPct val="100000"/>
              <a:buChar char="■"/>
            </a:pPr>
            <a:r>
              <a:rPr lang="en-US" sz="1900"/>
              <a:t>Human Signer Accommodation for ELA</a:t>
            </a:r>
            <a:endParaRPr/>
          </a:p>
          <a:p>
            <a:pPr marL="0" lvl="0" indent="0" algn="l" rtl="0">
              <a:lnSpc>
                <a:spcPct val="100000"/>
              </a:lnSpc>
              <a:spcBef>
                <a:spcPts val="500"/>
              </a:spcBef>
              <a:spcAft>
                <a:spcPts val="0"/>
              </a:spcAft>
              <a:buNone/>
            </a:pPr>
            <a:endParaRPr sz="1400"/>
          </a:p>
          <a:p>
            <a:pPr marL="0" lvl="0" indent="0" algn="ctr" rtl="0">
              <a:lnSpc>
                <a:spcPct val="100000"/>
              </a:lnSpc>
              <a:spcBef>
                <a:spcPts val="500"/>
              </a:spcBef>
              <a:spcAft>
                <a:spcPts val="0"/>
              </a:spcAft>
              <a:buNone/>
            </a:pPr>
            <a:r>
              <a:rPr lang="en-US" b="1"/>
              <a:t>This policy is reviewed in more detail during the accommodations training.</a:t>
            </a:r>
            <a:endParaRPr b="1"/>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5" name="Google Shape;955;p99"/>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3200"/>
              <a:buFont typeface="Calibri"/>
              <a:buNone/>
            </a:pPr>
            <a:r>
              <a:rPr lang="en-US" sz="3200">
                <a:latin typeface="Calibri"/>
                <a:ea typeface="Calibri"/>
                <a:cs typeface="Calibri"/>
                <a:sym typeface="Calibri"/>
              </a:rPr>
              <a:t>Fall Checklist (1 of 3)</a:t>
            </a:r>
            <a:endParaRPr/>
          </a:p>
        </p:txBody>
      </p:sp>
      <p:sp>
        <p:nvSpPr>
          <p:cNvPr id="956" name="Google Shape;956;p99"/>
          <p:cNvSpPr txBox="1">
            <a:spLocks noGrp="1"/>
          </p:cNvSpPr>
          <p:nvPr>
            <p:ph type="body" idx="1"/>
          </p:nvPr>
        </p:nvSpPr>
        <p:spPr>
          <a:xfrm>
            <a:off x="311700" y="986900"/>
            <a:ext cx="8135100" cy="3316200"/>
          </a:xfrm>
          <a:prstGeom prst="rect">
            <a:avLst/>
          </a:prstGeom>
          <a:noFill/>
          <a:ln>
            <a:noFill/>
          </a:ln>
        </p:spPr>
        <p:txBody>
          <a:bodyPr spcFirstLastPara="1" wrap="square" lIns="0" tIns="0" rIns="0" bIns="45700" anchor="t" anchorCtr="0">
            <a:normAutofit/>
          </a:bodyPr>
          <a:lstStyle/>
          <a:p>
            <a:pPr marL="457200" lvl="0" indent="-327977" algn="l" rtl="0">
              <a:lnSpc>
                <a:spcPct val="100000"/>
              </a:lnSpc>
              <a:spcBef>
                <a:spcPts val="0"/>
              </a:spcBef>
              <a:spcAft>
                <a:spcPts val="0"/>
              </a:spcAft>
              <a:buClr>
                <a:srgbClr val="000000"/>
              </a:buClr>
              <a:buSzPts val="1565"/>
              <a:buChar char="❏"/>
            </a:pPr>
            <a:r>
              <a:rPr lang="en-US" sz="1565">
                <a:solidFill>
                  <a:srgbClr val="000000"/>
                </a:solidFill>
              </a:rPr>
              <a:t>Fulfill district policy legislative requirements</a:t>
            </a:r>
            <a:endParaRPr sz="1565">
              <a:solidFill>
                <a:srgbClr val="000000"/>
              </a:solidFill>
            </a:endParaRPr>
          </a:p>
          <a:p>
            <a:pPr marL="914400" lvl="1" indent="-327977" algn="l" rtl="0">
              <a:lnSpc>
                <a:spcPct val="100000"/>
              </a:lnSpc>
              <a:spcBef>
                <a:spcPts val="0"/>
              </a:spcBef>
              <a:spcAft>
                <a:spcPts val="0"/>
              </a:spcAft>
              <a:buClr>
                <a:srgbClr val="000000"/>
              </a:buClr>
              <a:buSzPts val="1565"/>
              <a:buChar char="❏"/>
            </a:pPr>
            <a:r>
              <a:rPr lang="en-US" sz="1565">
                <a:solidFill>
                  <a:srgbClr val="000000"/>
                </a:solidFill>
              </a:rPr>
              <a:t>Adopt and implement a written policy and procedure by which a student’s parent may excuse the student from participating in one or more of the state content assessments</a:t>
            </a:r>
            <a:endParaRPr sz="1565">
              <a:solidFill>
                <a:srgbClr val="000000"/>
              </a:solidFill>
            </a:endParaRPr>
          </a:p>
          <a:p>
            <a:pPr marL="914400" lvl="1" indent="-327977" algn="l" rtl="0">
              <a:lnSpc>
                <a:spcPct val="100000"/>
              </a:lnSpc>
              <a:spcBef>
                <a:spcPts val="0"/>
              </a:spcBef>
              <a:spcAft>
                <a:spcPts val="0"/>
              </a:spcAft>
              <a:buClr>
                <a:srgbClr val="000000"/>
              </a:buClr>
              <a:buSzPts val="1565"/>
              <a:buChar char="❏"/>
            </a:pPr>
            <a:r>
              <a:rPr lang="en-US" sz="1565">
                <a:solidFill>
                  <a:srgbClr val="000000"/>
                </a:solidFill>
              </a:rPr>
              <a:t>Distribute to parents and post on LEP’s website written information regarding assessments, including an assessment calendar</a:t>
            </a:r>
            <a:endParaRPr sz="1565">
              <a:solidFill>
                <a:srgbClr val="000000"/>
              </a:solidFill>
            </a:endParaRPr>
          </a:p>
          <a:p>
            <a:pPr marL="457200" lvl="0" indent="-327977" algn="l" rtl="0">
              <a:lnSpc>
                <a:spcPct val="100000"/>
              </a:lnSpc>
              <a:spcBef>
                <a:spcPts val="0"/>
              </a:spcBef>
              <a:spcAft>
                <a:spcPts val="0"/>
              </a:spcAft>
              <a:buClr>
                <a:srgbClr val="000000"/>
              </a:buClr>
              <a:buSzPts val="1565"/>
              <a:buChar char="❏"/>
            </a:pPr>
            <a:r>
              <a:rPr lang="en-US" sz="1565">
                <a:solidFill>
                  <a:srgbClr val="000000"/>
                </a:solidFill>
              </a:rPr>
              <a:t>PSAT and SAT</a:t>
            </a:r>
            <a:endParaRPr sz="1565">
              <a:solidFill>
                <a:srgbClr val="000000"/>
              </a:solidFill>
            </a:endParaRPr>
          </a:p>
          <a:p>
            <a:pPr marL="914400" lvl="1" indent="-327977" algn="l" rtl="0">
              <a:lnSpc>
                <a:spcPct val="100000"/>
              </a:lnSpc>
              <a:spcBef>
                <a:spcPts val="0"/>
              </a:spcBef>
              <a:spcAft>
                <a:spcPts val="0"/>
              </a:spcAft>
              <a:buSzPts val="1565"/>
              <a:buChar char="❏"/>
            </a:pPr>
            <a:r>
              <a:rPr lang="en-US" sz="1565">
                <a:solidFill>
                  <a:srgbClr val="000000"/>
                </a:solidFill>
              </a:rPr>
              <a:t>Complete the School Staff Confirmation by</a:t>
            </a:r>
            <a:r>
              <a:rPr lang="en-US" sz="1565"/>
              <a:t> </a:t>
            </a:r>
            <a:r>
              <a:rPr lang="en-US" sz="1565" b="1" i="1" u="sng">
                <a:solidFill>
                  <a:srgbClr val="EF7521"/>
                </a:solidFill>
              </a:rPr>
              <a:t>September 13</a:t>
            </a:r>
            <a:endParaRPr sz="1565" b="1" i="1" u="sng">
              <a:solidFill>
                <a:srgbClr val="EF7521"/>
              </a:solidFill>
            </a:endParaRPr>
          </a:p>
          <a:p>
            <a:pPr marL="914400" lvl="1" indent="-327977" algn="l" rtl="0">
              <a:lnSpc>
                <a:spcPct val="100000"/>
              </a:lnSpc>
              <a:spcBef>
                <a:spcPts val="0"/>
              </a:spcBef>
              <a:spcAft>
                <a:spcPts val="0"/>
              </a:spcAft>
              <a:buSzPts val="1565"/>
              <a:buChar char="❏"/>
            </a:pPr>
            <a:r>
              <a:rPr lang="en-US" sz="1565">
                <a:solidFill>
                  <a:srgbClr val="000000"/>
                </a:solidFill>
              </a:rPr>
              <a:t>Complete the School Onboarding Survey by</a:t>
            </a:r>
            <a:r>
              <a:rPr lang="en-US" sz="1565"/>
              <a:t> </a:t>
            </a:r>
            <a:r>
              <a:rPr lang="en-US" sz="1565" b="1" i="1" u="sng">
                <a:solidFill>
                  <a:srgbClr val="EF7521"/>
                </a:solidFill>
              </a:rPr>
              <a:t>October 4</a:t>
            </a:r>
            <a:endParaRPr sz="1565" b="1" i="1" u="sng" baseline="30000">
              <a:solidFill>
                <a:srgbClr val="2E75B5"/>
              </a:solidFill>
            </a:endParaRPr>
          </a:p>
          <a:p>
            <a:pPr marL="457200" lvl="0" indent="-327977" algn="l" rtl="0">
              <a:lnSpc>
                <a:spcPct val="100000"/>
              </a:lnSpc>
              <a:spcBef>
                <a:spcPts val="0"/>
              </a:spcBef>
              <a:spcAft>
                <a:spcPts val="0"/>
              </a:spcAft>
              <a:buClr>
                <a:srgbClr val="000000"/>
              </a:buClr>
              <a:buSzPts val="1565"/>
              <a:buChar char="❏"/>
            </a:pPr>
            <a:r>
              <a:rPr lang="en-US" sz="1565">
                <a:solidFill>
                  <a:srgbClr val="000000"/>
                </a:solidFill>
              </a:rPr>
              <a:t>CMAS (Upon completion of CMAS Administration Training for DACs)</a:t>
            </a:r>
            <a:endParaRPr sz="1565">
              <a:solidFill>
                <a:srgbClr val="000000"/>
              </a:solidFill>
            </a:endParaRPr>
          </a:p>
          <a:p>
            <a:pPr marL="914400" lvl="1" indent="-327977" algn="l" rtl="0">
              <a:lnSpc>
                <a:spcPct val="100000"/>
              </a:lnSpc>
              <a:spcBef>
                <a:spcPts val="0"/>
              </a:spcBef>
              <a:spcAft>
                <a:spcPts val="0"/>
              </a:spcAft>
              <a:buSzPts val="1565"/>
              <a:buChar char="❏"/>
            </a:pPr>
            <a:r>
              <a:rPr lang="en-US" sz="1565">
                <a:solidFill>
                  <a:srgbClr val="000000"/>
                </a:solidFill>
              </a:rPr>
              <a:t>Send to CDE through the </a:t>
            </a:r>
            <a:r>
              <a:rPr lang="en-US" sz="1565" i="1">
                <a:solidFill>
                  <a:srgbClr val="000000"/>
                </a:solidFill>
              </a:rPr>
              <a:t>District Testing Information </a:t>
            </a:r>
            <a:r>
              <a:rPr lang="en-US" sz="1565">
                <a:solidFill>
                  <a:srgbClr val="000000"/>
                </a:solidFill>
              </a:rPr>
              <a:t>form by</a:t>
            </a:r>
            <a:r>
              <a:rPr lang="en-US" sz="1565"/>
              <a:t> </a:t>
            </a:r>
            <a:r>
              <a:rPr lang="en-US" sz="1565" b="1" i="1" u="sng">
                <a:solidFill>
                  <a:srgbClr val="EF7521"/>
                </a:solidFill>
              </a:rPr>
              <a:t>December 15</a:t>
            </a:r>
            <a:endParaRPr sz="1565" b="1" i="1" u="sng">
              <a:solidFill>
                <a:srgbClr val="488BC9"/>
              </a:solidFill>
            </a:endParaRPr>
          </a:p>
          <a:p>
            <a:pPr marL="1371600" lvl="2" indent="-309598" algn="l" rtl="0">
              <a:lnSpc>
                <a:spcPct val="100000"/>
              </a:lnSpc>
              <a:spcBef>
                <a:spcPts val="0"/>
              </a:spcBef>
              <a:spcAft>
                <a:spcPts val="0"/>
              </a:spcAft>
              <a:buClr>
                <a:srgbClr val="000000"/>
              </a:buClr>
              <a:buSzPts val="1276"/>
              <a:buChar char="❏"/>
            </a:pPr>
            <a:r>
              <a:rPr lang="en-US" sz="1275">
                <a:solidFill>
                  <a:srgbClr val="000000"/>
                </a:solidFill>
              </a:rPr>
              <a:t>Determine if printed, hardcopy Student Performance Reports are desired for 2026 results</a:t>
            </a:r>
            <a:endParaRPr sz="1275">
              <a:solidFill>
                <a:srgbClr val="000000"/>
              </a:solidFill>
            </a:endParaRPr>
          </a:p>
          <a:p>
            <a:pPr marL="1371600" lvl="2" indent="-309598" algn="l" rtl="0">
              <a:lnSpc>
                <a:spcPct val="100000"/>
              </a:lnSpc>
              <a:spcBef>
                <a:spcPts val="0"/>
              </a:spcBef>
              <a:spcAft>
                <a:spcPts val="0"/>
              </a:spcAft>
              <a:buClr>
                <a:srgbClr val="000000"/>
              </a:buClr>
              <a:buSzPts val="1276"/>
              <a:buChar char="❏"/>
            </a:pPr>
            <a:r>
              <a:rPr lang="en-US" sz="1275">
                <a:solidFill>
                  <a:srgbClr val="000000"/>
                </a:solidFill>
              </a:rPr>
              <a:t>Indicate transfer request contact information</a:t>
            </a:r>
            <a:endParaRPr sz="1275">
              <a:solidFill>
                <a:srgbClr val="000000"/>
              </a:solidFill>
            </a:endParaRPr>
          </a:p>
          <a:p>
            <a:pPr marL="1371600" lvl="2" indent="-309598" algn="l" rtl="0">
              <a:lnSpc>
                <a:spcPct val="100000"/>
              </a:lnSpc>
              <a:spcBef>
                <a:spcPts val="0"/>
              </a:spcBef>
              <a:spcAft>
                <a:spcPts val="0"/>
              </a:spcAft>
              <a:buClr>
                <a:srgbClr val="000000"/>
              </a:buClr>
              <a:buSzPts val="1276"/>
              <a:buChar char="❏"/>
            </a:pPr>
            <a:r>
              <a:rPr lang="en-US" sz="1275">
                <a:solidFill>
                  <a:srgbClr val="000000"/>
                </a:solidFill>
              </a:rPr>
              <a:t>Confirm shipping information</a:t>
            </a:r>
            <a:endParaRPr sz="1923" b="1" i="1" u="sng" baseline="30000">
              <a:solidFill>
                <a:srgbClr val="000000"/>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p100"/>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3200"/>
              <a:buFont typeface="Calibri"/>
              <a:buNone/>
            </a:pPr>
            <a:r>
              <a:rPr lang="en-US" sz="3200">
                <a:latin typeface="Calibri"/>
                <a:ea typeface="Calibri"/>
                <a:cs typeface="Calibri"/>
                <a:sym typeface="Calibri"/>
              </a:rPr>
              <a:t>Fall Checklist (2 of 3)</a:t>
            </a:r>
            <a:endParaRPr/>
          </a:p>
        </p:txBody>
      </p:sp>
      <p:sp>
        <p:nvSpPr>
          <p:cNvPr id="962" name="Google Shape;962;p100"/>
          <p:cNvSpPr txBox="1">
            <a:spLocks noGrp="1"/>
          </p:cNvSpPr>
          <p:nvPr>
            <p:ph type="body" idx="1"/>
          </p:nvPr>
        </p:nvSpPr>
        <p:spPr>
          <a:xfrm>
            <a:off x="311700" y="1152475"/>
            <a:ext cx="8424000" cy="3142800"/>
          </a:xfrm>
          <a:prstGeom prst="rect">
            <a:avLst/>
          </a:prstGeom>
          <a:noFill/>
          <a:ln>
            <a:noFill/>
          </a:ln>
        </p:spPr>
        <p:txBody>
          <a:bodyPr spcFirstLastPara="1" wrap="square" lIns="0" tIns="0" rIns="0" bIns="45700" anchor="t" anchorCtr="0">
            <a:normAutofit fontScale="85000" lnSpcReduction="20000"/>
          </a:bodyPr>
          <a:lstStyle/>
          <a:p>
            <a:pPr marL="342900" lvl="0" indent="-314325" algn="l" rtl="0">
              <a:lnSpc>
                <a:spcPct val="100000"/>
              </a:lnSpc>
              <a:spcBef>
                <a:spcPts val="0"/>
              </a:spcBef>
              <a:spcAft>
                <a:spcPts val="0"/>
              </a:spcAft>
              <a:buClr>
                <a:srgbClr val="000000"/>
              </a:buClr>
              <a:buSzPct val="100000"/>
              <a:buFont typeface="Noto Sans Symbols"/>
              <a:buChar char="❑"/>
            </a:pPr>
            <a:r>
              <a:rPr lang="en-US" sz="2000">
                <a:solidFill>
                  <a:srgbClr val="000000"/>
                </a:solidFill>
              </a:rPr>
              <a:t>Gather accommodation information for assessments</a:t>
            </a:r>
            <a:endParaRPr>
              <a:solidFill>
                <a:srgbClr val="000000"/>
              </a:solidFill>
            </a:endParaRPr>
          </a:p>
          <a:p>
            <a:pPr marL="1028700" lvl="1" indent="-317182" algn="l" rtl="0">
              <a:lnSpc>
                <a:spcPct val="100000"/>
              </a:lnSpc>
              <a:spcBef>
                <a:spcPts val="500"/>
              </a:spcBef>
              <a:spcAft>
                <a:spcPts val="0"/>
              </a:spcAft>
              <a:buClr>
                <a:srgbClr val="000000"/>
              </a:buClr>
              <a:buSzPct val="100000"/>
              <a:buFont typeface="Noto Sans Symbols"/>
              <a:buChar char="❑"/>
            </a:pPr>
            <a:r>
              <a:rPr lang="en-US" sz="1800">
                <a:solidFill>
                  <a:srgbClr val="000000"/>
                </a:solidFill>
              </a:rPr>
              <a:t>CMAS paper-based accommodations (standard print, large print, braille, auditory/signed presentation scripts (for math, science, social studies), etc.)</a:t>
            </a:r>
            <a:endParaRPr sz="1800">
              <a:solidFill>
                <a:srgbClr val="000000"/>
              </a:solidFill>
            </a:endParaRPr>
          </a:p>
          <a:p>
            <a:pPr marL="1028700" lvl="1" indent="-317182" algn="l" rtl="0">
              <a:lnSpc>
                <a:spcPct val="100000"/>
              </a:lnSpc>
              <a:spcBef>
                <a:spcPts val="500"/>
              </a:spcBef>
              <a:spcAft>
                <a:spcPts val="0"/>
              </a:spcAft>
              <a:buClr>
                <a:srgbClr val="000000"/>
              </a:buClr>
              <a:buSzPct val="100000"/>
              <a:buFont typeface="Noto Sans Symbols"/>
              <a:buChar char="❑"/>
            </a:pPr>
            <a:r>
              <a:rPr lang="en-US" sz="1800">
                <a:solidFill>
                  <a:srgbClr val="000000"/>
                </a:solidFill>
              </a:rPr>
              <a:t>CMAS computer-based accommodations (text-to-speech (TTS), Spanish, etc.)</a:t>
            </a:r>
            <a:endParaRPr sz="1800">
              <a:solidFill>
                <a:srgbClr val="000000"/>
              </a:solidFill>
            </a:endParaRPr>
          </a:p>
          <a:p>
            <a:pPr marL="1028700" lvl="1" indent="-317182" algn="l" rtl="0">
              <a:lnSpc>
                <a:spcPct val="100000"/>
              </a:lnSpc>
              <a:spcBef>
                <a:spcPts val="500"/>
              </a:spcBef>
              <a:spcAft>
                <a:spcPts val="0"/>
              </a:spcAft>
              <a:buClr>
                <a:schemeClr val="dk1"/>
              </a:buClr>
              <a:buSzPct val="100000"/>
              <a:buFont typeface="Noto Sans Symbols"/>
              <a:buChar char="❑"/>
            </a:pPr>
            <a:r>
              <a:rPr lang="en-US" sz="1800">
                <a:solidFill>
                  <a:srgbClr val="000000"/>
                </a:solidFill>
              </a:rPr>
              <a:t>Determine the need for and submit ACCESS UARs by </a:t>
            </a:r>
            <a:r>
              <a:rPr lang="en-US" sz="1823" b="1" i="1" u="sng">
                <a:solidFill>
                  <a:srgbClr val="EF7521"/>
                </a:solidFill>
              </a:rPr>
              <a:t>December 1</a:t>
            </a:r>
            <a:endParaRPr sz="2058" b="1" i="1" u="sng" baseline="30000">
              <a:solidFill>
                <a:srgbClr val="2E75B5"/>
              </a:solidFill>
            </a:endParaRPr>
          </a:p>
          <a:p>
            <a:pPr marL="1485900" lvl="2" indent="-334551" algn="l" rtl="0">
              <a:lnSpc>
                <a:spcPct val="100000"/>
              </a:lnSpc>
              <a:spcBef>
                <a:spcPts val="500"/>
              </a:spcBef>
              <a:spcAft>
                <a:spcPts val="0"/>
              </a:spcAft>
              <a:buClr>
                <a:srgbClr val="000000"/>
              </a:buClr>
              <a:buSzPct val="148178"/>
              <a:buFont typeface="Noto Sans Symbols"/>
              <a:buChar char="❑"/>
            </a:pPr>
            <a:r>
              <a:rPr lang="en-US" sz="1452">
                <a:solidFill>
                  <a:srgbClr val="000000"/>
                </a:solidFill>
              </a:rPr>
              <a:t>Scribe for ACCESS Writing Domain</a:t>
            </a:r>
            <a:endParaRPr sz="1452">
              <a:solidFill>
                <a:srgbClr val="000000"/>
              </a:solidFill>
            </a:endParaRPr>
          </a:p>
          <a:p>
            <a:pPr marL="1028700" lvl="1" indent="-317182" algn="l" rtl="0">
              <a:lnSpc>
                <a:spcPct val="100000"/>
              </a:lnSpc>
              <a:spcBef>
                <a:spcPts val="500"/>
              </a:spcBef>
              <a:spcAft>
                <a:spcPts val="0"/>
              </a:spcAft>
              <a:buClr>
                <a:schemeClr val="dk1"/>
              </a:buClr>
              <a:buSzPct val="100000"/>
              <a:buFont typeface="Noto Sans Symbols"/>
              <a:buChar char="❑"/>
            </a:pPr>
            <a:r>
              <a:rPr lang="en-US" sz="1800">
                <a:solidFill>
                  <a:srgbClr val="000000"/>
                </a:solidFill>
              </a:rPr>
              <a:t>Determine the need for and submit CMAS UARs by </a:t>
            </a:r>
            <a:r>
              <a:rPr lang="en-US" sz="1823" b="1" i="1" u="sng">
                <a:solidFill>
                  <a:srgbClr val="EF7521"/>
                </a:solidFill>
              </a:rPr>
              <a:t>December 15</a:t>
            </a:r>
            <a:r>
              <a:rPr lang="en-US" sz="1800" b="1">
                <a:solidFill>
                  <a:srgbClr val="2E75B5"/>
                </a:solidFill>
              </a:rPr>
              <a:t> </a:t>
            </a:r>
            <a:endParaRPr sz="1800" b="1">
              <a:solidFill>
                <a:srgbClr val="2E75B5"/>
              </a:solidFill>
            </a:endParaRPr>
          </a:p>
          <a:p>
            <a:pPr marL="1485900" lvl="2" indent="-334551" algn="l" rtl="0">
              <a:lnSpc>
                <a:spcPct val="100000"/>
              </a:lnSpc>
              <a:spcBef>
                <a:spcPts val="500"/>
              </a:spcBef>
              <a:spcAft>
                <a:spcPts val="0"/>
              </a:spcAft>
              <a:buClr>
                <a:srgbClr val="000000"/>
              </a:buClr>
              <a:buSzPct val="148178"/>
              <a:buFont typeface="Noto Sans Symbols"/>
              <a:buChar char="❑"/>
            </a:pPr>
            <a:r>
              <a:rPr lang="en-US" sz="1452">
                <a:solidFill>
                  <a:srgbClr val="000000"/>
                </a:solidFill>
              </a:rPr>
              <a:t>Scribe for constructed response items on the ELA/CSLA assessment</a:t>
            </a:r>
            <a:endParaRPr sz="1452">
              <a:solidFill>
                <a:srgbClr val="000000"/>
              </a:solidFill>
            </a:endParaRPr>
          </a:p>
          <a:p>
            <a:pPr marL="1485900" lvl="2" indent="-334551" algn="l" rtl="0">
              <a:lnSpc>
                <a:spcPct val="100000"/>
              </a:lnSpc>
              <a:spcBef>
                <a:spcPts val="500"/>
              </a:spcBef>
              <a:spcAft>
                <a:spcPts val="0"/>
              </a:spcAft>
              <a:buClr>
                <a:srgbClr val="000000"/>
              </a:buClr>
              <a:buSzPct val="148178"/>
              <a:buFont typeface="Noto Sans Symbols"/>
              <a:buChar char="❑"/>
            </a:pPr>
            <a:r>
              <a:rPr lang="en-US" sz="1452">
                <a:solidFill>
                  <a:srgbClr val="000000"/>
                </a:solidFill>
              </a:rPr>
              <a:t>Calculator on non-calculator sections of the math assessment</a:t>
            </a:r>
            <a:endParaRPr sz="1452">
              <a:solidFill>
                <a:srgbClr val="000000"/>
              </a:solidFill>
            </a:endParaRPr>
          </a:p>
          <a:p>
            <a:pPr marL="1028700" lvl="1" indent="-317182" algn="l" rtl="0">
              <a:lnSpc>
                <a:spcPct val="100000"/>
              </a:lnSpc>
              <a:spcBef>
                <a:spcPts val="500"/>
              </a:spcBef>
              <a:spcAft>
                <a:spcPts val="0"/>
              </a:spcAft>
              <a:buClr>
                <a:srgbClr val="000000"/>
              </a:buClr>
              <a:buSzPct val="100000"/>
              <a:buFont typeface="Noto Sans Symbols"/>
              <a:buChar char="❑"/>
            </a:pPr>
            <a:r>
              <a:rPr lang="en-US" sz="1800">
                <a:solidFill>
                  <a:srgbClr val="000000"/>
                </a:solidFill>
              </a:rPr>
              <a:t>CMAS Student Registration files with Personal Needs Profile information updated in PearsonAccess</a:t>
            </a:r>
            <a:r>
              <a:rPr lang="en-US" sz="1800" baseline="30000">
                <a:solidFill>
                  <a:srgbClr val="000000"/>
                </a:solidFill>
              </a:rPr>
              <a:t>next</a:t>
            </a:r>
            <a:r>
              <a:rPr lang="en-US" sz="1800">
                <a:solidFill>
                  <a:srgbClr val="000000"/>
                </a:solidFill>
              </a:rPr>
              <a:t> in January 2026 </a:t>
            </a:r>
            <a:endParaRPr sz="1800">
              <a:solidFill>
                <a:srgbClr val="000000"/>
              </a:solidFill>
            </a:endParaRPr>
          </a:p>
          <a:p>
            <a:pPr marL="1028700" lvl="1" indent="-317182" algn="l" rtl="0">
              <a:lnSpc>
                <a:spcPct val="100000"/>
              </a:lnSpc>
              <a:spcBef>
                <a:spcPts val="500"/>
              </a:spcBef>
              <a:spcAft>
                <a:spcPts val="0"/>
              </a:spcAft>
              <a:buClr>
                <a:srgbClr val="000000"/>
              </a:buClr>
              <a:buSzPct val="100000"/>
              <a:buFont typeface="Noto Sans Symbols"/>
              <a:buChar char="❑"/>
            </a:pPr>
            <a:r>
              <a:rPr lang="en-US" sz="1800">
                <a:solidFill>
                  <a:srgbClr val="000000"/>
                </a:solidFill>
              </a:rPr>
              <a:t>Start submitting PSAT and SAT accommodations requests for approval by College Board</a:t>
            </a:r>
            <a:endParaRPr sz="1600">
              <a:solidFill>
                <a:srgbClr val="000000"/>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101"/>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3200"/>
              <a:buFont typeface="Calibri"/>
              <a:buNone/>
            </a:pPr>
            <a:r>
              <a:rPr lang="en-US" sz="3200">
                <a:latin typeface="Calibri"/>
                <a:ea typeface="Calibri"/>
                <a:cs typeface="Calibri"/>
                <a:sym typeface="Calibri"/>
              </a:rPr>
              <a:t>Fall Checklist (3 of 3)</a:t>
            </a:r>
            <a:endParaRPr/>
          </a:p>
        </p:txBody>
      </p:sp>
      <p:sp>
        <p:nvSpPr>
          <p:cNvPr id="968" name="Google Shape;968;p101"/>
          <p:cNvSpPr txBox="1">
            <a:spLocks noGrp="1"/>
          </p:cNvSpPr>
          <p:nvPr>
            <p:ph type="body" idx="1"/>
          </p:nvPr>
        </p:nvSpPr>
        <p:spPr>
          <a:xfrm>
            <a:off x="311700" y="1152475"/>
            <a:ext cx="8135100" cy="3034800"/>
          </a:xfrm>
          <a:prstGeom prst="rect">
            <a:avLst/>
          </a:prstGeom>
          <a:noFill/>
          <a:ln>
            <a:noFill/>
          </a:ln>
        </p:spPr>
        <p:txBody>
          <a:bodyPr spcFirstLastPara="1" wrap="square" lIns="0" tIns="0" rIns="0" bIns="45700" anchor="t" anchorCtr="0">
            <a:normAutofit fontScale="92500" lnSpcReduction="20000"/>
          </a:bodyPr>
          <a:lstStyle/>
          <a:p>
            <a:pPr marL="342900" lvl="0" indent="-333375" algn="l" rtl="0">
              <a:lnSpc>
                <a:spcPct val="90000"/>
              </a:lnSpc>
              <a:spcBef>
                <a:spcPts val="0"/>
              </a:spcBef>
              <a:spcAft>
                <a:spcPts val="0"/>
              </a:spcAft>
              <a:buClr>
                <a:srgbClr val="000000"/>
              </a:buClr>
              <a:buSzPct val="100000"/>
              <a:buFont typeface="Noto Sans Symbols"/>
              <a:buChar char="❑"/>
            </a:pPr>
            <a:r>
              <a:rPr lang="en-US" sz="2000">
                <a:solidFill>
                  <a:srgbClr val="000000"/>
                </a:solidFill>
              </a:rPr>
              <a:t>Attend virtual trainings</a:t>
            </a:r>
            <a:endParaRPr>
              <a:solidFill>
                <a:srgbClr val="000000"/>
              </a:solidFill>
            </a:endParaRPr>
          </a:p>
          <a:p>
            <a:pPr marL="1028700" lvl="1" indent="-334327" algn="l" rtl="0">
              <a:lnSpc>
                <a:spcPct val="90000"/>
              </a:lnSpc>
              <a:spcBef>
                <a:spcPts val="500"/>
              </a:spcBef>
              <a:spcAft>
                <a:spcPts val="0"/>
              </a:spcAft>
              <a:buClr>
                <a:srgbClr val="000000"/>
              </a:buClr>
              <a:buSzPct val="100000"/>
              <a:buFont typeface="Noto Sans Symbols"/>
              <a:buChar char="❑"/>
            </a:pPr>
            <a:r>
              <a:rPr lang="en-US" sz="1800">
                <a:solidFill>
                  <a:srgbClr val="000000"/>
                </a:solidFill>
              </a:rPr>
              <a:t>Accommodations</a:t>
            </a:r>
            <a:endParaRPr>
              <a:solidFill>
                <a:srgbClr val="000000"/>
              </a:solidFill>
            </a:endParaRPr>
          </a:p>
          <a:p>
            <a:pPr marL="1028700" lvl="1" indent="-334327" algn="l" rtl="0">
              <a:lnSpc>
                <a:spcPct val="90000"/>
              </a:lnSpc>
              <a:spcBef>
                <a:spcPts val="500"/>
              </a:spcBef>
              <a:spcAft>
                <a:spcPts val="0"/>
              </a:spcAft>
              <a:buClr>
                <a:srgbClr val="000000"/>
              </a:buClr>
              <a:buSzPct val="100000"/>
              <a:buFont typeface="Noto Sans Symbols"/>
              <a:buChar char="❑"/>
            </a:pPr>
            <a:r>
              <a:rPr lang="en-US" sz="1800">
                <a:solidFill>
                  <a:srgbClr val="000000"/>
                </a:solidFill>
              </a:rPr>
              <a:t>ACCESS </a:t>
            </a:r>
            <a:endParaRPr>
              <a:solidFill>
                <a:srgbClr val="000000"/>
              </a:solidFill>
            </a:endParaRPr>
          </a:p>
          <a:p>
            <a:pPr marL="1028700" lvl="1" indent="-334327" algn="l" rtl="0">
              <a:lnSpc>
                <a:spcPct val="90000"/>
              </a:lnSpc>
              <a:spcBef>
                <a:spcPts val="500"/>
              </a:spcBef>
              <a:spcAft>
                <a:spcPts val="0"/>
              </a:spcAft>
              <a:buClr>
                <a:srgbClr val="000000"/>
              </a:buClr>
              <a:buSzPct val="100000"/>
              <a:buFont typeface="Noto Sans Symbols"/>
              <a:buChar char="❑"/>
            </a:pPr>
            <a:r>
              <a:rPr lang="en-US" sz="1800">
                <a:solidFill>
                  <a:srgbClr val="000000"/>
                </a:solidFill>
              </a:rPr>
              <a:t>CoAlt</a:t>
            </a:r>
            <a:endParaRPr>
              <a:solidFill>
                <a:srgbClr val="000000"/>
              </a:solidFill>
            </a:endParaRPr>
          </a:p>
          <a:p>
            <a:pPr marL="1028700" lvl="1" indent="-334327" algn="l" rtl="0">
              <a:lnSpc>
                <a:spcPct val="90000"/>
              </a:lnSpc>
              <a:spcBef>
                <a:spcPts val="500"/>
              </a:spcBef>
              <a:spcAft>
                <a:spcPts val="0"/>
              </a:spcAft>
              <a:buClr>
                <a:srgbClr val="000000"/>
              </a:buClr>
              <a:buSzPct val="100000"/>
              <a:buFont typeface="Noto Sans Symbols"/>
              <a:buChar char="❑"/>
            </a:pPr>
            <a:r>
              <a:rPr lang="en-US" sz="1800">
                <a:solidFill>
                  <a:srgbClr val="000000"/>
                </a:solidFill>
              </a:rPr>
              <a:t>CMAS</a:t>
            </a:r>
            <a:endParaRPr>
              <a:solidFill>
                <a:srgbClr val="000000"/>
              </a:solidFill>
            </a:endParaRPr>
          </a:p>
          <a:p>
            <a:pPr marL="1028700" lvl="1" indent="-334327" algn="l" rtl="0">
              <a:lnSpc>
                <a:spcPct val="90000"/>
              </a:lnSpc>
              <a:spcBef>
                <a:spcPts val="500"/>
              </a:spcBef>
              <a:spcAft>
                <a:spcPts val="0"/>
              </a:spcAft>
              <a:buClr>
                <a:srgbClr val="000000"/>
              </a:buClr>
              <a:buSzPct val="100000"/>
              <a:buFont typeface="Noto Sans Symbols"/>
              <a:buChar char="❑"/>
            </a:pPr>
            <a:r>
              <a:rPr lang="en-US" sz="1800">
                <a:solidFill>
                  <a:srgbClr val="000000"/>
                </a:solidFill>
              </a:rPr>
              <a:t>CO PSAT and SAT</a:t>
            </a:r>
            <a:endParaRPr>
              <a:solidFill>
                <a:srgbClr val="000000"/>
              </a:solidFill>
            </a:endParaRPr>
          </a:p>
          <a:p>
            <a:pPr marL="342900" lvl="0" indent="-333375" algn="l" rtl="0">
              <a:lnSpc>
                <a:spcPct val="90000"/>
              </a:lnSpc>
              <a:spcBef>
                <a:spcPts val="1000"/>
              </a:spcBef>
              <a:spcAft>
                <a:spcPts val="0"/>
              </a:spcAft>
              <a:buClr>
                <a:srgbClr val="000000"/>
              </a:buClr>
              <a:buSzPct val="100000"/>
              <a:buFont typeface="Noto Sans Symbols"/>
              <a:buChar char="❑"/>
            </a:pPr>
            <a:r>
              <a:rPr lang="en-US" sz="2000">
                <a:solidFill>
                  <a:srgbClr val="000000"/>
                </a:solidFill>
              </a:rPr>
              <a:t>Schedule and plan district/school trainings</a:t>
            </a:r>
            <a:endParaRPr>
              <a:solidFill>
                <a:srgbClr val="000000"/>
              </a:solidFill>
            </a:endParaRPr>
          </a:p>
          <a:p>
            <a:pPr marL="1028700" lvl="1" indent="-334327" algn="l" rtl="0">
              <a:lnSpc>
                <a:spcPct val="90000"/>
              </a:lnSpc>
              <a:spcBef>
                <a:spcPts val="500"/>
              </a:spcBef>
              <a:spcAft>
                <a:spcPts val="0"/>
              </a:spcAft>
              <a:buClr>
                <a:srgbClr val="000000"/>
              </a:buClr>
              <a:buSzPct val="100000"/>
              <a:buFont typeface="Noto Sans Symbols"/>
              <a:buChar char="❑"/>
            </a:pPr>
            <a:r>
              <a:rPr lang="en-US" sz="1800">
                <a:solidFill>
                  <a:srgbClr val="000000"/>
                </a:solidFill>
              </a:rPr>
              <a:t>Accommodations</a:t>
            </a:r>
            <a:endParaRPr>
              <a:solidFill>
                <a:srgbClr val="000000"/>
              </a:solidFill>
            </a:endParaRPr>
          </a:p>
          <a:p>
            <a:pPr marL="1028700" lvl="1" indent="-334327" algn="l" rtl="0">
              <a:lnSpc>
                <a:spcPct val="90000"/>
              </a:lnSpc>
              <a:spcBef>
                <a:spcPts val="500"/>
              </a:spcBef>
              <a:spcAft>
                <a:spcPts val="0"/>
              </a:spcAft>
              <a:buClr>
                <a:srgbClr val="000000"/>
              </a:buClr>
              <a:buSzPct val="100000"/>
              <a:buFont typeface="Noto Sans Symbols"/>
              <a:buChar char="❑"/>
            </a:pPr>
            <a:r>
              <a:rPr lang="en-US" sz="1800">
                <a:solidFill>
                  <a:srgbClr val="000000"/>
                </a:solidFill>
              </a:rPr>
              <a:t>ACCESS </a:t>
            </a:r>
            <a:endParaRPr>
              <a:solidFill>
                <a:srgbClr val="000000"/>
              </a:solidFill>
            </a:endParaRPr>
          </a:p>
          <a:p>
            <a:pPr marL="1028700" lvl="1" indent="-334327" algn="l" rtl="0">
              <a:lnSpc>
                <a:spcPct val="90000"/>
              </a:lnSpc>
              <a:spcBef>
                <a:spcPts val="500"/>
              </a:spcBef>
              <a:spcAft>
                <a:spcPts val="0"/>
              </a:spcAft>
              <a:buClr>
                <a:srgbClr val="000000"/>
              </a:buClr>
              <a:buSzPct val="100000"/>
              <a:buFont typeface="Noto Sans Symbols"/>
              <a:buChar char="❑"/>
            </a:pPr>
            <a:r>
              <a:rPr lang="en-US" sz="1800">
                <a:solidFill>
                  <a:srgbClr val="000000"/>
                </a:solidFill>
              </a:rPr>
              <a:t>CoAlt</a:t>
            </a:r>
            <a:endParaRPr>
              <a:solidFill>
                <a:srgbClr val="000000"/>
              </a:solidFill>
            </a:endParaRPr>
          </a:p>
          <a:p>
            <a:pPr marL="1028700" lvl="1" indent="-334327" algn="l" rtl="0">
              <a:lnSpc>
                <a:spcPct val="90000"/>
              </a:lnSpc>
              <a:spcBef>
                <a:spcPts val="500"/>
              </a:spcBef>
              <a:spcAft>
                <a:spcPts val="0"/>
              </a:spcAft>
              <a:buClr>
                <a:srgbClr val="000000"/>
              </a:buClr>
              <a:buSzPct val="100000"/>
              <a:buFont typeface="Noto Sans Symbols"/>
              <a:buChar char="❑"/>
            </a:pPr>
            <a:r>
              <a:rPr lang="en-US" sz="1800">
                <a:solidFill>
                  <a:srgbClr val="000000"/>
                </a:solidFill>
              </a:rPr>
              <a:t>CMAS</a:t>
            </a:r>
            <a:endParaRPr>
              <a:solidFill>
                <a:srgbClr val="000000"/>
              </a:solidFill>
            </a:endParaRPr>
          </a:p>
          <a:p>
            <a:pPr marL="1028700" lvl="1" indent="-334327" algn="l" rtl="0">
              <a:lnSpc>
                <a:spcPct val="90000"/>
              </a:lnSpc>
              <a:spcBef>
                <a:spcPts val="500"/>
              </a:spcBef>
              <a:spcAft>
                <a:spcPts val="0"/>
              </a:spcAft>
              <a:buClr>
                <a:srgbClr val="000000"/>
              </a:buClr>
              <a:buSzPct val="100000"/>
              <a:buFont typeface="Noto Sans Symbols"/>
              <a:buChar char="❑"/>
            </a:pPr>
            <a:r>
              <a:rPr lang="en-US" sz="1800">
                <a:solidFill>
                  <a:srgbClr val="000000"/>
                </a:solidFill>
              </a:rPr>
              <a:t>CO PSAT and SAT</a:t>
            </a:r>
            <a:endParaRPr sz="2000">
              <a:solidFill>
                <a:srgbClr val="000000"/>
              </a:solidFill>
            </a:endParaRPr>
          </a:p>
        </p:txBody>
      </p:sp>
    </p:spTree>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9041</Words>
  <Application>Microsoft Office PowerPoint</Application>
  <PresentationFormat>On-screen Show (16:9)</PresentationFormat>
  <Paragraphs>1237</Paragraphs>
  <Slides>101</Slides>
  <Notes>101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101</vt:i4>
      </vt:variant>
    </vt:vector>
  </HeadingPairs>
  <TitlesOfParts>
    <vt:vector size="111" baseType="lpstr">
      <vt:lpstr>Courier New</vt:lpstr>
      <vt:lpstr>Times New Roman</vt:lpstr>
      <vt:lpstr>Calibri</vt:lpstr>
      <vt:lpstr>Noto Sans Symbols</vt:lpstr>
      <vt:lpstr>Arial</vt:lpstr>
      <vt:lpstr>Roboto Medium</vt:lpstr>
      <vt:lpstr>Roboto</vt:lpstr>
      <vt:lpstr>Merriweather</vt:lpstr>
      <vt:lpstr>Aptos</vt:lpstr>
      <vt:lpstr>Paradigm</vt:lpstr>
      <vt:lpstr>Disclaimer on Artificial Intelligence</vt:lpstr>
      <vt:lpstr>September 4, 2025</vt:lpstr>
      <vt:lpstr>Welcome and Agenda</vt:lpstr>
      <vt:lpstr>CDE Assessment Contacts</vt:lpstr>
      <vt:lpstr>General Information</vt:lpstr>
      <vt:lpstr>District Assessment Coordinator (DAC)</vt:lpstr>
      <vt:lpstr>DAC Responsibilities</vt:lpstr>
      <vt:lpstr>Communication Structure</vt:lpstr>
      <vt:lpstr>Assessment Systems Access</vt:lpstr>
      <vt:lpstr>Transmitting Secure Information</vt:lpstr>
      <vt:lpstr>Assessment Emails (*DAC*)</vt:lpstr>
      <vt:lpstr>State Content Assessments: Purpose and Uses For Students/Parents</vt:lpstr>
      <vt:lpstr>State Content Assessments: Purpose and Uses For Educators</vt:lpstr>
      <vt:lpstr>State Content Assessments: Purpose and Uses For Stakeholders, Policy Makers and the Community</vt:lpstr>
      <vt:lpstr>Wrapping Up Spring 2025</vt:lpstr>
      <vt:lpstr>Spring 2025 State Content Assessment Reporting Timeline</vt:lpstr>
      <vt:lpstr>New! Report Interpretation Module</vt:lpstr>
      <vt:lpstr>Meet the CDE Assessment Team</vt:lpstr>
      <vt:lpstr>2025-26 Colorado Assessments</vt:lpstr>
      <vt:lpstr>2025-26  Winter State Assessments:  Grades K through 12</vt:lpstr>
      <vt:lpstr>2025-26  Spring State Assessments:  Grades 3 through 8</vt:lpstr>
      <vt:lpstr>2025-26  Spring State Assessments:  Grades 9 through 11</vt:lpstr>
      <vt:lpstr>Tentative 2025-26 State Assessment Calendar</vt:lpstr>
      <vt:lpstr>Annual Training Requirement</vt:lpstr>
      <vt:lpstr>Parent Excusals</vt:lpstr>
      <vt:lpstr>Get Involved!</vt:lpstr>
      <vt:lpstr>Thanks to educators from the following districts for participating in Colorado’s 2025 assessment development work!</vt:lpstr>
      <vt:lpstr>ACCESS</vt:lpstr>
      <vt:lpstr>New!</vt:lpstr>
      <vt:lpstr>ACCESS Assessments</vt:lpstr>
      <vt:lpstr>ACCESS Key Dates</vt:lpstr>
      <vt:lpstr>ACCESS Training and Office Hours</vt:lpstr>
      <vt:lpstr>WIDA Screener/Identification of Students for ELD Programs</vt:lpstr>
      <vt:lpstr>CMAS Math, ELA/CSLA, Science, and Social Studies</vt:lpstr>
      <vt:lpstr>CMAS Administration Systems</vt:lpstr>
      <vt:lpstr>Updates for Spring 2026 Part 1</vt:lpstr>
      <vt:lpstr>Updates for Spring 2026 Part 2</vt:lpstr>
      <vt:lpstr>Updates for Spring 2026 Part 3</vt:lpstr>
      <vt:lpstr>Updates for Spring 2026 Part 4</vt:lpstr>
      <vt:lpstr>Technology Readiness Activities 2025-26</vt:lpstr>
      <vt:lpstr>High Level CMAS Activities for DACs</vt:lpstr>
      <vt:lpstr>CMAS Training and Office Hours</vt:lpstr>
      <vt:lpstr>CMAS Accommodations </vt:lpstr>
      <vt:lpstr>CMAS Accommodations Resources</vt:lpstr>
      <vt:lpstr>Accommodations Using Secondary Devices</vt:lpstr>
      <vt:lpstr>Unique Accommodation Requests (UARs)</vt:lpstr>
      <vt:lpstr>Primary/Home Language Accommodations</vt:lpstr>
      <vt:lpstr>First Year in US – ELA Only</vt:lpstr>
      <vt:lpstr>CoAlt Science and Social Studies / ELA and Math (DLM)</vt:lpstr>
      <vt:lpstr>CoAlt Assessment Administration </vt:lpstr>
      <vt:lpstr>CoAlt Assessment Administration – Grades 9 through 11</vt:lpstr>
      <vt:lpstr>CoAlt Training and Office Hours for Accommodations and SWD</vt:lpstr>
      <vt:lpstr>CoAlt Training</vt:lpstr>
      <vt:lpstr>Colorado PSAT and SAT</vt:lpstr>
      <vt:lpstr>Colorado PSAT and SAT Administration</vt:lpstr>
      <vt:lpstr>PSAT 9, PSAT 10, SAT Test Times</vt:lpstr>
      <vt:lpstr>Colorado PSAT and SAT Accommodations</vt:lpstr>
      <vt:lpstr>Colorado PSAT and SAT Online School Options</vt:lpstr>
      <vt:lpstr>Difference Between CMAS and PSAT/SAT  Home-Schooled Students in Colorado</vt:lpstr>
      <vt:lpstr>Part-time Public/Part-time Home-schooled Students</vt:lpstr>
      <vt:lpstr>What Is New This Year?</vt:lpstr>
      <vt:lpstr>PSAT/SAT Training and Office Hours</vt:lpstr>
      <vt:lpstr>PSAT/SAT Resources</vt:lpstr>
      <vt:lpstr>National and International Assessments: Select Schools Only</vt:lpstr>
      <vt:lpstr>National Assessment of Educational Progress (NAEP)</vt:lpstr>
      <vt:lpstr>Data and Reporting</vt:lpstr>
      <vt:lpstr>Assessment Data Collections</vt:lpstr>
      <vt:lpstr>Student Biographical Data (SBD) Clean up Process Updates</vt:lpstr>
      <vt:lpstr>SBD Process Update Details</vt:lpstr>
      <vt:lpstr>State Data Review</vt:lpstr>
      <vt:lpstr>Data Clean-up Process Summary</vt:lpstr>
      <vt:lpstr>Assessment Data Trainings</vt:lpstr>
      <vt:lpstr>Reporting of Results</vt:lpstr>
      <vt:lpstr>CMAS Report and Data Interpretation</vt:lpstr>
      <vt:lpstr>Comprehensive Assessment Systems: Initiatives and Resources</vt:lpstr>
      <vt:lpstr>Colorado Assessment Literacy Program</vt:lpstr>
      <vt:lpstr>Colorado Assessment Literacy Program Performance Assessments</vt:lpstr>
      <vt:lpstr>Colorado Assessment Literacy Program Capstone Implementation Criteria</vt:lpstr>
      <vt:lpstr>Colorado Assessment Literacy Program Student-Centered Science Assessment Toolkit &amp; Learning Series</vt:lpstr>
      <vt:lpstr>Colorado Assessment Literacy Program Case Study Research</vt:lpstr>
      <vt:lpstr>Tech Tips</vt:lpstr>
      <vt:lpstr>District Technology Coordinators (DTC)</vt:lpstr>
      <vt:lpstr>DTC Responsibilities and Privileges</vt:lpstr>
      <vt:lpstr>Online Assessment Platforms</vt:lpstr>
      <vt:lpstr>Disable Background Processes</vt:lpstr>
      <vt:lpstr>Final Thoughts and Reminders</vt:lpstr>
      <vt:lpstr>Syncplicity</vt:lpstr>
      <vt:lpstr>Reference Materials</vt:lpstr>
      <vt:lpstr>Thank you!</vt:lpstr>
      <vt:lpstr>Reference Slides: Local Education Provider Responsibilities</vt:lpstr>
      <vt:lpstr>Charter Schools</vt:lpstr>
      <vt:lpstr>SAT Scores on Transcripts</vt:lpstr>
      <vt:lpstr>Requirements and District Responsibilities Assessment Information §22-7-1013(7)(a)</vt:lpstr>
      <vt:lpstr>Requirements &amp; District Responsibilities Parent Excusals §22-7-1013(8)(a-c)</vt:lpstr>
      <vt:lpstr>Reference Slides: Additional Resources</vt:lpstr>
      <vt:lpstr>CMAS ELA/CSLA Accommodations Policy</vt:lpstr>
      <vt:lpstr>Fall Checklist (1 of 3)</vt:lpstr>
      <vt:lpstr>Fall Checklist (2 of 3)</vt:lpstr>
      <vt:lpstr>Fall Checklist (3 of 3)</vt:lpstr>
      <vt:lpstr>Office Hours Schedule (dates subject to change)</vt:lpstr>
      <vt:lpstr>2025-26 Training Dates – All Virtual (dates subject to change)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Villalobos Pavia, Heather</dc:creator>
  <cp:lastModifiedBy>Loerzel, Sara</cp:lastModifiedBy>
  <cp:revision>1</cp:revision>
  <dcterms:created xsi:type="dcterms:W3CDTF">2019-06-25T17:30:52Z</dcterms:created>
  <dcterms:modified xsi:type="dcterms:W3CDTF">2025-09-04T23:03:59Z</dcterms:modified>
</cp:coreProperties>
</file>