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68" r:id="rId2"/>
    <p:sldId id="325" r:id="rId3"/>
    <p:sldId id="326" r:id="rId4"/>
    <p:sldId id="270" r:id="rId5"/>
    <p:sldId id="271" r:id="rId6"/>
    <p:sldId id="343"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319" r:id="rId31"/>
    <p:sldId id="295" r:id="rId32"/>
    <p:sldId id="296" r:id="rId33"/>
    <p:sldId id="297" r:id="rId34"/>
    <p:sldId id="298" r:id="rId35"/>
    <p:sldId id="299" r:id="rId36"/>
    <p:sldId id="320" r:id="rId37"/>
    <p:sldId id="300" r:id="rId38"/>
    <p:sldId id="301" r:id="rId39"/>
    <p:sldId id="302" r:id="rId40"/>
    <p:sldId id="303" r:id="rId41"/>
    <p:sldId id="323" r:id="rId42"/>
    <p:sldId id="304" r:id="rId43"/>
    <p:sldId id="305" r:id="rId44"/>
    <p:sldId id="306" r:id="rId45"/>
    <p:sldId id="307" r:id="rId46"/>
    <p:sldId id="308" r:id="rId47"/>
    <p:sldId id="310" r:id="rId48"/>
    <p:sldId id="311" r:id="rId49"/>
    <p:sldId id="312" r:id="rId50"/>
    <p:sldId id="340" r:id="rId51"/>
    <p:sldId id="313" r:id="rId52"/>
    <p:sldId id="314" r:id="rId53"/>
    <p:sldId id="315" r:id="rId54"/>
    <p:sldId id="327" r:id="rId55"/>
    <p:sldId id="329" r:id="rId56"/>
    <p:sldId id="330" r:id="rId57"/>
    <p:sldId id="339" r:id="rId58"/>
    <p:sldId id="331" r:id="rId59"/>
    <p:sldId id="332" r:id="rId60"/>
    <p:sldId id="337" r:id="rId61"/>
    <p:sldId id="338" r:id="rId62"/>
    <p:sldId id="333" r:id="rId63"/>
    <p:sldId id="334" r:id="rId64"/>
    <p:sldId id="336" r:id="rId65"/>
    <p:sldId id="335" r:id="rId66"/>
    <p:sldId id="316" r:id="rId67"/>
    <p:sldId id="341" r:id="rId68"/>
    <p:sldId id="317" r:id="rId69"/>
    <p:sldId id="318" r:id="rId70"/>
    <p:sldId id="324" r:id="rId71"/>
    <p:sldId id="344" r:id="rId72"/>
    <p:sldId id="345" r:id="rId7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E40"/>
    <a:srgbClr val="101E8E"/>
    <a:srgbClr val="EF7521"/>
    <a:srgbClr val="46797A"/>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0286" autoAdjust="0"/>
  </p:normalViewPr>
  <p:slideViewPr>
    <p:cSldViewPr snapToGrid="0" showGuides="1">
      <p:cViewPr>
        <p:scale>
          <a:sx n="100" d="100"/>
          <a:sy n="100" d="100"/>
        </p:scale>
        <p:origin x="-1224"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68FDDF-4F05-43AA-A352-D3BC014618CA}" type="datetimeFigureOut">
              <a:rPr lang="en-US" smtClean="0"/>
              <a:t>9/29/2017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1593857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0917">
              <a:defRPr/>
            </a:pPr>
            <a:r>
              <a:rPr lang="en-US" sz="1100" dirty="0" smtClean="0"/>
              <a:t>- Secure storage: </a:t>
            </a:r>
            <a:r>
              <a:rPr lang="en-US" sz="1100" dirty="0">
                <a:latin typeface="Verdana" pitchFamily="34" charset="0"/>
                <a:ea typeface="Verdana" pitchFamily="34" charset="0"/>
                <a:cs typeface="Verdana" pitchFamily="34" charset="0"/>
              </a:rPr>
              <a:t>CoAlt Test Examiners must account for and return test materials and individualized accommodations to the SAC for storage in a secure and locked location immediately after administration, at least on a daily basis. Test materials must not be stored in classrooms.</a:t>
            </a:r>
          </a:p>
          <a:p>
            <a:pPr marL="174698" indent="-174698">
              <a:buFontTx/>
              <a:buChar char="-"/>
            </a:pPr>
            <a:r>
              <a:rPr lang="en-US" sz="1100" dirty="0" smtClean="0">
                <a:latin typeface="Verdana" pitchFamily="34" charset="0"/>
                <a:ea typeface="Verdana" pitchFamily="34" charset="0"/>
                <a:cs typeface="Verdana" pitchFamily="34" charset="0"/>
              </a:rPr>
              <a:t>SAC distributes materials to Test Examiners: The SAC is responsible for the distribution of test materials to CoAlt Test Examiners and for the collection of the test materials during the preparations or accommodations as well as on each day of testing. SACs will have Test Examiners sign the CoAlt materials out and back in once returned.</a:t>
            </a:r>
            <a:r>
              <a:rPr lang="en-US" sz="1100" baseline="0" dirty="0" smtClean="0">
                <a:latin typeface="Verdana" pitchFamily="34" charset="0"/>
                <a:ea typeface="Verdana" pitchFamily="34" charset="0"/>
                <a:cs typeface="Verdana" pitchFamily="34" charset="0"/>
              </a:rPr>
              <a:t> </a:t>
            </a:r>
            <a:r>
              <a:rPr lang="en-US" sz="1100" dirty="0" smtClean="0">
                <a:latin typeface="Verdana" pitchFamily="34" charset="0"/>
                <a:ea typeface="Verdana" pitchFamily="34" charset="0"/>
                <a:cs typeface="Verdana" pitchFamily="34" charset="0"/>
              </a:rPr>
              <a:t> Only materials for the student being assessed at that time should be distributed to the Test Examiner.</a:t>
            </a:r>
          </a:p>
          <a:p>
            <a:r>
              <a:rPr lang="en-US" sz="1100" baseline="0" dirty="0" smtClean="0">
                <a:latin typeface="Verdana" pitchFamily="34" charset="0"/>
                <a:ea typeface="Verdana" pitchFamily="34" charset="0"/>
                <a:cs typeface="Verdana" pitchFamily="34" charset="0"/>
              </a:rPr>
              <a:t>-D</a:t>
            </a:r>
            <a:r>
              <a:rPr lang="en-US" sz="1100" dirty="0">
                <a:latin typeface="Arial" charset="0"/>
                <a:cs typeface="Arial" charset="0"/>
              </a:rPr>
              <a:t>ue to the unique nature of the CoAlt: Science and Social Studies assessments, Test Examiners may need access to a student’s materials prior to the test’s administration in order to prepare any necessary accommodations and organize the provided student materials and manipulatives.</a:t>
            </a:r>
            <a:endParaRPr lang="en-US" sz="1100" dirty="0">
              <a:latin typeface="Arial" charset="0"/>
              <a:cs typeface="Arial" charset="0"/>
            </a:endParaRPr>
          </a:p>
          <a:p>
            <a:endParaRPr lang="en-US" dirty="0"/>
          </a:p>
        </p:txBody>
      </p:sp>
    </p:spTree>
    <p:extLst>
      <p:ext uri="{BB962C8B-B14F-4D97-AF65-F5344CB8AC3E}">
        <p14:creationId xmlns:p14="http://schemas.microsoft.com/office/powerpoint/2010/main" val="339916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tx1"/>
                </a:solidFill>
              </a:rPr>
              <a:t>Your</a:t>
            </a:r>
            <a:r>
              <a:rPr lang="en-US" baseline="0" dirty="0" smtClean="0">
                <a:solidFill>
                  <a:schemeClr val="tx1"/>
                </a:solidFill>
              </a:rPr>
              <a:t> school will get an even distribution of each form for each subject. It is not required that the student takes the same form for each subject. </a:t>
            </a:r>
          </a:p>
          <a:p>
            <a:pPr eaLnBrk="1" hangingPunct="1"/>
            <a:r>
              <a:rPr lang="en-US" baseline="0" dirty="0" smtClean="0">
                <a:solidFill>
                  <a:schemeClr val="tx1"/>
                </a:solidFill>
              </a:rPr>
              <a:t>Each student MUST be assessed with the same book and corresponding manipulatives per subject. The task manipulatives are shrink-wrapped together with the test book. Its important to keep the test materials that were shrink-wrapped, together. </a:t>
            </a:r>
            <a:endParaRPr lang="en-US" dirty="0" smtClean="0">
              <a:solidFill>
                <a:schemeClr val="tx1"/>
              </a:solidFill>
            </a:endParaRPr>
          </a:p>
          <a:p>
            <a:endParaRPr lang="en-US" dirty="0"/>
          </a:p>
        </p:txBody>
      </p:sp>
    </p:spTree>
    <p:extLst>
      <p:ext uri="{BB962C8B-B14F-4D97-AF65-F5344CB8AC3E}">
        <p14:creationId xmlns:p14="http://schemas.microsoft.com/office/powerpoint/2010/main" val="94609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5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931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510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992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is an untimed  individually administered</a:t>
            </a:r>
            <a:r>
              <a:rPr lang="en-US" baseline="0" dirty="0" smtClean="0"/>
              <a:t> assessment, and students should be provided the time they need to complete the assessment.</a:t>
            </a:r>
          </a:p>
          <a:p>
            <a:endParaRPr lang="en-US" baseline="0" dirty="0" smtClean="0"/>
          </a:p>
          <a:p>
            <a:r>
              <a:rPr lang="en-US" baseline="0" dirty="0" smtClean="0"/>
              <a:t>To help with scheduling, I have provided the mean and median times from </a:t>
            </a:r>
            <a:r>
              <a:rPr lang="en-US" baseline="0" dirty="0" smtClean="0"/>
              <a:t>spring 2015 </a:t>
            </a:r>
            <a:r>
              <a:rPr lang="en-US" baseline="0" dirty="0" smtClean="0"/>
              <a:t>administration.  </a:t>
            </a:r>
          </a:p>
        </p:txBody>
      </p:sp>
    </p:spTree>
    <p:extLst>
      <p:ext uri="{BB962C8B-B14F-4D97-AF65-F5344CB8AC3E}">
        <p14:creationId xmlns:p14="http://schemas.microsoft.com/office/powerpoint/2010/main" val="162757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17</a:t>
            </a:fld>
            <a:endParaRPr lang="en-US"/>
          </a:p>
        </p:txBody>
      </p:sp>
    </p:spTree>
    <p:extLst>
      <p:ext uri="{BB962C8B-B14F-4D97-AF65-F5344CB8AC3E}">
        <p14:creationId xmlns:p14="http://schemas.microsoft.com/office/powerpoint/2010/main" val="390433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0193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a:t>
            </a:r>
            <a:r>
              <a:rPr lang="en-US" baseline="0" dirty="0" smtClean="0"/>
              <a:t> now going to walk through the 4</a:t>
            </a:r>
            <a:r>
              <a:rPr lang="en-US" baseline="30000" dirty="0" smtClean="0"/>
              <a:t>th</a:t>
            </a:r>
            <a:r>
              <a:rPr lang="en-US" baseline="0" dirty="0" smtClean="0"/>
              <a:t> grade Social Studies Selected Response item with you.</a:t>
            </a:r>
          </a:p>
          <a:p>
            <a:r>
              <a:rPr lang="en-US" baseline="0" dirty="0" smtClean="0"/>
              <a:t>This is the teacher facing page.</a:t>
            </a:r>
          </a:p>
          <a:p>
            <a:r>
              <a:rPr lang="en-US" baseline="0" dirty="0" smtClean="0"/>
              <a:t>Read through the page to yourself before presenting the item to the student</a:t>
            </a:r>
          </a:p>
          <a:p>
            <a:endParaRPr lang="en-US" baseline="0" dirty="0" smtClean="0"/>
          </a:p>
          <a:p>
            <a:r>
              <a:rPr lang="en-US" baseline="0" dirty="0" smtClean="0"/>
              <a:t>What the Test Examiner says is in bold font highlighted in gray.</a:t>
            </a:r>
          </a:p>
          <a:p>
            <a:r>
              <a:rPr lang="en-US" baseline="0" dirty="0" smtClean="0"/>
              <a:t>Notice in the instructions the Test Examiner is to point to the picture and answer options as they read them.</a:t>
            </a:r>
          </a:p>
          <a:p>
            <a:r>
              <a:rPr lang="en-US" baseline="0" dirty="0" smtClean="0"/>
              <a:t>The correct answer is also provided.</a:t>
            </a:r>
          </a:p>
          <a:p>
            <a:endParaRPr lang="en-US" baseline="0" dirty="0" smtClean="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19</a:t>
            </a:fld>
            <a:endParaRPr lang="en-US" dirty="0"/>
          </a:p>
        </p:txBody>
      </p:sp>
    </p:spTree>
    <p:extLst>
      <p:ext uri="{BB962C8B-B14F-4D97-AF65-F5344CB8AC3E}">
        <p14:creationId xmlns:p14="http://schemas.microsoft.com/office/powerpoint/2010/main" val="127911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a:t>
            </a:fld>
            <a:endParaRPr lang="en-US"/>
          </a:p>
        </p:txBody>
      </p:sp>
    </p:spTree>
    <p:extLst>
      <p:ext uri="{BB962C8B-B14F-4D97-AF65-F5344CB8AC3E}">
        <p14:creationId xmlns:p14="http://schemas.microsoft.com/office/powerpoint/2010/main" val="301867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This is the student facing page.</a:t>
            </a:r>
          </a:p>
          <a:p>
            <a:r>
              <a:rPr lang="en-US" sz="1100" dirty="0" smtClean="0"/>
              <a:t>I am going to read through</a:t>
            </a:r>
            <a:r>
              <a:rPr lang="en-US" sz="1100" baseline="0" dirty="0" smtClean="0"/>
              <a:t> the item with you as if you were the student, and I am the teacher.  You will not see what I am reading.</a:t>
            </a:r>
          </a:p>
          <a:p>
            <a:r>
              <a:rPr lang="en-US" sz="1100" dirty="0" smtClean="0"/>
              <a:t/>
            </a:r>
            <a:br>
              <a:rPr lang="en-US" sz="1100" dirty="0" smtClean="0"/>
            </a:br>
            <a:r>
              <a:rPr lang="en-US" sz="1100" dirty="0">
                <a:latin typeface="Arial" charset="0"/>
                <a:cs typeface="Arial" charset="0"/>
              </a:rPr>
              <a:t>Point 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a:p>
            <a:r>
              <a:rPr lang="en-US" sz="1100" dirty="0">
                <a:latin typeface="Arial" charset="0"/>
                <a:cs typeface="Arial" charset="0"/>
              </a:rPr>
              <a:t>If the student responds </a:t>
            </a:r>
            <a:r>
              <a:rPr lang="en-US" sz="1100" i="1" dirty="0">
                <a:latin typeface="Arial" charset="0"/>
                <a:cs typeface="Arial" charset="0"/>
              </a:rPr>
              <a:t>correctly</a:t>
            </a:r>
            <a:r>
              <a:rPr lang="en-US" sz="1100" dirty="0">
                <a:latin typeface="Arial" charset="0"/>
                <a:cs typeface="Arial" charset="0"/>
              </a:rPr>
              <a:t> you will mark a 4 on the score sheet for this item and move on to the next item in the book.  Remember you will have to turn two pages to get to the next primary prompt – be sure to check that you are at the beginning of the next item before starting.</a:t>
            </a:r>
          </a:p>
          <a:p>
            <a:r>
              <a:rPr lang="en-US" sz="1100" dirty="0">
                <a:latin typeface="Arial" charset="0"/>
                <a:cs typeface="Arial" charset="0"/>
              </a:rPr>
              <a:t>If the student does not respond – you may repeat the prompt once exactly as it </a:t>
            </a:r>
            <a:r>
              <a:rPr lang="en-US" sz="1100" dirty="0" smtClean="0">
                <a:latin typeface="Arial" charset="0"/>
                <a:cs typeface="Arial" charset="0"/>
              </a:rPr>
              <a:t>appears– </a:t>
            </a:r>
            <a:r>
              <a:rPr lang="en-US" sz="1100" dirty="0">
                <a:latin typeface="Arial" charset="0"/>
                <a:cs typeface="Arial" charset="0"/>
              </a:rPr>
              <a:t>test examiners may not reword </a:t>
            </a:r>
            <a:r>
              <a:rPr lang="en-US" sz="1100" dirty="0" smtClean="0">
                <a:latin typeface="Arial" charset="0"/>
                <a:cs typeface="Arial" charset="0"/>
              </a:rPr>
              <a:t>prompts</a:t>
            </a:r>
            <a:r>
              <a:rPr lang="en-US" sz="1100" baseline="0" dirty="0" smtClean="0">
                <a:latin typeface="Arial" charset="0"/>
                <a:cs typeface="Arial" charset="0"/>
              </a:rPr>
              <a:t> or explain any of the words. </a:t>
            </a:r>
            <a:endParaRPr lang="en-US" sz="1100" dirty="0">
              <a:latin typeface="Arial" charset="0"/>
              <a:cs typeface="Arial" charset="0"/>
            </a:endParaRPr>
          </a:p>
          <a:p>
            <a:r>
              <a:rPr lang="en-US" sz="1100" b="0" dirty="0" smtClean="0"/>
              <a:t>If the student responds incorrectly – you will turn the page and move to</a:t>
            </a:r>
            <a:r>
              <a:rPr lang="en-US" sz="1100" b="0" baseline="0" dirty="0" smtClean="0"/>
              <a:t> the additional prompt.</a:t>
            </a:r>
            <a:endParaRPr lang="en-US" sz="1100"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20</a:t>
            </a:fld>
            <a:endParaRPr lang="en-US" dirty="0"/>
          </a:p>
        </p:txBody>
      </p:sp>
    </p:spTree>
    <p:extLst>
      <p:ext uri="{BB962C8B-B14F-4D97-AF65-F5344CB8AC3E}">
        <p14:creationId xmlns:p14="http://schemas.microsoft.com/office/powerpoint/2010/main" val="286560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this point the student picks </a:t>
            </a:r>
            <a:r>
              <a:rPr lang="en-US" dirty="0" smtClean="0"/>
              <a:t>Mountains,</a:t>
            </a:r>
            <a:r>
              <a:rPr lang="en-US" baseline="0" dirty="0" smtClean="0"/>
              <a:t> then the answer is correct. The Test Examiner marks the score sheet with </a:t>
            </a:r>
            <a:r>
              <a:rPr lang="en-US" baseline="0" dirty="0" smtClean="0"/>
              <a:t>4 points.</a:t>
            </a:r>
            <a:endParaRPr lang="en-US"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21</a:t>
            </a:fld>
            <a:endParaRPr lang="en-US" dirty="0"/>
          </a:p>
        </p:txBody>
      </p:sp>
    </p:spTree>
    <p:extLst>
      <p:ext uri="{BB962C8B-B14F-4D97-AF65-F5344CB8AC3E}">
        <p14:creationId xmlns:p14="http://schemas.microsoft.com/office/powerpoint/2010/main" val="2372824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case, after waiting several seconds, you determine the student is not going to respond. </a:t>
            </a:r>
            <a:endParaRPr lang="en-US"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22</a:t>
            </a:fld>
            <a:endParaRPr lang="en-US" dirty="0"/>
          </a:p>
        </p:txBody>
      </p:sp>
    </p:spTree>
    <p:extLst>
      <p:ext uri="{BB962C8B-B14F-4D97-AF65-F5344CB8AC3E}">
        <p14:creationId xmlns:p14="http://schemas.microsoft.com/office/powerpoint/2010/main" val="2686795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the primary prompt one more time – exactly as written. Make sure that you point to the answer choices again.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23</a:t>
            </a:fld>
            <a:endParaRPr lang="en-US" dirty="0"/>
          </a:p>
        </p:txBody>
      </p:sp>
    </p:spTree>
    <p:extLst>
      <p:ext uri="{BB962C8B-B14F-4D97-AF65-F5344CB8AC3E}">
        <p14:creationId xmlns:p14="http://schemas.microsoft.com/office/powerpoint/2010/main" val="4220449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charset="0"/>
                <a:cs typeface="Arial" charset="0"/>
              </a:rPr>
              <a:t>Point </a:t>
            </a:r>
            <a:r>
              <a:rPr lang="en-US" sz="1100" dirty="0">
                <a:latin typeface="Arial" charset="0"/>
                <a:cs typeface="Arial" charset="0"/>
              </a:rPr>
              <a:t>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a:p>
            <a:r>
              <a:rPr lang="en-US" sz="1100" dirty="0">
                <a:latin typeface="Arial" charset="0"/>
                <a:cs typeface="Arial" charset="0"/>
              </a:rPr>
              <a:t>If the student responds </a:t>
            </a:r>
            <a:r>
              <a:rPr lang="en-US" sz="1100" i="1" dirty="0">
                <a:latin typeface="Arial" charset="0"/>
                <a:cs typeface="Arial" charset="0"/>
              </a:rPr>
              <a:t>correctly</a:t>
            </a:r>
            <a:r>
              <a:rPr lang="en-US" sz="1100" dirty="0">
                <a:latin typeface="Arial" charset="0"/>
                <a:cs typeface="Arial" charset="0"/>
              </a:rPr>
              <a:t> you will mark a 4 on the score sheet for this item and move on to the next item in the book.  Remember you will have to turn two pages to get to the next primary prompt – be sure to check that you are at the beginning of the next item before starting.</a:t>
            </a:r>
          </a:p>
          <a:p>
            <a:r>
              <a:rPr lang="en-US" sz="1100" dirty="0">
                <a:latin typeface="Arial" charset="0"/>
                <a:cs typeface="Arial" charset="0"/>
              </a:rPr>
              <a:t>If the student does not respond – you may repeat the prompt once exactly as it appears. </a:t>
            </a:r>
          </a:p>
          <a:p>
            <a:r>
              <a:rPr lang="en-US" sz="1100" b="0" dirty="0" smtClean="0"/>
              <a:t>If the student responds incorrectly – you will turn the page and move to</a:t>
            </a:r>
            <a:r>
              <a:rPr lang="en-US" sz="1100" b="0" baseline="0" dirty="0" smtClean="0"/>
              <a:t> the additional prompt.</a:t>
            </a:r>
            <a:endParaRPr lang="en-US" sz="1100"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24</a:t>
            </a:fld>
            <a:endParaRPr lang="en-US" dirty="0"/>
          </a:p>
        </p:txBody>
      </p:sp>
    </p:spTree>
    <p:extLst>
      <p:ext uri="{BB962C8B-B14F-4D97-AF65-F5344CB8AC3E}">
        <p14:creationId xmlns:p14="http://schemas.microsoft.com/office/powerpoint/2010/main" val="2791992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responds</a:t>
            </a:r>
            <a:r>
              <a:rPr lang="en-US" baseline="0" dirty="0" smtClean="0"/>
              <a:t> on the second reading of the prompt, even thought they did not respond the first time, they can still score a 4.</a:t>
            </a:r>
            <a:endParaRPr lang="en-US"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25</a:t>
            </a:fld>
            <a:endParaRPr lang="en-US" dirty="0"/>
          </a:p>
        </p:txBody>
      </p:sp>
    </p:spTree>
    <p:extLst>
      <p:ext uri="{BB962C8B-B14F-4D97-AF65-F5344CB8AC3E}">
        <p14:creationId xmlns:p14="http://schemas.microsoft.com/office/powerpoint/2010/main" val="3643168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responds incorrectly, the</a:t>
            </a:r>
            <a:r>
              <a:rPr lang="en-US" baseline="0" dirty="0" smtClean="0"/>
              <a:t> Test Examiner presents the alternate prompt to engage the student in testing.</a:t>
            </a:r>
            <a:endParaRPr lang="en-US"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26</a:t>
            </a:fld>
            <a:endParaRPr lang="en-US" dirty="0"/>
          </a:p>
        </p:txBody>
      </p:sp>
    </p:spTree>
    <p:extLst>
      <p:ext uri="{BB962C8B-B14F-4D97-AF65-F5344CB8AC3E}">
        <p14:creationId xmlns:p14="http://schemas.microsoft.com/office/powerpoint/2010/main" val="116111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 student responds incorrectly or does not answer at all, you will turn the page and read an additional prompt</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27</a:t>
            </a:fld>
            <a:endParaRPr lang="en-US" dirty="0"/>
          </a:p>
        </p:txBody>
      </p:sp>
    </p:spTree>
    <p:extLst>
      <p:ext uri="{BB962C8B-B14F-4D97-AF65-F5344CB8AC3E}">
        <p14:creationId xmlns:p14="http://schemas.microsoft.com/office/powerpoint/2010/main" val="140884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teacher facing page for the additional prompt for level 3.</a:t>
            </a:r>
          </a:p>
          <a:p>
            <a:r>
              <a:rPr lang="en-US" baseline="0" dirty="0" smtClean="0"/>
              <a:t>Notice the teacher words are still in bold and highlighted.  </a:t>
            </a:r>
          </a:p>
          <a:p>
            <a:r>
              <a:rPr lang="en-US" baseline="0" dirty="0" smtClean="0"/>
              <a:t>Also the instructions to point to the pictures are still here.</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28</a:t>
            </a:fld>
            <a:endParaRPr lang="en-US" dirty="0"/>
          </a:p>
        </p:txBody>
      </p:sp>
    </p:spTree>
    <p:extLst>
      <p:ext uri="{BB962C8B-B14F-4D97-AF65-F5344CB8AC3E}">
        <p14:creationId xmlns:p14="http://schemas.microsoft.com/office/powerpoint/2010/main" val="915040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This is the student facing page</a:t>
            </a:r>
            <a:r>
              <a:rPr lang="en-US" sz="1100" baseline="0" dirty="0" smtClean="0"/>
              <a:t> for the additional prompt.</a:t>
            </a:r>
          </a:p>
          <a:p>
            <a:r>
              <a:rPr lang="en-US" sz="1100" dirty="0" smtClean="0"/>
              <a:t>Again, I am going to read through</a:t>
            </a:r>
            <a:r>
              <a:rPr lang="en-US" sz="1100" baseline="0" dirty="0" smtClean="0"/>
              <a:t> the item with you as if you were the student, and I am the teacher.  You will not see what I am reading.</a:t>
            </a:r>
            <a:r>
              <a:rPr lang="en-US" sz="1100" dirty="0" smtClean="0"/>
              <a:t/>
            </a:r>
            <a:br>
              <a:rPr lang="en-US" sz="1100" dirty="0" smtClean="0"/>
            </a:br>
            <a:endParaRPr lang="en-US" sz="1100" baseline="0" dirty="0" smtClean="0"/>
          </a:p>
          <a:p>
            <a:r>
              <a:rPr lang="en-US" sz="1100" baseline="0" dirty="0" smtClean="0"/>
              <a:t>Point to the picture on the page.</a:t>
            </a:r>
          </a:p>
          <a:p>
            <a:r>
              <a:rPr lang="en-US" sz="1100" baseline="0" dirty="0" smtClean="0"/>
              <a:t>Read the additional prompt: </a:t>
            </a:r>
            <a:r>
              <a:rPr lang="en-US" sz="1100" b="1" dirty="0">
                <a:latin typeface="Arial" charset="0"/>
                <a:cs typeface="Arial" charset="0"/>
              </a:rPr>
              <a:t>Here is an example of another geographic feature on a map of Colorado. Rivers are the geographic feature shown on this map of Colorado.</a:t>
            </a:r>
            <a:r>
              <a:rPr lang="en-US" sz="1100" dirty="0" smtClean="0"/>
              <a:t/>
            </a:r>
            <a:br>
              <a:rPr lang="en-US" sz="1100" dirty="0" smtClean="0"/>
            </a:br>
            <a:r>
              <a:rPr lang="en-US" sz="1100" dirty="0" smtClean="0"/>
              <a:t>Pause,</a:t>
            </a:r>
            <a:r>
              <a:rPr lang="en-US" sz="1100" baseline="0" dirty="0" smtClean="0"/>
              <a:t> and then turn back to the primary prompt.</a:t>
            </a:r>
            <a:endParaRPr lang="en-US" sz="1100" dirty="0" smtClean="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29</a:t>
            </a:fld>
            <a:endParaRPr lang="en-US" dirty="0"/>
          </a:p>
        </p:txBody>
      </p:sp>
    </p:spTree>
    <p:extLst>
      <p:ext uri="{BB962C8B-B14F-4D97-AF65-F5344CB8AC3E}">
        <p14:creationId xmlns:p14="http://schemas.microsoft.com/office/powerpoint/2010/main" val="47332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3104047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read</a:t>
            </a:r>
            <a:r>
              <a:rPr lang="en-US" baseline="0" dirty="0" smtClean="0"/>
              <a:t> the primary prompt one more time, pointing to the answers.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30</a:t>
            </a:fld>
            <a:endParaRPr lang="en-US"/>
          </a:p>
        </p:txBody>
      </p:sp>
    </p:spTree>
    <p:extLst>
      <p:ext uri="{BB962C8B-B14F-4D97-AF65-F5344CB8AC3E}">
        <p14:creationId xmlns:p14="http://schemas.microsoft.com/office/powerpoint/2010/main" val="882557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cs typeface="Arial" charset="0"/>
              </a:rPr>
              <a:t>Once again, read the primary prompt. Point 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a:p>
            <a:r>
              <a:rPr lang="en-US" sz="1100" dirty="0">
                <a:latin typeface="Arial" charset="0"/>
                <a:cs typeface="Arial" charset="0"/>
              </a:rPr>
              <a:t>If the student responds </a:t>
            </a:r>
            <a:r>
              <a:rPr lang="en-US" sz="1100" i="1" dirty="0">
                <a:latin typeface="Arial" charset="0"/>
                <a:cs typeface="Arial" charset="0"/>
              </a:rPr>
              <a:t>correctly</a:t>
            </a:r>
            <a:r>
              <a:rPr lang="en-US" sz="1100" dirty="0">
                <a:latin typeface="Arial" charset="0"/>
                <a:cs typeface="Arial" charset="0"/>
              </a:rPr>
              <a:t> you will mark a 3 on the score sheet for this item and move on to the next item in the book.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31</a:t>
            </a:fld>
            <a:endParaRPr lang="en-US" dirty="0"/>
          </a:p>
        </p:txBody>
      </p:sp>
    </p:spTree>
    <p:extLst>
      <p:ext uri="{BB962C8B-B14F-4D97-AF65-F5344CB8AC3E}">
        <p14:creationId xmlns:p14="http://schemas.microsoft.com/office/powerpoint/2010/main" val="3406036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responds</a:t>
            </a:r>
            <a:r>
              <a:rPr lang="en-US" baseline="0" dirty="0" smtClean="0"/>
              <a:t> correctly, score a 3. </a:t>
            </a:r>
            <a:endParaRPr lang="en-US"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32</a:t>
            </a:fld>
            <a:endParaRPr lang="en-US" dirty="0"/>
          </a:p>
        </p:txBody>
      </p:sp>
    </p:spTree>
    <p:extLst>
      <p:ext uri="{BB962C8B-B14F-4D97-AF65-F5344CB8AC3E}">
        <p14:creationId xmlns:p14="http://schemas.microsoft.com/office/powerpoint/2010/main" val="4006068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responds incorrectly the</a:t>
            </a:r>
            <a:r>
              <a:rPr lang="en-US" baseline="0" dirty="0" smtClean="0"/>
              <a:t> Test Examiner presents the correct answer to the student. </a:t>
            </a:r>
            <a:endParaRPr lang="en-US"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33</a:t>
            </a:fld>
            <a:endParaRPr lang="en-US" dirty="0"/>
          </a:p>
        </p:txBody>
      </p:sp>
    </p:spTree>
    <p:extLst>
      <p:ext uri="{BB962C8B-B14F-4D97-AF65-F5344CB8AC3E}">
        <p14:creationId xmlns:p14="http://schemas.microsoft.com/office/powerpoint/2010/main" val="369441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At score level 2, the Test Examiner shows the student the correct response. The</a:t>
            </a:r>
          </a:p>
          <a:p>
            <a:r>
              <a:rPr lang="en-US" sz="1100" dirty="0"/>
              <a:t>Test Examiner then repeats the primary prompt and answer choices and allows the</a:t>
            </a:r>
          </a:p>
          <a:p>
            <a:r>
              <a:rPr lang="en-US" sz="1100" dirty="0"/>
              <a:t>student an opportunity to respond. The student receives a score of 2, 1, or NR</a:t>
            </a:r>
          </a:p>
          <a:p>
            <a:r>
              <a:rPr lang="en-US" sz="1100" dirty="0"/>
              <a:t>based on the response given.</a:t>
            </a:r>
            <a:endParaRPr lang="en-US" sz="1100" baseline="0" dirty="0" smtClean="0"/>
          </a:p>
          <a:p>
            <a:endParaRPr lang="en-US" baseline="0" dirty="0" smtClean="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34</a:t>
            </a:fld>
            <a:endParaRPr lang="en-US" dirty="0"/>
          </a:p>
        </p:txBody>
      </p:sp>
    </p:spTree>
    <p:extLst>
      <p:ext uri="{BB962C8B-B14F-4D97-AF65-F5344CB8AC3E}">
        <p14:creationId xmlns:p14="http://schemas.microsoft.com/office/powerpoint/2010/main" val="48670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cs typeface="Arial" charset="0"/>
              </a:rPr>
              <a:t>Mountains are the geographic feature shown on this map of Colorado.</a:t>
            </a:r>
            <a:endParaRPr lang="en-US" sz="1100"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35</a:t>
            </a:fld>
            <a:endParaRPr lang="en-US" dirty="0"/>
          </a:p>
        </p:txBody>
      </p:sp>
    </p:spTree>
    <p:extLst>
      <p:ext uri="{BB962C8B-B14F-4D97-AF65-F5344CB8AC3E}">
        <p14:creationId xmlns:p14="http://schemas.microsoft.com/office/powerpoint/2010/main" val="276096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Now, read</a:t>
            </a:r>
            <a:r>
              <a:rPr lang="en-US" sz="1100" baseline="0" dirty="0" smtClean="0"/>
              <a:t> the primary prompt one more time, pointing to the answers. </a:t>
            </a:r>
            <a:endParaRPr lang="en-US" sz="1100" dirty="0"/>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882557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cs typeface="Arial" charset="0"/>
              </a:rPr>
              <a:t>Point 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37</a:t>
            </a:fld>
            <a:endParaRPr lang="en-US" dirty="0"/>
          </a:p>
        </p:txBody>
      </p:sp>
    </p:spTree>
    <p:extLst>
      <p:ext uri="{BB962C8B-B14F-4D97-AF65-F5344CB8AC3E}">
        <p14:creationId xmlns:p14="http://schemas.microsoft.com/office/powerpoint/2010/main" val="1564183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If the student gets</a:t>
            </a:r>
            <a:r>
              <a:rPr lang="en-US" sz="1100" baseline="0" dirty="0" smtClean="0"/>
              <a:t> the answer correct, they score a two. </a:t>
            </a:r>
            <a:endParaRPr lang="en-US" sz="1100"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38</a:t>
            </a:fld>
            <a:endParaRPr lang="en-US" dirty="0"/>
          </a:p>
        </p:txBody>
      </p:sp>
    </p:spTree>
    <p:extLst>
      <p:ext uri="{BB962C8B-B14F-4D97-AF65-F5344CB8AC3E}">
        <p14:creationId xmlns:p14="http://schemas.microsoft.com/office/powerpoint/2010/main" val="4149921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smtClean="0"/>
              <a:t>If the student answers incorrectly,</a:t>
            </a:r>
            <a:r>
              <a:rPr lang="en-US" sz="1100" b="0" baseline="0" dirty="0" smtClean="0"/>
              <a:t> the student scores a one.</a:t>
            </a:r>
            <a:endParaRPr lang="en-US" sz="1100"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39</a:t>
            </a:fld>
            <a:endParaRPr lang="en-US" dirty="0"/>
          </a:p>
        </p:txBody>
      </p:sp>
    </p:spTree>
    <p:extLst>
      <p:ext uri="{BB962C8B-B14F-4D97-AF65-F5344CB8AC3E}">
        <p14:creationId xmlns:p14="http://schemas.microsoft.com/office/powerpoint/2010/main" val="267258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a:t>
            </a:fld>
            <a:endParaRPr lang="en-US"/>
          </a:p>
        </p:txBody>
      </p:sp>
    </p:spTree>
    <p:extLst>
      <p:ext uri="{BB962C8B-B14F-4D97-AF65-F5344CB8AC3E}">
        <p14:creationId xmlns:p14="http://schemas.microsoft.com/office/powerpoint/2010/main" val="19883533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smtClean="0"/>
              <a:t>Only if the student does</a:t>
            </a:r>
            <a:r>
              <a:rPr lang="en-US" sz="1100" b="0" baseline="0" dirty="0" smtClean="0"/>
              <a:t> not respond at all, they earn a “NR.” </a:t>
            </a:r>
            <a:endParaRPr lang="en-US" sz="1100" b="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82F113DF-E47A-45D6-B378-2051FFD86CFC}" type="slidenum">
              <a:rPr lang="en-US" smtClean="0"/>
              <a:pPr>
                <a:defRPr/>
              </a:pPr>
              <a:t>40</a:t>
            </a:fld>
            <a:endParaRPr lang="en-US" dirty="0"/>
          </a:p>
        </p:txBody>
      </p:sp>
    </p:spTree>
    <p:extLst>
      <p:ext uri="{BB962C8B-B14F-4D97-AF65-F5344CB8AC3E}">
        <p14:creationId xmlns:p14="http://schemas.microsoft.com/office/powerpoint/2010/main" val="1221560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a:p>
        </p:txBody>
      </p:sp>
    </p:spTree>
    <p:extLst>
      <p:ext uri="{BB962C8B-B14F-4D97-AF65-F5344CB8AC3E}">
        <p14:creationId xmlns:p14="http://schemas.microsoft.com/office/powerpoint/2010/main" val="1061993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2200045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9/29/2017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177089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SPTs are identified as “Task ##” within the test book and are made up of three prompts related to an overall task. These items require the student to manipulate option cards by placing them on the student response page (e.g., placing option cards in designated boxes within a chart or diagram). As with Selected Response items, Test Examiners have flexibility for presentation (i.e., representative objects) and response (i.e., using the student’s particular mode of communication) with the SPTs. However, the scripted text and the order of the answer options and prompts within each item must be presented exactly as they appear in the test book.</a:t>
            </a:r>
          </a:p>
          <a:p>
            <a:endParaRPr lang="en-US" dirty="0"/>
          </a:p>
          <a:p>
            <a:r>
              <a:rPr lang="en-US" dirty="0" err="1"/>
              <a:t>CoAlt</a:t>
            </a:r>
            <a:r>
              <a:rPr lang="en-US" dirty="0"/>
              <a:t> Test Examiners score the student’s performance on each of the three prompts using a two-point scoring rubric found on the examiner-facing pages. There are six total points possible for each SPT.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9/29/2017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2840522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student must be tested using his or her own materials.</a:t>
            </a:r>
            <a:r>
              <a:rPr lang="en-US" baseline="0" dirty="0" smtClean="0"/>
              <a:t> These materials must be prepared a head of time. It is recommended that the teacher paper clip the response cards to the correct page in the book so that they are readily available when needed.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45</a:t>
            </a:fld>
            <a:endParaRPr lang="en-US"/>
          </a:p>
        </p:txBody>
      </p:sp>
    </p:spTree>
    <p:extLst>
      <p:ext uri="{BB962C8B-B14F-4D97-AF65-F5344CB8AC3E}">
        <p14:creationId xmlns:p14="http://schemas.microsoft.com/office/powerpoint/2010/main" val="732492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a:t>
            </a:r>
            <a:r>
              <a:rPr lang="en-US" baseline="0" dirty="0" smtClean="0"/>
              <a:t> now going to walk through the 5</a:t>
            </a:r>
            <a:r>
              <a:rPr lang="en-US" baseline="30000" dirty="0" smtClean="0"/>
              <a:t>th</a:t>
            </a:r>
            <a:r>
              <a:rPr lang="en-US" baseline="0" dirty="0" smtClean="0"/>
              <a:t> grade Science Supported Performance task with you.</a:t>
            </a:r>
          </a:p>
          <a:p>
            <a:r>
              <a:rPr lang="en-US" baseline="0" dirty="0" smtClean="0"/>
              <a:t>This is the teacher facing page.  For supported performance tasks there are two teacher facing pages.</a:t>
            </a:r>
          </a:p>
          <a:p>
            <a:r>
              <a:rPr lang="en-US" baseline="0" dirty="0" smtClean="0"/>
              <a:t>Read through the page to yourself before presenting the item to the student</a:t>
            </a:r>
          </a:p>
          <a:p>
            <a:endParaRPr lang="en-US" baseline="0" dirty="0" smtClean="0"/>
          </a:p>
          <a:p>
            <a:r>
              <a:rPr lang="en-US" baseline="0" dirty="0" smtClean="0"/>
              <a:t>The first portion of the task sets up the activity and tells the student what to do.</a:t>
            </a:r>
          </a:p>
          <a:p>
            <a:r>
              <a:rPr lang="en-US" baseline="0" dirty="0" smtClean="0"/>
              <a:t>What the Test Examiner says is in bold font highlighted in gray.</a:t>
            </a:r>
          </a:p>
          <a:p>
            <a:r>
              <a:rPr lang="en-US" baseline="0" dirty="0" smtClean="0"/>
              <a:t>Notice in the instructions the Test Examiner is to point to the picture and answer options as they read them.</a:t>
            </a:r>
          </a:p>
          <a:p>
            <a:endParaRPr lang="en-US" dirty="0"/>
          </a:p>
        </p:txBody>
      </p:sp>
    </p:spTree>
    <p:extLst>
      <p:ext uri="{BB962C8B-B14F-4D97-AF65-F5344CB8AC3E}">
        <p14:creationId xmlns:p14="http://schemas.microsoft.com/office/powerpoint/2010/main" val="1510243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set up is complete you will begin with the first</a:t>
            </a:r>
            <a:r>
              <a:rPr lang="en-US" baseline="0" dirty="0" smtClean="0"/>
              <a:t> prompt.</a:t>
            </a:r>
          </a:p>
          <a:p>
            <a:r>
              <a:rPr lang="en-US" baseline="0" dirty="0" smtClean="0"/>
              <a:t>Remember the instructions are to point to the first column and answer options as they are referenced.</a:t>
            </a:r>
          </a:p>
          <a:p>
            <a:r>
              <a:rPr lang="en-US" baseline="0" dirty="0" smtClean="0"/>
              <a:t>The prompt will only be presented one time.</a:t>
            </a:r>
          </a:p>
          <a:p>
            <a:r>
              <a:rPr lang="en-US" dirty="0"/>
              <a:t>If the student responds correctly, the student receives a score of 2.</a:t>
            </a:r>
          </a:p>
          <a:p>
            <a:r>
              <a:rPr lang="en-US" dirty="0"/>
              <a:t>If the student responds incorrectly, the student receives a score of 1.</a:t>
            </a:r>
          </a:p>
          <a:p>
            <a:r>
              <a:rPr lang="en-US" dirty="0"/>
              <a:t>If the student does not respond, the student receives a score of NR.</a:t>
            </a:r>
          </a:p>
          <a:p>
            <a:endParaRPr lang="en-US" dirty="0"/>
          </a:p>
          <a:p>
            <a:r>
              <a:rPr lang="en-US" dirty="0"/>
              <a:t>Leave the option card in place on the student-response page. If the student does not respond correctly, pick up and place the option card in the correct response box and read the text highlighted in grey at the end of the prompt. </a:t>
            </a:r>
            <a:endParaRPr lang="en-US" baseline="0" dirty="0" smtClean="0"/>
          </a:p>
          <a:p>
            <a:endParaRPr lang="en-US" dirty="0"/>
          </a:p>
        </p:txBody>
      </p:sp>
    </p:spTree>
    <p:extLst>
      <p:ext uri="{BB962C8B-B14F-4D97-AF65-F5344CB8AC3E}">
        <p14:creationId xmlns:p14="http://schemas.microsoft.com/office/powerpoint/2010/main" val="1078369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prompt will only be presented one time.</a:t>
            </a:r>
          </a:p>
          <a:p>
            <a:r>
              <a:rPr lang="en-US" dirty="0"/>
              <a:t>If the student responds correctly, the student receives a score of 2.</a:t>
            </a:r>
          </a:p>
        </p:txBody>
      </p:sp>
    </p:spTree>
    <p:extLst>
      <p:ext uri="{BB962C8B-B14F-4D97-AF65-F5344CB8AC3E}">
        <p14:creationId xmlns:p14="http://schemas.microsoft.com/office/powerpoint/2010/main" val="2736854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student answers incorrectly, the test examiner scores a 1 and reads the script. Pick up the incorrect answer and place the correct one on the page. </a:t>
            </a:r>
            <a:endParaRPr lang="en-US" dirty="0" smtClean="0"/>
          </a:p>
        </p:txBody>
      </p:sp>
    </p:spTree>
    <p:extLst>
      <p:ext uri="{BB962C8B-B14F-4D97-AF65-F5344CB8AC3E}">
        <p14:creationId xmlns:p14="http://schemas.microsoft.com/office/powerpoint/2010/main" val="340059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5</a:t>
            </a:fld>
            <a:endParaRPr lang="en-US"/>
          </a:p>
        </p:txBody>
      </p:sp>
    </p:spTree>
    <p:extLst>
      <p:ext uri="{BB962C8B-B14F-4D97-AF65-F5344CB8AC3E}">
        <p14:creationId xmlns:p14="http://schemas.microsoft.com/office/powerpoint/2010/main" val="2208710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Always end with the correct answer</a:t>
            </a:r>
            <a:r>
              <a:rPr lang="en-US" sz="1100" baseline="0" dirty="0" smtClean="0"/>
              <a:t> on the document. </a:t>
            </a:r>
            <a:endParaRPr lang="en-US" sz="1100" baseline="0" dirty="0" smtClean="0"/>
          </a:p>
        </p:txBody>
      </p:sp>
    </p:spTree>
    <p:extLst>
      <p:ext uri="{BB962C8B-B14F-4D97-AF65-F5344CB8AC3E}">
        <p14:creationId xmlns:p14="http://schemas.microsoft.com/office/powerpoint/2010/main" val="2736854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If </a:t>
            </a:r>
            <a:r>
              <a:rPr lang="en-US" sz="1100" dirty="0" smtClean="0"/>
              <a:t>the student does not answer,</a:t>
            </a:r>
            <a:r>
              <a:rPr lang="en-US" sz="1100" baseline="0" dirty="0" smtClean="0"/>
              <a:t> the test examiner places the correct answer and reads the script.</a:t>
            </a:r>
          </a:p>
        </p:txBody>
      </p:sp>
    </p:spTree>
    <p:extLst>
      <p:ext uri="{BB962C8B-B14F-4D97-AF65-F5344CB8AC3E}">
        <p14:creationId xmlns:p14="http://schemas.microsoft.com/office/powerpoint/2010/main" val="1035497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If the student does not answer,</a:t>
            </a:r>
            <a:r>
              <a:rPr lang="en-US" sz="1100" baseline="0" dirty="0" smtClean="0"/>
              <a:t> the test examiner places the correct answer and reads the script.</a:t>
            </a:r>
          </a:p>
        </p:txBody>
      </p:sp>
    </p:spTree>
    <p:extLst>
      <p:ext uri="{BB962C8B-B14F-4D97-AF65-F5344CB8AC3E}">
        <p14:creationId xmlns:p14="http://schemas.microsoft.com/office/powerpoint/2010/main" val="2736854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 same protocol is followed with the second </a:t>
            </a:r>
            <a:r>
              <a:rPr lang="en-US" sz="1100" dirty="0" smtClean="0"/>
              <a:t>prompt</a:t>
            </a:r>
            <a:r>
              <a:rPr lang="en-US" sz="1100" dirty="0" smtClean="0"/>
              <a:t>. Remember to leave the response</a:t>
            </a:r>
            <a:r>
              <a:rPr lang="en-US" sz="1100" baseline="0" dirty="0" smtClean="0"/>
              <a:t> card from the previous prompt on the student facing page. </a:t>
            </a:r>
            <a:endParaRPr lang="en-US" sz="1100" dirty="0" smtClean="0"/>
          </a:p>
        </p:txBody>
      </p:sp>
    </p:spTree>
    <p:extLst>
      <p:ext uri="{BB962C8B-B14F-4D97-AF65-F5344CB8AC3E}">
        <p14:creationId xmlns:p14="http://schemas.microsoft.com/office/powerpoint/2010/main" val="29803554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736854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got the correct answer</a:t>
            </a:r>
            <a:r>
              <a:rPr lang="en-US" baseline="0" dirty="0" smtClean="0"/>
              <a:t>, so the Test Examiner scores a 2. </a:t>
            </a:r>
            <a:endParaRPr lang="en-US" baseline="0" dirty="0" smtClean="0"/>
          </a:p>
        </p:txBody>
      </p:sp>
    </p:spTree>
    <p:extLst>
      <p:ext uri="{BB962C8B-B14F-4D97-AF65-F5344CB8AC3E}">
        <p14:creationId xmlns:p14="http://schemas.microsoft.com/office/powerpoint/2010/main" val="2736854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 got the wrong answer, so the Test Examiner scores a 1 and reads the script. </a:t>
            </a:r>
            <a:endParaRPr lang="en-US" dirty="0"/>
          </a:p>
        </p:txBody>
      </p:sp>
    </p:spTree>
    <p:extLst>
      <p:ext uri="{BB962C8B-B14F-4D97-AF65-F5344CB8AC3E}">
        <p14:creationId xmlns:p14="http://schemas.microsoft.com/office/powerpoint/2010/main" val="3400598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Always end with the correct answers</a:t>
            </a:r>
            <a:r>
              <a:rPr lang="en-US" baseline="0" dirty="0" smtClean="0"/>
              <a:t> in the corresponding boxes. </a:t>
            </a:r>
            <a:endParaRPr lang="en-US" dirty="0" smtClean="0"/>
          </a:p>
          <a:p>
            <a:endParaRPr lang="en-US" baseline="0" dirty="0" smtClean="0"/>
          </a:p>
        </p:txBody>
      </p:sp>
    </p:spTree>
    <p:extLst>
      <p:ext uri="{BB962C8B-B14F-4D97-AF65-F5344CB8AC3E}">
        <p14:creationId xmlns:p14="http://schemas.microsoft.com/office/powerpoint/2010/main" val="2736854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does not answer,</a:t>
            </a:r>
            <a:r>
              <a:rPr lang="en-US" baseline="0" dirty="0" smtClean="0"/>
              <a:t> the test examiner places the correct answer and reads the script.</a:t>
            </a:r>
          </a:p>
        </p:txBody>
      </p:sp>
    </p:spTree>
    <p:extLst>
      <p:ext uri="{BB962C8B-B14F-4D97-AF65-F5344CB8AC3E}">
        <p14:creationId xmlns:p14="http://schemas.microsoft.com/office/powerpoint/2010/main" val="2736854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does not answer,</a:t>
            </a:r>
            <a:r>
              <a:rPr lang="en-US" baseline="0" dirty="0" smtClean="0"/>
              <a:t> the test examiner places the correct answer and reads the script.</a:t>
            </a:r>
          </a:p>
        </p:txBody>
      </p:sp>
    </p:spTree>
    <p:extLst>
      <p:ext uri="{BB962C8B-B14F-4D97-AF65-F5344CB8AC3E}">
        <p14:creationId xmlns:p14="http://schemas.microsoft.com/office/powerpoint/2010/main" val="273685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1452808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protocol is followed with the </a:t>
            </a:r>
            <a:r>
              <a:rPr lang="en-US" dirty="0" smtClean="0"/>
              <a:t>third </a:t>
            </a:r>
            <a:r>
              <a:rPr lang="en-US" dirty="0" smtClean="0"/>
              <a:t>prompt. Remember to leave the response</a:t>
            </a:r>
            <a:r>
              <a:rPr lang="en-US" baseline="0" dirty="0" smtClean="0"/>
              <a:t> card from the previous prompt on the student facing page. </a:t>
            </a:r>
            <a:endParaRPr lang="en-US" dirty="0" smtClean="0"/>
          </a:p>
        </p:txBody>
      </p:sp>
    </p:spTree>
    <p:extLst>
      <p:ext uri="{BB962C8B-B14F-4D97-AF65-F5344CB8AC3E}">
        <p14:creationId xmlns:p14="http://schemas.microsoft.com/office/powerpoint/2010/main" val="2980355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736854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answered correctly</a:t>
            </a:r>
            <a:r>
              <a:rPr lang="en-US" baseline="0" dirty="0" smtClean="0"/>
              <a:t> so the Test Examiner scores a 2. </a:t>
            </a:r>
            <a:endParaRPr lang="en-US" baseline="0" dirty="0" smtClean="0"/>
          </a:p>
        </p:txBody>
      </p:sp>
    </p:spTree>
    <p:extLst>
      <p:ext uri="{BB962C8B-B14F-4D97-AF65-F5344CB8AC3E}">
        <p14:creationId xmlns:p14="http://schemas.microsoft.com/office/powerpoint/2010/main" val="27368547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item and wait for a response.</a:t>
            </a:r>
          </a:p>
          <a:p>
            <a:r>
              <a:rPr lang="en-US" dirty="0" smtClean="0"/>
              <a:t>If the student answers incorrectly they score</a:t>
            </a:r>
            <a:r>
              <a:rPr lang="en-US" baseline="0" dirty="0" smtClean="0"/>
              <a:t> a </a:t>
            </a:r>
            <a:r>
              <a:rPr lang="en-US" baseline="0" dirty="0" smtClean="0"/>
              <a:t>1. The test examiner removes the incorrect card and places the correct answer in the box.</a:t>
            </a:r>
            <a:endParaRPr lang="en-US" baseline="0" dirty="0" smtClean="0"/>
          </a:p>
        </p:txBody>
      </p:sp>
    </p:spTree>
    <p:extLst>
      <p:ext uri="{BB962C8B-B14F-4D97-AF65-F5344CB8AC3E}">
        <p14:creationId xmlns:p14="http://schemas.microsoft.com/office/powerpoint/2010/main" val="34005985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end with the correct answers</a:t>
            </a:r>
            <a:r>
              <a:rPr lang="en-US" baseline="0" dirty="0" smtClean="0"/>
              <a:t> in the corresponding boxes. </a:t>
            </a:r>
            <a:endParaRPr lang="en-US" dirty="0"/>
          </a:p>
        </p:txBody>
      </p:sp>
    </p:spTree>
    <p:extLst>
      <p:ext uri="{BB962C8B-B14F-4D97-AF65-F5344CB8AC3E}">
        <p14:creationId xmlns:p14="http://schemas.microsoft.com/office/powerpoint/2010/main" val="274555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does not answer,</a:t>
            </a:r>
            <a:r>
              <a:rPr lang="en-US" baseline="0" dirty="0" smtClean="0"/>
              <a:t> the test examiner places the correct answer and reads the script.</a:t>
            </a:r>
          </a:p>
        </p:txBody>
      </p:sp>
    </p:spTree>
    <p:extLst>
      <p:ext uri="{BB962C8B-B14F-4D97-AF65-F5344CB8AC3E}">
        <p14:creationId xmlns:p14="http://schemas.microsoft.com/office/powerpoint/2010/main" val="2736854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end with the correct answers</a:t>
            </a:r>
            <a:r>
              <a:rPr lang="en-US" baseline="0" dirty="0" smtClean="0"/>
              <a:t> in the corresponding boxes. </a:t>
            </a:r>
            <a:endParaRPr lang="en-US" dirty="0"/>
          </a:p>
        </p:txBody>
      </p:sp>
    </p:spTree>
    <p:extLst>
      <p:ext uri="{BB962C8B-B14F-4D97-AF65-F5344CB8AC3E}">
        <p14:creationId xmlns:p14="http://schemas.microsoft.com/office/powerpoint/2010/main" val="2745559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68</a:t>
            </a:fld>
            <a:endParaRPr lang="en-US"/>
          </a:p>
        </p:txBody>
      </p:sp>
    </p:spTree>
    <p:extLst>
      <p:ext uri="{BB962C8B-B14F-4D97-AF65-F5344CB8AC3E}">
        <p14:creationId xmlns:p14="http://schemas.microsoft.com/office/powerpoint/2010/main" val="24582315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69</a:t>
            </a:fld>
            <a:endParaRPr lang="en-US"/>
          </a:p>
        </p:txBody>
      </p:sp>
    </p:spTree>
    <p:extLst>
      <p:ext uri="{BB962C8B-B14F-4D97-AF65-F5344CB8AC3E}">
        <p14:creationId xmlns:p14="http://schemas.microsoft.com/office/powerpoint/2010/main" val="26784187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70</a:t>
            </a:fld>
            <a:endParaRPr lang="en-US"/>
          </a:p>
        </p:txBody>
      </p:sp>
    </p:spTree>
    <p:extLst>
      <p:ext uri="{BB962C8B-B14F-4D97-AF65-F5344CB8AC3E}">
        <p14:creationId xmlns:p14="http://schemas.microsoft.com/office/powerpoint/2010/main" val="94610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7</a:t>
            </a:fld>
            <a:endParaRPr lang="en-US"/>
          </a:p>
        </p:txBody>
      </p:sp>
    </p:spTree>
    <p:extLst>
      <p:ext uri="{BB962C8B-B14F-4D97-AF65-F5344CB8AC3E}">
        <p14:creationId xmlns:p14="http://schemas.microsoft.com/office/powerpoint/2010/main" val="3803722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71</a:t>
            </a:fld>
            <a:endParaRPr lang="en-US"/>
          </a:p>
        </p:txBody>
      </p:sp>
    </p:spTree>
    <p:extLst>
      <p:ext uri="{BB962C8B-B14F-4D97-AF65-F5344CB8AC3E}">
        <p14:creationId xmlns:p14="http://schemas.microsoft.com/office/powerpoint/2010/main" val="145280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8</a:t>
            </a:fld>
            <a:endParaRPr lang="en-US"/>
          </a:p>
        </p:txBody>
      </p:sp>
    </p:spTree>
    <p:extLst>
      <p:ext uri="{BB962C8B-B14F-4D97-AF65-F5344CB8AC3E}">
        <p14:creationId xmlns:p14="http://schemas.microsoft.com/office/powerpoint/2010/main" val="67727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3729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4745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4" name="Footer Placeholder 6"/>
          <p:cNvSpPr>
            <a:spLocks noGrp="1"/>
          </p:cNvSpPr>
          <p:nvPr>
            <p:ph type="ftr" sz="quarter" idx="3"/>
          </p:nvPr>
        </p:nvSpPr>
        <p:spPr>
          <a:xfrm>
            <a:off x="0" y="6482311"/>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r>
              <a:rPr lang="en-US" dirty="0" smtClean="0"/>
              <a:t> CoAlt: DLM </a:t>
            </a:r>
          </a:p>
        </p:txBody>
      </p:sp>
    </p:spTree>
    <p:extLst>
      <p:ext uri="{BB962C8B-B14F-4D97-AF65-F5344CB8AC3E}">
        <p14:creationId xmlns:p14="http://schemas.microsoft.com/office/powerpoint/2010/main" val="1002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4" name="Footer Placeholder 6"/>
          <p:cNvSpPr>
            <a:spLocks noGrp="1"/>
          </p:cNvSpPr>
          <p:nvPr>
            <p:ph type="ftr" sz="quarter" idx="3"/>
          </p:nvPr>
        </p:nvSpPr>
        <p:spPr>
          <a:xfrm>
            <a:off x="0" y="6482311"/>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r>
              <a:rPr lang="en-US" dirty="0" smtClean="0"/>
              <a:t> CoAlt: DLM </a:t>
            </a:r>
          </a:p>
        </p:txBody>
      </p:sp>
    </p:spTree>
    <p:extLst>
      <p:ext uri="{BB962C8B-B14F-4D97-AF65-F5344CB8AC3E}">
        <p14:creationId xmlns:p14="http://schemas.microsoft.com/office/powerpoint/2010/main" val="229133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9/29/2017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9/29/2017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9/29/2017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9/29/2017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9/29/2017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9/29/2017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9/29/2017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4" y="375047"/>
            <a:ext cx="7715250" cy="878681"/>
          </a:xfrm>
          <a:prstGeom prst="rect">
            <a:avLst/>
          </a:prstGeom>
        </p:spPr>
        <p:txBody>
          <a:bodyPr anchor="t"/>
          <a:lstStyle>
            <a:lvl1pPr algn="l">
              <a:defRPr sz="42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3"/>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784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9/29/2017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jpeg"/><Relationship Id="rId7"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7.jpeg"/></Relationships>
</file>

<file path=ppt/slides/_rels/slide6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
            </a:r>
            <a:br>
              <a:rPr lang="en-US" dirty="0"/>
            </a:br>
            <a:r>
              <a:rPr lang="en-US" dirty="0"/>
              <a:t>CoAlt Science and Social Studies Test Administration </a:t>
            </a:r>
            <a:br>
              <a:rPr lang="en-US" dirty="0"/>
            </a:br>
            <a:r>
              <a:rPr lang="en-US" dirty="0" smtClean="0"/>
              <a:t>Training</a:t>
            </a:r>
          </a:p>
          <a:p>
            <a:r>
              <a:rPr lang="en-US" sz="4000" dirty="0" smtClean="0"/>
              <a:t>2017</a:t>
            </a:r>
            <a:r>
              <a:rPr lang="en-US" sz="4000" dirty="0"/>
              <a:t/>
            </a:r>
            <a:br>
              <a:rPr lang="en-US" sz="4000" dirty="0"/>
            </a:br>
            <a:endParaRPr lang="en-US" dirty="0"/>
          </a:p>
        </p:txBody>
      </p:sp>
    </p:spTree>
    <p:extLst>
      <p:ext uri="{BB962C8B-B14F-4D97-AF65-F5344CB8AC3E}">
        <p14:creationId xmlns:p14="http://schemas.microsoft.com/office/powerpoint/2010/main" val="386358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pPr marL="342900" indent="-342900">
              <a:spcBef>
                <a:spcPts val="844"/>
              </a:spcBef>
              <a:buFont typeface="Wingdings" panose="05000000000000000000" pitchFamily="2" charset="2"/>
              <a:buChar char="§"/>
            </a:pPr>
            <a:r>
              <a:rPr lang="en-US" dirty="0" smtClean="0">
                <a:solidFill>
                  <a:srgbClr val="000000"/>
                </a:solidFill>
              </a:rPr>
              <a:t>A documented chain of custody must be kept</a:t>
            </a:r>
            <a:endParaRPr lang="en-US" dirty="0">
              <a:solidFill>
                <a:srgbClr val="000000"/>
              </a:solidFill>
            </a:endParaRPr>
          </a:p>
          <a:p>
            <a:pPr marL="342900" indent="-342900">
              <a:spcBef>
                <a:spcPts val="844"/>
              </a:spcBef>
              <a:buFont typeface="Wingdings" panose="05000000000000000000" pitchFamily="2" charset="2"/>
              <a:buChar char="§"/>
            </a:pPr>
            <a:r>
              <a:rPr lang="en-US" dirty="0" smtClean="0">
                <a:solidFill>
                  <a:srgbClr val="000000"/>
                </a:solidFill>
              </a:rPr>
              <a:t>Test materials must be secure at all times</a:t>
            </a:r>
          </a:p>
          <a:p>
            <a:pPr marL="662940" lvl="1" indent="-342900">
              <a:spcBef>
                <a:spcPts val="844"/>
              </a:spcBef>
              <a:buFont typeface="Wingdings" panose="05000000000000000000" pitchFamily="2" charset="2"/>
              <a:buChar char="§"/>
            </a:pPr>
            <a:r>
              <a:rPr lang="en-US" dirty="0" smtClean="0">
                <a:solidFill>
                  <a:srgbClr val="000000"/>
                </a:solidFill>
              </a:rPr>
              <a:t>With the SAC before and after testing session</a:t>
            </a:r>
          </a:p>
          <a:p>
            <a:pPr marL="662940" lvl="1" indent="-342900">
              <a:spcBef>
                <a:spcPts val="844"/>
              </a:spcBef>
              <a:buFont typeface="Wingdings" panose="05000000000000000000" pitchFamily="2" charset="2"/>
              <a:buChar char="§"/>
            </a:pPr>
            <a:r>
              <a:rPr lang="en-US" dirty="0" smtClean="0">
                <a:solidFill>
                  <a:srgbClr val="000000"/>
                </a:solidFill>
              </a:rPr>
              <a:t>With the Test Examiner during testing session</a:t>
            </a:r>
            <a:endParaRPr lang="en-US" dirty="0">
              <a:solidFill>
                <a:srgbClr val="000000"/>
              </a:solidFill>
            </a:endParaRPr>
          </a:p>
          <a:p>
            <a:pPr marL="662940" lvl="1" indent="-342900">
              <a:spcBef>
                <a:spcPts val="844"/>
              </a:spcBef>
              <a:buFont typeface="Wingdings" panose="05000000000000000000" pitchFamily="2" charset="2"/>
              <a:buChar char="§"/>
            </a:pPr>
            <a:r>
              <a:rPr lang="en-US" dirty="0" smtClean="0">
                <a:solidFill>
                  <a:srgbClr val="000000"/>
                </a:solidFill>
              </a:rPr>
              <a:t>Access before testing may be needed to create accommodations</a:t>
            </a:r>
            <a:endParaRPr lang="en-US" dirty="0">
              <a:solidFill>
                <a:srgbClr val="000000"/>
              </a:solidFill>
            </a:endParaRPr>
          </a:p>
        </p:txBody>
      </p:sp>
      <p:sp>
        <p:nvSpPr>
          <p:cNvPr id="2" name="Title 1"/>
          <p:cNvSpPr>
            <a:spLocks noGrp="1"/>
          </p:cNvSpPr>
          <p:nvPr>
            <p:ph type="title"/>
          </p:nvPr>
        </p:nvSpPr>
        <p:spPr/>
        <p:txBody>
          <a:bodyPr>
            <a:normAutofit fontScale="90000"/>
          </a:bodyPr>
          <a:lstStyle/>
          <a:p>
            <a:r>
              <a:rPr lang="en-US" sz="3600" dirty="0">
                <a:solidFill>
                  <a:schemeClr val="bg1"/>
                </a:solidFill>
              </a:rPr>
              <a:t>Chain of Custody</a:t>
            </a:r>
          </a:p>
        </p:txBody>
      </p:sp>
    </p:spTree>
    <p:extLst>
      <p:ext uri="{BB962C8B-B14F-4D97-AF65-F5344CB8AC3E}">
        <p14:creationId xmlns:p14="http://schemas.microsoft.com/office/powerpoint/2010/main" val="1223843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spcBef>
                <a:spcPts val="844"/>
              </a:spcBef>
              <a:buFont typeface="Wingdings" panose="05000000000000000000" pitchFamily="2" charset="2"/>
              <a:buChar char="§"/>
            </a:pPr>
            <a:r>
              <a:rPr lang="en-US" dirty="0" smtClean="0">
                <a:solidFill>
                  <a:srgbClr val="000000"/>
                </a:solidFill>
              </a:rPr>
              <a:t>Grade 8 and 11 have two unique forms</a:t>
            </a:r>
          </a:p>
          <a:p>
            <a:pPr marL="342900" indent="-342900">
              <a:spcBef>
                <a:spcPts val="844"/>
              </a:spcBef>
              <a:buFont typeface="Wingdings" panose="05000000000000000000" pitchFamily="2" charset="2"/>
              <a:buChar char="§"/>
            </a:pPr>
            <a:r>
              <a:rPr lang="en-US" dirty="0" smtClean="0">
                <a:solidFill>
                  <a:srgbClr val="000000"/>
                </a:solidFill>
              </a:rPr>
              <a:t>Grades 4, 5, and 7 have one form</a:t>
            </a:r>
          </a:p>
          <a:p>
            <a:pPr marL="641497" lvl="1" indent="-321457">
              <a:spcBef>
                <a:spcPts val="844"/>
              </a:spcBef>
              <a:buFont typeface="Arial" panose="020B0604020202020204" pitchFamily="34" charset="0"/>
              <a:buChar char="•"/>
            </a:pPr>
            <a:r>
              <a:rPr lang="en-US" dirty="0" smtClean="0">
                <a:solidFill>
                  <a:srgbClr val="000000"/>
                </a:solidFill>
              </a:rPr>
              <a:t>Task </a:t>
            </a:r>
            <a:r>
              <a:rPr lang="en-US" dirty="0">
                <a:solidFill>
                  <a:srgbClr val="000000"/>
                </a:solidFill>
              </a:rPr>
              <a:t>manipulatives are shrink-wrapped with </a:t>
            </a:r>
            <a:r>
              <a:rPr lang="en-US" dirty="0" smtClean="0">
                <a:solidFill>
                  <a:srgbClr val="000000"/>
                </a:solidFill>
              </a:rPr>
              <a:t>each </a:t>
            </a:r>
            <a:r>
              <a:rPr lang="en-US" dirty="0">
                <a:solidFill>
                  <a:srgbClr val="000000"/>
                </a:solidFill>
              </a:rPr>
              <a:t>test </a:t>
            </a:r>
            <a:r>
              <a:rPr lang="en-US" dirty="0" smtClean="0">
                <a:solidFill>
                  <a:srgbClr val="000000"/>
                </a:solidFill>
              </a:rPr>
              <a:t>book</a:t>
            </a:r>
          </a:p>
          <a:p>
            <a:pPr marL="641497" lvl="1" indent="-321457">
              <a:spcBef>
                <a:spcPts val="844"/>
              </a:spcBef>
              <a:buFont typeface="Arial" panose="020B0604020202020204" pitchFamily="34" charset="0"/>
              <a:buChar char="•"/>
            </a:pPr>
            <a:r>
              <a:rPr lang="en-US" dirty="0" smtClean="0">
                <a:solidFill>
                  <a:srgbClr val="000000"/>
                </a:solidFill>
              </a:rPr>
              <a:t>Each student must be assessed with “their” book and manipulatives</a:t>
            </a:r>
          </a:p>
          <a:p>
            <a:pPr marL="241093" lvl="1" indent="-321457">
              <a:spcBef>
                <a:spcPts val="844"/>
              </a:spcBef>
              <a:buFont typeface="Arial" panose="020B0604020202020204" pitchFamily="34" charset="0"/>
              <a:buChar char="•"/>
            </a:pPr>
            <a:endParaRPr lang="en-US" dirty="0"/>
          </a:p>
        </p:txBody>
      </p:sp>
      <p:sp>
        <p:nvSpPr>
          <p:cNvPr id="2" name="Title 1"/>
          <p:cNvSpPr>
            <a:spLocks noGrp="1"/>
          </p:cNvSpPr>
          <p:nvPr>
            <p:ph type="title"/>
          </p:nvPr>
        </p:nvSpPr>
        <p:spPr/>
        <p:txBody>
          <a:bodyPr>
            <a:normAutofit fontScale="90000"/>
          </a:bodyPr>
          <a:lstStyle/>
          <a:p>
            <a:r>
              <a:rPr lang="en-US" sz="3600" dirty="0">
                <a:solidFill>
                  <a:schemeClr val="bg1"/>
                </a:solidFill>
              </a:rPr>
              <a:t>Test </a:t>
            </a:r>
            <a:r>
              <a:rPr lang="en-US" sz="3600" dirty="0" smtClean="0">
                <a:solidFill>
                  <a:schemeClr val="bg1"/>
                </a:solidFill>
              </a:rPr>
              <a:t>Materials</a:t>
            </a:r>
            <a:endParaRPr lang="en-US" sz="3600" dirty="0">
              <a:solidFill>
                <a:schemeClr val="bg1"/>
              </a:solidFill>
            </a:endParaRPr>
          </a:p>
        </p:txBody>
      </p:sp>
    </p:spTree>
    <p:extLst>
      <p:ext uri="{BB962C8B-B14F-4D97-AF65-F5344CB8AC3E}">
        <p14:creationId xmlns:p14="http://schemas.microsoft.com/office/powerpoint/2010/main" val="880952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3825"/>
            <a:ext cx="7886700" cy="5037025"/>
          </a:xfrm>
        </p:spPr>
        <p:txBody>
          <a:bodyPr/>
          <a:lstStyle/>
          <a:p>
            <a:pPr marL="0" indent="0">
              <a:spcBef>
                <a:spcPts val="844"/>
              </a:spcBef>
            </a:pPr>
            <a:r>
              <a:rPr lang="en-US" dirty="0" smtClean="0">
                <a:solidFill>
                  <a:srgbClr val="000000"/>
                </a:solidFill>
              </a:rPr>
              <a:t>Before Testing</a:t>
            </a:r>
          </a:p>
          <a:p>
            <a:pPr marL="320040" lvl="1" indent="0">
              <a:spcBef>
                <a:spcPts val="844"/>
              </a:spcBef>
            </a:pPr>
            <a:r>
              <a:rPr lang="en-US" dirty="0" smtClean="0">
                <a:solidFill>
                  <a:srgbClr val="000000"/>
                </a:solidFill>
              </a:rPr>
              <a:t>Write the student’s name on the test book</a:t>
            </a:r>
          </a:p>
          <a:p>
            <a:pPr marL="320040" lvl="1" indent="0">
              <a:spcBef>
                <a:spcPts val="844"/>
              </a:spcBef>
            </a:pPr>
            <a:r>
              <a:rPr lang="en-US" dirty="0" smtClean="0">
                <a:solidFill>
                  <a:srgbClr val="000000"/>
                </a:solidFill>
              </a:rPr>
              <a:t>Write the student’s name on the secure return envelope</a:t>
            </a:r>
          </a:p>
          <a:p>
            <a:pPr marL="320040" lvl="1" indent="0">
              <a:spcBef>
                <a:spcPts val="844"/>
              </a:spcBef>
            </a:pPr>
            <a:r>
              <a:rPr lang="en-US" dirty="0" smtClean="0">
                <a:solidFill>
                  <a:srgbClr val="000000"/>
                </a:solidFill>
              </a:rPr>
              <a:t>Cut apart the task manipulatives </a:t>
            </a:r>
            <a:endParaRPr lang="en-US" dirty="0">
              <a:solidFill>
                <a:srgbClr val="000000"/>
              </a:solidFill>
            </a:endParaRPr>
          </a:p>
          <a:p>
            <a:pPr marL="320040" lvl="1" indent="0">
              <a:spcBef>
                <a:spcPts val="844"/>
              </a:spcBef>
            </a:pPr>
            <a:r>
              <a:rPr lang="en-US" dirty="0" smtClean="0">
                <a:solidFill>
                  <a:srgbClr val="000000"/>
                </a:solidFill>
              </a:rPr>
              <a:t>Paper clip them to the corresponding page</a:t>
            </a:r>
          </a:p>
          <a:p>
            <a:pPr marL="320040" lvl="1" indent="0">
              <a:spcBef>
                <a:spcPts val="844"/>
              </a:spcBef>
            </a:pPr>
            <a:r>
              <a:rPr lang="en-US" dirty="0" smtClean="0">
                <a:solidFill>
                  <a:srgbClr val="000000"/>
                </a:solidFill>
              </a:rPr>
              <a:t>Keep </a:t>
            </a:r>
            <a:r>
              <a:rPr lang="en-US" dirty="0">
                <a:solidFill>
                  <a:srgbClr val="000000"/>
                </a:solidFill>
              </a:rPr>
              <a:t>materials together</a:t>
            </a:r>
          </a:p>
          <a:p>
            <a:pPr marL="321457" indent="-321457">
              <a:spcBef>
                <a:spcPts val="844"/>
              </a:spcBef>
              <a:buFont typeface="Arial" panose="020B0604020202020204" pitchFamily="34" charset="0"/>
              <a:buChar char="•"/>
            </a:pPr>
            <a:endParaRPr lang="en-US" dirty="0" smtClean="0"/>
          </a:p>
          <a:p>
            <a:pPr marL="321457" indent="-321457">
              <a:spcBef>
                <a:spcPts val="844"/>
              </a:spcBef>
              <a:buFont typeface="Arial" panose="020B0604020202020204" pitchFamily="34" charset="0"/>
              <a:buChar char="•"/>
            </a:pPr>
            <a:endParaRPr lang="en-US" dirty="0" smtClean="0"/>
          </a:p>
        </p:txBody>
      </p:sp>
      <p:sp>
        <p:nvSpPr>
          <p:cNvPr id="2" name="Title 1"/>
          <p:cNvSpPr>
            <a:spLocks noGrp="1"/>
          </p:cNvSpPr>
          <p:nvPr>
            <p:ph type="title"/>
          </p:nvPr>
        </p:nvSpPr>
        <p:spPr/>
        <p:txBody>
          <a:bodyPr>
            <a:normAutofit fontScale="90000"/>
          </a:bodyPr>
          <a:lstStyle/>
          <a:p>
            <a:r>
              <a:rPr lang="en-US" sz="3600" dirty="0">
                <a:solidFill>
                  <a:schemeClr val="bg1"/>
                </a:solidFill>
              </a:rPr>
              <a:t>Test </a:t>
            </a:r>
            <a:r>
              <a:rPr lang="en-US" sz="3600" dirty="0" smtClean="0">
                <a:solidFill>
                  <a:schemeClr val="bg1"/>
                </a:solidFill>
              </a:rPr>
              <a:t>Materials</a:t>
            </a:r>
            <a:endParaRPr lang="en-US" sz="3600" dirty="0">
              <a:solidFill>
                <a:schemeClr val="bg1"/>
              </a:solidFill>
            </a:endParaRPr>
          </a:p>
        </p:txBody>
      </p:sp>
    </p:spTree>
    <p:extLst>
      <p:ext uri="{BB962C8B-B14F-4D97-AF65-F5344CB8AC3E}">
        <p14:creationId xmlns:p14="http://schemas.microsoft.com/office/powerpoint/2010/main" val="268904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844"/>
              </a:spcBef>
            </a:pPr>
            <a:r>
              <a:rPr lang="en-US" dirty="0">
                <a:solidFill>
                  <a:srgbClr val="000000"/>
                </a:solidFill>
              </a:rPr>
              <a:t>CoAlt Test Examiners should use the picture symbols in the test materials provided, except </a:t>
            </a:r>
            <a:r>
              <a:rPr lang="en-US" sz="2200" dirty="0">
                <a:solidFill>
                  <a:srgbClr val="000000"/>
                </a:solidFill>
              </a:rPr>
              <a:t>: </a:t>
            </a:r>
          </a:p>
          <a:p>
            <a:pPr marL="640047" lvl="1" indent="-342882">
              <a:spcBef>
                <a:spcPts val="844"/>
              </a:spcBef>
              <a:buFont typeface="Arial" panose="020B0604020202020204" pitchFamily="34" charset="0"/>
              <a:buChar char="•"/>
            </a:pPr>
            <a:r>
              <a:rPr lang="en-US" dirty="0">
                <a:solidFill>
                  <a:srgbClr val="000000"/>
                </a:solidFill>
              </a:rPr>
              <a:t>The student needs to use objects rather than pictures. </a:t>
            </a:r>
          </a:p>
          <a:p>
            <a:pPr marL="640047" lvl="1" indent="-342882">
              <a:spcBef>
                <a:spcPts val="844"/>
              </a:spcBef>
              <a:buFont typeface="Arial" panose="020B0604020202020204" pitchFamily="34" charset="0"/>
              <a:buChar char="•"/>
            </a:pPr>
            <a:r>
              <a:rPr lang="en-US" dirty="0">
                <a:solidFill>
                  <a:srgbClr val="000000"/>
                </a:solidFill>
              </a:rPr>
              <a:t>The student needs pictures of real objects rather than drawings. </a:t>
            </a:r>
          </a:p>
          <a:p>
            <a:pPr marL="640047" lvl="1" indent="-342882">
              <a:spcBef>
                <a:spcPts val="844"/>
              </a:spcBef>
              <a:buFont typeface="Arial" panose="020B0604020202020204" pitchFamily="34" charset="0"/>
              <a:buChar char="•"/>
            </a:pPr>
            <a:r>
              <a:rPr lang="en-US" dirty="0">
                <a:solidFill>
                  <a:srgbClr val="000000"/>
                </a:solidFill>
              </a:rPr>
              <a:t>The student has a personal lexicon with a specific representation for the concept or words in the student answer choices. </a:t>
            </a:r>
            <a:endParaRPr lang="en-US" dirty="0" smtClean="0">
              <a:solidFill>
                <a:srgbClr val="000000"/>
              </a:solidFill>
            </a:endParaRPr>
          </a:p>
          <a:p>
            <a:pPr marL="640047" lvl="1" indent="-342882">
              <a:spcBef>
                <a:spcPts val="844"/>
              </a:spcBef>
              <a:buFont typeface="Arial" panose="020B0604020202020204" pitchFamily="34" charset="0"/>
              <a:buChar char="•"/>
            </a:pPr>
            <a:r>
              <a:rPr lang="en-US" dirty="0" smtClean="0">
                <a:solidFill>
                  <a:srgbClr val="000000"/>
                </a:solidFill>
              </a:rPr>
              <a:t>In </a:t>
            </a:r>
            <a:r>
              <a:rPr lang="en-US" dirty="0">
                <a:solidFill>
                  <a:srgbClr val="000000"/>
                </a:solidFill>
              </a:rPr>
              <a:t>this case, all answer choices must be from the student’s personal lexicon. </a:t>
            </a:r>
          </a:p>
          <a:p>
            <a:pPr marL="321457" indent="-321457">
              <a:spcBef>
                <a:spcPts val="844"/>
              </a:spcBef>
              <a:buFont typeface="Arial" panose="020B0604020202020204" pitchFamily="34" charset="0"/>
              <a:buChar char="•"/>
            </a:pPr>
            <a:endParaRPr lang="en-US" dirty="0" smtClean="0"/>
          </a:p>
          <a:p>
            <a:pPr marL="321457" indent="-321457">
              <a:spcBef>
                <a:spcPts val="844"/>
              </a:spcBef>
              <a:buFont typeface="Arial" panose="020B0604020202020204" pitchFamily="34" charset="0"/>
              <a:buChar char="•"/>
            </a:pPr>
            <a:endParaRPr lang="en-US" dirty="0" smtClean="0"/>
          </a:p>
        </p:txBody>
      </p:sp>
      <p:sp>
        <p:nvSpPr>
          <p:cNvPr id="2" name="Title 1"/>
          <p:cNvSpPr>
            <a:spLocks noGrp="1"/>
          </p:cNvSpPr>
          <p:nvPr>
            <p:ph type="title"/>
          </p:nvPr>
        </p:nvSpPr>
        <p:spPr/>
        <p:txBody>
          <a:bodyPr>
            <a:normAutofit fontScale="90000"/>
          </a:bodyPr>
          <a:lstStyle/>
          <a:p>
            <a:r>
              <a:rPr lang="en-US" sz="3600" dirty="0">
                <a:solidFill>
                  <a:schemeClr val="bg1"/>
                </a:solidFill>
              </a:rPr>
              <a:t>Task Manipulatives</a:t>
            </a:r>
          </a:p>
        </p:txBody>
      </p:sp>
    </p:spTree>
    <p:extLst>
      <p:ext uri="{BB962C8B-B14F-4D97-AF65-F5344CB8AC3E}">
        <p14:creationId xmlns:p14="http://schemas.microsoft.com/office/powerpoint/2010/main" val="287556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88618" indent="-342900">
              <a:spcBef>
                <a:spcPts val="844"/>
              </a:spcBef>
            </a:pPr>
            <a:r>
              <a:rPr lang="en-US" dirty="0">
                <a:solidFill>
                  <a:srgbClr val="000000"/>
                </a:solidFill>
              </a:rPr>
              <a:t>The student facing pages of test items may need to be adapted: </a:t>
            </a:r>
          </a:p>
          <a:p>
            <a:pPr lvl="1">
              <a:spcBef>
                <a:spcPts val="844"/>
              </a:spcBef>
            </a:pPr>
            <a:r>
              <a:rPr lang="en-US" sz="2000" dirty="0">
                <a:solidFill>
                  <a:srgbClr val="000000"/>
                </a:solidFill>
              </a:rPr>
              <a:t>Size</a:t>
            </a:r>
          </a:p>
          <a:p>
            <a:pPr lvl="1">
              <a:spcBef>
                <a:spcPts val="844"/>
              </a:spcBef>
            </a:pPr>
            <a:r>
              <a:rPr lang="en-US" sz="2000" dirty="0">
                <a:solidFill>
                  <a:srgbClr val="000000"/>
                </a:solidFill>
              </a:rPr>
              <a:t>Color</a:t>
            </a:r>
          </a:p>
          <a:p>
            <a:pPr lvl="1">
              <a:spcBef>
                <a:spcPts val="844"/>
              </a:spcBef>
            </a:pPr>
            <a:r>
              <a:rPr lang="en-US" sz="2000" dirty="0">
                <a:solidFill>
                  <a:srgbClr val="000000"/>
                </a:solidFill>
              </a:rPr>
              <a:t>Contrast levels</a:t>
            </a:r>
          </a:p>
          <a:p>
            <a:pPr lvl="1">
              <a:spcBef>
                <a:spcPts val="844"/>
              </a:spcBef>
            </a:pPr>
            <a:r>
              <a:rPr lang="en-US" sz="2000" dirty="0">
                <a:solidFill>
                  <a:srgbClr val="000000"/>
                </a:solidFill>
              </a:rPr>
              <a:t>Dimension </a:t>
            </a:r>
          </a:p>
          <a:p>
            <a:pPr lvl="1">
              <a:spcBef>
                <a:spcPts val="844"/>
              </a:spcBef>
            </a:pPr>
            <a:r>
              <a:rPr lang="en-US" sz="2000" dirty="0">
                <a:solidFill>
                  <a:srgbClr val="000000"/>
                </a:solidFill>
              </a:rPr>
              <a:t>Assistive technology / </a:t>
            </a:r>
            <a:r>
              <a:rPr lang="en-US" sz="2000" dirty="0" err="1">
                <a:solidFill>
                  <a:srgbClr val="000000"/>
                </a:solidFill>
              </a:rPr>
              <a:t>AAC</a:t>
            </a:r>
            <a:endParaRPr lang="en-US" sz="2000" dirty="0">
              <a:solidFill>
                <a:srgbClr val="000000"/>
              </a:solidFill>
            </a:endParaRPr>
          </a:p>
          <a:p>
            <a:pPr lvl="1">
              <a:spcBef>
                <a:spcPts val="844"/>
              </a:spcBef>
            </a:pPr>
            <a:r>
              <a:rPr lang="en-US" sz="2000" dirty="0">
                <a:solidFill>
                  <a:srgbClr val="000000"/>
                </a:solidFill>
              </a:rPr>
              <a:t>Tactile / Objects</a:t>
            </a:r>
          </a:p>
          <a:p>
            <a:endParaRPr lang="en-US" dirty="0"/>
          </a:p>
        </p:txBody>
      </p:sp>
      <p:sp>
        <p:nvSpPr>
          <p:cNvPr id="2" name="Title 1"/>
          <p:cNvSpPr>
            <a:spLocks noGrp="1"/>
          </p:cNvSpPr>
          <p:nvPr>
            <p:ph type="title"/>
          </p:nvPr>
        </p:nvSpPr>
        <p:spPr/>
        <p:txBody>
          <a:bodyPr>
            <a:normAutofit fontScale="90000"/>
          </a:bodyPr>
          <a:lstStyle/>
          <a:p>
            <a:pPr algn="ctr"/>
            <a:r>
              <a:rPr lang="en-US" sz="3600" dirty="0">
                <a:solidFill>
                  <a:schemeClr val="bg1"/>
                </a:solidFill>
              </a:rPr>
              <a:t>Task Manipulatives</a:t>
            </a:r>
          </a:p>
        </p:txBody>
      </p:sp>
    </p:spTree>
    <p:extLst>
      <p:ext uri="{BB962C8B-B14F-4D97-AF65-F5344CB8AC3E}">
        <p14:creationId xmlns:p14="http://schemas.microsoft.com/office/powerpoint/2010/main" val="3028938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solidFill>
                  <a:srgbClr val="000000"/>
                </a:solidFill>
              </a:rPr>
              <a:t>The beginning of each test shows the order of items and tasks.</a:t>
            </a:r>
          </a:p>
          <a:p>
            <a:pPr marL="342900" indent="-342900">
              <a:buFont typeface="Wingdings" panose="05000000000000000000" pitchFamily="2" charset="2"/>
              <a:buChar char="§"/>
            </a:pPr>
            <a:r>
              <a:rPr lang="en-US" dirty="0">
                <a:solidFill>
                  <a:srgbClr val="000000"/>
                </a:solidFill>
              </a:rPr>
              <a:t>Remember not all items have to be administered in one session.</a:t>
            </a:r>
          </a:p>
          <a:p>
            <a:pPr marL="321457" indent="-321457">
              <a:spcBef>
                <a:spcPts val="844"/>
              </a:spcBef>
              <a:buFont typeface="Arial" panose="020B0604020202020204" pitchFamily="34" charset="0"/>
              <a:buChar char="•"/>
            </a:pPr>
            <a:endParaRPr lang="en-US" dirty="0" smtClean="0"/>
          </a:p>
          <a:p>
            <a:pPr marL="321457" indent="-321457">
              <a:spcBef>
                <a:spcPts val="844"/>
              </a:spcBef>
              <a:buFont typeface="Arial" panose="020B0604020202020204" pitchFamily="34" charset="0"/>
              <a:buChar char="•"/>
            </a:pPr>
            <a:endParaRPr lang="en-US" dirty="0" smtClean="0"/>
          </a:p>
        </p:txBody>
      </p:sp>
      <p:sp>
        <p:nvSpPr>
          <p:cNvPr id="2" name="Title 1"/>
          <p:cNvSpPr>
            <a:spLocks noGrp="1"/>
          </p:cNvSpPr>
          <p:nvPr>
            <p:ph type="title"/>
          </p:nvPr>
        </p:nvSpPr>
        <p:spPr/>
        <p:txBody>
          <a:bodyPr>
            <a:normAutofit fontScale="90000"/>
          </a:bodyPr>
          <a:lstStyle/>
          <a:p>
            <a:r>
              <a:rPr lang="en-US" sz="3600" dirty="0">
                <a:solidFill>
                  <a:schemeClr val="bg1"/>
                </a:solidFill>
              </a:rPr>
              <a:t>Test Layout</a:t>
            </a:r>
          </a:p>
        </p:txBody>
      </p:sp>
      <p:pic>
        <p:nvPicPr>
          <p:cNvPr id="4" name="Picture 2"/>
          <p:cNvPicPr>
            <a:picLocks noChangeAspect="1" noChangeArrowheads="1"/>
          </p:cNvPicPr>
          <p:nvPr/>
        </p:nvPicPr>
        <p:blipFill>
          <a:blip r:embed="rId3" cstate="print"/>
          <a:srcRect/>
          <a:stretch>
            <a:fillRect/>
          </a:stretch>
        </p:blipFill>
        <p:spPr bwMode="auto">
          <a:xfrm>
            <a:off x="566056" y="3012624"/>
            <a:ext cx="8229769" cy="3331846"/>
          </a:xfrm>
          <a:prstGeom prst="rect">
            <a:avLst/>
          </a:prstGeom>
          <a:noFill/>
          <a:ln w="9525">
            <a:noFill/>
            <a:miter lim="800000"/>
            <a:headEnd/>
            <a:tailEnd/>
          </a:ln>
        </p:spPr>
      </p:pic>
    </p:spTree>
    <p:extLst>
      <p:ext uri="{BB962C8B-B14F-4D97-AF65-F5344CB8AC3E}">
        <p14:creationId xmlns:p14="http://schemas.microsoft.com/office/powerpoint/2010/main" val="6588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a:buFont typeface="Wingdings" panose="05000000000000000000" pitchFamily="2" charset="2"/>
              <a:buChar char="§"/>
            </a:pPr>
            <a:r>
              <a:rPr lang="en-US" sz="2800" dirty="0" smtClean="0">
                <a:solidFill>
                  <a:srgbClr val="000000"/>
                </a:solidFill>
              </a:rPr>
              <a:t>Individual administration</a:t>
            </a:r>
          </a:p>
          <a:p>
            <a:pPr marL="457200">
              <a:buFont typeface="Wingdings" panose="05000000000000000000" pitchFamily="2" charset="2"/>
              <a:buChar char="§"/>
            </a:pPr>
            <a:r>
              <a:rPr lang="en-US" sz="2800" dirty="0" smtClean="0">
                <a:solidFill>
                  <a:srgbClr val="000000"/>
                </a:solidFill>
              </a:rPr>
              <a:t>Untimed</a:t>
            </a:r>
          </a:p>
          <a:p>
            <a:pPr marL="457200">
              <a:buFont typeface="Wingdings" panose="05000000000000000000" pitchFamily="2" charset="2"/>
              <a:buChar char="§"/>
            </a:pPr>
            <a:r>
              <a:rPr lang="en-US" sz="2800" dirty="0" smtClean="0">
                <a:solidFill>
                  <a:srgbClr val="000000"/>
                </a:solidFill>
              </a:rPr>
              <a:t>Estimated times in minute</a:t>
            </a:r>
            <a:r>
              <a:rPr lang="en-US" sz="2800" dirty="0" smtClean="0"/>
              <a:t>s</a:t>
            </a:r>
          </a:p>
          <a:p>
            <a:pPr marL="321457" indent="-321457">
              <a:buFont typeface="Arial" panose="020B0604020202020204" pitchFamily="34" charset="0"/>
              <a:buChar char="•"/>
            </a:pPr>
            <a:endParaRPr lang="en-US" dirty="0"/>
          </a:p>
        </p:txBody>
      </p:sp>
      <p:sp>
        <p:nvSpPr>
          <p:cNvPr id="2" name="Title 1"/>
          <p:cNvSpPr>
            <a:spLocks noGrp="1"/>
          </p:cNvSpPr>
          <p:nvPr>
            <p:ph type="title"/>
          </p:nvPr>
        </p:nvSpPr>
        <p:spPr/>
        <p:txBody>
          <a:bodyPr>
            <a:normAutofit fontScale="90000"/>
          </a:bodyPr>
          <a:lstStyle/>
          <a:p>
            <a:r>
              <a:rPr lang="en-US" sz="3600" dirty="0" smtClean="0">
                <a:solidFill>
                  <a:schemeClr val="bg1"/>
                </a:solidFill>
              </a:rPr>
              <a:t>Scheduling</a:t>
            </a:r>
            <a:endParaRPr lang="en-US" sz="36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11330008"/>
              </p:ext>
            </p:extLst>
          </p:nvPr>
        </p:nvGraphicFramePr>
        <p:xfrm>
          <a:off x="2000250" y="3670187"/>
          <a:ext cx="4179094" cy="2566010"/>
        </p:xfrm>
        <a:graphic>
          <a:graphicData uri="http://schemas.openxmlformats.org/drawingml/2006/table">
            <a:tbl>
              <a:tblPr firstRow="1" bandRow="1">
                <a:tableStyleId>{D27102A9-8310-4765-A935-A1911B00CA55}</a:tableStyleId>
              </a:tblPr>
              <a:tblGrid>
                <a:gridCol w="2104472"/>
                <a:gridCol w="940297"/>
                <a:gridCol w="1134325"/>
              </a:tblGrid>
              <a:tr h="750094">
                <a:tc>
                  <a:txBody>
                    <a:bodyPr/>
                    <a:lstStyle/>
                    <a:p>
                      <a:pPr algn="ctr"/>
                      <a:r>
                        <a:rPr lang="en-US" sz="2400" dirty="0" smtClean="0"/>
                        <a:t>Spring</a:t>
                      </a:r>
                      <a:r>
                        <a:rPr lang="en-US" sz="2400" baseline="0" dirty="0" smtClean="0"/>
                        <a:t> 2015</a:t>
                      </a:r>
                      <a:endParaRPr lang="en-US" sz="2400" dirty="0">
                        <a:solidFill>
                          <a:srgbClr val="000000"/>
                        </a:solidFill>
                      </a:endParaRPr>
                    </a:p>
                  </a:txBody>
                  <a:tcPr marL="64294" marR="64294" marT="32147" marB="32147" anchor="ctr"/>
                </a:tc>
                <a:tc>
                  <a:txBody>
                    <a:bodyPr/>
                    <a:lstStyle/>
                    <a:p>
                      <a:pPr algn="ctr"/>
                      <a:r>
                        <a:rPr lang="en-US" sz="2400" dirty="0" smtClean="0"/>
                        <a:t>Mean</a:t>
                      </a:r>
                      <a:endParaRPr lang="en-US" sz="2400" dirty="0">
                        <a:solidFill>
                          <a:srgbClr val="000000"/>
                        </a:solidFill>
                      </a:endParaRPr>
                    </a:p>
                  </a:txBody>
                  <a:tcPr marL="64294" marR="64294" marT="32147" marB="32147" anchor="ctr"/>
                </a:tc>
                <a:tc>
                  <a:txBody>
                    <a:bodyPr/>
                    <a:lstStyle/>
                    <a:p>
                      <a:pPr algn="ctr"/>
                      <a:r>
                        <a:rPr lang="en-US" sz="2400" dirty="0" smtClean="0"/>
                        <a:t>Max</a:t>
                      </a:r>
                      <a:endParaRPr lang="en-US" sz="2400" dirty="0">
                        <a:solidFill>
                          <a:srgbClr val="000000"/>
                        </a:solidFill>
                      </a:endParaRPr>
                    </a:p>
                  </a:txBody>
                  <a:tcPr marL="64294" marR="64294" marT="32147" marB="32147" anchor="ctr"/>
                </a:tc>
              </a:tr>
              <a:tr h="453979">
                <a:tc>
                  <a:txBody>
                    <a:bodyPr/>
                    <a:lstStyle/>
                    <a:p>
                      <a:pPr algn="ctr"/>
                      <a:r>
                        <a:rPr lang="en-US" sz="2400" dirty="0" smtClean="0"/>
                        <a:t>Grade 4</a:t>
                      </a:r>
                      <a:endParaRPr lang="en-US" sz="2400" dirty="0">
                        <a:solidFill>
                          <a:srgbClr val="000000"/>
                        </a:solidFill>
                      </a:endParaRPr>
                    </a:p>
                  </a:txBody>
                  <a:tcPr marL="64294" marR="64294" marT="32147" marB="32147"/>
                </a:tc>
                <a:tc>
                  <a:txBody>
                    <a:bodyPr/>
                    <a:lstStyle/>
                    <a:p>
                      <a:pPr algn="ctr"/>
                      <a:r>
                        <a:rPr lang="en-US" sz="2400" dirty="0" smtClean="0"/>
                        <a:t>34</a:t>
                      </a:r>
                      <a:endParaRPr lang="en-US" sz="2400" dirty="0">
                        <a:solidFill>
                          <a:srgbClr val="000000"/>
                        </a:solidFill>
                      </a:endParaRPr>
                    </a:p>
                  </a:txBody>
                  <a:tcPr marL="64294" marR="64294" marT="32147" marB="32147"/>
                </a:tc>
                <a:tc>
                  <a:txBody>
                    <a:bodyPr/>
                    <a:lstStyle/>
                    <a:p>
                      <a:pPr algn="ctr"/>
                      <a:r>
                        <a:rPr lang="en-US" sz="2400" dirty="0" smtClean="0"/>
                        <a:t>150</a:t>
                      </a:r>
                      <a:endParaRPr lang="en-US" sz="2400" dirty="0">
                        <a:solidFill>
                          <a:srgbClr val="000000"/>
                        </a:solidFill>
                      </a:endParaRPr>
                    </a:p>
                  </a:txBody>
                  <a:tcPr marL="64294" marR="64294" marT="32147" marB="32147"/>
                </a:tc>
              </a:tr>
              <a:tr h="453979">
                <a:tc>
                  <a:txBody>
                    <a:bodyPr/>
                    <a:lstStyle/>
                    <a:p>
                      <a:pPr algn="ctr"/>
                      <a:r>
                        <a:rPr lang="en-US" sz="2400" dirty="0" smtClean="0"/>
                        <a:t>Grade 5</a:t>
                      </a:r>
                      <a:endParaRPr lang="en-US" sz="2400" dirty="0">
                        <a:solidFill>
                          <a:srgbClr val="000000"/>
                        </a:solidFill>
                      </a:endParaRPr>
                    </a:p>
                  </a:txBody>
                  <a:tcPr marL="64294" marR="64294" marT="32147" marB="32147"/>
                </a:tc>
                <a:tc>
                  <a:txBody>
                    <a:bodyPr/>
                    <a:lstStyle/>
                    <a:p>
                      <a:pPr algn="ctr"/>
                      <a:r>
                        <a:rPr lang="en-US" sz="2400" dirty="0" smtClean="0"/>
                        <a:t>30</a:t>
                      </a:r>
                      <a:endParaRPr lang="en-US" sz="2400" dirty="0">
                        <a:solidFill>
                          <a:srgbClr val="000000"/>
                        </a:solidFill>
                      </a:endParaRPr>
                    </a:p>
                  </a:txBody>
                  <a:tcPr marL="64294" marR="64294" marT="32147" marB="32147"/>
                </a:tc>
                <a:tc>
                  <a:txBody>
                    <a:bodyPr/>
                    <a:lstStyle/>
                    <a:p>
                      <a:pPr algn="ctr"/>
                      <a:r>
                        <a:rPr lang="en-US" sz="2400" dirty="0" smtClean="0"/>
                        <a:t>165</a:t>
                      </a:r>
                      <a:endParaRPr lang="en-US" sz="2400" dirty="0">
                        <a:solidFill>
                          <a:srgbClr val="000000"/>
                        </a:solidFill>
                      </a:endParaRPr>
                    </a:p>
                  </a:txBody>
                  <a:tcPr marL="64294" marR="64294" marT="32147" marB="32147"/>
                </a:tc>
              </a:tr>
              <a:tr h="453979">
                <a:tc>
                  <a:txBody>
                    <a:bodyPr/>
                    <a:lstStyle/>
                    <a:p>
                      <a:pPr algn="ctr"/>
                      <a:r>
                        <a:rPr lang="en-US" sz="2400" dirty="0" smtClean="0"/>
                        <a:t>Grade 7</a:t>
                      </a:r>
                      <a:endParaRPr lang="en-US" sz="2400" dirty="0">
                        <a:solidFill>
                          <a:srgbClr val="000000"/>
                        </a:solidFill>
                      </a:endParaRPr>
                    </a:p>
                  </a:txBody>
                  <a:tcPr marL="64294" marR="64294" marT="32147" marB="32147"/>
                </a:tc>
                <a:tc>
                  <a:txBody>
                    <a:bodyPr/>
                    <a:lstStyle/>
                    <a:p>
                      <a:pPr algn="ctr"/>
                      <a:r>
                        <a:rPr lang="en-US" sz="2400" dirty="0" smtClean="0"/>
                        <a:t>35</a:t>
                      </a:r>
                      <a:endParaRPr lang="en-US" sz="2400" dirty="0">
                        <a:solidFill>
                          <a:srgbClr val="000000"/>
                        </a:solidFill>
                      </a:endParaRPr>
                    </a:p>
                  </a:txBody>
                  <a:tcPr marL="64294" marR="64294" marT="32147" marB="32147"/>
                </a:tc>
                <a:tc>
                  <a:txBody>
                    <a:bodyPr/>
                    <a:lstStyle/>
                    <a:p>
                      <a:pPr algn="ctr"/>
                      <a:r>
                        <a:rPr lang="en-US" sz="2400" dirty="0" smtClean="0"/>
                        <a:t>180</a:t>
                      </a:r>
                      <a:endParaRPr lang="en-US" sz="2400" dirty="0">
                        <a:solidFill>
                          <a:srgbClr val="000000"/>
                        </a:solidFill>
                      </a:endParaRPr>
                    </a:p>
                  </a:txBody>
                  <a:tcPr marL="64294" marR="64294" marT="32147" marB="32147"/>
                </a:tc>
              </a:tr>
              <a:tr h="453979">
                <a:tc>
                  <a:txBody>
                    <a:bodyPr/>
                    <a:lstStyle/>
                    <a:p>
                      <a:pPr algn="ctr"/>
                      <a:r>
                        <a:rPr lang="en-US" sz="2400" dirty="0" smtClean="0"/>
                        <a:t>Grade 8</a:t>
                      </a:r>
                      <a:endParaRPr lang="en-US" sz="2400" dirty="0">
                        <a:solidFill>
                          <a:srgbClr val="000000"/>
                        </a:solidFill>
                      </a:endParaRPr>
                    </a:p>
                  </a:txBody>
                  <a:tcPr marL="64294" marR="64294" marT="32147" marB="32147"/>
                </a:tc>
                <a:tc>
                  <a:txBody>
                    <a:bodyPr/>
                    <a:lstStyle/>
                    <a:p>
                      <a:pPr algn="ctr"/>
                      <a:r>
                        <a:rPr lang="en-US" sz="2400" dirty="0" smtClean="0"/>
                        <a:t>33</a:t>
                      </a:r>
                      <a:endParaRPr lang="en-US" sz="2400" dirty="0">
                        <a:solidFill>
                          <a:srgbClr val="000000"/>
                        </a:solidFill>
                      </a:endParaRPr>
                    </a:p>
                  </a:txBody>
                  <a:tcPr marL="64294" marR="64294" marT="32147" marB="32147"/>
                </a:tc>
                <a:tc>
                  <a:txBody>
                    <a:bodyPr/>
                    <a:lstStyle/>
                    <a:p>
                      <a:pPr algn="ctr"/>
                      <a:r>
                        <a:rPr lang="en-US" sz="2400" dirty="0" smtClean="0"/>
                        <a:t>139</a:t>
                      </a:r>
                      <a:endParaRPr lang="en-US" sz="2400" dirty="0" smtClean="0">
                        <a:solidFill>
                          <a:srgbClr val="000000"/>
                        </a:solidFill>
                      </a:endParaRPr>
                    </a:p>
                  </a:txBody>
                  <a:tcPr marL="64294" marR="64294" marT="32147" marB="32147"/>
                </a:tc>
              </a:tr>
            </a:tbl>
          </a:graphicData>
        </a:graphic>
      </p:graphicFrame>
    </p:spTree>
    <p:extLst>
      <p:ext uri="{BB962C8B-B14F-4D97-AF65-F5344CB8AC3E}">
        <p14:creationId xmlns:p14="http://schemas.microsoft.com/office/powerpoint/2010/main" val="46002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Selected Response Items</a:t>
            </a:r>
            <a:endParaRPr lang="en-US" dirty="0"/>
          </a:p>
        </p:txBody>
      </p:sp>
    </p:spTree>
    <p:extLst>
      <p:ext uri="{BB962C8B-B14F-4D97-AF65-F5344CB8AC3E}">
        <p14:creationId xmlns:p14="http://schemas.microsoft.com/office/powerpoint/2010/main" val="1955351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17"/>
          <p:cNvSpPr>
            <a:spLocks noChangeArrowheads="1"/>
          </p:cNvSpPr>
          <p:nvPr/>
        </p:nvSpPr>
        <p:spPr bwMode="auto">
          <a:xfrm>
            <a:off x="7254478" y="5298665"/>
            <a:ext cx="990600" cy="83820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37" tIns="45718" rIns="91437" bIns="45718" numCol="1" anchor="t" anchorCtr="0" compatLnSpc="1">
            <a:prstTxWarp prst="textNoShape">
              <a:avLst/>
            </a:prstTxWarp>
          </a:bodyPr>
          <a:lstStyle/>
          <a:p>
            <a:r>
              <a:rPr lang="en-US" dirty="0" smtClean="0">
                <a:solidFill>
                  <a:schemeClr val="tx2">
                    <a:lumMod val="10000"/>
                  </a:schemeClr>
                </a:solidFill>
              </a:rPr>
              <a:t>  </a:t>
            </a:r>
            <a:r>
              <a:rPr lang="en-US" b="1" dirty="0" smtClean="0">
                <a:solidFill>
                  <a:schemeClr val="tx2">
                    <a:lumMod val="10000"/>
                  </a:schemeClr>
                </a:solidFill>
              </a:rPr>
              <a:t>NR</a:t>
            </a:r>
            <a:endParaRPr lang="en-US" b="1" dirty="0">
              <a:solidFill>
                <a:schemeClr val="tx2">
                  <a:lumMod val="10000"/>
                </a:schemeClr>
              </a:solidFill>
            </a:endParaRPr>
          </a:p>
        </p:txBody>
      </p:sp>
      <p:cxnSp>
        <p:nvCxnSpPr>
          <p:cNvPr id="4" name="AutoShape 12"/>
          <p:cNvCxnSpPr>
            <a:cxnSpLocks noChangeShapeType="1"/>
          </p:cNvCxnSpPr>
          <p:nvPr/>
        </p:nvCxnSpPr>
        <p:spPr bwMode="auto">
          <a:xfrm>
            <a:off x="1002902" y="5245894"/>
            <a:ext cx="1588" cy="152400"/>
          </a:xfrm>
          <a:prstGeom prst="straightConnector1">
            <a:avLst/>
          </a:prstGeom>
          <a:noFill/>
          <a:ln w="9525">
            <a:solidFill>
              <a:srgbClr val="000000"/>
            </a:solidFill>
            <a:round/>
            <a:headEnd/>
            <a:tailEnd type="triangle" w="med" len="med"/>
          </a:ln>
        </p:spPr>
      </p:cxnSp>
      <p:cxnSp>
        <p:nvCxnSpPr>
          <p:cNvPr id="5" name="AutoShape 12"/>
          <p:cNvCxnSpPr>
            <a:cxnSpLocks noChangeShapeType="1"/>
          </p:cNvCxnSpPr>
          <p:nvPr/>
        </p:nvCxnSpPr>
        <p:spPr bwMode="auto">
          <a:xfrm>
            <a:off x="1004490" y="3645693"/>
            <a:ext cx="1588" cy="228600"/>
          </a:xfrm>
          <a:prstGeom prst="straightConnector1">
            <a:avLst/>
          </a:prstGeom>
          <a:noFill/>
          <a:ln w="9525">
            <a:solidFill>
              <a:srgbClr val="000000"/>
            </a:solidFill>
            <a:round/>
            <a:headEnd/>
            <a:tailEnd type="triangle" w="med" len="med"/>
          </a:ln>
        </p:spPr>
      </p:cxnSp>
      <p:cxnSp>
        <p:nvCxnSpPr>
          <p:cNvPr id="6" name="AutoShape 12"/>
          <p:cNvCxnSpPr>
            <a:cxnSpLocks noChangeShapeType="1"/>
          </p:cNvCxnSpPr>
          <p:nvPr/>
        </p:nvCxnSpPr>
        <p:spPr bwMode="auto">
          <a:xfrm>
            <a:off x="1004490" y="4179094"/>
            <a:ext cx="1588" cy="152400"/>
          </a:xfrm>
          <a:prstGeom prst="straightConnector1">
            <a:avLst/>
          </a:prstGeom>
          <a:noFill/>
          <a:ln w="9525">
            <a:solidFill>
              <a:srgbClr val="000000"/>
            </a:solidFill>
            <a:round/>
            <a:headEnd/>
            <a:tailEnd type="triangle" w="med" len="med"/>
          </a:ln>
        </p:spPr>
      </p:cxnSp>
      <p:cxnSp>
        <p:nvCxnSpPr>
          <p:cNvPr id="7" name="AutoShape 10"/>
          <p:cNvCxnSpPr>
            <a:cxnSpLocks noChangeShapeType="1"/>
          </p:cNvCxnSpPr>
          <p:nvPr/>
        </p:nvCxnSpPr>
        <p:spPr bwMode="auto">
          <a:xfrm>
            <a:off x="1006078" y="1283494"/>
            <a:ext cx="0" cy="1143000"/>
          </a:xfrm>
          <a:prstGeom prst="straightConnector1">
            <a:avLst/>
          </a:prstGeom>
          <a:noFill/>
          <a:ln w="9525">
            <a:solidFill>
              <a:srgbClr val="000000"/>
            </a:solidFill>
            <a:round/>
            <a:headEnd/>
            <a:tailEnd type="triangle" w="med" len="med"/>
          </a:ln>
        </p:spPr>
      </p:cxnSp>
      <p:sp>
        <p:nvSpPr>
          <p:cNvPr id="8" name="Rectangle 3"/>
          <p:cNvSpPr txBox="1">
            <a:spLocks noChangeArrowheads="1"/>
          </p:cNvSpPr>
          <p:nvPr/>
        </p:nvSpPr>
        <p:spPr>
          <a:xfrm>
            <a:off x="777478" y="826294"/>
            <a:ext cx="7924800" cy="4724400"/>
          </a:xfrm>
          <a:prstGeom prst="rect">
            <a:avLst/>
          </a:prstGeom>
        </p:spPr>
        <p:txBody>
          <a:bodyPr lIns="64291" tIns="32146" rIns="64291" bIns="32146"/>
          <a:lst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endParaRPr lang="en-US" sz="2000" kern="0">
              <a:solidFill>
                <a:schemeClr val="tx2">
                  <a:lumMod val="10000"/>
                </a:schemeClr>
              </a:solidFill>
              <a:latin typeface="Verdana" pitchFamily="34" charset="0"/>
            </a:endParaRPr>
          </a:p>
          <a:p>
            <a:endParaRPr lang="en-US" sz="2000" kern="0" dirty="0">
              <a:solidFill>
                <a:schemeClr val="tx2">
                  <a:lumMod val="10000"/>
                </a:schemeClr>
              </a:solidFill>
              <a:latin typeface="Verdana" pitchFamily="34" charset="0"/>
            </a:endParaRPr>
          </a:p>
        </p:txBody>
      </p:sp>
      <p:sp>
        <p:nvSpPr>
          <p:cNvPr id="9" name="Text Box 3"/>
          <p:cNvSpPr txBox="1">
            <a:spLocks noChangeArrowheads="1"/>
          </p:cNvSpPr>
          <p:nvPr/>
        </p:nvSpPr>
        <p:spPr bwMode="auto">
          <a:xfrm>
            <a:off x="439340" y="521494"/>
            <a:ext cx="1252538" cy="795338"/>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Present the Primary</a:t>
            </a:r>
            <a:r>
              <a:rPr lang="en-US" b="1" dirty="0">
                <a:solidFill>
                  <a:schemeClr val="tx2">
                    <a:lumMod val="10000"/>
                  </a:schemeClr>
                </a:solidFill>
                <a:latin typeface="Calibri" pitchFamily="34" charset="0"/>
                <a:cs typeface="Arial" pitchFamily="34" charset="0"/>
              </a:rPr>
              <a:t> </a:t>
            </a:r>
            <a:r>
              <a:rPr lang="en-US" sz="1400" b="1" dirty="0">
                <a:solidFill>
                  <a:schemeClr val="tx2">
                    <a:lumMod val="10000"/>
                  </a:schemeClr>
                </a:solidFill>
                <a:latin typeface="Calibri" pitchFamily="34" charset="0"/>
                <a:cs typeface="Arial" pitchFamily="34" charset="0"/>
              </a:rPr>
              <a:t>Prompt</a:t>
            </a:r>
            <a:endParaRPr lang="en-US" dirty="0">
              <a:solidFill>
                <a:schemeClr val="tx2">
                  <a:lumMod val="10000"/>
                </a:schemeClr>
              </a:solidFill>
              <a:latin typeface="Arial" pitchFamily="34" charset="0"/>
              <a:cs typeface="Arial" pitchFamily="34" charset="0"/>
            </a:endParaRPr>
          </a:p>
        </p:txBody>
      </p:sp>
      <p:cxnSp>
        <p:nvCxnSpPr>
          <p:cNvPr id="10" name="AutoShape 4"/>
          <p:cNvCxnSpPr>
            <a:cxnSpLocks noChangeShapeType="1"/>
          </p:cNvCxnSpPr>
          <p:nvPr/>
        </p:nvCxnSpPr>
        <p:spPr bwMode="auto">
          <a:xfrm>
            <a:off x="1768078" y="597694"/>
            <a:ext cx="1828800" cy="0"/>
          </a:xfrm>
          <a:prstGeom prst="straightConnector1">
            <a:avLst/>
          </a:prstGeom>
          <a:noFill/>
          <a:ln w="9525">
            <a:solidFill>
              <a:srgbClr val="000000"/>
            </a:solidFill>
            <a:round/>
            <a:headEnd/>
            <a:tailEnd type="triangle" w="med" len="med"/>
          </a:ln>
        </p:spPr>
      </p:cxnSp>
      <p:cxnSp>
        <p:nvCxnSpPr>
          <p:cNvPr id="11" name="AutoShape 5"/>
          <p:cNvCxnSpPr>
            <a:cxnSpLocks noChangeShapeType="1"/>
          </p:cNvCxnSpPr>
          <p:nvPr/>
        </p:nvCxnSpPr>
        <p:spPr bwMode="auto">
          <a:xfrm>
            <a:off x="1768078" y="597694"/>
            <a:ext cx="762000" cy="152400"/>
          </a:xfrm>
          <a:prstGeom prst="straightConnector1">
            <a:avLst/>
          </a:prstGeom>
          <a:noFill/>
          <a:ln w="9525">
            <a:solidFill>
              <a:srgbClr val="000000"/>
            </a:solidFill>
            <a:round/>
            <a:headEnd/>
            <a:tailEnd type="triangle" w="med" len="med"/>
          </a:ln>
        </p:spPr>
      </p:cxnSp>
      <p:sp>
        <p:nvSpPr>
          <p:cNvPr id="12" name="Text Box 6"/>
          <p:cNvSpPr txBox="1">
            <a:spLocks noChangeArrowheads="1"/>
          </p:cNvSpPr>
          <p:nvPr/>
        </p:nvSpPr>
        <p:spPr bwMode="auto">
          <a:xfrm>
            <a:off x="3673078" y="521494"/>
            <a:ext cx="1085850" cy="781050"/>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Student Responds Correctly</a:t>
            </a:r>
            <a:endParaRPr lang="en-US" dirty="0">
              <a:solidFill>
                <a:schemeClr val="tx2">
                  <a:lumMod val="10000"/>
                </a:schemeClr>
              </a:solidFill>
              <a:latin typeface="Arial" pitchFamily="34" charset="0"/>
              <a:cs typeface="Arial" pitchFamily="34" charset="0"/>
            </a:endParaRPr>
          </a:p>
        </p:txBody>
      </p:sp>
      <p:sp>
        <p:nvSpPr>
          <p:cNvPr id="14" name="Text Box 11"/>
          <p:cNvSpPr txBox="1">
            <a:spLocks noChangeArrowheads="1"/>
          </p:cNvSpPr>
          <p:nvPr/>
        </p:nvSpPr>
        <p:spPr bwMode="auto">
          <a:xfrm>
            <a:off x="1920479" y="788193"/>
            <a:ext cx="1304925" cy="571500"/>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Student Does Not Respond </a:t>
            </a:r>
            <a:endParaRPr lang="en-US" dirty="0">
              <a:solidFill>
                <a:schemeClr val="tx2">
                  <a:lumMod val="10000"/>
                </a:schemeClr>
              </a:solidFill>
              <a:latin typeface="Arial" pitchFamily="34" charset="0"/>
              <a:cs typeface="Arial" pitchFamily="34" charset="0"/>
            </a:endParaRPr>
          </a:p>
        </p:txBody>
      </p:sp>
      <p:cxnSp>
        <p:nvCxnSpPr>
          <p:cNvPr id="15" name="AutoShape 12"/>
          <p:cNvCxnSpPr>
            <a:cxnSpLocks noChangeShapeType="1"/>
          </p:cNvCxnSpPr>
          <p:nvPr/>
        </p:nvCxnSpPr>
        <p:spPr bwMode="auto">
          <a:xfrm>
            <a:off x="2530078" y="1359694"/>
            <a:ext cx="1588" cy="152400"/>
          </a:xfrm>
          <a:prstGeom prst="straightConnector1">
            <a:avLst/>
          </a:prstGeom>
          <a:noFill/>
          <a:ln w="9525">
            <a:solidFill>
              <a:srgbClr val="000000"/>
            </a:solidFill>
            <a:round/>
            <a:headEnd/>
            <a:tailEnd type="triangle" w="med" len="med"/>
          </a:ln>
        </p:spPr>
      </p:cxnSp>
      <p:sp>
        <p:nvSpPr>
          <p:cNvPr id="16" name="Text Box 13"/>
          <p:cNvSpPr txBox="1">
            <a:spLocks noChangeArrowheads="1"/>
          </p:cNvSpPr>
          <p:nvPr/>
        </p:nvSpPr>
        <p:spPr bwMode="auto">
          <a:xfrm>
            <a:off x="1953816" y="1512094"/>
            <a:ext cx="1185863" cy="766763"/>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Repeat the Primary Prompt</a:t>
            </a:r>
            <a:endParaRPr lang="en-US" dirty="0">
              <a:solidFill>
                <a:schemeClr val="tx2">
                  <a:lumMod val="10000"/>
                </a:schemeClr>
              </a:solidFill>
              <a:latin typeface="Arial" pitchFamily="34" charset="0"/>
              <a:cs typeface="Arial" pitchFamily="34" charset="0"/>
            </a:endParaRPr>
          </a:p>
        </p:txBody>
      </p:sp>
      <p:cxnSp>
        <p:nvCxnSpPr>
          <p:cNvPr id="17" name="AutoShape 14"/>
          <p:cNvCxnSpPr>
            <a:cxnSpLocks noChangeShapeType="1"/>
          </p:cNvCxnSpPr>
          <p:nvPr/>
        </p:nvCxnSpPr>
        <p:spPr bwMode="auto">
          <a:xfrm>
            <a:off x="3215878" y="1816893"/>
            <a:ext cx="381000" cy="0"/>
          </a:xfrm>
          <a:prstGeom prst="straightConnector1">
            <a:avLst/>
          </a:prstGeom>
          <a:noFill/>
          <a:ln w="9525">
            <a:solidFill>
              <a:srgbClr val="000000"/>
            </a:solidFill>
            <a:round/>
            <a:headEnd/>
            <a:tailEnd type="triangle" w="med" len="med"/>
          </a:ln>
        </p:spPr>
      </p:cxnSp>
      <p:sp>
        <p:nvSpPr>
          <p:cNvPr id="18" name="Text Box 15"/>
          <p:cNvSpPr txBox="1">
            <a:spLocks noChangeArrowheads="1"/>
          </p:cNvSpPr>
          <p:nvPr/>
        </p:nvSpPr>
        <p:spPr bwMode="auto">
          <a:xfrm>
            <a:off x="3654028" y="1512094"/>
            <a:ext cx="1085850" cy="781050"/>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91437" tIns="45718" rIns="91437" bIns="45718" numCol="1" anchor="t" anchorCtr="0" compatLnSpc="1">
            <a:prstTxWarp prst="textNoShape">
              <a:avLst/>
            </a:prstTxWarp>
          </a:bodyPr>
          <a:lstStyle/>
          <a:p>
            <a:pPr algn="ctr" defTabSz="914353">
              <a:spcAft>
                <a:spcPts val="1000"/>
              </a:spcAft>
            </a:pPr>
            <a:r>
              <a:rPr lang="en-US" sz="1400" b="1" dirty="0">
                <a:solidFill>
                  <a:schemeClr val="tx2">
                    <a:lumMod val="10000"/>
                  </a:schemeClr>
                </a:solidFill>
                <a:latin typeface="Calibri" pitchFamily="34" charset="0"/>
                <a:cs typeface="Arial" pitchFamily="34" charset="0"/>
              </a:rPr>
              <a:t>Student Responds Correctly</a:t>
            </a:r>
            <a:endParaRPr lang="en-US" dirty="0">
              <a:solidFill>
                <a:schemeClr val="tx2">
                  <a:lumMod val="10000"/>
                </a:schemeClr>
              </a:solidFill>
              <a:latin typeface="Arial" pitchFamily="34" charset="0"/>
              <a:cs typeface="Arial" pitchFamily="34" charset="0"/>
            </a:endParaRPr>
          </a:p>
        </p:txBody>
      </p:sp>
      <p:sp>
        <p:nvSpPr>
          <p:cNvPr id="19" name="AutoShape 16"/>
          <p:cNvSpPr>
            <a:spLocks noChangeArrowheads="1"/>
          </p:cNvSpPr>
          <p:nvPr/>
        </p:nvSpPr>
        <p:spPr bwMode="auto">
          <a:xfrm>
            <a:off x="5273278" y="1664494"/>
            <a:ext cx="1066800" cy="285750"/>
          </a:xfrm>
          <a:prstGeom prst="rightArrow">
            <a:avLst>
              <a:gd name="adj1" fmla="val 50000"/>
              <a:gd name="adj2" fmla="val 93333"/>
            </a:avLst>
          </a:prstGeom>
          <a:solidFill>
            <a:srgbClr val="000000"/>
          </a:solidFill>
          <a:ln w="9525">
            <a:solidFill>
              <a:srgbClr val="000000"/>
            </a:solidFill>
            <a:miter lim="800000"/>
            <a:headEnd/>
            <a:tailEnd/>
          </a:ln>
        </p:spPr>
        <p:txBody>
          <a:bodyPr vert="horz" wrap="square" lIns="91437" tIns="45718" rIns="91437" bIns="45718" numCol="1" anchor="t" anchorCtr="0" compatLnSpc="1">
            <a:prstTxWarp prst="textNoShape">
              <a:avLst/>
            </a:prstTxWarp>
          </a:bodyPr>
          <a:lstStyle/>
          <a:p>
            <a:endParaRPr lang="en-US">
              <a:solidFill>
                <a:schemeClr val="tx2">
                  <a:lumMod val="10000"/>
                </a:schemeClr>
              </a:solidFill>
            </a:endParaRPr>
          </a:p>
        </p:txBody>
      </p:sp>
      <p:sp>
        <p:nvSpPr>
          <p:cNvPr id="20" name="AutoShape 17"/>
          <p:cNvSpPr>
            <a:spLocks noChangeArrowheads="1"/>
          </p:cNvSpPr>
          <p:nvPr/>
        </p:nvSpPr>
        <p:spPr bwMode="auto">
          <a:xfrm>
            <a:off x="7254479" y="1435894"/>
            <a:ext cx="990600" cy="83820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37" tIns="45718" rIns="91437" bIns="45718" numCol="1" anchor="t" anchorCtr="0" compatLnSpc="1">
            <a:prstTxWarp prst="textNoShape">
              <a:avLst/>
            </a:prstTxWarp>
          </a:bodyPr>
          <a:lstStyle/>
          <a:p>
            <a:r>
              <a:rPr lang="en-US" b="1" dirty="0" smtClean="0">
                <a:solidFill>
                  <a:schemeClr val="tx2">
                    <a:lumMod val="10000"/>
                  </a:schemeClr>
                </a:solidFill>
              </a:rPr>
              <a:t>   4</a:t>
            </a:r>
            <a:endParaRPr lang="en-US" b="1" dirty="0">
              <a:solidFill>
                <a:schemeClr val="tx2">
                  <a:lumMod val="10000"/>
                </a:schemeClr>
              </a:solidFill>
            </a:endParaRPr>
          </a:p>
        </p:txBody>
      </p:sp>
      <p:sp>
        <p:nvSpPr>
          <p:cNvPr id="22" name="Text Box 19"/>
          <p:cNvSpPr txBox="1">
            <a:spLocks noChangeArrowheads="1"/>
          </p:cNvSpPr>
          <p:nvPr/>
        </p:nvSpPr>
        <p:spPr bwMode="auto">
          <a:xfrm>
            <a:off x="472678" y="2426494"/>
            <a:ext cx="8229600" cy="314325"/>
          </a:xfrm>
          <a:prstGeom prst="rect">
            <a:avLst/>
          </a:prstGeom>
          <a:solidFill>
            <a:srgbClr val="C7C9C9"/>
          </a:solidFill>
          <a:ln w="25400">
            <a:solidFill>
              <a:srgbClr val="000000"/>
            </a:solidFill>
            <a:miter lim="800000"/>
            <a:headEnd/>
            <a:tailEnd/>
          </a:ln>
        </p:spPr>
        <p:txBody>
          <a:bodyPr vert="horz" wrap="square" lIns="91437" tIns="45718" rIns="91437" bIns="45718" numCol="1" anchor="t" anchorCtr="0" compatLnSpc="1">
            <a:prstTxWarp prst="textNoShape">
              <a:avLst/>
            </a:prstTxWarp>
          </a:bodyPr>
          <a:lstStyle/>
          <a:p>
            <a:pPr defTabSz="914353"/>
            <a:r>
              <a:rPr lang="en-US" sz="1400" b="1" dirty="0">
                <a:solidFill>
                  <a:schemeClr val="tx2">
                    <a:lumMod val="10000"/>
                  </a:schemeClr>
                </a:solidFill>
                <a:latin typeface="Calibri" pitchFamily="34" charset="0"/>
                <a:cs typeface="Arial" pitchFamily="34" charset="0"/>
              </a:rPr>
              <a:t>Student Responds Incorrectly    OR   Student Does Not Respond (after repeating the Primary Prompt) </a:t>
            </a:r>
          </a:p>
          <a:p>
            <a:pPr defTabSz="914353"/>
            <a:endParaRPr lang="en-US" dirty="0">
              <a:solidFill>
                <a:schemeClr val="tx2">
                  <a:lumMod val="10000"/>
                </a:schemeClr>
              </a:solidFill>
              <a:latin typeface="Arial" pitchFamily="34" charset="0"/>
              <a:cs typeface="Arial" pitchFamily="34" charset="0"/>
            </a:endParaRPr>
          </a:p>
        </p:txBody>
      </p:sp>
      <p:sp>
        <p:nvSpPr>
          <p:cNvPr id="23" name="Text Box 21"/>
          <p:cNvSpPr txBox="1">
            <a:spLocks noChangeArrowheads="1"/>
          </p:cNvSpPr>
          <p:nvPr/>
        </p:nvSpPr>
        <p:spPr bwMode="auto">
          <a:xfrm>
            <a:off x="472679" y="2883694"/>
            <a:ext cx="2301875" cy="804863"/>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Present the Additional</a:t>
            </a:r>
            <a:r>
              <a:rPr lang="en-US" b="1" dirty="0">
                <a:solidFill>
                  <a:schemeClr val="tx2">
                    <a:lumMod val="10000"/>
                  </a:schemeClr>
                </a:solidFill>
                <a:latin typeface="Calibri" pitchFamily="34" charset="0"/>
                <a:cs typeface="Arial" pitchFamily="34" charset="0"/>
              </a:rPr>
              <a:t> </a:t>
            </a:r>
            <a:r>
              <a:rPr lang="en-US" sz="1400" b="1" dirty="0">
                <a:solidFill>
                  <a:schemeClr val="tx2">
                    <a:lumMod val="10000"/>
                  </a:schemeClr>
                </a:solidFill>
                <a:latin typeface="Calibri" pitchFamily="34" charset="0"/>
                <a:cs typeface="Arial" pitchFamily="34" charset="0"/>
              </a:rPr>
              <a:t>Prompt and then present the Primary Prompt again</a:t>
            </a:r>
            <a:endParaRPr lang="en-US" dirty="0">
              <a:solidFill>
                <a:schemeClr val="tx2">
                  <a:lumMod val="10000"/>
                </a:schemeClr>
              </a:solidFill>
              <a:latin typeface="Arial" pitchFamily="34" charset="0"/>
              <a:cs typeface="Arial" pitchFamily="34" charset="0"/>
            </a:endParaRPr>
          </a:p>
        </p:txBody>
      </p:sp>
      <p:cxnSp>
        <p:nvCxnSpPr>
          <p:cNvPr id="24" name="AutoShape 22"/>
          <p:cNvCxnSpPr>
            <a:cxnSpLocks noChangeShapeType="1"/>
          </p:cNvCxnSpPr>
          <p:nvPr/>
        </p:nvCxnSpPr>
        <p:spPr bwMode="auto">
          <a:xfrm>
            <a:off x="2834879" y="3264694"/>
            <a:ext cx="762000" cy="0"/>
          </a:xfrm>
          <a:prstGeom prst="straightConnector1">
            <a:avLst/>
          </a:prstGeom>
          <a:noFill/>
          <a:ln w="9525">
            <a:solidFill>
              <a:srgbClr val="000000"/>
            </a:solidFill>
            <a:round/>
            <a:headEnd/>
            <a:tailEnd type="triangle" w="med" len="med"/>
          </a:ln>
        </p:spPr>
      </p:cxnSp>
      <p:sp>
        <p:nvSpPr>
          <p:cNvPr id="25" name="Text Box 23"/>
          <p:cNvSpPr txBox="1">
            <a:spLocks noChangeArrowheads="1"/>
          </p:cNvSpPr>
          <p:nvPr/>
        </p:nvSpPr>
        <p:spPr bwMode="auto">
          <a:xfrm>
            <a:off x="3673078" y="2883694"/>
            <a:ext cx="1085850" cy="790575"/>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91437" tIns="45718" rIns="91437" bIns="45718" numCol="1" anchor="t" anchorCtr="0" compatLnSpc="1">
            <a:prstTxWarp prst="textNoShape">
              <a:avLst/>
            </a:prstTxWarp>
          </a:bodyPr>
          <a:lstStyle/>
          <a:p>
            <a:pPr algn="ctr" defTabSz="914353">
              <a:spcAft>
                <a:spcPts val="1000"/>
              </a:spcAft>
            </a:pPr>
            <a:r>
              <a:rPr lang="en-US" sz="1400" b="1" dirty="0">
                <a:solidFill>
                  <a:schemeClr val="tx2">
                    <a:lumMod val="10000"/>
                  </a:schemeClr>
                </a:solidFill>
                <a:latin typeface="Calibri" pitchFamily="34" charset="0"/>
                <a:cs typeface="Arial" pitchFamily="34" charset="0"/>
              </a:rPr>
              <a:t>Student Responds Correctly</a:t>
            </a:r>
            <a:endParaRPr lang="en-US" dirty="0">
              <a:solidFill>
                <a:schemeClr val="tx2">
                  <a:lumMod val="10000"/>
                </a:schemeClr>
              </a:solidFill>
              <a:latin typeface="Arial" pitchFamily="34" charset="0"/>
              <a:cs typeface="Arial" pitchFamily="34" charset="0"/>
            </a:endParaRPr>
          </a:p>
        </p:txBody>
      </p:sp>
      <p:sp>
        <p:nvSpPr>
          <p:cNvPr id="26" name="AutoShape 24"/>
          <p:cNvSpPr>
            <a:spLocks noChangeArrowheads="1"/>
          </p:cNvSpPr>
          <p:nvPr/>
        </p:nvSpPr>
        <p:spPr bwMode="auto">
          <a:xfrm>
            <a:off x="5273279" y="3112294"/>
            <a:ext cx="1057275" cy="285750"/>
          </a:xfrm>
          <a:prstGeom prst="rightArrow">
            <a:avLst>
              <a:gd name="adj1" fmla="val 50000"/>
              <a:gd name="adj2" fmla="val 92500"/>
            </a:avLst>
          </a:prstGeom>
          <a:solidFill>
            <a:srgbClr val="000000"/>
          </a:solidFill>
          <a:ln w="9525">
            <a:solidFill>
              <a:srgbClr val="000000"/>
            </a:solidFill>
            <a:miter lim="800000"/>
            <a:headEnd/>
            <a:tailEnd/>
          </a:ln>
        </p:spPr>
        <p:txBody>
          <a:bodyPr vert="horz" wrap="square" lIns="91437" tIns="45718" rIns="91437" bIns="45718" numCol="1" anchor="t" anchorCtr="0" compatLnSpc="1">
            <a:prstTxWarp prst="textNoShape">
              <a:avLst/>
            </a:prstTxWarp>
          </a:bodyPr>
          <a:lstStyle/>
          <a:p>
            <a:endParaRPr lang="en-US">
              <a:solidFill>
                <a:schemeClr val="tx2">
                  <a:lumMod val="10000"/>
                </a:schemeClr>
              </a:solidFill>
            </a:endParaRPr>
          </a:p>
        </p:txBody>
      </p:sp>
      <p:sp>
        <p:nvSpPr>
          <p:cNvPr id="27" name="Text Box 28"/>
          <p:cNvSpPr txBox="1">
            <a:spLocks noChangeArrowheads="1"/>
          </p:cNvSpPr>
          <p:nvPr/>
        </p:nvSpPr>
        <p:spPr bwMode="auto">
          <a:xfrm>
            <a:off x="472678" y="3874294"/>
            <a:ext cx="8153400" cy="323850"/>
          </a:xfrm>
          <a:prstGeom prst="rect">
            <a:avLst/>
          </a:prstGeom>
          <a:solidFill>
            <a:srgbClr val="C7C9C9"/>
          </a:solidFill>
          <a:ln w="25400">
            <a:solidFill>
              <a:srgbClr val="000000"/>
            </a:solidFill>
            <a:miter lim="800000"/>
            <a:headEnd/>
            <a:tailEnd/>
          </a:ln>
        </p:spPr>
        <p:txBody>
          <a:bodyPr vert="horz" wrap="square" lIns="91437" tIns="45718" rIns="91437" bIns="45718" numCol="1" anchor="t" anchorCtr="0" compatLnSpc="1">
            <a:prstTxWarp prst="textNoShape">
              <a:avLst/>
            </a:prstTxWarp>
          </a:bodyPr>
          <a:lstStyle/>
          <a:p>
            <a:pPr defTabSz="914353"/>
            <a:r>
              <a:rPr lang="en-US" sz="1400" b="1" dirty="0">
                <a:solidFill>
                  <a:schemeClr val="tx2">
                    <a:lumMod val="10000"/>
                  </a:schemeClr>
                </a:solidFill>
                <a:latin typeface="Calibri" pitchFamily="34" charset="0"/>
                <a:cs typeface="Arial" pitchFamily="34" charset="0"/>
              </a:rPr>
              <a:t>Student Responds Incorrectly    OR    Student Does Not Respond</a:t>
            </a:r>
            <a:endParaRPr lang="en-US" sz="1400" b="1" dirty="0">
              <a:solidFill>
                <a:schemeClr val="tx2">
                  <a:lumMod val="10000"/>
                </a:schemeClr>
              </a:solidFill>
              <a:latin typeface="Times New Roman" pitchFamily="18" charset="0"/>
              <a:cs typeface="Arial" pitchFamily="34" charset="0"/>
            </a:endParaRPr>
          </a:p>
          <a:p>
            <a:pPr defTabSz="914353"/>
            <a:endParaRPr lang="en-US" dirty="0">
              <a:solidFill>
                <a:schemeClr val="tx2">
                  <a:lumMod val="10000"/>
                </a:schemeClr>
              </a:solidFill>
              <a:latin typeface="Arial" pitchFamily="34" charset="0"/>
              <a:cs typeface="Arial" pitchFamily="34" charset="0"/>
            </a:endParaRPr>
          </a:p>
        </p:txBody>
      </p:sp>
      <p:cxnSp>
        <p:nvCxnSpPr>
          <p:cNvPr id="28" name="AutoShape 12"/>
          <p:cNvCxnSpPr>
            <a:cxnSpLocks noChangeShapeType="1"/>
          </p:cNvCxnSpPr>
          <p:nvPr/>
        </p:nvCxnSpPr>
        <p:spPr bwMode="auto">
          <a:xfrm>
            <a:off x="2530078" y="2274094"/>
            <a:ext cx="1588" cy="152400"/>
          </a:xfrm>
          <a:prstGeom prst="straightConnector1">
            <a:avLst/>
          </a:prstGeom>
          <a:noFill/>
          <a:ln w="9525">
            <a:solidFill>
              <a:srgbClr val="000000"/>
            </a:solidFill>
            <a:round/>
            <a:headEnd/>
            <a:tailEnd type="triangle" w="med" len="med"/>
          </a:ln>
        </p:spPr>
      </p:cxnSp>
      <p:cxnSp>
        <p:nvCxnSpPr>
          <p:cNvPr id="29" name="AutoShape 12"/>
          <p:cNvCxnSpPr>
            <a:cxnSpLocks noChangeShapeType="1"/>
          </p:cNvCxnSpPr>
          <p:nvPr/>
        </p:nvCxnSpPr>
        <p:spPr bwMode="auto">
          <a:xfrm>
            <a:off x="1006078" y="2731294"/>
            <a:ext cx="1588" cy="152400"/>
          </a:xfrm>
          <a:prstGeom prst="straightConnector1">
            <a:avLst/>
          </a:prstGeom>
          <a:noFill/>
          <a:ln w="9525">
            <a:solidFill>
              <a:srgbClr val="000000"/>
            </a:solidFill>
            <a:round/>
            <a:headEnd/>
            <a:tailEnd type="triangle" w="med" len="med"/>
          </a:ln>
        </p:spPr>
      </p:cxnSp>
      <p:sp>
        <p:nvSpPr>
          <p:cNvPr id="30" name="Text Box 30"/>
          <p:cNvSpPr txBox="1">
            <a:spLocks noChangeArrowheads="1"/>
          </p:cNvSpPr>
          <p:nvPr/>
        </p:nvSpPr>
        <p:spPr bwMode="auto">
          <a:xfrm>
            <a:off x="454243" y="4381576"/>
            <a:ext cx="2300288" cy="795338"/>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Present the Correct Answer and then present the Primary Prompt again</a:t>
            </a:r>
            <a:endParaRPr lang="en-US" dirty="0">
              <a:solidFill>
                <a:schemeClr val="tx2">
                  <a:lumMod val="10000"/>
                </a:schemeClr>
              </a:solidFill>
              <a:latin typeface="Arial" pitchFamily="34" charset="0"/>
              <a:cs typeface="Arial" pitchFamily="34" charset="0"/>
            </a:endParaRPr>
          </a:p>
        </p:txBody>
      </p:sp>
      <p:cxnSp>
        <p:nvCxnSpPr>
          <p:cNvPr id="31" name="AutoShape 33"/>
          <p:cNvCxnSpPr>
            <a:cxnSpLocks noChangeShapeType="1"/>
          </p:cNvCxnSpPr>
          <p:nvPr/>
        </p:nvCxnSpPr>
        <p:spPr bwMode="auto">
          <a:xfrm>
            <a:off x="2834879" y="4864894"/>
            <a:ext cx="762000" cy="0"/>
          </a:xfrm>
          <a:prstGeom prst="straightConnector1">
            <a:avLst/>
          </a:prstGeom>
          <a:noFill/>
          <a:ln w="9525">
            <a:solidFill>
              <a:srgbClr val="000000"/>
            </a:solidFill>
            <a:round/>
            <a:headEnd/>
            <a:tailEnd type="triangle" w="med" len="med"/>
          </a:ln>
        </p:spPr>
      </p:cxnSp>
      <p:sp>
        <p:nvSpPr>
          <p:cNvPr id="32" name="Text Box 34"/>
          <p:cNvSpPr txBox="1">
            <a:spLocks noChangeArrowheads="1"/>
          </p:cNvSpPr>
          <p:nvPr/>
        </p:nvSpPr>
        <p:spPr bwMode="auto">
          <a:xfrm>
            <a:off x="3654027" y="4378427"/>
            <a:ext cx="1085850" cy="771525"/>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Student Responds Correctly</a:t>
            </a:r>
            <a:endParaRPr lang="en-US" dirty="0">
              <a:solidFill>
                <a:schemeClr val="tx2">
                  <a:lumMod val="10000"/>
                </a:schemeClr>
              </a:solidFill>
              <a:latin typeface="Arial" pitchFamily="34" charset="0"/>
              <a:cs typeface="Arial" pitchFamily="34" charset="0"/>
            </a:endParaRPr>
          </a:p>
        </p:txBody>
      </p:sp>
      <p:sp>
        <p:nvSpPr>
          <p:cNvPr id="33" name="AutoShape 35"/>
          <p:cNvSpPr>
            <a:spLocks noChangeArrowheads="1"/>
          </p:cNvSpPr>
          <p:nvPr/>
        </p:nvSpPr>
        <p:spPr bwMode="auto">
          <a:xfrm>
            <a:off x="5282803" y="4560093"/>
            <a:ext cx="1057275" cy="285750"/>
          </a:xfrm>
          <a:prstGeom prst="rightArrow">
            <a:avLst>
              <a:gd name="adj1" fmla="val 50000"/>
              <a:gd name="adj2" fmla="val 92500"/>
            </a:avLst>
          </a:prstGeom>
          <a:solidFill>
            <a:srgbClr val="000000"/>
          </a:solidFill>
          <a:ln w="9525">
            <a:solidFill>
              <a:srgbClr val="000000"/>
            </a:solidFill>
            <a:miter lim="800000"/>
            <a:headEnd/>
            <a:tailEnd/>
          </a:ln>
        </p:spPr>
        <p:txBody>
          <a:bodyPr vert="horz" wrap="square" lIns="91437" tIns="45718" rIns="91437" bIns="45718" numCol="1" anchor="t" anchorCtr="0" compatLnSpc="1">
            <a:prstTxWarp prst="textNoShape">
              <a:avLst/>
            </a:prstTxWarp>
          </a:bodyPr>
          <a:lstStyle/>
          <a:p>
            <a:endParaRPr lang="en-US">
              <a:solidFill>
                <a:schemeClr val="tx2">
                  <a:lumMod val="10000"/>
                </a:schemeClr>
              </a:solidFill>
            </a:endParaRPr>
          </a:p>
        </p:txBody>
      </p:sp>
      <p:sp>
        <p:nvSpPr>
          <p:cNvPr id="34" name="Text Box 38"/>
          <p:cNvSpPr txBox="1">
            <a:spLocks noChangeArrowheads="1"/>
          </p:cNvSpPr>
          <p:nvPr/>
        </p:nvSpPr>
        <p:spPr bwMode="auto">
          <a:xfrm>
            <a:off x="458390" y="5474494"/>
            <a:ext cx="1600200" cy="533400"/>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Student Responds Incorrectly</a:t>
            </a:r>
            <a:endParaRPr lang="en-US" dirty="0">
              <a:solidFill>
                <a:schemeClr val="tx2">
                  <a:lumMod val="10000"/>
                </a:schemeClr>
              </a:solidFill>
              <a:latin typeface="Arial" pitchFamily="34" charset="0"/>
              <a:cs typeface="Arial" pitchFamily="34" charset="0"/>
            </a:endParaRPr>
          </a:p>
        </p:txBody>
      </p:sp>
      <p:sp>
        <p:nvSpPr>
          <p:cNvPr id="35" name="AutoShape 39"/>
          <p:cNvSpPr>
            <a:spLocks noChangeArrowheads="1"/>
          </p:cNvSpPr>
          <p:nvPr/>
        </p:nvSpPr>
        <p:spPr bwMode="auto">
          <a:xfrm>
            <a:off x="2149079" y="5474493"/>
            <a:ext cx="533400" cy="285750"/>
          </a:xfrm>
          <a:prstGeom prst="rightArrow">
            <a:avLst>
              <a:gd name="adj1" fmla="val 50000"/>
              <a:gd name="adj2" fmla="val 46667"/>
            </a:avLst>
          </a:prstGeom>
          <a:solidFill>
            <a:srgbClr val="000000"/>
          </a:solidFill>
          <a:ln w="9525">
            <a:solidFill>
              <a:srgbClr val="000000"/>
            </a:solidFill>
            <a:miter lim="800000"/>
            <a:headEnd/>
            <a:tailEnd/>
          </a:ln>
        </p:spPr>
        <p:txBody>
          <a:bodyPr vert="horz" wrap="square" lIns="91437" tIns="45718" rIns="91437" bIns="45718" numCol="1" anchor="t" anchorCtr="0" compatLnSpc="1">
            <a:prstTxWarp prst="textNoShape">
              <a:avLst/>
            </a:prstTxWarp>
          </a:bodyPr>
          <a:lstStyle/>
          <a:p>
            <a:endParaRPr lang="en-US">
              <a:solidFill>
                <a:schemeClr val="tx2">
                  <a:lumMod val="10000"/>
                </a:schemeClr>
              </a:solidFill>
            </a:endParaRPr>
          </a:p>
        </p:txBody>
      </p:sp>
      <p:cxnSp>
        <p:nvCxnSpPr>
          <p:cNvPr id="36" name="AutoShape 42"/>
          <p:cNvCxnSpPr>
            <a:cxnSpLocks noChangeShapeType="1"/>
          </p:cNvCxnSpPr>
          <p:nvPr/>
        </p:nvCxnSpPr>
        <p:spPr bwMode="auto">
          <a:xfrm>
            <a:off x="2834878" y="4864894"/>
            <a:ext cx="1714500" cy="723900"/>
          </a:xfrm>
          <a:prstGeom prst="straightConnector1">
            <a:avLst/>
          </a:prstGeom>
          <a:noFill/>
          <a:ln w="9525">
            <a:solidFill>
              <a:srgbClr val="000000"/>
            </a:solidFill>
            <a:round/>
            <a:headEnd/>
            <a:tailEnd type="triangle" w="med" len="med"/>
          </a:ln>
        </p:spPr>
      </p:cxnSp>
      <p:sp>
        <p:nvSpPr>
          <p:cNvPr id="37" name="Text Box 43"/>
          <p:cNvSpPr txBox="1">
            <a:spLocks noChangeArrowheads="1"/>
          </p:cNvSpPr>
          <p:nvPr/>
        </p:nvSpPr>
        <p:spPr bwMode="auto">
          <a:xfrm>
            <a:off x="4630341" y="5417343"/>
            <a:ext cx="1304925" cy="571500"/>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91437" tIns="45718" rIns="91437" bIns="45718" numCol="1" anchor="t" anchorCtr="0" compatLnSpc="1">
            <a:prstTxWarp prst="textNoShape">
              <a:avLst/>
            </a:prstTxWarp>
          </a:bodyPr>
          <a:lstStyle/>
          <a:p>
            <a:pPr algn="ctr" defTabSz="914353"/>
            <a:r>
              <a:rPr lang="en-US" sz="1400" b="1" dirty="0">
                <a:solidFill>
                  <a:schemeClr val="tx2">
                    <a:lumMod val="10000"/>
                  </a:schemeClr>
                </a:solidFill>
                <a:latin typeface="Calibri" pitchFamily="34" charset="0"/>
                <a:cs typeface="Arial" pitchFamily="34" charset="0"/>
              </a:rPr>
              <a:t>Student Does Not Respond </a:t>
            </a:r>
            <a:endParaRPr lang="en-US" dirty="0">
              <a:solidFill>
                <a:schemeClr val="tx2">
                  <a:lumMod val="10000"/>
                </a:schemeClr>
              </a:solidFill>
              <a:latin typeface="Arial" pitchFamily="34" charset="0"/>
              <a:cs typeface="Arial" pitchFamily="34" charset="0"/>
            </a:endParaRPr>
          </a:p>
        </p:txBody>
      </p:sp>
      <p:sp>
        <p:nvSpPr>
          <p:cNvPr id="41" name="AutoShape 17"/>
          <p:cNvSpPr>
            <a:spLocks noChangeArrowheads="1"/>
          </p:cNvSpPr>
          <p:nvPr/>
        </p:nvSpPr>
        <p:spPr bwMode="auto">
          <a:xfrm>
            <a:off x="7254478" y="504144"/>
            <a:ext cx="990600" cy="838200"/>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37" tIns="45718" rIns="91437" bIns="45718" numCol="1" anchor="t" anchorCtr="0" compatLnSpc="1">
            <a:prstTxWarp prst="textNoShape">
              <a:avLst/>
            </a:prstTxWarp>
          </a:bodyPr>
          <a:lstStyle/>
          <a:p>
            <a:r>
              <a:rPr lang="en-US" b="1" dirty="0" smtClean="0">
                <a:solidFill>
                  <a:schemeClr val="tx2">
                    <a:lumMod val="10000"/>
                  </a:schemeClr>
                </a:solidFill>
              </a:rPr>
              <a:t>   4 </a:t>
            </a:r>
            <a:endParaRPr lang="en-US" b="1" dirty="0">
              <a:solidFill>
                <a:schemeClr val="tx2">
                  <a:lumMod val="10000"/>
                </a:schemeClr>
              </a:solidFill>
            </a:endParaRPr>
          </a:p>
        </p:txBody>
      </p:sp>
      <p:sp>
        <p:nvSpPr>
          <p:cNvPr id="43" name="AutoShape 17"/>
          <p:cNvSpPr>
            <a:spLocks noChangeArrowheads="1"/>
          </p:cNvSpPr>
          <p:nvPr/>
        </p:nvSpPr>
        <p:spPr bwMode="auto">
          <a:xfrm>
            <a:off x="7254478" y="4331494"/>
            <a:ext cx="990600" cy="83820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37" tIns="45718" rIns="91437" bIns="45718" numCol="1" anchor="t" anchorCtr="0" compatLnSpc="1">
            <a:prstTxWarp prst="textNoShape">
              <a:avLst/>
            </a:prstTxWarp>
          </a:bodyPr>
          <a:lstStyle/>
          <a:p>
            <a:r>
              <a:rPr lang="en-US" dirty="0" smtClean="0">
                <a:solidFill>
                  <a:schemeClr val="tx2">
                    <a:lumMod val="10000"/>
                  </a:schemeClr>
                </a:solidFill>
              </a:rPr>
              <a:t>   </a:t>
            </a:r>
            <a:r>
              <a:rPr lang="en-US" b="1" dirty="0" smtClean="0">
                <a:solidFill>
                  <a:schemeClr val="tx2">
                    <a:lumMod val="10000"/>
                  </a:schemeClr>
                </a:solidFill>
              </a:rPr>
              <a:t>2</a:t>
            </a:r>
            <a:endParaRPr lang="en-US" b="1" dirty="0">
              <a:solidFill>
                <a:schemeClr val="tx2">
                  <a:lumMod val="10000"/>
                </a:schemeClr>
              </a:solidFill>
            </a:endParaRPr>
          </a:p>
        </p:txBody>
      </p:sp>
      <p:sp>
        <p:nvSpPr>
          <p:cNvPr id="45" name="AutoShape 17"/>
          <p:cNvSpPr>
            <a:spLocks noChangeArrowheads="1"/>
          </p:cNvSpPr>
          <p:nvPr/>
        </p:nvSpPr>
        <p:spPr bwMode="auto">
          <a:xfrm>
            <a:off x="7254478" y="2883694"/>
            <a:ext cx="990600" cy="83820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37" tIns="45718" rIns="91437" bIns="45718" numCol="1" anchor="t" anchorCtr="0" compatLnSpc="1">
            <a:prstTxWarp prst="textNoShape">
              <a:avLst/>
            </a:prstTxWarp>
          </a:bodyPr>
          <a:lstStyle/>
          <a:p>
            <a:r>
              <a:rPr lang="en-US" b="1" dirty="0" smtClean="0">
                <a:solidFill>
                  <a:schemeClr val="tx2">
                    <a:lumMod val="10000"/>
                  </a:schemeClr>
                </a:solidFill>
              </a:rPr>
              <a:t>   3</a:t>
            </a:r>
            <a:endParaRPr lang="en-US" b="1" dirty="0">
              <a:solidFill>
                <a:schemeClr val="tx2">
                  <a:lumMod val="10000"/>
                </a:schemeClr>
              </a:solidFill>
            </a:endParaRPr>
          </a:p>
        </p:txBody>
      </p:sp>
      <p:sp>
        <p:nvSpPr>
          <p:cNvPr id="47" name="AutoShape 17"/>
          <p:cNvSpPr>
            <a:spLocks noChangeArrowheads="1"/>
          </p:cNvSpPr>
          <p:nvPr/>
        </p:nvSpPr>
        <p:spPr bwMode="auto">
          <a:xfrm>
            <a:off x="2758678" y="5245894"/>
            <a:ext cx="990600" cy="83820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37" tIns="45718" rIns="91437" bIns="45718" numCol="1" anchor="t" anchorCtr="0" compatLnSpc="1">
            <a:prstTxWarp prst="textNoShape">
              <a:avLst/>
            </a:prstTxWarp>
          </a:bodyPr>
          <a:lstStyle/>
          <a:p>
            <a:r>
              <a:rPr lang="en-US" dirty="0" smtClean="0">
                <a:solidFill>
                  <a:schemeClr val="tx2">
                    <a:lumMod val="10000"/>
                  </a:schemeClr>
                </a:solidFill>
              </a:rPr>
              <a:t>   </a:t>
            </a:r>
            <a:r>
              <a:rPr lang="en-US" b="1" dirty="0" smtClean="0">
                <a:solidFill>
                  <a:schemeClr val="tx2">
                    <a:lumMod val="10000"/>
                  </a:schemeClr>
                </a:solidFill>
              </a:rPr>
              <a:t>1</a:t>
            </a:r>
            <a:endParaRPr lang="en-US" b="1" dirty="0">
              <a:solidFill>
                <a:schemeClr val="tx2">
                  <a:lumMod val="10000"/>
                </a:schemeClr>
              </a:solidFill>
            </a:endParaRPr>
          </a:p>
        </p:txBody>
      </p:sp>
      <p:sp>
        <p:nvSpPr>
          <p:cNvPr id="49" name="AutoShape 16"/>
          <p:cNvSpPr>
            <a:spLocks noChangeArrowheads="1"/>
          </p:cNvSpPr>
          <p:nvPr/>
        </p:nvSpPr>
        <p:spPr bwMode="auto">
          <a:xfrm>
            <a:off x="5263754" y="912019"/>
            <a:ext cx="1066800" cy="285750"/>
          </a:xfrm>
          <a:prstGeom prst="rightArrow">
            <a:avLst>
              <a:gd name="adj1" fmla="val 50000"/>
              <a:gd name="adj2" fmla="val 93333"/>
            </a:avLst>
          </a:prstGeom>
          <a:solidFill>
            <a:srgbClr val="000000"/>
          </a:solidFill>
          <a:ln w="9525">
            <a:solidFill>
              <a:srgbClr val="000000"/>
            </a:solidFill>
            <a:miter lim="800000"/>
            <a:headEnd/>
            <a:tailEnd/>
          </a:ln>
        </p:spPr>
        <p:txBody>
          <a:bodyPr vert="horz" wrap="square" lIns="91437" tIns="45718" rIns="91437" bIns="45718" numCol="1" anchor="t" anchorCtr="0" compatLnSpc="1">
            <a:prstTxWarp prst="textNoShape">
              <a:avLst/>
            </a:prstTxWarp>
          </a:bodyPr>
          <a:lstStyle/>
          <a:p>
            <a:endParaRPr lang="en-US">
              <a:solidFill>
                <a:schemeClr val="tx2">
                  <a:lumMod val="10000"/>
                </a:schemeClr>
              </a:solidFill>
            </a:endParaRPr>
          </a:p>
        </p:txBody>
      </p:sp>
      <p:sp>
        <p:nvSpPr>
          <p:cNvPr id="50" name="AutoShape 16"/>
          <p:cNvSpPr>
            <a:spLocks noChangeArrowheads="1"/>
          </p:cNvSpPr>
          <p:nvPr/>
        </p:nvSpPr>
        <p:spPr bwMode="auto">
          <a:xfrm>
            <a:off x="6084171" y="5574890"/>
            <a:ext cx="1066800" cy="285750"/>
          </a:xfrm>
          <a:prstGeom prst="rightArrow">
            <a:avLst>
              <a:gd name="adj1" fmla="val 50000"/>
              <a:gd name="adj2" fmla="val 93333"/>
            </a:avLst>
          </a:prstGeom>
          <a:solidFill>
            <a:srgbClr val="000000"/>
          </a:solidFill>
          <a:ln w="9525">
            <a:solidFill>
              <a:srgbClr val="000000"/>
            </a:solidFill>
            <a:miter lim="800000"/>
            <a:headEnd/>
            <a:tailEnd/>
          </a:ln>
        </p:spPr>
        <p:txBody>
          <a:bodyPr vert="horz" wrap="square" lIns="91437" tIns="45718" rIns="91437" bIns="45718" numCol="1" anchor="t" anchorCtr="0" compatLnSpc="1">
            <a:prstTxWarp prst="textNoShape">
              <a:avLst/>
            </a:prstTxWarp>
          </a:bodyPr>
          <a:lstStyle/>
          <a:p>
            <a:endParaRPr lang="en-US">
              <a:solidFill>
                <a:schemeClr val="tx2">
                  <a:lumMod val="10000"/>
                </a:schemeClr>
              </a:solidFill>
            </a:endParaRPr>
          </a:p>
        </p:txBody>
      </p:sp>
    </p:spTree>
    <p:extLst>
      <p:ext uri="{BB962C8B-B14F-4D97-AF65-F5344CB8AC3E}">
        <p14:creationId xmlns:p14="http://schemas.microsoft.com/office/powerpoint/2010/main" val="3049748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86094" y="962092"/>
            <a:ext cx="8696737" cy="5554243"/>
          </a:xfrm>
        </p:spPr>
      </p:pic>
      <p:sp>
        <p:nvSpPr>
          <p:cNvPr id="7" name="Title 1"/>
          <p:cNvSpPr>
            <a:spLocks noGrp="1"/>
          </p:cNvSpPr>
          <p:nvPr>
            <p:ph type="title"/>
          </p:nvPr>
        </p:nvSpPr>
        <p:spPr/>
        <p:txBody>
          <a:bodyPr/>
          <a:lstStyle/>
          <a:p>
            <a:r>
              <a:rPr lang="en-US" sz="2800" b="1" dirty="0">
                <a:latin typeface="Verdana" pitchFamily="34" charset="0"/>
                <a:ea typeface="Verdana" pitchFamily="34" charset="0"/>
                <a:cs typeface="Verdana" pitchFamily="34" charset="0"/>
              </a:rPr>
              <a:t>Selected Response</a:t>
            </a:r>
          </a:p>
        </p:txBody>
      </p:sp>
      <p:sp>
        <p:nvSpPr>
          <p:cNvPr id="2" name="TextBox 1"/>
          <p:cNvSpPr txBox="1"/>
          <p:nvPr/>
        </p:nvSpPr>
        <p:spPr>
          <a:xfrm>
            <a:off x="64837" y="958203"/>
            <a:ext cx="2590800" cy="341919"/>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b="1" dirty="0" smtClean="0">
                <a:solidFill>
                  <a:srgbClr val="000000"/>
                </a:solidFill>
              </a:rPr>
              <a:t>Teacher Facing Page</a:t>
            </a:r>
            <a:endParaRPr lang="en-US" b="1" dirty="0">
              <a:solidFill>
                <a:srgbClr val="000000"/>
              </a:solidFill>
            </a:endParaRPr>
          </a:p>
        </p:txBody>
      </p:sp>
      <p:sp>
        <p:nvSpPr>
          <p:cNvPr id="15" name="Up Arrow 14"/>
          <p:cNvSpPr/>
          <p:nvPr/>
        </p:nvSpPr>
        <p:spPr bwMode="auto">
          <a:xfrm rot="16200000">
            <a:off x="5949217" y="4169963"/>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Up Arrow 13"/>
          <p:cNvSpPr/>
          <p:nvPr/>
        </p:nvSpPr>
        <p:spPr bwMode="auto">
          <a:xfrm rot="6220757">
            <a:off x="324999" y="1921213"/>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9" name="Up Arrow 18"/>
          <p:cNvSpPr/>
          <p:nvPr/>
        </p:nvSpPr>
        <p:spPr bwMode="auto">
          <a:xfrm rot="16200000">
            <a:off x="2957438" y="2610731"/>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8" name="Up Arrow 7"/>
          <p:cNvSpPr/>
          <p:nvPr/>
        </p:nvSpPr>
        <p:spPr bwMode="auto">
          <a:xfrm rot="16200000">
            <a:off x="2872643" y="5265338"/>
            <a:ext cx="305201" cy="908802"/>
          </a:xfrm>
          <a:prstGeom prst="upArrow">
            <a:avLst/>
          </a:prstGeom>
          <a:solidFill>
            <a:srgbClr val="00B050"/>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28439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075" y="1202400"/>
            <a:ext cx="7915275" cy="5037025"/>
          </a:xfrm>
        </p:spPr>
        <p:txBody>
          <a:bodyPr/>
          <a:lstStyle/>
          <a:p>
            <a:r>
              <a:rPr lang="en-US" dirty="0" smtClean="0"/>
              <a:t>Students with the most significant cognitive disabilities…</a:t>
            </a:r>
          </a:p>
          <a:p>
            <a:pPr lvl="1"/>
            <a:r>
              <a:rPr lang="en-US" dirty="0" smtClean="0"/>
              <a:t>Receive instruction on the Extended Evidence Outcomes (EEOs)</a:t>
            </a:r>
          </a:p>
          <a:p>
            <a:pPr lvl="1"/>
            <a:r>
              <a:rPr lang="en-US" dirty="0" smtClean="0"/>
              <a:t>Requires extensive, repeated, and individualized instruction</a:t>
            </a:r>
          </a:p>
          <a:p>
            <a:pPr lvl="1"/>
            <a:r>
              <a:rPr lang="en-US" dirty="0" smtClean="0"/>
              <a:t>Uses substantially adapted and/or modified materials </a:t>
            </a:r>
            <a:endParaRPr lang="en-US" dirty="0"/>
          </a:p>
          <a:p>
            <a:r>
              <a:rPr lang="en-US" dirty="0" smtClean="0"/>
              <a:t>Not IDEA category specific</a:t>
            </a:r>
          </a:p>
          <a:p>
            <a:pPr lvl="1"/>
            <a:r>
              <a:rPr lang="en-US" dirty="0" smtClean="0"/>
              <a:t>CANNOT have a Specific Learning Disability (SLD)</a:t>
            </a:r>
          </a:p>
          <a:p>
            <a:pPr lvl="1"/>
            <a:r>
              <a:rPr lang="en-US" b="1" i="1" u="sng" dirty="0" smtClean="0"/>
              <a:t>Generally</a:t>
            </a:r>
            <a:r>
              <a:rPr lang="en-US" dirty="0" smtClean="0"/>
              <a:t> – ID, MD, Autism, D/B</a:t>
            </a:r>
          </a:p>
          <a:p>
            <a:r>
              <a:rPr lang="en-US" dirty="0" smtClean="0"/>
              <a:t>Not all students with ID should qualify</a:t>
            </a:r>
          </a:p>
          <a:p>
            <a:pPr lvl="1"/>
            <a:r>
              <a:rPr lang="en-US" dirty="0" smtClean="0"/>
              <a:t>CoAlt intended for students 3 SD below mean (~55&gt;)</a:t>
            </a:r>
          </a:p>
        </p:txBody>
      </p:sp>
      <p:sp>
        <p:nvSpPr>
          <p:cNvPr id="3" name="Title 2"/>
          <p:cNvSpPr>
            <a:spLocks noGrp="1"/>
          </p:cNvSpPr>
          <p:nvPr>
            <p:ph type="title"/>
          </p:nvPr>
        </p:nvSpPr>
        <p:spPr/>
        <p:txBody>
          <a:bodyPr/>
          <a:lstStyle/>
          <a:p>
            <a:r>
              <a:rPr lang="en-US" dirty="0" smtClean="0"/>
              <a:t>Who are the Students?????</a:t>
            </a:r>
            <a:endParaRPr lang="en-US" dirty="0"/>
          </a:p>
        </p:txBody>
      </p:sp>
    </p:spTree>
    <p:extLst>
      <p:ext uri="{BB962C8B-B14F-4D97-AF65-F5344CB8AC3E}">
        <p14:creationId xmlns:p14="http://schemas.microsoft.com/office/powerpoint/2010/main" val="1558976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10573" y="1201738"/>
            <a:ext cx="6522854"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125186" y="1055044"/>
            <a:ext cx="2590800" cy="341919"/>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b="1" dirty="0" smtClean="0">
                <a:solidFill>
                  <a:srgbClr val="000000"/>
                </a:solidFill>
              </a:rPr>
              <a:t>Student Facing Page</a:t>
            </a:r>
            <a:endParaRPr lang="en-US" b="1" dirty="0">
              <a:solidFill>
                <a:srgbClr val="000000"/>
              </a:solidFill>
            </a:endParaRP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8810" y="2849845"/>
            <a:ext cx="1928813" cy="121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67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244929" y="1097337"/>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10244" name="Picture 4" descr="https://upload.wikimedia.org/wikipedia/commons/5/59/4NumberFour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64139" y="2111940"/>
            <a:ext cx="1905690" cy="1905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4277647" y="4718631"/>
            <a:ext cx="1427538" cy="90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01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125186" y="1017775"/>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sp>
        <p:nvSpPr>
          <p:cNvPr id="2" name="TextBox 1"/>
          <p:cNvSpPr txBox="1"/>
          <p:nvPr/>
        </p:nvSpPr>
        <p:spPr>
          <a:xfrm>
            <a:off x="6393656" y="2035969"/>
            <a:ext cx="2250281" cy="1363354"/>
          </a:xfrm>
          <a:prstGeom prst="rect">
            <a:avLst/>
          </a:prstGeom>
          <a:noFill/>
        </p:spPr>
        <p:txBody>
          <a:bodyPr wrap="square" lIns="64291" tIns="32146" rIns="64291" bIns="32146" rtlCol="0">
            <a:spAutoFit/>
          </a:bodyPr>
          <a:lstStyle/>
          <a:p>
            <a:r>
              <a:rPr lang="en-US" sz="4200" dirty="0">
                <a:solidFill>
                  <a:srgbClr val="488BC9"/>
                </a:solidFill>
              </a:rPr>
              <a:t>Does not respond?</a:t>
            </a:r>
          </a:p>
        </p:txBody>
      </p:sp>
    </p:spTree>
    <p:extLst>
      <p:ext uri="{BB962C8B-B14F-4D97-AF65-F5344CB8AC3E}">
        <p14:creationId xmlns:p14="http://schemas.microsoft.com/office/powerpoint/2010/main" val="106676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606588" y="851624"/>
            <a:ext cx="8242137" cy="5932865"/>
          </a:xfrm>
        </p:spPr>
      </p:pic>
      <p:sp>
        <p:nvSpPr>
          <p:cNvPr id="7" name="Title 1"/>
          <p:cNvSpPr>
            <a:spLocks noGrp="1"/>
          </p:cNvSpPr>
          <p:nvPr>
            <p:ph type="title"/>
          </p:nvPr>
        </p:nvSpPr>
        <p:spPr/>
        <p:txBody>
          <a:bodyPr/>
          <a:lstStyle/>
          <a:p>
            <a:r>
              <a:rPr lang="en-US" sz="2800" b="1" dirty="0">
                <a:latin typeface="Verdana" pitchFamily="34" charset="0"/>
                <a:ea typeface="Verdana" pitchFamily="34" charset="0"/>
                <a:cs typeface="Verdana" pitchFamily="34" charset="0"/>
              </a:rPr>
              <a:t>Selected Response</a:t>
            </a:r>
          </a:p>
        </p:txBody>
      </p:sp>
      <p:sp>
        <p:nvSpPr>
          <p:cNvPr id="2" name="TextBox 1"/>
          <p:cNvSpPr txBox="1"/>
          <p:nvPr/>
        </p:nvSpPr>
        <p:spPr>
          <a:xfrm>
            <a:off x="42797" y="984864"/>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Teacher Facing Page</a:t>
            </a:r>
            <a:endParaRPr lang="en-US" sz="2000" b="1" dirty="0">
              <a:solidFill>
                <a:srgbClr val="000000"/>
              </a:solidFill>
            </a:endParaRPr>
          </a:p>
        </p:txBody>
      </p:sp>
      <p:sp>
        <p:nvSpPr>
          <p:cNvPr id="3" name="Rectangle 2"/>
          <p:cNvSpPr/>
          <p:nvPr/>
        </p:nvSpPr>
        <p:spPr>
          <a:xfrm>
            <a:off x="1195322" y="3438525"/>
            <a:ext cx="6881878" cy="476250"/>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bwMode="auto">
          <a:xfrm rot="5400000">
            <a:off x="453987" y="3220681"/>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847278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lstStyle/>
          <a:p>
            <a:r>
              <a:rPr lang="en-US" dirty="0" smtClean="0"/>
              <a:t>Selected Response</a:t>
            </a:r>
            <a:endParaRPr lang="en-US" dirty="0"/>
          </a:p>
        </p:txBody>
      </p:sp>
      <p:sp>
        <p:nvSpPr>
          <p:cNvPr id="10" name="TextBox 9"/>
          <p:cNvSpPr txBox="1"/>
          <p:nvPr/>
        </p:nvSpPr>
        <p:spPr>
          <a:xfrm>
            <a:off x="157843" y="1053512"/>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0779" y="2893389"/>
            <a:ext cx="1779707" cy="11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238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Autofit/>
          </a:bodyPr>
          <a:lstStyle/>
          <a:p>
            <a:r>
              <a:rPr lang="en-US" sz="3200" dirty="0" smtClean="0">
                <a:solidFill>
                  <a:schemeClr val="bg1"/>
                </a:solidFill>
              </a:rPr>
              <a:t>Selected Response</a:t>
            </a:r>
            <a:endParaRPr lang="en-US" sz="3200" dirty="0">
              <a:solidFill>
                <a:schemeClr val="bg1"/>
              </a:solidFill>
            </a:endParaRPr>
          </a:p>
        </p:txBody>
      </p:sp>
      <p:sp>
        <p:nvSpPr>
          <p:cNvPr id="10" name="TextBox 9"/>
          <p:cNvSpPr txBox="1"/>
          <p:nvPr/>
        </p:nvSpPr>
        <p:spPr>
          <a:xfrm>
            <a:off x="198834" y="1040396"/>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10244" name="Picture 4" descr="https://upload.wikimedia.org/wikipedia/commons/5/59/4NumberFour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4358" y="2163365"/>
            <a:ext cx="1807719" cy="1807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564393">
            <a:off x="4505323" y="4629658"/>
            <a:ext cx="1349829" cy="85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20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201386" y="1854784"/>
            <a:ext cx="2590800" cy="341919"/>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b="1" dirty="0" smtClean="0">
                <a:solidFill>
                  <a:srgbClr val="000000"/>
                </a:solidFill>
              </a:rPr>
              <a:t>Student Facing Page</a:t>
            </a:r>
            <a:endParaRPr lang="en-US" b="1" dirty="0">
              <a:solidFill>
                <a:srgbClr val="000000"/>
              </a:solidFill>
            </a:endParaRPr>
          </a:p>
        </p:txBody>
      </p:sp>
      <p:sp>
        <p:nvSpPr>
          <p:cNvPr id="7" name="TextBox 6"/>
          <p:cNvSpPr txBox="1"/>
          <p:nvPr/>
        </p:nvSpPr>
        <p:spPr>
          <a:xfrm>
            <a:off x="6018610" y="2196703"/>
            <a:ext cx="2777048" cy="1363354"/>
          </a:xfrm>
          <a:prstGeom prst="rect">
            <a:avLst/>
          </a:prstGeom>
          <a:noFill/>
        </p:spPr>
        <p:txBody>
          <a:bodyPr wrap="square" lIns="64291" tIns="32146" rIns="64291" bIns="32146" rtlCol="0">
            <a:spAutoFit/>
          </a:bodyPr>
          <a:lstStyle/>
          <a:p>
            <a:pPr algn="ctr"/>
            <a:r>
              <a:rPr lang="en-US" sz="4200" b="1" dirty="0">
                <a:solidFill>
                  <a:srgbClr val="488BC9"/>
                </a:solidFill>
              </a:rPr>
              <a:t>Responds incorrectly?</a:t>
            </a:r>
          </a:p>
        </p:txBody>
      </p:sp>
      <p:pic>
        <p:nvPicPr>
          <p:cNvPr id="8"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77854">
            <a:off x="6298400" y="4563466"/>
            <a:ext cx="1396081" cy="8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91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312676" y="1201738"/>
            <a:ext cx="6518647" cy="5037137"/>
          </a:xfrm>
        </p:spPr>
      </p:pic>
      <p:sp>
        <p:nvSpPr>
          <p:cNvPr id="7" name="Title 1"/>
          <p:cNvSpPr>
            <a:spLocks noGrp="1"/>
          </p:cNvSpPr>
          <p:nvPr>
            <p:ph type="title"/>
          </p:nvPr>
        </p:nvSpPr>
        <p:spPr/>
        <p:txBody>
          <a:bodyPr/>
          <a:lstStyle/>
          <a:p>
            <a:r>
              <a:rPr lang="en-US" sz="2800" b="1" dirty="0">
                <a:latin typeface="Verdana" pitchFamily="34" charset="0"/>
                <a:ea typeface="Verdana" pitchFamily="34" charset="0"/>
                <a:cs typeface="Verdana" pitchFamily="34" charset="0"/>
              </a:rPr>
              <a:t>Selected Response</a:t>
            </a:r>
          </a:p>
        </p:txBody>
      </p:sp>
      <p:sp>
        <p:nvSpPr>
          <p:cNvPr id="2" name="TextBox 1"/>
          <p:cNvSpPr txBox="1"/>
          <p:nvPr/>
        </p:nvSpPr>
        <p:spPr>
          <a:xfrm>
            <a:off x="90846" y="1130671"/>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Teacher Facing Page</a:t>
            </a:r>
            <a:endParaRPr lang="en-US" sz="2000" b="1" dirty="0">
              <a:solidFill>
                <a:srgbClr val="000000"/>
              </a:solidFill>
            </a:endParaRPr>
          </a:p>
        </p:txBody>
      </p:sp>
      <p:sp>
        <p:nvSpPr>
          <p:cNvPr id="3" name="TextBox 2"/>
          <p:cNvSpPr txBox="1"/>
          <p:nvPr/>
        </p:nvSpPr>
        <p:spPr>
          <a:xfrm>
            <a:off x="1706341" y="3597567"/>
            <a:ext cx="5724525" cy="361950"/>
          </a:xfrm>
          <a:prstGeom prst="rect">
            <a:avLst/>
          </a:prstGeom>
          <a:solidFill>
            <a:srgbClr val="FFFF00">
              <a:alpha val="25098"/>
            </a:srgbClr>
          </a:solidFill>
        </p:spPr>
        <p:txBody>
          <a:bodyPr wrap="square" rtlCol="0">
            <a:spAutoFit/>
          </a:bodyPr>
          <a:lstStyle/>
          <a:p>
            <a:endParaRPr lang="en-US" dirty="0"/>
          </a:p>
        </p:txBody>
      </p:sp>
      <p:sp>
        <p:nvSpPr>
          <p:cNvPr id="9" name="Up Arrow 8"/>
          <p:cNvSpPr/>
          <p:nvPr/>
        </p:nvSpPr>
        <p:spPr bwMode="auto">
          <a:xfrm rot="16200000">
            <a:off x="7885068" y="3352515"/>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8835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5186" y="1156421"/>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Teacher Facing Page</a:t>
            </a:r>
            <a:endParaRPr lang="en-US" sz="2000" b="1" dirty="0">
              <a:solidFill>
                <a:srgbClr val="000000"/>
              </a:solidFill>
            </a:endParaRPr>
          </a:p>
        </p:txBody>
      </p:sp>
      <p:sp>
        <p:nvSpPr>
          <p:cNvPr id="2" name="Content Placeholder 1"/>
          <p:cNvSpPr>
            <a:spLocks noGrp="1"/>
          </p:cNvSpPr>
          <p:nvPr>
            <p:ph idx="1"/>
          </p:nvPr>
        </p:nvSpPr>
        <p:spPr/>
        <p:txBody>
          <a:bodyPr/>
          <a:lstStyle/>
          <a:p>
            <a:endParaRPr lang="en-US" dirty="0"/>
          </a:p>
        </p:txBody>
      </p:sp>
      <p:sp>
        <p:nvSpPr>
          <p:cNvPr id="11" name="Title 10"/>
          <p:cNvSpPr>
            <a:spLocks noGrp="1"/>
          </p:cNvSpPr>
          <p:nvPr>
            <p:ph type="title"/>
          </p:nvPr>
        </p:nvSpPr>
        <p:spPr/>
        <p:txBody>
          <a:bodyPr>
            <a:noAutofit/>
          </a:bodyPr>
          <a:lstStyle/>
          <a:p>
            <a:r>
              <a:rPr lang="en-US" sz="3200" dirty="0" smtClean="0"/>
              <a:t>Selected Response</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09" y="2747867"/>
            <a:ext cx="8821382" cy="1362265"/>
          </a:xfrm>
          <a:prstGeom prst="rect">
            <a:avLst/>
          </a:prstGeom>
        </p:spPr>
      </p:pic>
    </p:spTree>
    <p:extLst>
      <p:ext uri="{BB962C8B-B14F-4D97-AF65-F5344CB8AC3E}">
        <p14:creationId xmlns:p14="http://schemas.microsoft.com/office/powerpoint/2010/main" val="2044773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10875" y="1201738"/>
            <a:ext cx="6522250" cy="5037137"/>
          </a:xfrm>
        </p:spPr>
      </p:pic>
      <p:sp>
        <p:nvSpPr>
          <p:cNvPr id="2" name="Title 1"/>
          <p:cNvSpPr>
            <a:spLocks noGrp="1"/>
          </p:cNvSpPr>
          <p:nvPr>
            <p:ph type="title"/>
          </p:nvPr>
        </p:nvSpPr>
        <p:spPr/>
        <p:txBody>
          <a:bodyPr/>
          <a:lstStyle/>
          <a:p>
            <a:r>
              <a:rPr lang="en-US" dirty="0" smtClean="0">
                <a:solidFill>
                  <a:schemeClr val="bg1"/>
                </a:solidFill>
              </a:rPr>
              <a:t>Selected Response</a:t>
            </a:r>
            <a:endParaRPr lang="en-US" dirty="0">
              <a:solidFill>
                <a:schemeClr val="bg1"/>
              </a:solidFill>
            </a:endParaRPr>
          </a:p>
        </p:txBody>
      </p:sp>
      <p:sp>
        <p:nvSpPr>
          <p:cNvPr id="10" name="TextBox 9"/>
          <p:cNvSpPr txBox="1"/>
          <p:nvPr/>
        </p:nvSpPr>
        <p:spPr>
          <a:xfrm>
            <a:off x="234044" y="1060137"/>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11"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9130" y="2926047"/>
            <a:ext cx="1779707" cy="11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4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Ensure the correct students participate in the correct test…</a:t>
            </a:r>
          </a:p>
          <a:p>
            <a:pPr lvl="1"/>
            <a:r>
              <a:rPr lang="en-US" dirty="0" smtClean="0"/>
              <a:t>Federal Law (IDEA, ESSA 1% cap)</a:t>
            </a:r>
          </a:p>
          <a:p>
            <a:pPr lvl="1"/>
            <a:r>
              <a:rPr lang="en-US" dirty="0" smtClean="0"/>
              <a:t>IQ tests have ranges and error bands</a:t>
            </a:r>
          </a:p>
          <a:p>
            <a:pPr lvl="1"/>
            <a:r>
              <a:rPr lang="en-US" dirty="0"/>
              <a:t>Instruction linked to EEOs and not general </a:t>
            </a:r>
            <a:r>
              <a:rPr lang="en-US" dirty="0" smtClean="0"/>
              <a:t>standard</a:t>
            </a:r>
            <a:endParaRPr lang="en-US" dirty="0"/>
          </a:p>
          <a:p>
            <a:r>
              <a:rPr lang="en-US" dirty="0" smtClean="0"/>
              <a:t>Graduation rates for students with disabilities are 20% lower (Schiffer, 2016)</a:t>
            </a:r>
          </a:p>
          <a:p>
            <a:pPr lvl="1"/>
            <a:r>
              <a:rPr lang="en-US" dirty="0" smtClean="0"/>
              <a:t>84% vs. 63%</a:t>
            </a:r>
          </a:p>
          <a:p>
            <a:pPr lvl="1"/>
            <a:r>
              <a:rPr lang="en-US" dirty="0" smtClean="0"/>
              <a:t>51% of students with ID graduated with diploma/certificate</a:t>
            </a:r>
          </a:p>
          <a:p>
            <a:pPr lvl="1"/>
            <a:r>
              <a:rPr lang="en-US" dirty="0" smtClean="0"/>
              <a:t>15% of adults with ID are employed (thearc.org, 2016)</a:t>
            </a:r>
            <a:endParaRPr lang="en-US" dirty="0"/>
          </a:p>
        </p:txBody>
      </p:sp>
      <p:sp>
        <p:nvSpPr>
          <p:cNvPr id="3" name="Title 2"/>
          <p:cNvSpPr>
            <a:spLocks noGrp="1"/>
          </p:cNvSpPr>
          <p:nvPr>
            <p:ph type="title"/>
          </p:nvPr>
        </p:nvSpPr>
        <p:spPr/>
        <p:txBody>
          <a:bodyPr/>
          <a:lstStyle/>
          <a:p>
            <a:r>
              <a:rPr lang="en-US" dirty="0" smtClean="0"/>
              <a:t>Why is this Important? </a:t>
            </a:r>
            <a:endParaRPr lang="en-US" dirty="0"/>
          </a:p>
        </p:txBody>
      </p:sp>
    </p:spTree>
    <p:extLst>
      <p:ext uri="{BB962C8B-B14F-4D97-AF65-F5344CB8AC3E}">
        <p14:creationId xmlns:p14="http://schemas.microsoft.com/office/powerpoint/2010/main" val="3508058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312676" y="1201738"/>
            <a:ext cx="6518647" cy="5037137"/>
          </a:xfrm>
        </p:spPr>
      </p:pic>
      <p:sp>
        <p:nvSpPr>
          <p:cNvPr id="5" name="TextBox 4"/>
          <p:cNvSpPr txBox="1"/>
          <p:nvPr/>
        </p:nvSpPr>
        <p:spPr>
          <a:xfrm>
            <a:off x="125186" y="1008173"/>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Teacher Facing Page</a:t>
            </a:r>
            <a:endParaRPr lang="en-US" sz="2000" b="1" dirty="0">
              <a:solidFill>
                <a:srgbClr val="000000"/>
              </a:solidFill>
            </a:endParaRPr>
          </a:p>
        </p:txBody>
      </p:sp>
      <p:sp>
        <p:nvSpPr>
          <p:cNvPr id="6" name="TextBox 5"/>
          <p:cNvSpPr txBox="1"/>
          <p:nvPr/>
        </p:nvSpPr>
        <p:spPr>
          <a:xfrm>
            <a:off x="1714500" y="3765461"/>
            <a:ext cx="5773515" cy="565328"/>
          </a:xfrm>
          <a:prstGeom prst="rect">
            <a:avLst/>
          </a:prstGeom>
          <a:solidFill>
            <a:srgbClr val="FFFF00">
              <a:alpha val="25098"/>
            </a:srgbClr>
          </a:solidFill>
        </p:spPr>
        <p:txBody>
          <a:bodyPr wrap="square" rtlCol="0">
            <a:spAutoFit/>
          </a:bodyPr>
          <a:lstStyle/>
          <a:p>
            <a:endParaRPr lang="en-US" dirty="0"/>
          </a:p>
        </p:txBody>
      </p:sp>
      <p:sp>
        <p:nvSpPr>
          <p:cNvPr id="7" name="Up Arrow 6"/>
          <p:cNvSpPr/>
          <p:nvPr/>
        </p:nvSpPr>
        <p:spPr bwMode="auto">
          <a:xfrm rot="16200000">
            <a:off x="7903171" y="3593723"/>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1875924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Autofit/>
          </a:bodyPr>
          <a:lstStyle/>
          <a:p>
            <a:r>
              <a:rPr lang="en-US" sz="3200" dirty="0" smtClean="0">
                <a:solidFill>
                  <a:schemeClr val="bg1"/>
                </a:solidFill>
              </a:rPr>
              <a:t>Selected Response</a:t>
            </a:r>
            <a:endParaRPr lang="en-US" sz="3200" dirty="0">
              <a:solidFill>
                <a:schemeClr val="bg1"/>
              </a:solidFill>
            </a:endParaRPr>
          </a:p>
        </p:txBody>
      </p:sp>
      <p:sp>
        <p:nvSpPr>
          <p:cNvPr id="10" name="TextBox 9"/>
          <p:cNvSpPr txBox="1"/>
          <p:nvPr/>
        </p:nvSpPr>
        <p:spPr>
          <a:xfrm>
            <a:off x="223157" y="1161879"/>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7517" y="2731208"/>
            <a:ext cx="1693483" cy="10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969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125186" y="1044342"/>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11266" name="Picture 2" descr="https://upload.wikimedia.org/wikipedia/commons/thumb/d/d6/3NumberThreeInCircle.svg/768px-3NumberThreeInCircle.sv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7094" y="2310186"/>
            <a:ext cx="1692864" cy="1692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84874">
            <a:off x="4574213" y="4564529"/>
            <a:ext cx="1379476" cy="87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39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01703"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125186" y="1072486"/>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t>Student Facing Page</a:t>
            </a:r>
            <a:endParaRPr lang="en-US" sz="2000" b="1" dirty="0"/>
          </a:p>
        </p:txBody>
      </p:sp>
      <p:sp>
        <p:nvSpPr>
          <p:cNvPr id="7" name="TextBox 6"/>
          <p:cNvSpPr txBox="1"/>
          <p:nvPr/>
        </p:nvSpPr>
        <p:spPr>
          <a:xfrm>
            <a:off x="6389914" y="2111932"/>
            <a:ext cx="2438400" cy="2034690"/>
          </a:xfrm>
          <a:prstGeom prst="rect">
            <a:avLst/>
          </a:prstGeom>
          <a:noFill/>
        </p:spPr>
        <p:txBody>
          <a:bodyPr wrap="square" lIns="64291" tIns="32146" rIns="64291" bIns="32146" rtlCol="0">
            <a:spAutoFit/>
          </a:bodyPr>
          <a:lstStyle/>
          <a:p>
            <a:r>
              <a:rPr lang="en-US" sz="3200" dirty="0" smtClean="0">
                <a:solidFill>
                  <a:srgbClr val="488BC9"/>
                </a:solidFill>
              </a:rPr>
              <a:t>Does not respond or responds </a:t>
            </a:r>
            <a:r>
              <a:rPr lang="en-US" sz="3200" dirty="0">
                <a:solidFill>
                  <a:srgbClr val="488BC9"/>
                </a:solidFill>
              </a:rPr>
              <a:t>incorrectly?</a:t>
            </a:r>
          </a:p>
        </p:txBody>
      </p:sp>
      <p:pic>
        <p:nvPicPr>
          <p:cNvPr id="9"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452992">
            <a:off x="2511982" y="4612138"/>
            <a:ext cx="1294115" cy="81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37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312676" y="1201738"/>
            <a:ext cx="6518647" cy="5037137"/>
          </a:xfrm>
        </p:spPr>
      </p:pic>
      <p:sp>
        <p:nvSpPr>
          <p:cNvPr id="7" name="Title 1"/>
          <p:cNvSpPr>
            <a:spLocks noGrp="1"/>
          </p:cNvSpPr>
          <p:nvPr>
            <p:ph type="title"/>
          </p:nvPr>
        </p:nvSpPr>
        <p:spPr/>
        <p:txBody>
          <a:bodyPr>
            <a:normAutofit fontScale="90000"/>
          </a:bodyPr>
          <a:lstStyle/>
          <a:p>
            <a:r>
              <a:rPr lang="en-US" sz="3600" dirty="0">
                <a:solidFill>
                  <a:schemeClr val="bg1"/>
                </a:solidFill>
                <a:latin typeface="Museo Slab 500" pitchFamily="50" charset="0"/>
                <a:ea typeface="Verdana" pitchFamily="34" charset="0"/>
                <a:cs typeface="Verdana" pitchFamily="34" charset="0"/>
              </a:rPr>
              <a:t>Selected</a:t>
            </a:r>
            <a:r>
              <a:rPr lang="en-US" sz="3600" dirty="0">
                <a:solidFill>
                  <a:schemeClr val="bg1"/>
                </a:solidFill>
                <a:latin typeface="Verdana" pitchFamily="34" charset="0"/>
                <a:ea typeface="Verdana" pitchFamily="34" charset="0"/>
                <a:cs typeface="Verdana" pitchFamily="34" charset="0"/>
              </a:rPr>
              <a:t> Response</a:t>
            </a:r>
          </a:p>
        </p:txBody>
      </p:sp>
      <p:sp>
        <p:nvSpPr>
          <p:cNvPr id="2" name="TextBox 1"/>
          <p:cNvSpPr txBox="1"/>
          <p:nvPr/>
        </p:nvSpPr>
        <p:spPr>
          <a:xfrm>
            <a:off x="111257" y="1113025"/>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Teacher Facing Page</a:t>
            </a:r>
            <a:endParaRPr lang="en-US" sz="2000" b="1" dirty="0">
              <a:solidFill>
                <a:srgbClr val="000000"/>
              </a:solidFill>
            </a:endParaRPr>
          </a:p>
        </p:txBody>
      </p:sp>
      <p:sp>
        <p:nvSpPr>
          <p:cNvPr id="14" name="TextBox 13"/>
          <p:cNvSpPr txBox="1"/>
          <p:nvPr/>
        </p:nvSpPr>
        <p:spPr>
          <a:xfrm>
            <a:off x="1709056" y="4303883"/>
            <a:ext cx="5236030" cy="719401"/>
          </a:xfrm>
          <a:prstGeom prst="rect">
            <a:avLst/>
          </a:prstGeom>
          <a:solidFill>
            <a:srgbClr val="FFFF00">
              <a:alpha val="30000"/>
            </a:srgbClr>
          </a:solidFill>
        </p:spPr>
        <p:txBody>
          <a:bodyPr wrap="square" lIns="64291" tIns="32146" rIns="64291" bIns="32146" rtlCol="0">
            <a:spAutoFit/>
          </a:bodyPr>
          <a:lstStyle/>
          <a:p>
            <a:endParaRPr lang="en-US" dirty="0"/>
          </a:p>
        </p:txBody>
      </p:sp>
      <p:sp>
        <p:nvSpPr>
          <p:cNvPr id="9" name="Up Arrow 8"/>
          <p:cNvSpPr/>
          <p:nvPr/>
        </p:nvSpPr>
        <p:spPr bwMode="auto">
          <a:xfrm rot="16200000">
            <a:off x="7522170" y="4209181"/>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549265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201386" y="1289787"/>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t>Student Facing Page</a:t>
            </a:r>
            <a:endParaRPr lang="en-US" sz="2000" b="1" dirty="0"/>
          </a:p>
        </p:txBody>
      </p:sp>
      <p:pic>
        <p:nvPicPr>
          <p:cNvPr id="15"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105391">
            <a:off x="4647644" y="4496789"/>
            <a:ext cx="1346661" cy="85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58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312676" y="1201738"/>
            <a:ext cx="6518647" cy="5037137"/>
          </a:xfrm>
        </p:spPr>
      </p:pic>
      <p:sp>
        <p:nvSpPr>
          <p:cNvPr id="5" name="TextBox 4"/>
          <p:cNvSpPr txBox="1"/>
          <p:nvPr/>
        </p:nvSpPr>
        <p:spPr>
          <a:xfrm>
            <a:off x="125186" y="1008173"/>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Teacher Facing Page</a:t>
            </a:r>
            <a:endParaRPr lang="en-US" sz="2000" b="1" dirty="0">
              <a:solidFill>
                <a:srgbClr val="000000"/>
              </a:solidFill>
            </a:endParaRPr>
          </a:p>
        </p:txBody>
      </p:sp>
      <p:sp>
        <p:nvSpPr>
          <p:cNvPr id="6" name="TextBox 5"/>
          <p:cNvSpPr txBox="1"/>
          <p:nvPr/>
        </p:nvSpPr>
        <p:spPr>
          <a:xfrm>
            <a:off x="1714500" y="4308386"/>
            <a:ext cx="5773515" cy="565328"/>
          </a:xfrm>
          <a:prstGeom prst="rect">
            <a:avLst/>
          </a:prstGeom>
          <a:solidFill>
            <a:srgbClr val="FFFF00">
              <a:alpha val="25098"/>
            </a:srgbClr>
          </a:solidFill>
        </p:spPr>
        <p:txBody>
          <a:bodyPr wrap="square" rtlCol="0">
            <a:spAutoFit/>
          </a:bodyPr>
          <a:lstStyle/>
          <a:p>
            <a:endParaRPr lang="en-US" dirty="0"/>
          </a:p>
        </p:txBody>
      </p:sp>
      <p:sp>
        <p:nvSpPr>
          <p:cNvPr id="7" name="Up Arrow 6"/>
          <p:cNvSpPr/>
          <p:nvPr/>
        </p:nvSpPr>
        <p:spPr bwMode="auto">
          <a:xfrm rot="16200000">
            <a:off x="7903172" y="4136647"/>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209938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202389" y="1201738"/>
            <a:ext cx="6739222"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243568" y="1061357"/>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7239" y="2392647"/>
            <a:ext cx="1555527" cy="98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1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223157" y="1192750"/>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pic>
        <p:nvPicPr>
          <p:cNvPr id="20482" name="Picture 2" descr="https://upload.wikimedia.org/wikipedia/commons/thumb/2/29/Circle-two.svg/922px-Circle-two.sv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6745" y="2121688"/>
            <a:ext cx="1745572" cy="1938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174231">
            <a:off x="4393590" y="4527122"/>
            <a:ext cx="1312796" cy="82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74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a:t>
            </a:r>
            <a:r>
              <a:rPr lang="en-US" dirty="0" smtClean="0">
                <a:solidFill>
                  <a:schemeClr val="bg1"/>
                </a:solidFill>
              </a:rPr>
              <a:t> </a:t>
            </a:r>
            <a:r>
              <a:rPr lang="en-US" sz="3600" dirty="0" smtClean="0">
                <a:solidFill>
                  <a:schemeClr val="bg1"/>
                </a:solidFill>
              </a:rPr>
              <a:t>Response</a:t>
            </a:r>
            <a:endParaRPr lang="en-US" sz="3600" dirty="0">
              <a:solidFill>
                <a:schemeClr val="bg1"/>
              </a:solidFill>
            </a:endParaRPr>
          </a:p>
        </p:txBody>
      </p:sp>
      <p:sp>
        <p:nvSpPr>
          <p:cNvPr id="10" name="TextBox 9"/>
          <p:cNvSpPr txBox="1"/>
          <p:nvPr/>
        </p:nvSpPr>
        <p:spPr>
          <a:xfrm>
            <a:off x="270082" y="1184635"/>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sp>
        <p:nvSpPr>
          <p:cNvPr id="7" name="TextBox 6"/>
          <p:cNvSpPr txBox="1"/>
          <p:nvPr/>
        </p:nvSpPr>
        <p:spPr>
          <a:xfrm>
            <a:off x="475720" y="3026228"/>
            <a:ext cx="2385162" cy="1049805"/>
          </a:xfrm>
          <a:prstGeom prst="rect">
            <a:avLst/>
          </a:prstGeom>
          <a:noFill/>
        </p:spPr>
        <p:txBody>
          <a:bodyPr wrap="square" lIns="64291" tIns="32146" rIns="64291" bIns="32146" rtlCol="0">
            <a:spAutoFit/>
          </a:bodyPr>
          <a:lstStyle/>
          <a:p>
            <a:r>
              <a:rPr lang="en-US" sz="3200" dirty="0">
                <a:solidFill>
                  <a:srgbClr val="488BC9"/>
                </a:solidFill>
              </a:rPr>
              <a:t>Responds incorrectly?</a:t>
            </a:r>
          </a:p>
        </p:txBody>
      </p:sp>
      <p:pic>
        <p:nvPicPr>
          <p:cNvPr id="8"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10015" y="2345204"/>
            <a:ext cx="1741714" cy="17417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353014">
            <a:off x="2474922" y="4629326"/>
            <a:ext cx="1381520" cy="87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8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070142"/>
            <a:ext cx="8407893" cy="5010342"/>
          </a:xfrm>
        </p:spPr>
        <p:txBody>
          <a:bodyPr/>
          <a:lstStyle/>
          <a:p>
            <a:pPr marL="45720" indent="0">
              <a:buNone/>
            </a:pPr>
            <a:r>
              <a:rPr lang="en-US" dirty="0" smtClean="0">
                <a:solidFill>
                  <a:srgbClr val="000000"/>
                </a:solidFill>
              </a:rPr>
              <a:t>Students with the most significant cognitive disabilities take the Colorado Alternate Assessments (CoAlt)</a:t>
            </a:r>
          </a:p>
          <a:p>
            <a:endParaRPr lang="en-US" sz="1200" dirty="0">
              <a:solidFill>
                <a:srgbClr val="000000"/>
              </a:solidFill>
            </a:endParaRPr>
          </a:p>
          <a:p>
            <a:pPr marL="45720" indent="0">
              <a:buNone/>
            </a:pPr>
            <a:r>
              <a:rPr lang="en-US" dirty="0">
                <a:solidFill>
                  <a:srgbClr val="000000"/>
                </a:solidFill>
              </a:rPr>
              <a:t>Science and Social Studies (Colorado-developed)</a:t>
            </a:r>
          </a:p>
          <a:p>
            <a:r>
              <a:rPr lang="en-US" dirty="0">
                <a:solidFill>
                  <a:srgbClr val="000000"/>
                </a:solidFill>
              </a:rPr>
              <a:t>Elementary, Middle, and High School Assessments</a:t>
            </a:r>
          </a:p>
          <a:p>
            <a:pPr lvl="1"/>
            <a:r>
              <a:rPr lang="en-US" dirty="0">
                <a:solidFill>
                  <a:srgbClr val="000000"/>
                </a:solidFill>
              </a:rPr>
              <a:t>Science: grades 5, 8, and </a:t>
            </a:r>
            <a:r>
              <a:rPr lang="en-US" dirty="0" smtClean="0">
                <a:solidFill>
                  <a:srgbClr val="000000"/>
                </a:solidFill>
              </a:rPr>
              <a:t>11</a:t>
            </a:r>
            <a:endParaRPr lang="en-US" dirty="0">
              <a:solidFill>
                <a:srgbClr val="000000"/>
              </a:solidFill>
            </a:endParaRPr>
          </a:p>
          <a:p>
            <a:pPr lvl="1"/>
            <a:r>
              <a:rPr lang="en-US" dirty="0">
                <a:solidFill>
                  <a:srgbClr val="000000"/>
                </a:solidFill>
              </a:rPr>
              <a:t>Social studies: grades </a:t>
            </a:r>
            <a:r>
              <a:rPr lang="en-US" dirty="0" smtClean="0">
                <a:solidFill>
                  <a:srgbClr val="000000"/>
                </a:solidFill>
              </a:rPr>
              <a:t>4</a:t>
            </a:r>
            <a:r>
              <a:rPr lang="en-US" dirty="0">
                <a:solidFill>
                  <a:srgbClr val="000000"/>
                </a:solidFill>
              </a:rPr>
              <a:t> </a:t>
            </a:r>
            <a:r>
              <a:rPr lang="en-US" dirty="0" smtClean="0">
                <a:solidFill>
                  <a:srgbClr val="000000"/>
                </a:solidFill>
              </a:rPr>
              <a:t>and</a:t>
            </a:r>
            <a:r>
              <a:rPr lang="en-US" dirty="0" smtClean="0">
                <a:solidFill>
                  <a:srgbClr val="000000"/>
                </a:solidFill>
              </a:rPr>
              <a:t> 7</a:t>
            </a:r>
            <a:endParaRPr lang="en-US" dirty="0" smtClean="0">
              <a:solidFill>
                <a:srgbClr val="000000"/>
              </a:solidFill>
            </a:endParaRPr>
          </a:p>
          <a:p>
            <a:pPr lvl="2"/>
            <a:r>
              <a:rPr lang="en-US" dirty="0" smtClean="0">
                <a:solidFill>
                  <a:srgbClr val="000000"/>
                </a:solidFill>
              </a:rPr>
              <a:t>A </a:t>
            </a:r>
            <a:r>
              <a:rPr lang="en-US" dirty="0">
                <a:solidFill>
                  <a:srgbClr val="000000"/>
                </a:solidFill>
              </a:rPr>
              <a:t>sample of schools will administer the social studies </a:t>
            </a:r>
            <a:r>
              <a:rPr lang="en-US" dirty="0" smtClean="0">
                <a:solidFill>
                  <a:srgbClr val="000000"/>
                </a:solidFill>
              </a:rPr>
              <a:t>assessments</a:t>
            </a:r>
          </a:p>
          <a:p>
            <a:pPr marL="640080" lvl="2" indent="0">
              <a:buNone/>
            </a:pPr>
            <a:endParaRPr lang="en-US" sz="1200" dirty="0">
              <a:solidFill>
                <a:srgbClr val="000000"/>
              </a:solidFill>
            </a:endParaRPr>
          </a:p>
          <a:p>
            <a:pPr marL="45720" indent="0">
              <a:buNone/>
            </a:pPr>
            <a:r>
              <a:rPr lang="en-US" dirty="0" smtClean="0">
                <a:solidFill>
                  <a:srgbClr val="000000"/>
                </a:solidFill>
              </a:rPr>
              <a:t>English language arts and mathematics (DLM-developed)</a:t>
            </a:r>
          </a:p>
          <a:p>
            <a:r>
              <a:rPr lang="en-US" dirty="0" smtClean="0">
                <a:solidFill>
                  <a:srgbClr val="000000"/>
                </a:solidFill>
              </a:rPr>
              <a:t>Grades 3-8, 9-11</a:t>
            </a:r>
            <a:endParaRPr lang="en-US" dirty="0">
              <a:solidFill>
                <a:srgbClr val="FF0000"/>
              </a:solidFill>
            </a:endParaRPr>
          </a:p>
          <a:p>
            <a:pPr lvl="1"/>
            <a:r>
              <a:rPr lang="en-US" dirty="0" smtClean="0">
                <a:solidFill>
                  <a:srgbClr val="000000"/>
                </a:solidFill>
              </a:rPr>
              <a:t>Alternate for ELA and Math, PSAT and SAT</a:t>
            </a:r>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4" name="Title 3"/>
          <p:cNvSpPr>
            <a:spLocks noGrp="1"/>
          </p:cNvSpPr>
          <p:nvPr>
            <p:ph type="title"/>
          </p:nvPr>
        </p:nvSpPr>
        <p:spPr/>
        <p:txBody>
          <a:bodyPr/>
          <a:lstStyle/>
          <a:p>
            <a:r>
              <a:rPr lang="en-US" dirty="0" smtClean="0"/>
              <a:t>CoAlt Assessment Administration</a:t>
            </a:r>
            <a:endParaRPr lang="en-US" dirty="0"/>
          </a:p>
        </p:txBody>
      </p:sp>
    </p:spTree>
    <p:extLst>
      <p:ext uri="{BB962C8B-B14F-4D97-AF65-F5344CB8AC3E}">
        <p14:creationId xmlns:p14="http://schemas.microsoft.com/office/powerpoint/2010/main" val="486708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tretch/>
        </p:blipFill>
        <p:spPr>
          <a:xfrm>
            <a:off x="1330278" y="1201738"/>
            <a:ext cx="6483443" cy="5037137"/>
          </a:xfrm>
        </p:spPr>
      </p:pic>
      <p:sp>
        <p:nvSpPr>
          <p:cNvPr id="11" name="Title 10"/>
          <p:cNvSpPr>
            <a:spLocks noGrp="1"/>
          </p:cNvSpPr>
          <p:nvPr>
            <p:ph type="title"/>
          </p:nvPr>
        </p:nvSpPr>
        <p:spPr/>
        <p:txBody>
          <a:bodyPr>
            <a:normAutofit fontScale="90000"/>
          </a:bodyPr>
          <a:lstStyle/>
          <a:p>
            <a:r>
              <a:rPr lang="en-US" sz="3600" dirty="0" smtClean="0">
                <a:solidFill>
                  <a:schemeClr val="bg1"/>
                </a:solidFill>
              </a:rPr>
              <a:t>Selected Response</a:t>
            </a:r>
            <a:endParaRPr lang="en-US" sz="3600" dirty="0">
              <a:solidFill>
                <a:schemeClr val="bg1"/>
              </a:solidFill>
            </a:endParaRPr>
          </a:p>
        </p:txBody>
      </p:sp>
      <p:sp>
        <p:nvSpPr>
          <p:cNvPr id="10" name="TextBox 9"/>
          <p:cNvSpPr txBox="1"/>
          <p:nvPr/>
        </p:nvSpPr>
        <p:spPr>
          <a:xfrm>
            <a:off x="258960" y="1196938"/>
            <a:ext cx="2590800" cy="372696"/>
          </a:xfrm>
          <a:prstGeom prst="rect">
            <a:avLst/>
          </a:prstGeom>
          <a:solidFill>
            <a:schemeClr val="accent1">
              <a:lumMod val="20000"/>
              <a:lumOff val="80000"/>
            </a:schemeClr>
          </a:solidFill>
          <a:ln>
            <a:solidFill>
              <a:srgbClr val="000000"/>
            </a:solidFill>
          </a:ln>
        </p:spPr>
        <p:txBody>
          <a:bodyPr wrap="square" lIns="64291" tIns="32146" rIns="64291" bIns="32146" rtlCol="0">
            <a:spAutoFit/>
          </a:bodyPr>
          <a:lstStyle/>
          <a:p>
            <a:pPr algn="ctr"/>
            <a:r>
              <a:rPr lang="en-US" sz="2000" b="1" dirty="0" smtClean="0">
                <a:solidFill>
                  <a:srgbClr val="000000"/>
                </a:solidFill>
              </a:rPr>
              <a:t>Student Facing Page</a:t>
            </a:r>
            <a:endParaRPr lang="en-US" sz="2000" b="1" dirty="0">
              <a:solidFill>
                <a:srgbClr val="000000"/>
              </a:solidFill>
            </a:endParaRPr>
          </a:p>
        </p:txBody>
      </p:sp>
      <p:sp>
        <p:nvSpPr>
          <p:cNvPr id="2" name="TextBox 1"/>
          <p:cNvSpPr txBox="1"/>
          <p:nvPr/>
        </p:nvSpPr>
        <p:spPr>
          <a:xfrm>
            <a:off x="713864" y="2972011"/>
            <a:ext cx="1680993" cy="1049805"/>
          </a:xfrm>
          <a:prstGeom prst="rect">
            <a:avLst/>
          </a:prstGeom>
          <a:noFill/>
        </p:spPr>
        <p:txBody>
          <a:bodyPr wrap="square" lIns="64291" tIns="32146" rIns="64291" bIns="32146" rtlCol="0">
            <a:spAutoFit/>
          </a:bodyPr>
          <a:lstStyle/>
          <a:p>
            <a:r>
              <a:rPr lang="en-US" sz="3200" dirty="0">
                <a:solidFill>
                  <a:srgbClr val="488BC9"/>
                </a:solidFill>
              </a:rPr>
              <a:t>Does not respond?</a:t>
            </a:r>
          </a:p>
        </p:txBody>
      </p:sp>
      <p:pic>
        <p:nvPicPr>
          <p:cNvPr id="8"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64586" y="2438611"/>
            <a:ext cx="1677489" cy="16774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2801" y="2839390"/>
            <a:ext cx="903514" cy="803584"/>
          </a:xfrm>
          <a:prstGeom prst="rect">
            <a:avLst/>
          </a:prstGeom>
          <a:solidFill>
            <a:schemeClr val="bg1"/>
          </a:solidFill>
        </p:spPr>
        <p:txBody>
          <a:bodyPr wrap="square" lIns="64291" tIns="32146" rIns="64291" bIns="32146" rtlCol="0">
            <a:spAutoFit/>
          </a:bodyPr>
          <a:lstStyle/>
          <a:p>
            <a:r>
              <a:rPr lang="en-US" sz="4800" b="1" dirty="0">
                <a:solidFill>
                  <a:srgbClr val="000000"/>
                </a:solidFill>
              </a:rPr>
              <a:t>NR</a:t>
            </a:r>
          </a:p>
        </p:txBody>
      </p:sp>
    </p:spTree>
    <p:extLst>
      <p:ext uri="{BB962C8B-B14F-4D97-AF65-F5344CB8AC3E}">
        <p14:creationId xmlns:p14="http://schemas.microsoft.com/office/powerpoint/2010/main" val="3149186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Peer Practice</a:t>
            </a:r>
            <a:endParaRPr lang="en-US" dirty="0"/>
          </a:p>
        </p:txBody>
      </p:sp>
    </p:spTree>
    <p:extLst>
      <p:ext uri="{BB962C8B-B14F-4D97-AF65-F5344CB8AC3E}">
        <p14:creationId xmlns:p14="http://schemas.microsoft.com/office/powerpoint/2010/main" val="3769960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Supported Performance Tasks</a:t>
            </a:r>
          </a:p>
          <a:p>
            <a:r>
              <a:rPr lang="en-US" dirty="0" smtClean="0"/>
              <a:t>(SPT)</a:t>
            </a:r>
            <a:endParaRPr lang="en-US" dirty="0"/>
          </a:p>
        </p:txBody>
      </p:sp>
    </p:spTree>
    <p:extLst>
      <p:ext uri="{BB962C8B-B14F-4D97-AF65-F5344CB8AC3E}">
        <p14:creationId xmlns:p14="http://schemas.microsoft.com/office/powerpoint/2010/main" val="104151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smtClean="0"/>
              <a:t>Identified as Task # within the test book</a:t>
            </a:r>
          </a:p>
          <a:p>
            <a:pPr marL="342900" indent="-342900">
              <a:buFont typeface="Wingdings" panose="05000000000000000000" pitchFamily="2" charset="2"/>
              <a:buChar char="§"/>
            </a:pPr>
            <a:r>
              <a:rPr lang="en-US" dirty="0" smtClean="0"/>
              <a:t>Three prompts related to one task</a:t>
            </a:r>
          </a:p>
          <a:p>
            <a:pPr marL="342900" indent="-342900">
              <a:buFont typeface="Wingdings" panose="05000000000000000000" pitchFamily="2" charset="2"/>
              <a:buChar char="§"/>
            </a:pPr>
            <a:r>
              <a:rPr lang="en-US" dirty="0" smtClean="0"/>
              <a:t>Student manipulates option cards by placing them on the student response page (or indicates location for placement)</a:t>
            </a:r>
            <a:endParaRPr lang="en-US" dirty="0"/>
          </a:p>
        </p:txBody>
      </p:sp>
      <p:sp>
        <p:nvSpPr>
          <p:cNvPr id="2" name="Title 1"/>
          <p:cNvSpPr>
            <a:spLocks noGrp="1"/>
          </p:cNvSpPr>
          <p:nvPr>
            <p:ph type="title"/>
          </p:nvPr>
        </p:nvSpPr>
        <p:spPr/>
        <p:txBody>
          <a:bodyPr>
            <a:normAutofit fontScale="90000"/>
          </a:bodyPr>
          <a:lstStyle/>
          <a:p>
            <a:r>
              <a:rPr lang="en-US" sz="3600" dirty="0" smtClean="0">
                <a:solidFill>
                  <a:schemeClr val="bg1"/>
                </a:solidFill>
              </a:rPr>
              <a:t>Supported Performance Task</a:t>
            </a:r>
            <a:endParaRPr lang="en-US" sz="3600" dirty="0">
              <a:solidFill>
                <a:schemeClr val="bg1"/>
              </a:solidFill>
            </a:endParaRPr>
          </a:p>
        </p:txBody>
      </p:sp>
      <p:pic>
        <p:nvPicPr>
          <p:cNvPr id="4" name="Picture 2"/>
          <p:cNvPicPr>
            <a:picLocks noChangeAspect="1" noChangeArrowheads="1"/>
          </p:cNvPicPr>
          <p:nvPr/>
        </p:nvPicPr>
        <p:blipFill>
          <a:blip r:embed="rId3" cstate="print"/>
          <a:srcRect/>
          <a:stretch>
            <a:fillRect/>
          </a:stretch>
        </p:blipFill>
        <p:spPr bwMode="auto">
          <a:xfrm>
            <a:off x="569773" y="3658653"/>
            <a:ext cx="7234339" cy="1739334"/>
          </a:xfrm>
          <a:prstGeom prst="rect">
            <a:avLst/>
          </a:prstGeom>
          <a:noFill/>
          <a:ln w="9525">
            <a:noFill/>
            <a:miter lim="800000"/>
            <a:headEnd/>
            <a:tailEnd/>
          </a:ln>
        </p:spPr>
      </p:pic>
    </p:spTree>
    <p:extLst>
      <p:ext uri="{BB962C8B-B14F-4D97-AF65-F5344CB8AC3E}">
        <p14:creationId xmlns:p14="http://schemas.microsoft.com/office/powerpoint/2010/main" val="4216471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468" y="1202400"/>
            <a:ext cx="7886700" cy="5037025"/>
          </a:xfrm>
        </p:spPr>
        <p:txBody>
          <a:bodyPr/>
          <a:lstStyle/>
          <a:p>
            <a:endParaRPr lang="en-US" dirty="0"/>
          </a:p>
        </p:txBody>
      </p:sp>
      <p:sp>
        <p:nvSpPr>
          <p:cNvPr id="2" name="Title 1"/>
          <p:cNvSpPr>
            <a:spLocks noGrp="1"/>
          </p:cNvSpPr>
          <p:nvPr>
            <p:ph type="title"/>
          </p:nvPr>
        </p:nvSpPr>
        <p:spPr>
          <a:xfrm>
            <a:off x="104775" y="192024"/>
            <a:ext cx="8517767" cy="521208"/>
          </a:xfrm>
        </p:spPr>
        <p:txBody>
          <a:bodyPr>
            <a:normAutofit fontScale="90000"/>
          </a:bodyPr>
          <a:lstStyle/>
          <a:p>
            <a:r>
              <a:rPr lang="en-US" sz="3600" dirty="0">
                <a:solidFill>
                  <a:schemeClr val="bg1"/>
                </a:solidFill>
              </a:rPr>
              <a:t>Supported</a:t>
            </a:r>
            <a:r>
              <a:rPr lang="en-US" sz="3600" dirty="0" smtClean="0">
                <a:solidFill>
                  <a:schemeClr val="bg1"/>
                </a:solidFill>
              </a:rPr>
              <a:t> Performance Task</a:t>
            </a:r>
            <a:endParaRPr lang="en-US" sz="3600" dirty="0">
              <a:solidFill>
                <a:schemeClr val="bg1"/>
              </a:solidFill>
            </a:endParaRPr>
          </a:p>
        </p:txBody>
      </p:sp>
      <p:sp>
        <p:nvSpPr>
          <p:cNvPr id="9" name="Text Box 3"/>
          <p:cNvSpPr txBox="1">
            <a:spLocks noChangeArrowheads="1"/>
          </p:cNvSpPr>
          <p:nvPr/>
        </p:nvSpPr>
        <p:spPr bwMode="auto">
          <a:xfrm>
            <a:off x="673720" y="1865237"/>
            <a:ext cx="1607146" cy="1463991"/>
          </a:xfrm>
          <a:prstGeom prst="rect">
            <a:avLst/>
          </a:prstGeom>
          <a:solidFill>
            <a:srgbClr val="92D05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rot="0" vert="horz" wrap="square" lIns="64291" tIns="32146" rIns="64291" bIns="32146" anchor="ctr" anchorCtr="0" upright="1">
            <a:noAutofit/>
          </a:bodyPr>
          <a:lstStyle/>
          <a:p>
            <a:pPr algn="ctr">
              <a:lnSpc>
                <a:spcPct val="115000"/>
              </a:lnSpc>
            </a:pPr>
            <a:r>
              <a:rPr lang="en-US" sz="1600" b="1" dirty="0">
                <a:solidFill>
                  <a:srgbClr val="000000"/>
                </a:solidFill>
                <a:latin typeface="Calibri"/>
                <a:ea typeface="Times New Roman"/>
                <a:cs typeface="Times New Roman"/>
              </a:rPr>
              <a:t>Present the Prompt</a:t>
            </a:r>
            <a:endParaRPr lang="en-US" sz="1600" dirty="0">
              <a:solidFill>
                <a:srgbClr val="000000"/>
              </a:solidFill>
              <a:latin typeface="Calibri"/>
              <a:ea typeface="Times New Roman"/>
              <a:cs typeface="Times New Roman"/>
            </a:endParaRPr>
          </a:p>
        </p:txBody>
      </p:sp>
      <p:sp>
        <p:nvSpPr>
          <p:cNvPr id="10" name="Text Box 4"/>
          <p:cNvSpPr txBox="1">
            <a:spLocks noChangeArrowheads="1"/>
          </p:cNvSpPr>
          <p:nvPr/>
        </p:nvSpPr>
        <p:spPr bwMode="auto">
          <a:xfrm>
            <a:off x="2882365" y="1865238"/>
            <a:ext cx="1653248" cy="642938"/>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rot="0" vert="horz" wrap="square" lIns="64291" tIns="32146" rIns="64291" bIns="32146" anchor="ctr" anchorCtr="0" upright="1">
            <a:noAutofit/>
          </a:bodyPr>
          <a:lstStyle/>
          <a:p>
            <a:pPr algn="ctr">
              <a:lnSpc>
                <a:spcPct val="115000"/>
              </a:lnSpc>
            </a:pPr>
            <a:r>
              <a:rPr lang="en-US" sz="1600" b="1" dirty="0">
                <a:solidFill>
                  <a:srgbClr val="000000"/>
                </a:solidFill>
                <a:latin typeface="Calibri"/>
                <a:ea typeface="Times New Roman"/>
                <a:cs typeface="Times New Roman"/>
              </a:rPr>
              <a:t>Student Responds Correctly</a:t>
            </a:r>
            <a:endParaRPr lang="en-US" sz="1600" dirty="0">
              <a:solidFill>
                <a:srgbClr val="000000"/>
              </a:solidFill>
              <a:latin typeface="Calibri"/>
              <a:ea typeface="Times New Roman"/>
              <a:cs typeface="Times New Roman"/>
            </a:endParaRPr>
          </a:p>
        </p:txBody>
      </p:sp>
      <p:cxnSp>
        <p:nvCxnSpPr>
          <p:cNvPr id="11" name="AutoShape 5"/>
          <p:cNvCxnSpPr>
            <a:cxnSpLocks noChangeShapeType="1"/>
          </p:cNvCxnSpPr>
          <p:nvPr/>
        </p:nvCxnSpPr>
        <p:spPr bwMode="auto">
          <a:xfrm>
            <a:off x="2342481" y="2402537"/>
            <a:ext cx="497224" cy="952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AutoShape 7"/>
          <p:cNvSpPr>
            <a:spLocks noChangeArrowheads="1"/>
          </p:cNvSpPr>
          <p:nvPr/>
        </p:nvSpPr>
        <p:spPr bwMode="auto">
          <a:xfrm>
            <a:off x="5853732" y="1865240"/>
            <a:ext cx="743396" cy="642939"/>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r>
              <a:rPr lang="en-US" dirty="0" smtClean="0">
                <a:solidFill>
                  <a:srgbClr val="000000"/>
                </a:solidFill>
              </a:rPr>
              <a:t> </a:t>
            </a:r>
            <a:r>
              <a:rPr lang="en-US" b="1" dirty="0" smtClean="0">
                <a:solidFill>
                  <a:srgbClr val="000000"/>
                </a:solidFill>
              </a:rPr>
              <a:t> 2</a:t>
            </a:r>
            <a:endParaRPr lang="en-US" b="1" dirty="0">
              <a:solidFill>
                <a:srgbClr val="000000"/>
              </a:solidFill>
            </a:endParaRPr>
          </a:p>
        </p:txBody>
      </p:sp>
      <p:sp>
        <p:nvSpPr>
          <p:cNvPr id="15" name="AutoShape 15"/>
          <p:cNvSpPr>
            <a:spLocks noChangeArrowheads="1"/>
          </p:cNvSpPr>
          <p:nvPr/>
        </p:nvSpPr>
        <p:spPr bwMode="auto">
          <a:xfrm>
            <a:off x="4672907" y="2105014"/>
            <a:ext cx="964406" cy="200918"/>
          </a:xfrm>
          <a:prstGeom prst="rightArrow">
            <a:avLst>
              <a:gd name="adj1" fmla="val 50000"/>
              <a:gd name="adj2" fmla="val 17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64291" tIns="32146" rIns="64291" bIns="32146" anchor="t" anchorCtr="0" upright="1">
            <a:noAutofit/>
          </a:bodyPr>
          <a:lstStyle/>
          <a:p>
            <a:endParaRPr lang="en-US"/>
          </a:p>
        </p:txBody>
      </p:sp>
      <p:sp>
        <p:nvSpPr>
          <p:cNvPr id="17" name="Text Box 25"/>
          <p:cNvSpPr txBox="1">
            <a:spLocks noChangeArrowheads="1"/>
          </p:cNvSpPr>
          <p:nvPr/>
        </p:nvSpPr>
        <p:spPr bwMode="auto">
          <a:xfrm>
            <a:off x="5152795" y="5470041"/>
            <a:ext cx="1273596" cy="940747"/>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rot="0" vert="horz" wrap="square" lIns="64291" tIns="32146" rIns="64291" bIns="32146" anchor="ctr" anchorCtr="0" upright="1">
            <a:noAutofit/>
          </a:bodyPr>
          <a:lstStyle/>
          <a:p>
            <a:pPr algn="ctr">
              <a:lnSpc>
                <a:spcPct val="115000"/>
              </a:lnSpc>
            </a:pPr>
            <a:r>
              <a:rPr lang="en-US" sz="1600" b="1" dirty="0">
                <a:solidFill>
                  <a:srgbClr val="000000"/>
                </a:solidFill>
                <a:latin typeface="Calibri"/>
                <a:ea typeface="Times New Roman"/>
                <a:cs typeface="Times New Roman"/>
              </a:rPr>
              <a:t>Student Does Not Respond </a:t>
            </a:r>
            <a:endParaRPr lang="en-US" sz="1600" dirty="0">
              <a:solidFill>
                <a:srgbClr val="000000"/>
              </a:solidFill>
              <a:latin typeface="Calibri"/>
              <a:ea typeface="Times New Roman"/>
              <a:cs typeface="Times New Roman"/>
            </a:endParaRPr>
          </a:p>
        </p:txBody>
      </p:sp>
      <p:sp>
        <p:nvSpPr>
          <p:cNvPr id="18" name="Text Box 29"/>
          <p:cNvSpPr txBox="1">
            <a:spLocks noChangeArrowheads="1"/>
          </p:cNvSpPr>
          <p:nvPr/>
        </p:nvSpPr>
        <p:spPr bwMode="auto">
          <a:xfrm>
            <a:off x="2882365" y="2686291"/>
            <a:ext cx="1653248" cy="642938"/>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rot="0" vert="horz" wrap="square" lIns="64291" tIns="32146" rIns="64291" bIns="32146" anchor="ctr" anchorCtr="0" upright="1">
            <a:noAutofit/>
          </a:bodyPr>
          <a:lstStyle/>
          <a:p>
            <a:pPr algn="ctr">
              <a:lnSpc>
                <a:spcPct val="115000"/>
              </a:lnSpc>
              <a:spcAft>
                <a:spcPts val="703"/>
              </a:spcAft>
            </a:pPr>
            <a:r>
              <a:rPr lang="en-US" sz="1600" b="1" dirty="0">
                <a:solidFill>
                  <a:srgbClr val="000000"/>
                </a:solidFill>
                <a:latin typeface="Calibri"/>
                <a:ea typeface="Times New Roman"/>
                <a:cs typeface="Times New Roman"/>
              </a:rPr>
              <a:t>Student Responds Incorrectly</a:t>
            </a:r>
            <a:endParaRPr lang="en-US" sz="1600" dirty="0">
              <a:solidFill>
                <a:srgbClr val="000000"/>
              </a:solidFill>
              <a:latin typeface="Calibri"/>
              <a:ea typeface="Times New Roman"/>
              <a:cs typeface="Times New Roman"/>
            </a:endParaRPr>
          </a:p>
        </p:txBody>
      </p:sp>
      <p:cxnSp>
        <p:nvCxnSpPr>
          <p:cNvPr id="19" name="AutoShape 30"/>
          <p:cNvCxnSpPr>
            <a:cxnSpLocks noChangeShapeType="1"/>
          </p:cNvCxnSpPr>
          <p:nvPr/>
        </p:nvCxnSpPr>
        <p:spPr bwMode="auto">
          <a:xfrm flipV="1">
            <a:off x="4535613" y="4080177"/>
            <a:ext cx="539298" cy="3563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AutoShape 31"/>
          <p:cNvSpPr>
            <a:spLocks noChangeArrowheads="1"/>
          </p:cNvSpPr>
          <p:nvPr/>
        </p:nvSpPr>
        <p:spPr bwMode="auto">
          <a:xfrm>
            <a:off x="6476329" y="4752638"/>
            <a:ext cx="964406" cy="200918"/>
          </a:xfrm>
          <a:prstGeom prst="rightArrow">
            <a:avLst>
              <a:gd name="adj1" fmla="val 50000"/>
              <a:gd name="adj2" fmla="val 9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64291" tIns="32146" rIns="64291" bIns="32146" anchor="t" anchorCtr="0" upright="1">
            <a:noAutofit/>
          </a:bodyPr>
          <a:lstStyle/>
          <a:p>
            <a:endParaRPr lang="en-US"/>
          </a:p>
        </p:txBody>
      </p:sp>
      <p:sp>
        <p:nvSpPr>
          <p:cNvPr id="21" name="AutoShape 32"/>
          <p:cNvSpPr>
            <a:spLocks noChangeArrowheads="1"/>
          </p:cNvSpPr>
          <p:nvPr/>
        </p:nvSpPr>
        <p:spPr bwMode="auto">
          <a:xfrm>
            <a:off x="5865117" y="2686290"/>
            <a:ext cx="743396" cy="642938"/>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r>
              <a:rPr lang="en-US" b="1" dirty="0" smtClean="0"/>
              <a:t>  1</a:t>
            </a:r>
            <a:endParaRPr lang="en-US" b="1" dirty="0"/>
          </a:p>
        </p:txBody>
      </p:sp>
      <p:sp>
        <p:nvSpPr>
          <p:cNvPr id="23" name="AutoShape 40"/>
          <p:cNvSpPr>
            <a:spLocks noChangeArrowheads="1"/>
          </p:cNvSpPr>
          <p:nvPr/>
        </p:nvSpPr>
        <p:spPr bwMode="auto">
          <a:xfrm>
            <a:off x="6476329" y="5791510"/>
            <a:ext cx="964406" cy="200918"/>
          </a:xfrm>
          <a:prstGeom prst="rightArrow">
            <a:avLst>
              <a:gd name="adj1" fmla="val 50000"/>
              <a:gd name="adj2" fmla="val 9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64291" tIns="32146" rIns="64291" bIns="32146" anchor="t" anchorCtr="0" upright="1">
            <a:noAutofit/>
          </a:bodyPr>
          <a:lstStyle/>
          <a:p>
            <a:endParaRPr lang="en-US"/>
          </a:p>
        </p:txBody>
      </p:sp>
      <p:cxnSp>
        <p:nvCxnSpPr>
          <p:cNvPr id="24" name="AutoShape 45"/>
          <p:cNvCxnSpPr>
            <a:cxnSpLocks noChangeShapeType="1"/>
          </p:cNvCxnSpPr>
          <p:nvPr/>
        </p:nvCxnSpPr>
        <p:spPr bwMode="auto">
          <a:xfrm>
            <a:off x="4535613" y="5131893"/>
            <a:ext cx="555318" cy="43860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AutoShape 47"/>
          <p:cNvSpPr>
            <a:spLocks noChangeArrowheads="1"/>
          </p:cNvSpPr>
          <p:nvPr/>
        </p:nvSpPr>
        <p:spPr bwMode="auto">
          <a:xfrm>
            <a:off x="7503180" y="5537365"/>
            <a:ext cx="743396" cy="642938"/>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r>
              <a:rPr lang="en-US" b="1" dirty="0" smtClean="0"/>
              <a:t>NR</a:t>
            </a:r>
            <a:endParaRPr lang="en-US" b="1" dirty="0"/>
          </a:p>
        </p:txBody>
      </p:sp>
      <p:sp>
        <p:nvSpPr>
          <p:cNvPr id="27" name="Text Box 9"/>
          <p:cNvSpPr txBox="1">
            <a:spLocks noChangeArrowheads="1"/>
          </p:cNvSpPr>
          <p:nvPr/>
        </p:nvSpPr>
        <p:spPr bwMode="auto">
          <a:xfrm>
            <a:off x="1033675" y="4422359"/>
            <a:ext cx="1539782" cy="826672"/>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rot="0" vert="horz" wrap="square" lIns="64291" tIns="32146" rIns="64291" bIns="32146" anchor="ctr" anchorCtr="0" upright="1">
            <a:noAutofit/>
          </a:bodyPr>
          <a:lstStyle/>
          <a:p>
            <a:pPr algn="ctr">
              <a:lnSpc>
                <a:spcPct val="115000"/>
              </a:lnSpc>
            </a:pPr>
            <a:r>
              <a:rPr lang="en-US" sz="1600" b="1" dirty="0">
                <a:solidFill>
                  <a:srgbClr val="000000"/>
                </a:solidFill>
                <a:latin typeface="Calibri"/>
                <a:ea typeface="Times New Roman"/>
                <a:cs typeface="Times New Roman"/>
              </a:rPr>
              <a:t>Student Does Not Respond </a:t>
            </a:r>
            <a:endParaRPr lang="en-US" sz="1600" dirty="0">
              <a:solidFill>
                <a:srgbClr val="000000"/>
              </a:solidFill>
              <a:latin typeface="Calibri"/>
              <a:ea typeface="Times New Roman"/>
              <a:cs typeface="Times New Roman"/>
            </a:endParaRPr>
          </a:p>
        </p:txBody>
      </p:sp>
      <p:sp>
        <p:nvSpPr>
          <p:cNvPr id="30" name="Text Box 17"/>
          <p:cNvSpPr txBox="1">
            <a:spLocks noChangeArrowheads="1"/>
          </p:cNvSpPr>
          <p:nvPr/>
        </p:nvSpPr>
        <p:spPr bwMode="auto">
          <a:xfrm>
            <a:off x="5155110" y="3513856"/>
            <a:ext cx="1273596" cy="838323"/>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rot="0" vert="horz" wrap="square" lIns="64291" tIns="32146" rIns="64291" bIns="32146" anchor="ctr" anchorCtr="0" upright="1">
            <a:noAutofit/>
          </a:bodyPr>
          <a:lstStyle/>
          <a:p>
            <a:pPr algn="ctr">
              <a:lnSpc>
                <a:spcPct val="115000"/>
              </a:lnSpc>
              <a:spcAft>
                <a:spcPts val="703"/>
              </a:spcAft>
            </a:pPr>
            <a:r>
              <a:rPr lang="en-US" sz="1600" b="1" dirty="0">
                <a:solidFill>
                  <a:srgbClr val="000000"/>
                </a:solidFill>
                <a:latin typeface="Calibri"/>
                <a:ea typeface="Times New Roman"/>
                <a:cs typeface="Times New Roman"/>
              </a:rPr>
              <a:t>Student Responds Correctly</a:t>
            </a:r>
            <a:endParaRPr lang="en-US" sz="1600" dirty="0">
              <a:solidFill>
                <a:srgbClr val="000000"/>
              </a:solidFill>
              <a:latin typeface="Calibri"/>
              <a:ea typeface="Times New Roman"/>
              <a:cs typeface="Times New Roman"/>
            </a:endParaRPr>
          </a:p>
        </p:txBody>
      </p:sp>
      <p:cxnSp>
        <p:nvCxnSpPr>
          <p:cNvPr id="31" name="AutoShape 18"/>
          <p:cNvCxnSpPr>
            <a:cxnSpLocks noChangeShapeType="1"/>
          </p:cNvCxnSpPr>
          <p:nvPr/>
        </p:nvCxnSpPr>
        <p:spPr bwMode="auto">
          <a:xfrm>
            <a:off x="2640999" y="4743828"/>
            <a:ext cx="48273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 name="AutoShape 19"/>
          <p:cNvSpPr>
            <a:spLocks noChangeArrowheads="1"/>
          </p:cNvSpPr>
          <p:nvPr/>
        </p:nvSpPr>
        <p:spPr bwMode="auto">
          <a:xfrm>
            <a:off x="6501467" y="3839257"/>
            <a:ext cx="964406" cy="200918"/>
          </a:xfrm>
          <a:prstGeom prst="rightArrow">
            <a:avLst>
              <a:gd name="adj1" fmla="val 50000"/>
              <a:gd name="adj2" fmla="val 93333"/>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64291" tIns="32146" rIns="64291" bIns="32146" anchor="t" anchorCtr="0" upright="1">
            <a:noAutofit/>
          </a:bodyPr>
          <a:lstStyle/>
          <a:p>
            <a:endParaRPr lang="en-US"/>
          </a:p>
        </p:txBody>
      </p:sp>
      <p:sp>
        <p:nvSpPr>
          <p:cNvPr id="33" name="AutoShape 20"/>
          <p:cNvSpPr>
            <a:spLocks noChangeArrowheads="1"/>
          </p:cNvSpPr>
          <p:nvPr/>
        </p:nvSpPr>
        <p:spPr bwMode="auto">
          <a:xfrm>
            <a:off x="7506241" y="3598155"/>
            <a:ext cx="743396" cy="642938"/>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r>
              <a:rPr lang="en-US" b="1" dirty="0" smtClean="0"/>
              <a:t>  2</a:t>
            </a:r>
            <a:endParaRPr lang="en-US" b="1" dirty="0"/>
          </a:p>
        </p:txBody>
      </p:sp>
      <p:sp>
        <p:nvSpPr>
          <p:cNvPr id="35" name="AutoShape 15"/>
          <p:cNvSpPr>
            <a:spLocks noChangeArrowheads="1"/>
          </p:cNvSpPr>
          <p:nvPr/>
        </p:nvSpPr>
        <p:spPr bwMode="auto">
          <a:xfrm>
            <a:off x="4672907" y="2872521"/>
            <a:ext cx="964406" cy="200918"/>
          </a:xfrm>
          <a:prstGeom prst="rightArrow">
            <a:avLst>
              <a:gd name="adj1" fmla="val 50000"/>
              <a:gd name="adj2" fmla="val 17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64291" tIns="32146" rIns="64291" bIns="32146" anchor="t" anchorCtr="0" upright="1">
            <a:noAutofit/>
          </a:bodyPr>
          <a:lstStyle/>
          <a:p>
            <a:endParaRPr lang="en-US"/>
          </a:p>
        </p:txBody>
      </p:sp>
      <p:sp>
        <p:nvSpPr>
          <p:cNvPr id="36" name="Text Box 29"/>
          <p:cNvSpPr txBox="1">
            <a:spLocks noChangeArrowheads="1"/>
          </p:cNvSpPr>
          <p:nvPr/>
        </p:nvSpPr>
        <p:spPr bwMode="auto">
          <a:xfrm>
            <a:off x="5155110" y="4457164"/>
            <a:ext cx="1273596" cy="894032"/>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rot="0" vert="horz" wrap="square" lIns="64291" tIns="32146" rIns="64291" bIns="32146" anchor="ctr" anchorCtr="0" upright="1">
            <a:noAutofit/>
          </a:bodyPr>
          <a:lstStyle/>
          <a:p>
            <a:pPr algn="ctr">
              <a:lnSpc>
                <a:spcPct val="115000"/>
              </a:lnSpc>
              <a:spcAft>
                <a:spcPts val="703"/>
              </a:spcAft>
            </a:pPr>
            <a:r>
              <a:rPr lang="en-US" sz="1600" b="1" dirty="0">
                <a:solidFill>
                  <a:srgbClr val="000000"/>
                </a:solidFill>
                <a:latin typeface="Calibri"/>
                <a:ea typeface="Times New Roman"/>
                <a:cs typeface="Times New Roman"/>
              </a:rPr>
              <a:t>Student Responds Incorrectly</a:t>
            </a:r>
            <a:endParaRPr lang="en-US" sz="1600" dirty="0">
              <a:solidFill>
                <a:srgbClr val="000000"/>
              </a:solidFill>
              <a:latin typeface="Calibri"/>
              <a:ea typeface="Times New Roman"/>
              <a:cs typeface="Times New Roman"/>
            </a:endParaRPr>
          </a:p>
        </p:txBody>
      </p:sp>
      <p:sp>
        <p:nvSpPr>
          <p:cNvPr id="37" name="AutoShape 32"/>
          <p:cNvSpPr>
            <a:spLocks noChangeArrowheads="1"/>
          </p:cNvSpPr>
          <p:nvPr/>
        </p:nvSpPr>
        <p:spPr bwMode="auto">
          <a:xfrm>
            <a:off x="7503181" y="4531628"/>
            <a:ext cx="743396" cy="642938"/>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r>
              <a:rPr lang="en-US" dirty="0" smtClean="0"/>
              <a:t> </a:t>
            </a:r>
            <a:r>
              <a:rPr lang="en-US" b="1" dirty="0" smtClean="0"/>
              <a:t> 1</a:t>
            </a:r>
            <a:endParaRPr lang="en-US" b="1" dirty="0"/>
          </a:p>
        </p:txBody>
      </p:sp>
      <p:sp>
        <p:nvSpPr>
          <p:cNvPr id="40" name="Rectangle 32"/>
          <p:cNvSpPr>
            <a:spLocks noChangeArrowheads="1"/>
          </p:cNvSpPr>
          <p:nvPr/>
        </p:nvSpPr>
        <p:spPr bwMode="auto">
          <a:xfrm>
            <a:off x="543818" y="-10225"/>
            <a:ext cx="129902" cy="34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1" tIns="32146" rIns="64291" bIns="32146" numCol="1" anchor="ctr" anchorCtr="0" compatLnSpc="1">
            <a:prstTxWarp prst="textNoShape">
              <a:avLst/>
            </a:prstTxWarp>
            <a:spAutoFit/>
          </a:bodyPr>
          <a:lstStyle/>
          <a:p>
            <a:endParaRPr lang="en-US"/>
          </a:p>
        </p:txBody>
      </p:sp>
      <p:sp>
        <p:nvSpPr>
          <p:cNvPr id="41" name="Rectangle 43"/>
          <p:cNvSpPr>
            <a:spLocks noChangeArrowheads="1"/>
          </p:cNvSpPr>
          <p:nvPr/>
        </p:nvSpPr>
        <p:spPr bwMode="auto">
          <a:xfrm>
            <a:off x="543818" y="349716"/>
            <a:ext cx="129902" cy="26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1" tIns="32146" rIns="64291" bIns="32146" numCol="1" anchor="ctr" anchorCtr="0" compatLnSpc="1">
            <a:prstTxWarp prst="textNoShape">
              <a:avLst/>
            </a:prstTxWarp>
            <a:spAutoFit/>
          </a:bodyPr>
          <a:lstStyle/>
          <a:p>
            <a:pPr defTabSz="642915" fontAlgn="base">
              <a:spcBef>
                <a:spcPct val="0"/>
              </a:spcBef>
              <a:spcAft>
                <a:spcPct val="0"/>
              </a:spcAft>
            </a:pPr>
            <a:endParaRPr lang="en-US" altLang="en-US" sz="1300">
              <a:latin typeface="Arial" pitchFamily="34" charset="0"/>
              <a:cs typeface="Arial" pitchFamily="34" charset="0"/>
            </a:endParaRPr>
          </a:p>
        </p:txBody>
      </p:sp>
      <p:cxnSp>
        <p:nvCxnSpPr>
          <p:cNvPr id="57" name="AutoShape 5"/>
          <p:cNvCxnSpPr>
            <a:cxnSpLocks noChangeShapeType="1"/>
          </p:cNvCxnSpPr>
          <p:nvPr/>
        </p:nvCxnSpPr>
        <p:spPr bwMode="auto">
          <a:xfrm>
            <a:off x="2342481" y="2822053"/>
            <a:ext cx="48220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8" name="AutoShape 5"/>
          <p:cNvCxnSpPr>
            <a:cxnSpLocks noChangeShapeType="1"/>
          </p:cNvCxnSpPr>
          <p:nvPr/>
        </p:nvCxnSpPr>
        <p:spPr bwMode="auto">
          <a:xfrm>
            <a:off x="1485888" y="3462657"/>
            <a:ext cx="0" cy="86733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Text Box 3"/>
          <p:cNvSpPr txBox="1">
            <a:spLocks noChangeArrowheads="1"/>
          </p:cNvSpPr>
          <p:nvPr/>
        </p:nvSpPr>
        <p:spPr bwMode="auto">
          <a:xfrm>
            <a:off x="3123732" y="4457163"/>
            <a:ext cx="1213527" cy="791868"/>
          </a:xfrm>
          <a:prstGeom prst="rect">
            <a:avLst/>
          </a:prstGeom>
          <a:solidFill>
            <a:srgbClr val="92D050"/>
          </a:solidFill>
          <a:ln>
            <a:headEnd/>
            <a:tailEnd/>
          </a:ln>
        </p:spPr>
        <p:style>
          <a:lnRef idx="1">
            <a:schemeClr val="accent3"/>
          </a:lnRef>
          <a:fillRef idx="2">
            <a:schemeClr val="accent3"/>
          </a:fillRef>
          <a:effectRef idx="1">
            <a:schemeClr val="accent3"/>
          </a:effectRef>
          <a:fontRef idx="minor">
            <a:schemeClr val="dk1"/>
          </a:fontRef>
        </p:style>
        <p:txBody>
          <a:bodyPr rot="0" vert="horz" wrap="square" lIns="64291" tIns="32146" rIns="64291" bIns="32146" anchor="ctr" anchorCtr="0" upright="1">
            <a:noAutofit/>
          </a:bodyPr>
          <a:lstStyle/>
          <a:p>
            <a:pPr algn="ctr">
              <a:lnSpc>
                <a:spcPct val="115000"/>
              </a:lnSpc>
            </a:pPr>
            <a:r>
              <a:rPr lang="en-US" sz="1600" b="1" dirty="0">
                <a:solidFill>
                  <a:srgbClr val="000000"/>
                </a:solidFill>
                <a:latin typeface="Calibri"/>
                <a:ea typeface="Times New Roman"/>
                <a:cs typeface="Times New Roman"/>
              </a:rPr>
              <a:t>Repeat the Prompt</a:t>
            </a:r>
            <a:endParaRPr lang="en-US" sz="1600" dirty="0">
              <a:solidFill>
                <a:srgbClr val="000000"/>
              </a:solidFill>
              <a:latin typeface="Calibri"/>
              <a:ea typeface="Times New Roman"/>
              <a:cs typeface="Times New Roman"/>
            </a:endParaRPr>
          </a:p>
        </p:txBody>
      </p:sp>
      <p:cxnSp>
        <p:nvCxnSpPr>
          <p:cNvPr id="60" name="AutoShape 18"/>
          <p:cNvCxnSpPr>
            <a:cxnSpLocks noChangeShapeType="1"/>
          </p:cNvCxnSpPr>
          <p:nvPr/>
        </p:nvCxnSpPr>
        <p:spPr bwMode="auto">
          <a:xfrm>
            <a:off x="4551633" y="4810619"/>
            <a:ext cx="52327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68950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Prepare task manipulatives prior to testing</a:t>
            </a:r>
            <a:endParaRPr lang="en-US" dirty="0"/>
          </a:p>
        </p:txBody>
      </p:sp>
      <p:sp>
        <p:nvSpPr>
          <p:cNvPr id="2" name="Title 1"/>
          <p:cNvSpPr>
            <a:spLocks noGrp="1"/>
          </p:cNvSpPr>
          <p:nvPr>
            <p:ph type="title"/>
          </p:nvPr>
        </p:nvSpPr>
        <p:spPr/>
        <p:txBody>
          <a:bodyPr>
            <a:noAutofit/>
          </a:bodyPr>
          <a:lstStyle/>
          <a:p>
            <a:r>
              <a:rPr lang="en-US" sz="3200" dirty="0" smtClean="0"/>
              <a:t>Task Manipulatives</a:t>
            </a:r>
            <a:endParaRPr lang="en-US" sz="3200" dirty="0"/>
          </a:p>
        </p:txBody>
      </p:sp>
      <p:sp>
        <p:nvSpPr>
          <p:cNvPr id="3" name="Footer Placeholder 2"/>
          <p:cNvSpPr>
            <a:spLocks noGrp="1"/>
          </p:cNvSpPr>
          <p:nvPr>
            <p:ph type="ftr" sz="quarter" idx="4294967295"/>
          </p:nvPr>
        </p:nvSpPr>
        <p:spPr>
          <a:xfrm>
            <a:off x="0" y="6482311"/>
            <a:ext cx="2895600" cy="365125"/>
          </a:xfrm>
          <a:prstGeom prst="rect">
            <a:avLst/>
          </a:prstGeom>
        </p:spPr>
        <p:txBody>
          <a:bodyPr/>
          <a:lstStyle/>
          <a:p>
            <a:fld id="{757A2F4E-5D54-B04B-91BD-7E78EE1FE9FD}" type="slidenum">
              <a:rPr lang="en-US" smtClean="0"/>
              <a:pPr/>
              <a:t>45</a:t>
            </a:fld>
            <a:r>
              <a:rPr lang="en-US" smtClean="0"/>
              <a:t> CoAlt: DLM </a:t>
            </a:r>
            <a:endParaRPr lang="en-US" dirty="0" smtClean="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7835" t="51545" r="17960" b="18049"/>
          <a:stretch/>
        </p:blipFill>
        <p:spPr>
          <a:xfrm>
            <a:off x="711316" y="2831404"/>
            <a:ext cx="7433572" cy="2720310"/>
          </a:xfrm>
          <a:prstGeom prst="rect">
            <a:avLst/>
          </a:prstGeom>
        </p:spPr>
      </p:pic>
    </p:spTree>
    <p:extLst>
      <p:ext uri="{BB962C8B-B14F-4D97-AF65-F5344CB8AC3E}">
        <p14:creationId xmlns:p14="http://schemas.microsoft.com/office/powerpoint/2010/main" val="3609688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a:solidFill>
                  <a:schemeClr val="bg1"/>
                </a:solidFill>
              </a:rPr>
              <a:t>Supported</a:t>
            </a:r>
            <a:r>
              <a:rPr lang="en-US" sz="3600" dirty="0" smtClean="0">
                <a:solidFill>
                  <a:schemeClr val="bg1"/>
                </a:solidFill>
              </a:rPr>
              <a:t> Performance Task</a:t>
            </a:r>
            <a:endParaRPr lang="en-US" sz="3600" dirty="0">
              <a:solidFill>
                <a:schemeClr val="bg1"/>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800" t="18103" r="4861" b="26526"/>
          <a:stretch/>
        </p:blipFill>
        <p:spPr>
          <a:xfrm>
            <a:off x="185227" y="1477382"/>
            <a:ext cx="8468606" cy="4488486"/>
          </a:xfrm>
          <a:prstGeom prst="rect">
            <a:avLst/>
          </a:prstGeom>
        </p:spPr>
      </p:pic>
      <p:sp>
        <p:nvSpPr>
          <p:cNvPr id="7" name="Rectangle 6"/>
          <p:cNvSpPr/>
          <p:nvPr/>
        </p:nvSpPr>
        <p:spPr>
          <a:xfrm>
            <a:off x="185227" y="961478"/>
            <a:ext cx="2375267"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Teacher Facing Page </a:t>
            </a:r>
            <a:endParaRPr lang="en-US" sz="2000" dirty="0">
              <a:solidFill>
                <a:srgbClr val="000000"/>
              </a:solidFill>
            </a:endParaRPr>
          </a:p>
        </p:txBody>
      </p:sp>
      <p:sp>
        <p:nvSpPr>
          <p:cNvPr id="8" name="Up Arrow 7"/>
          <p:cNvSpPr/>
          <p:nvPr/>
        </p:nvSpPr>
        <p:spPr bwMode="auto">
          <a:xfrm rot="16200000">
            <a:off x="2738055" y="2552849"/>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Up Arrow 8"/>
          <p:cNvSpPr/>
          <p:nvPr/>
        </p:nvSpPr>
        <p:spPr bwMode="auto">
          <a:xfrm rot="16200000">
            <a:off x="8176830" y="1724173"/>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446229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Supported</a:t>
            </a:r>
            <a:r>
              <a:rPr lang="en-US" sz="3200" dirty="0" smtClean="0"/>
              <a:t> Performance Task</a:t>
            </a:r>
            <a:endParaRPr lang="en-US" sz="3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00" t="18103" r="4861" b="26526"/>
          <a:stretch/>
        </p:blipFill>
        <p:spPr>
          <a:xfrm>
            <a:off x="92037" y="1445762"/>
            <a:ext cx="8910342" cy="4173988"/>
          </a:xfrm>
          <a:prstGeom prst="rect">
            <a:avLst/>
          </a:prstGeom>
        </p:spPr>
      </p:pic>
      <p:sp>
        <p:nvSpPr>
          <p:cNvPr id="9" name="Up Arrow 8"/>
          <p:cNvSpPr/>
          <p:nvPr/>
        </p:nvSpPr>
        <p:spPr bwMode="auto">
          <a:xfrm rot="16200000">
            <a:off x="5676872" y="3078354"/>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8" name="Content Placeholder 7"/>
          <p:cNvSpPr>
            <a:spLocks noGrp="1"/>
          </p:cNvSpPr>
          <p:nvPr>
            <p:ph idx="1"/>
          </p:nvPr>
        </p:nvSpPr>
        <p:spPr>
          <a:xfrm>
            <a:off x="282537" y="926174"/>
            <a:ext cx="2714625" cy="369332"/>
          </a:xfrm>
          <a:prstGeom prst="rect">
            <a:avLst/>
          </a:prstGeom>
          <a:solidFill>
            <a:schemeClr val="accent1">
              <a:lumMod val="20000"/>
              <a:lumOff val="80000"/>
            </a:schemeClr>
          </a:solidFill>
          <a:ln>
            <a:solidFill>
              <a:srgbClr val="000000"/>
            </a:solidFill>
          </a:ln>
        </p:spPr>
        <p:txBody>
          <a:bodyPr wrap="square">
            <a:spAutoFit/>
          </a:bodyPr>
          <a:lstStyle/>
          <a:p>
            <a:pPr marL="45720" indent="0" algn="ctr">
              <a:buNone/>
            </a:pPr>
            <a:r>
              <a:rPr lang="en-US" sz="2000" dirty="0" smtClean="0">
                <a:solidFill>
                  <a:srgbClr val="000000"/>
                </a:solidFill>
                <a:latin typeface="+mn-lt"/>
              </a:rPr>
              <a:t>Teacher Facing Page </a:t>
            </a:r>
            <a:endParaRPr lang="en-US" sz="2000" dirty="0">
              <a:solidFill>
                <a:srgbClr val="000000"/>
              </a:solidFill>
              <a:latin typeface="+mn-lt"/>
            </a:endParaRPr>
          </a:p>
        </p:txBody>
      </p:sp>
      <p:sp>
        <p:nvSpPr>
          <p:cNvPr id="6" name="Up Arrow 5"/>
          <p:cNvSpPr/>
          <p:nvPr/>
        </p:nvSpPr>
        <p:spPr bwMode="auto">
          <a:xfrm rot="16200000">
            <a:off x="5133948" y="4459479"/>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7" name="Up Arrow 6"/>
          <p:cNvSpPr/>
          <p:nvPr/>
        </p:nvSpPr>
        <p:spPr bwMode="auto">
          <a:xfrm rot="16200000">
            <a:off x="2657448" y="3230955"/>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059090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1761151" y="1794978"/>
            <a:ext cx="4707685" cy="4448452"/>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1950239" y="4354037"/>
            <a:ext cx="1071563" cy="1483495"/>
          </a:xfrm>
          <a:prstGeom prst="rect">
            <a:avLst/>
          </a:prstGeom>
        </p:spPr>
      </p:pic>
      <p:pic>
        <p:nvPicPr>
          <p:cNvPr id="10" name="Picture 2" descr="https://upload.wikimedia.org/wikipedia/commons/thumb/2/29/Circle-two.svg/922px-Circle-two.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77238" y="2104340"/>
            <a:ext cx="1427844" cy="15858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8" name="Content Placeholder 7"/>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323977" y="898193"/>
            <a:ext cx="886060" cy="1216073"/>
          </a:xfrm>
          <a:prstGeom prst="rect">
            <a:avLst/>
          </a:prstGeom>
        </p:spPr>
      </p:pic>
      <p:pic>
        <p:nvPicPr>
          <p:cNvPr id="9"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4199" y="905179"/>
            <a:ext cx="867682" cy="1202102"/>
          </a:xfrm>
          <a:prstGeom prst="rect">
            <a:avLst/>
          </a:prstGeom>
        </p:spPr>
      </p:pic>
      <p:pic>
        <p:nvPicPr>
          <p:cNvPr id="11" name="Content Placeholder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4526" y="929886"/>
            <a:ext cx="870961" cy="1191366"/>
          </a:xfrm>
          <a:prstGeom prst="rect">
            <a:avLst/>
          </a:prstGeom>
        </p:spPr>
      </p:pic>
    </p:spTree>
    <p:extLst>
      <p:ext uri="{BB962C8B-B14F-4D97-AF65-F5344CB8AC3E}">
        <p14:creationId xmlns:p14="http://schemas.microsoft.com/office/powerpoint/2010/main" val="2818477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a:t>
            </a:r>
            <a:r>
              <a:rPr lang="en-US" sz="3800" dirty="0">
                <a:solidFill>
                  <a:schemeClr val="bg1"/>
                </a:solidFill>
              </a:rPr>
              <a:t>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1785258" y="2180432"/>
            <a:ext cx="4498710" cy="4250985"/>
          </a:xfrm>
          <a:prstGeom prst="rect">
            <a:avLst/>
          </a:prstGeom>
        </p:spPr>
      </p:pic>
      <p:pic>
        <p:nvPicPr>
          <p:cNvPr id="15"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5458" y="2180432"/>
            <a:ext cx="1599281" cy="15992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l="34204" t="52341" r="49887" b="18681"/>
          <a:stretch/>
        </p:blipFill>
        <p:spPr>
          <a:xfrm>
            <a:off x="1899707" y="4644051"/>
            <a:ext cx="1071563" cy="1508302"/>
          </a:xfrm>
          <a:prstGeom prst="rect">
            <a:avLst/>
          </a:prstGeom>
        </p:spPr>
      </p:pic>
      <p:sp>
        <p:nvSpPr>
          <p:cNvPr id="11" name="Rectangle 10"/>
          <p:cNvSpPr/>
          <p:nvPr/>
        </p:nvSpPr>
        <p:spPr>
          <a:xfrm>
            <a:off x="182246" y="1091706"/>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468" y="897908"/>
            <a:ext cx="886475" cy="1216642"/>
          </a:xfrm>
          <a:prstGeom prst="rect">
            <a:avLst/>
          </a:prstGeom>
        </p:spPr>
      </p:pic>
      <p:pic>
        <p:nvPicPr>
          <p:cNvPr id="9" name="Content Placeholder 8"/>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8054526" y="929886"/>
            <a:ext cx="870961" cy="119136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8942" y="929886"/>
            <a:ext cx="888817" cy="1250546"/>
          </a:xfrm>
          <a:prstGeom prst="rect">
            <a:avLst/>
          </a:prstGeom>
        </p:spPr>
      </p:pic>
    </p:spTree>
    <p:extLst>
      <p:ext uri="{BB962C8B-B14F-4D97-AF65-F5344CB8AC3E}">
        <p14:creationId xmlns:p14="http://schemas.microsoft.com/office/powerpoint/2010/main" val="238158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424" y="1202400"/>
            <a:ext cx="7886700" cy="5037025"/>
          </a:xfrm>
        </p:spPr>
        <p:txBody>
          <a:bodyPr>
            <a:normAutofit/>
          </a:bodyPr>
          <a:lstStyle/>
          <a:p>
            <a:r>
              <a:rPr lang="en-US" b="0" dirty="0" smtClean="0">
                <a:solidFill>
                  <a:srgbClr val="000000"/>
                </a:solidFill>
              </a:rPr>
              <a:t>Paper-based assessment </a:t>
            </a:r>
          </a:p>
          <a:p>
            <a:r>
              <a:rPr lang="en-US" b="0" dirty="0" smtClean="0">
                <a:solidFill>
                  <a:srgbClr val="000000"/>
                </a:solidFill>
              </a:rPr>
              <a:t>Individually administered</a:t>
            </a:r>
          </a:p>
          <a:p>
            <a:r>
              <a:rPr lang="en-US" b="0" dirty="0" smtClean="0">
                <a:solidFill>
                  <a:srgbClr val="000000"/>
                </a:solidFill>
              </a:rPr>
              <a:t>Scored </a:t>
            </a:r>
            <a:r>
              <a:rPr lang="en-US" b="0" dirty="0">
                <a:solidFill>
                  <a:srgbClr val="000000"/>
                </a:solidFill>
              </a:rPr>
              <a:t>locally by the Test </a:t>
            </a:r>
            <a:r>
              <a:rPr lang="en-US" b="0" dirty="0" smtClean="0">
                <a:solidFill>
                  <a:srgbClr val="000000"/>
                </a:solidFill>
              </a:rPr>
              <a:t>Examiner</a:t>
            </a:r>
          </a:p>
          <a:p>
            <a:r>
              <a:rPr lang="en-US" b="0" dirty="0" smtClean="0">
                <a:solidFill>
                  <a:srgbClr val="000000"/>
                </a:solidFill>
              </a:rPr>
              <a:t>Scores are entered into </a:t>
            </a:r>
            <a:r>
              <a:rPr lang="en-US" b="0" dirty="0">
                <a:solidFill>
                  <a:srgbClr val="000000"/>
                </a:solidFill>
              </a:rPr>
              <a:t>t</a:t>
            </a:r>
            <a:r>
              <a:rPr lang="en-US" b="0" dirty="0" smtClean="0">
                <a:solidFill>
                  <a:srgbClr val="000000"/>
                </a:solidFill>
              </a:rPr>
              <a:t>he </a:t>
            </a:r>
            <a:r>
              <a:rPr lang="en-US" b="0" dirty="0">
                <a:solidFill>
                  <a:srgbClr val="000000"/>
                </a:solidFill>
              </a:rPr>
              <a:t>PearsonAccess</a:t>
            </a:r>
            <a:r>
              <a:rPr lang="en-US" b="0" baseline="30000" dirty="0">
                <a:solidFill>
                  <a:srgbClr val="000000"/>
                </a:solidFill>
              </a:rPr>
              <a:t>next</a:t>
            </a:r>
            <a:r>
              <a:rPr lang="en-US" b="0" dirty="0">
                <a:solidFill>
                  <a:srgbClr val="000000"/>
                </a:solidFill>
              </a:rPr>
              <a:t> </a:t>
            </a:r>
            <a:r>
              <a:rPr lang="en-US" b="0" dirty="0" smtClean="0">
                <a:solidFill>
                  <a:srgbClr val="000000"/>
                </a:solidFill>
              </a:rPr>
              <a:t>portal</a:t>
            </a:r>
            <a:endParaRPr lang="en-US" b="0" dirty="0"/>
          </a:p>
        </p:txBody>
      </p:sp>
      <p:sp>
        <p:nvSpPr>
          <p:cNvPr id="3" name="Title 2"/>
          <p:cNvSpPr>
            <a:spLocks noGrp="1"/>
          </p:cNvSpPr>
          <p:nvPr>
            <p:ph type="title"/>
          </p:nvPr>
        </p:nvSpPr>
        <p:spPr/>
        <p:txBody>
          <a:bodyPr/>
          <a:lstStyle/>
          <a:p>
            <a:r>
              <a:rPr lang="en-US" dirty="0" smtClean="0"/>
              <a:t>CoAlt: Science and Social Studies</a:t>
            </a:r>
            <a:endParaRPr lang="en-US" dirty="0"/>
          </a:p>
        </p:txBody>
      </p:sp>
      <p:sp>
        <p:nvSpPr>
          <p:cNvPr id="4" name="Footer Placeholder 3"/>
          <p:cNvSpPr>
            <a:spLocks noGrp="1"/>
          </p:cNvSpPr>
          <p:nvPr>
            <p:ph type="ftr" sz="quarter" idx="4294967295"/>
          </p:nvPr>
        </p:nvSpPr>
        <p:spPr>
          <a:xfrm>
            <a:off x="0" y="6482311"/>
            <a:ext cx="2895600" cy="365125"/>
          </a:xfrm>
          <a:prstGeom prst="rect">
            <a:avLst/>
          </a:prstGeom>
        </p:spPr>
        <p:txBody>
          <a:bodyPr/>
          <a:lstStyle/>
          <a:p>
            <a:fld id="{757A2F4E-5D54-B04B-91BD-7E78EE1FE9FD}" type="slidenum">
              <a:rPr lang="en-US" smtClean="0"/>
              <a:pPr/>
              <a:t>5</a:t>
            </a:fld>
            <a:endParaRPr lang="en-US" dirty="0" smtClean="0"/>
          </a:p>
        </p:txBody>
      </p:sp>
    </p:spTree>
    <p:extLst>
      <p:ext uri="{BB962C8B-B14F-4D97-AF65-F5344CB8AC3E}">
        <p14:creationId xmlns:p14="http://schemas.microsoft.com/office/powerpoint/2010/main" val="2592740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285026" y="1577473"/>
            <a:ext cx="4707685" cy="4448452"/>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481258" y="4173062"/>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468" y="897908"/>
            <a:ext cx="886475" cy="1216642"/>
          </a:xfrm>
          <a:prstGeom prst="rect">
            <a:avLst/>
          </a:prstGeom>
        </p:spPr>
      </p:pic>
      <p:pic>
        <p:nvPicPr>
          <p:cNvPr id="9"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4199" y="905179"/>
            <a:ext cx="867682" cy="120210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spTree>
    <p:extLst>
      <p:ext uri="{BB962C8B-B14F-4D97-AF65-F5344CB8AC3E}">
        <p14:creationId xmlns:p14="http://schemas.microsoft.com/office/powerpoint/2010/main" val="760344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a:t>
            </a:r>
            <a:r>
              <a:rPr lang="en-US" sz="3800" dirty="0">
                <a:solidFill>
                  <a:schemeClr val="bg1"/>
                </a:solidFill>
              </a:rPr>
              <a:t>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1937370" y="1921329"/>
            <a:ext cx="4933982" cy="4662288"/>
          </a:xfrm>
          <a:prstGeom prst="rect">
            <a:avLst/>
          </a:prstGeom>
        </p:spPr>
      </p:pic>
      <p:grpSp>
        <p:nvGrpSpPr>
          <p:cNvPr id="6" name="Group 5"/>
          <p:cNvGrpSpPr/>
          <p:nvPr/>
        </p:nvGrpSpPr>
        <p:grpSpPr>
          <a:xfrm>
            <a:off x="5418612" y="2101700"/>
            <a:ext cx="1571376" cy="1654627"/>
            <a:chOff x="9841203" y="0"/>
            <a:chExt cx="3076983" cy="3076983"/>
          </a:xfrm>
        </p:grpSpPr>
        <p:pic>
          <p:nvPicPr>
            <p:cNvPr id="11"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41203" y="0"/>
              <a:ext cx="3076983" cy="30769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524081" y="880290"/>
              <a:ext cx="1711225" cy="1316401"/>
            </a:xfrm>
            <a:prstGeom prst="rect">
              <a:avLst/>
            </a:prstGeom>
            <a:solidFill>
              <a:schemeClr val="bg1"/>
            </a:solidFill>
          </p:spPr>
          <p:txBody>
            <a:bodyPr wrap="square" rtlCol="0">
              <a:spAutoFit/>
            </a:bodyPr>
            <a:lstStyle/>
            <a:p>
              <a:r>
                <a:rPr lang="en-US" sz="4000" b="1" dirty="0">
                  <a:solidFill>
                    <a:srgbClr val="523F2D"/>
                  </a:solidFill>
                </a:rPr>
                <a:t>NR</a:t>
              </a:r>
            </a:p>
          </p:txBody>
        </p:sp>
      </p:grpSp>
      <p:sp>
        <p:nvSpPr>
          <p:cNvPr id="14" name="Rectangle 13"/>
          <p:cNvSpPr/>
          <p:nvPr/>
        </p:nvSpPr>
        <p:spPr>
          <a:xfrm>
            <a:off x="182246" y="1139331"/>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9" name="Content Placeholder 8"/>
          <p:cNvPicPr>
            <a:picLocks noGrp="1" noChangeAspect="1"/>
          </p:cNvPicPr>
          <p:nvPr>
            <p:ph idx="1"/>
          </p:nvPr>
        </p:nvPicPr>
        <p:blipFill rotWithShape="1">
          <a:blip r:embed="rId5" cstate="email">
            <a:extLst>
              <a:ext uri="{28A0092B-C50C-407E-A947-70E740481C1C}">
                <a14:useLocalDpi xmlns:a14="http://schemas.microsoft.com/office/drawing/2010/main" val="0"/>
              </a:ext>
            </a:extLst>
          </a:blip>
          <a:srcRect l="17835" t="51545" r="17960" b="18049"/>
          <a:stretch/>
        </p:blipFill>
        <p:spPr>
          <a:xfrm>
            <a:off x="5767349" y="931608"/>
            <a:ext cx="3319099" cy="1215666"/>
          </a:xfrm>
          <a:prstGeom prst="rect">
            <a:avLst/>
          </a:prstGeom>
        </p:spPr>
      </p:pic>
    </p:spTree>
    <p:extLst>
      <p:ext uri="{BB962C8B-B14F-4D97-AF65-F5344CB8AC3E}">
        <p14:creationId xmlns:p14="http://schemas.microsoft.com/office/powerpoint/2010/main" val="2175917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285026" y="1577473"/>
            <a:ext cx="4707685" cy="4448452"/>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481258" y="4173062"/>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468" y="897908"/>
            <a:ext cx="886475" cy="1216642"/>
          </a:xfrm>
          <a:prstGeom prst="rect">
            <a:avLst/>
          </a:prstGeom>
        </p:spPr>
      </p:pic>
      <p:pic>
        <p:nvPicPr>
          <p:cNvPr id="9"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4199" y="905179"/>
            <a:ext cx="867682" cy="120210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spTree>
    <p:extLst>
      <p:ext uri="{BB962C8B-B14F-4D97-AF65-F5344CB8AC3E}">
        <p14:creationId xmlns:p14="http://schemas.microsoft.com/office/powerpoint/2010/main" val="2860066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smtClean="0">
                <a:solidFill>
                  <a:schemeClr val="bg1"/>
                </a:solidFill>
              </a:rPr>
              <a:t>Supported Performance Task</a:t>
            </a:r>
            <a:endParaRPr lang="en-US" sz="3600" dirty="0">
              <a:solidFill>
                <a:schemeClr val="bg1"/>
              </a:solidFill>
            </a:endParaRP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5987" y="1904494"/>
            <a:ext cx="7477772" cy="4226228"/>
          </a:xfrm>
          <a:prstGeom prst="rect">
            <a:avLst/>
          </a:prstGeom>
        </p:spPr>
      </p:pic>
      <p:sp>
        <p:nvSpPr>
          <p:cNvPr id="11" name="Up Arrow 10"/>
          <p:cNvSpPr/>
          <p:nvPr/>
        </p:nvSpPr>
        <p:spPr bwMode="auto">
          <a:xfrm rot="5400000">
            <a:off x="705462" y="1907896"/>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Up Arrow 12"/>
          <p:cNvSpPr/>
          <p:nvPr/>
        </p:nvSpPr>
        <p:spPr bwMode="auto">
          <a:xfrm rot="16200000">
            <a:off x="6021092" y="3091945"/>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Rectangle 13"/>
          <p:cNvSpPr/>
          <p:nvPr/>
        </p:nvSpPr>
        <p:spPr>
          <a:xfrm>
            <a:off x="185227" y="1001692"/>
            <a:ext cx="2375267"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Teacher Facing Page </a:t>
            </a:r>
            <a:endParaRPr lang="en-US" sz="2000" dirty="0">
              <a:solidFill>
                <a:srgbClr val="000000"/>
              </a:solidFill>
            </a:endParaRPr>
          </a:p>
        </p:txBody>
      </p:sp>
    </p:spTree>
    <p:extLst>
      <p:ext uri="{BB962C8B-B14F-4D97-AF65-F5344CB8AC3E}">
        <p14:creationId xmlns:p14="http://schemas.microsoft.com/office/powerpoint/2010/main" val="2821810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3"/>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4199" y="905179"/>
            <a:ext cx="867682" cy="1202102"/>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sp>
        <p:nvSpPr>
          <p:cNvPr id="8" name="Up Arrow 7"/>
          <p:cNvSpPr/>
          <p:nvPr/>
        </p:nvSpPr>
        <p:spPr bwMode="auto">
          <a:xfrm rot="5400000">
            <a:off x="1874256" y="4460408"/>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468" y="897908"/>
            <a:ext cx="886475" cy="12166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spTree>
    <p:extLst>
      <p:ext uri="{BB962C8B-B14F-4D97-AF65-F5344CB8AC3E}">
        <p14:creationId xmlns:p14="http://schemas.microsoft.com/office/powerpoint/2010/main" val="28275899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3"/>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4199" y="905179"/>
            <a:ext cx="867682" cy="1202102"/>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sp>
        <p:nvSpPr>
          <p:cNvPr id="8" name="Up Arrow 7"/>
          <p:cNvSpPr/>
          <p:nvPr/>
        </p:nvSpPr>
        <p:spPr bwMode="auto">
          <a:xfrm rot="6749413">
            <a:off x="3714546" y="3804497"/>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051" y="4622016"/>
            <a:ext cx="1066098" cy="146316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pic>
        <p:nvPicPr>
          <p:cNvPr id="10" name="Picture 2" descr="https://upload.wikimedia.org/wikipedia/commons/thumb/2/29/Circle-two.svg/922px-Circle-two.svg.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03093" y="2254484"/>
            <a:ext cx="1427844" cy="158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88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a:t>
            </a:r>
            <a:r>
              <a:rPr lang="en-US" sz="3800" dirty="0">
                <a:solidFill>
                  <a:schemeClr val="bg1"/>
                </a:solidFill>
              </a:rPr>
              <a:t>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091511" y="1852950"/>
            <a:ext cx="4498710" cy="4250985"/>
          </a:xfrm>
          <a:prstGeom prst="rect">
            <a:avLst/>
          </a:prstGeom>
        </p:spPr>
      </p:pic>
      <p:pic>
        <p:nvPicPr>
          <p:cNvPr id="15"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46582" y="2101862"/>
            <a:ext cx="1599281" cy="15992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l="34204" t="52341" r="49887" b="18681"/>
          <a:stretch/>
        </p:blipFill>
        <p:spPr>
          <a:xfrm>
            <a:off x="3690784" y="4282101"/>
            <a:ext cx="1071563" cy="1508302"/>
          </a:xfrm>
          <a:prstGeom prst="rect">
            <a:avLst/>
          </a:prstGeom>
        </p:spPr>
      </p:pic>
      <p:sp>
        <p:nvSpPr>
          <p:cNvPr id="11" name="Rectangle 10"/>
          <p:cNvSpPr/>
          <p:nvPr/>
        </p:nvSpPr>
        <p:spPr>
          <a:xfrm>
            <a:off x="182246" y="1091706"/>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259801" y="4282101"/>
            <a:ext cx="1071563" cy="1483495"/>
          </a:xfrm>
          <a:prstGeom prst="rect">
            <a:avLst/>
          </a:prstGeom>
        </p:spPr>
      </p:pic>
      <p:sp>
        <p:nvSpPr>
          <p:cNvPr id="10" name="Up Arrow 9"/>
          <p:cNvSpPr/>
          <p:nvPr/>
        </p:nvSpPr>
        <p:spPr bwMode="auto">
          <a:xfrm rot="6989735">
            <a:off x="3178763" y="3715366"/>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12" name="Content Placeholder 11"/>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155220" y="910557"/>
            <a:ext cx="868014" cy="119130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spTree>
    <p:extLst>
      <p:ext uri="{BB962C8B-B14F-4D97-AF65-F5344CB8AC3E}">
        <p14:creationId xmlns:p14="http://schemas.microsoft.com/office/powerpoint/2010/main" val="4345717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2"/>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4199" y="905179"/>
            <a:ext cx="867682" cy="1202102"/>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051" y="4622016"/>
            <a:ext cx="1066098" cy="146316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spTree>
    <p:extLst>
      <p:ext uri="{BB962C8B-B14F-4D97-AF65-F5344CB8AC3E}">
        <p14:creationId xmlns:p14="http://schemas.microsoft.com/office/powerpoint/2010/main" val="2225355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3"/>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4199" y="905179"/>
            <a:ext cx="867682" cy="1202102"/>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sp>
        <p:nvSpPr>
          <p:cNvPr id="8" name="Up Arrow 7"/>
          <p:cNvSpPr/>
          <p:nvPr/>
        </p:nvSpPr>
        <p:spPr bwMode="auto">
          <a:xfrm rot="6989735">
            <a:off x="3653517" y="4067080"/>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468" y="897908"/>
            <a:ext cx="886475" cy="12166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grpSp>
        <p:nvGrpSpPr>
          <p:cNvPr id="10" name="Group 9"/>
          <p:cNvGrpSpPr/>
          <p:nvPr/>
        </p:nvGrpSpPr>
        <p:grpSpPr>
          <a:xfrm>
            <a:off x="6403255" y="2221129"/>
            <a:ext cx="1571376" cy="1654627"/>
            <a:chOff x="9841203" y="0"/>
            <a:chExt cx="3076983" cy="3076983"/>
          </a:xfrm>
        </p:grpSpPr>
        <p:pic>
          <p:nvPicPr>
            <p:cNvPr id="11" name="Picture 4" descr="https://upload.wikimedia.org/wikipedia/commons/5/58/1NumberOneInCircl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841203" y="0"/>
              <a:ext cx="3076983" cy="30769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524081" y="880290"/>
              <a:ext cx="1711225" cy="1316401"/>
            </a:xfrm>
            <a:prstGeom prst="rect">
              <a:avLst/>
            </a:prstGeom>
            <a:solidFill>
              <a:schemeClr val="bg1"/>
            </a:solidFill>
          </p:spPr>
          <p:txBody>
            <a:bodyPr wrap="square" rtlCol="0">
              <a:spAutoFit/>
            </a:bodyPr>
            <a:lstStyle/>
            <a:p>
              <a:r>
                <a:rPr lang="en-US" sz="4000" b="1" dirty="0">
                  <a:solidFill>
                    <a:srgbClr val="523F2D"/>
                  </a:solidFill>
                </a:rPr>
                <a:t>NR</a:t>
              </a:r>
            </a:p>
          </p:txBody>
        </p:sp>
      </p:grpSp>
    </p:spTree>
    <p:extLst>
      <p:ext uri="{BB962C8B-B14F-4D97-AF65-F5344CB8AC3E}">
        <p14:creationId xmlns:p14="http://schemas.microsoft.com/office/powerpoint/2010/main" val="9763849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2"/>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4199" y="905179"/>
            <a:ext cx="867682" cy="1202102"/>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sp>
        <p:nvSpPr>
          <p:cNvPr id="8" name="Up Arrow 7"/>
          <p:cNvSpPr/>
          <p:nvPr/>
        </p:nvSpPr>
        <p:spPr bwMode="auto">
          <a:xfrm rot="6749413">
            <a:off x="3671236" y="4006236"/>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051" y="4622016"/>
            <a:ext cx="1066098" cy="146316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sp>
        <p:nvSpPr>
          <p:cNvPr id="11" name="Up Arrow 10"/>
          <p:cNvSpPr/>
          <p:nvPr/>
        </p:nvSpPr>
        <p:spPr bwMode="auto">
          <a:xfrm rot="6749413">
            <a:off x="2238171" y="4006236"/>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05493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 Examiners enter scores into </a:t>
            </a:r>
            <a:r>
              <a:rPr lang="en-US" dirty="0" err="1" smtClean="0"/>
              <a:t>PA</a:t>
            </a:r>
            <a:r>
              <a:rPr lang="en-US" baseline="30000" dirty="0" err="1" smtClean="0"/>
              <a:t>next</a:t>
            </a:r>
            <a:endParaRPr lang="en-US" baseline="30000" dirty="0" smtClean="0"/>
          </a:p>
          <a:p>
            <a:pPr lvl="1">
              <a:spcBef>
                <a:spcPts val="600"/>
              </a:spcBef>
              <a:spcAft>
                <a:spcPts val="600"/>
              </a:spcAft>
            </a:pPr>
            <a:r>
              <a:rPr lang="en-US" dirty="0" smtClean="0"/>
              <a:t>Score entry window closes Wednesday, May 2, 2018</a:t>
            </a:r>
          </a:p>
          <a:p>
            <a:pPr lvl="1">
              <a:spcBef>
                <a:spcPts val="600"/>
              </a:spcBef>
              <a:spcAft>
                <a:spcPts val="600"/>
              </a:spcAft>
            </a:pPr>
            <a:r>
              <a:rPr lang="en-US" b="1" i="1" u="sng" dirty="0" smtClean="0"/>
              <a:t>DO NOT</a:t>
            </a:r>
            <a:r>
              <a:rPr lang="en-US" dirty="0" smtClean="0"/>
              <a:t> return any materials until you have verified that the student scores have been entered</a:t>
            </a:r>
          </a:p>
          <a:p>
            <a:pPr lvl="1">
              <a:spcBef>
                <a:spcPts val="600"/>
              </a:spcBef>
              <a:spcAft>
                <a:spcPts val="600"/>
              </a:spcAft>
            </a:pPr>
            <a:r>
              <a:rPr lang="en-US" dirty="0" smtClean="0"/>
              <a:t>Do not assign a teacher both TE and TA roles</a:t>
            </a:r>
          </a:p>
          <a:p>
            <a:pPr lvl="2">
              <a:spcBef>
                <a:spcPts val="600"/>
              </a:spcBef>
              <a:spcAft>
                <a:spcPts val="600"/>
              </a:spcAft>
            </a:pPr>
            <a:r>
              <a:rPr lang="en-US" dirty="0" smtClean="0"/>
              <a:t>Limits </a:t>
            </a:r>
            <a:r>
              <a:rPr lang="en-US" smtClean="0"/>
              <a:t>other functions</a:t>
            </a:r>
            <a:endParaRPr lang="en-US" dirty="0" smtClean="0"/>
          </a:p>
        </p:txBody>
      </p:sp>
      <p:sp>
        <p:nvSpPr>
          <p:cNvPr id="3" name="Title 2"/>
          <p:cNvSpPr>
            <a:spLocks noGrp="1"/>
          </p:cNvSpPr>
          <p:nvPr>
            <p:ph type="title"/>
          </p:nvPr>
        </p:nvSpPr>
        <p:spPr>
          <a:xfrm>
            <a:off x="249174" y="153924"/>
            <a:ext cx="7886700" cy="521208"/>
          </a:xfrm>
        </p:spPr>
        <p:txBody>
          <a:bodyPr/>
          <a:lstStyle/>
          <a:p>
            <a:r>
              <a:rPr lang="en-US" dirty="0" smtClean="0"/>
              <a:t>Score Entry</a:t>
            </a:r>
            <a:endParaRPr lang="en-US" dirty="0"/>
          </a:p>
        </p:txBody>
      </p:sp>
    </p:spTree>
    <p:extLst>
      <p:ext uri="{BB962C8B-B14F-4D97-AF65-F5344CB8AC3E}">
        <p14:creationId xmlns:p14="http://schemas.microsoft.com/office/powerpoint/2010/main" val="3473537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smtClean="0">
                <a:solidFill>
                  <a:schemeClr val="bg1"/>
                </a:solidFill>
              </a:rPr>
              <a:t>Supported Performance Task</a:t>
            </a:r>
            <a:endParaRPr lang="en-US" sz="3600" dirty="0">
              <a:solidFill>
                <a:schemeClr val="bg1"/>
              </a:solidFill>
            </a:endParaRP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5987" y="1904494"/>
            <a:ext cx="7477772" cy="4226228"/>
          </a:xfrm>
          <a:prstGeom prst="rect">
            <a:avLst/>
          </a:prstGeom>
        </p:spPr>
      </p:pic>
      <p:sp>
        <p:nvSpPr>
          <p:cNvPr id="7" name="Up Arrow 6"/>
          <p:cNvSpPr/>
          <p:nvPr/>
        </p:nvSpPr>
        <p:spPr bwMode="auto">
          <a:xfrm rot="16200000">
            <a:off x="5992727" y="4994547"/>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Up Arrow 12"/>
          <p:cNvSpPr/>
          <p:nvPr/>
        </p:nvSpPr>
        <p:spPr bwMode="auto">
          <a:xfrm rot="16200000">
            <a:off x="6447128" y="3863470"/>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Rectangle 13"/>
          <p:cNvSpPr/>
          <p:nvPr/>
        </p:nvSpPr>
        <p:spPr>
          <a:xfrm>
            <a:off x="185227" y="1001692"/>
            <a:ext cx="2375267"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Teacher Facing Page </a:t>
            </a:r>
            <a:endParaRPr lang="en-US" sz="2000" dirty="0">
              <a:solidFill>
                <a:srgbClr val="000000"/>
              </a:solidFill>
            </a:endParaRPr>
          </a:p>
        </p:txBody>
      </p:sp>
    </p:spTree>
    <p:extLst>
      <p:ext uri="{BB962C8B-B14F-4D97-AF65-F5344CB8AC3E}">
        <p14:creationId xmlns:p14="http://schemas.microsoft.com/office/powerpoint/2010/main" val="3421067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2"/>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4199" y="905179"/>
            <a:ext cx="867682" cy="1202102"/>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sp>
        <p:nvSpPr>
          <p:cNvPr id="8" name="Up Arrow 7"/>
          <p:cNvSpPr/>
          <p:nvPr/>
        </p:nvSpPr>
        <p:spPr bwMode="auto">
          <a:xfrm rot="6749413">
            <a:off x="3671236" y="4006236"/>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051" y="4622016"/>
            <a:ext cx="1066098" cy="146316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sp>
        <p:nvSpPr>
          <p:cNvPr id="11" name="Up Arrow 10"/>
          <p:cNvSpPr/>
          <p:nvPr/>
        </p:nvSpPr>
        <p:spPr bwMode="auto">
          <a:xfrm rot="6749413">
            <a:off x="2238171" y="4006236"/>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40530402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3"/>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67349" y="4661794"/>
            <a:ext cx="1027406" cy="1423387"/>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051" y="4622016"/>
            <a:ext cx="1066098" cy="146316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2865" y="1014450"/>
            <a:ext cx="839057" cy="1147725"/>
          </a:xfrm>
          <a:prstGeom prst="rect">
            <a:avLst/>
          </a:prstGeom>
        </p:spPr>
      </p:pic>
      <p:pic>
        <p:nvPicPr>
          <p:cNvPr id="10" name="Picture 2" descr="https://upload.wikimedia.org/wikipedia/commons/thumb/2/29/Circle-two.svg/922px-Circle-two.svg.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60243" y="2034673"/>
            <a:ext cx="1427844" cy="1585805"/>
          </a:xfrm>
          <a:prstGeom prst="rect">
            <a:avLst/>
          </a:prstGeom>
          <a:noFill/>
          <a:extLst>
            <a:ext uri="{909E8E84-426E-40DD-AFC4-6F175D3DCCD1}">
              <a14:hiddenFill xmlns:a14="http://schemas.microsoft.com/office/drawing/2010/main">
                <a:solidFill>
                  <a:srgbClr val="FFFFFF"/>
                </a:solidFill>
              </a14:hiddenFill>
            </a:ext>
          </a:extLst>
        </p:spPr>
      </p:pic>
      <p:sp>
        <p:nvSpPr>
          <p:cNvPr id="8" name="Up Arrow 7"/>
          <p:cNvSpPr/>
          <p:nvPr/>
        </p:nvSpPr>
        <p:spPr bwMode="auto">
          <a:xfrm rot="6749413">
            <a:off x="5051715" y="4044332"/>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0750404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a:solidFill>
                  <a:schemeClr val="bg1"/>
                </a:solidFill>
              </a:rPr>
              <a:t>Supported Performance Tas</a:t>
            </a:r>
            <a:r>
              <a:rPr lang="en-US" sz="3800" dirty="0">
                <a:solidFill>
                  <a:schemeClr val="bg1"/>
                </a:solidFill>
              </a:rPr>
              <a:t>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091510" y="1905702"/>
            <a:ext cx="4498710" cy="4250985"/>
          </a:xfrm>
          <a:prstGeom prst="rect">
            <a:avLst/>
          </a:prstGeom>
        </p:spPr>
      </p:pic>
      <p:pic>
        <p:nvPicPr>
          <p:cNvPr id="15"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0580" y="1890253"/>
            <a:ext cx="1599281" cy="15992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l="34204" t="52341" r="49887" b="18681"/>
          <a:stretch/>
        </p:blipFill>
        <p:spPr>
          <a:xfrm>
            <a:off x="7610081" y="957876"/>
            <a:ext cx="1071563" cy="1508302"/>
          </a:xfrm>
          <a:prstGeom prst="rect">
            <a:avLst/>
          </a:prstGeom>
        </p:spPr>
      </p:pic>
      <p:sp>
        <p:nvSpPr>
          <p:cNvPr id="11" name="Rectangle 10"/>
          <p:cNvSpPr/>
          <p:nvPr/>
        </p:nvSpPr>
        <p:spPr>
          <a:xfrm>
            <a:off x="182246" y="1091706"/>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259800" y="4386876"/>
            <a:ext cx="1071563" cy="148349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6251" y="4369654"/>
            <a:ext cx="1066098" cy="146316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6549" y="4420510"/>
            <a:ext cx="1035348" cy="1416226"/>
          </a:xfrm>
          <a:prstGeom prst="rect">
            <a:avLst/>
          </a:prstGeom>
        </p:spPr>
      </p:pic>
      <p:sp>
        <p:nvSpPr>
          <p:cNvPr id="10" name="Up Arrow 9"/>
          <p:cNvSpPr/>
          <p:nvPr/>
        </p:nvSpPr>
        <p:spPr bwMode="auto">
          <a:xfrm rot="6989735">
            <a:off x="4663019" y="3741758"/>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973159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a:solidFill>
                  <a:schemeClr val="bg1"/>
                </a:solidFill>
              </a:rPr>
              <a:t>Supported Performance Ta</a:t>
            </a:r>
            <a:r>
              <a:rPr lang="en-US" sz="3800" dirty="0">
                <a:solidFill>
                  <a:schemeClr val="bg1"/>
                </a:solidFill>
              </a:rPr>
              <a:t>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327502" y="1784896"/>
            <a:ext cx="4661127" cy="4404458"/>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563475" y="4334108"/>
            <a:ext cx="1071563" cy="1483495"/>
          </a:xfrm>
          <a:prstGeom prst="rect">
            <a:avLst/>
          </a:prstGeom>
        </p:spPr>
      </p:pic>
      <p:sp>
        <p:nvSpPr>
          <p:cNvPr id="16" name="Rectangle 15"/>
          <p:cNvSpPr/>
          <p:nvPr/>
        </p:nvSpPr>
        <p:spPr>
          <a:xfrm>
            <a:off x="182246" y="99358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val="0"/>
              </a:ext>
            </a:extLst>
          </a:blip>
          <a:srcRect l="17977" t="51551" r="65797" b="19710"/>
          <a:stretch/>
        </p:blipFill>
        <p:spPr>
          <a:xfrm>
            <a:off x="3923727" y="4334108"/>
            <a:ext cx="1092947" cy="1495859"/>
          </a:xfrm>
          <a:prstGeom prst="rect">
            <a:avLst/>
          </a:prstGeom>
        </p:spPr>
      </p:pic>
      <p:pic>
        <p:nvPicPr>
          <p:cNvPr id="20" name="Picture 19"/>
          <p:cNvPicPr>
            <a:picLocks noChangeAspect="1"/>
          </p:cNvPicPr>
          <p:nvPr/>
        </p:nvPicPr>
        <p:blipFill rotWithShape="1">
          <a:blip r:embed="rId6" cstate="email">
            <a:extLst>
              <a:ext uri="{28A0092B-C50C-407E-A947-70E740481C1C}">
                <a14:useLocalDpi xmlns:a14="http://schemas.microsoft.com/office/drawing/2010/main" val="0"/>
              </a:ext>
            </a:extLst>
          </a:blip>
          <a:srcRect l="65413" t="51545" r="17960" b="18049"/>
          <a:stretch/>
        </p:blipFill>
        <p:spPr>
          <a:xfrm>
            <a:off x="7265299" y="1126938"/>
            <a:ext cx="1119993" cy="1582616"/>
          </a:xfrm>
          <a:prstGeom prst="rect">
            <a:avLst/>
          </a:prstGeom>
        </p:spPr>
      </p:pic>
      <p:pic>
        <p:nvPicPr>
          <p:cNvPr id="21" name="Picture 20"/>
          <p:cNvPicPr>
            <a:picLocks noChangeAspect="1"/>
          </p:cNvPicPr>
          <p:nvPr/>
        </p:nvPicPr>
        <p:blipFill rotWithShape="1">
          <a:blip r:embed="rId4" cstate="email">
            <a:extLst>
              <a:ext uri="{28A0092B-C50C-407E-A947-70E740481C1C}">
                <a14:useLocalDpi xmlns:a14="http://schemas.microsoft.com/office/drawing/2010/main" val="0"/>
              </a:ext>
            </a:extLst>
          </a:blip>
          <a:srcRect l="34061" t="51545" r="50030" b="18049"/>
          <a:stretch/>
        </p:blipFill>
        <p:spPr>
          <a:xfrm>
            <a:off x="5537597" y="4334108"/>
            <a:ext cx="1071563" cy="1582616"/>
          </a:xfrm>
          <a:prstGeom prst="rect">
            <a:avLst/>
          </a:prstGeom>
        </p:spPr>
      </p:pic>
    </p:spTree>
    <p:extLst>
      <p:ext uri="{BB962C8B-B14F-4D97-AF65-F5344CB8AC3E}">
        <p14:creationId xmlns:p14="http://schemas.microsoft.com/office/powerpoint/2010/main" val="1789491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481258" y="2034673"/>
            <a:ext cx="4707685" cy="444845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4199" y="905179"/>
            <a:ext cx="867682" cy="1202102"/>
          </a:xfr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795583" y="4601687"/>
            <a:ext cx="1071563" cy="1483495"/>
          </a:xfrm>
          <a:prstGeom prst="rect">
            <a:avLst/>
          </a:prstGeom>
        </p:spPr>
      </p:pic>
      <p:sp>
        <p:nvSpPr>
          <p:cNvPr id="12" name="Rectangle 11"/>
          <p:cNvSpPr/>
          <p:nvPr/>
        </p:nvSpPr>
        <p:spPr>
          <a:xfrm>
            <a:off x="182246" y="110779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sp>
        <p:nvSpPr>
          <p:cNvPr id="8" name="Up Arrow 7"/>
          <p:cNvSpPr/>
          <p:nvPr/>
        </p:nvSpPr>
        <p:spPr bwMode="auto">
          <a:xfrm rot="6989735">
            <a:off x="5320392" y="4067080"/>
            <a:ext cx="305201" cy="9088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35717" tIns="35717" rIns="35717" bIns="35717" numCol="1" rtlCol="0" anchor="ctr" anchorCtr="0" compatLnSpc="1">
            <a:prstTxWarp prst="textNoShape">
              <a:avLst/>
            </a:prstTxWarp>
          </a:bodyPr>
          <a:lstStyle/>
          <a:p>
            <a:pPr marL="160729" defTabSz="410751" fontAlgn="base" hangingPunct="0">
              <a:spcBef>
                <a:spcPct val="0"/>
              </a:spcBef>
              <a:spcAft>
                <a:spcPct val="0"/>
              </a:spcAft>
            </a:pPr>
            <a:endParaRPr lang="en-US" sz="1300">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0664" y="4641936"/>
            <a:ext cx="1022257" cy="14029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81" y="910556"/>
            <a:ext cx="880193" cy="1203994"/>
          </a:xfrm>
          <a:prstGeom prst="rect">
            <a:avLst/>
          </a:prstGeom>
        </p:spPr>
      </p:pic>
      <p:grpSp>
        <p:nvGrpSpPr>
          <p:cNvPr id="10" name="Group 9"/>
          <p:cNvGrpSpPr/>
          <p:nvPr/>
        </p:nvGrpSpPr>
        <p:grpSpPr>
          <a:xfrm>
            <a:off x="5992940" y="1944904"/>
            <a:ext cx="1571376" cy="1654627"/>
            <a:chOff x="9841203" y="0"/>
            <a:chExt cx="3076983" cy="3076983"/>
          </a:xfrm>
        </p:grpSpPr>
        <p:pic>
          <p:nvPicPr>
            <p:cNvPr id="11" name="Picture 4" descr="https://upload.wikimedia.org/wikipedia/commons/5/58/1NumberOneInCircl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841203" y="0"/>
              <a:ext cx="3076983" cy="30769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524081" y="880290"/>
              <a:ext cx="1711225" cy="1316401"/>
            </a:xfrm>
            <a:prstGeom prst="rect">
              <a:avLst/>
            </a:prstGeom>
            <a:solidFill>
              <a:schemeClr val="bg1"/>
            </a:solidFill>
          </p:spPr>
          <p:txBody>
            <a:bodyPr wrap="square" rtlCol="0">
              <a:spAutoFit/>
            </a:bodyPr>
            <a:lstStyle/>
            <a:p>
              <a:r>
                <a:rPr lang="en-US" sz="4000" b="1" dirty="0">
                  <a:solidFill>
                    <a:srgbClr val="523F2D"/>
                  </a:solidFill>
                </a:rPr>
                <a:t>NR</a:t>
              </a:r>
            </a:p>
          </p:txBody>
        </p:sp>
      </p:grpSp>
    </p:spTree>
    <p:extLst>
      <p:ext uri="{BB962C8B-B14F-4D97-AF65-F5344CB8AC3E}">
        <p14:creationId xmlns:p14="http://schemas.microsoft.com/office/powerpoint/2010/main" val="315661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3600" dirty="0">
                <a:solidFill>
                  <a:schemeClr val="bg1"/>
                </a:solidFill>
              </a:rPr>
              <a:t>Supported Performance Ta</a:t>
            </a:r>
            <a:r>
              <a:rPr lang="en-US" sz="3800" dirty="0">
                <a:solidFill>
                  <a:schemeClr val="bg1"/>
                </a:solidFill>
              </a:rPr>
              <a:t>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327502" y="1784896"/>
            <a:ext cx="4661127" cy="4404458"/>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563475" y="4334108"/>
            <a:ext cx="1071563" cy="1483495"/>
          </a:xfrm>
          <a:prstGeom prst="rect">
            <a:avLst/>
          </a:prstGeom>
        </p:spPr>
      </p:pic>
      <p:sp>
        <p:nvSpPr>
          <p:cNvPr id="16" name="Rectangle 15"/>
          <p:cNvSpPr/>
          <p:nvPr/>
        </p:nvSpPr>
        <p:spPr>
          <a:xfrm>
            <a:off x="182246" y="993588"/>
            <a:ext cx="2381229" cy="400110"/>
          </a:xfrm>
          <a:prstGeom prst="rect">
            <a:avLst/>
          </a:prstGeom>
          <a:solidFill>
            <a:schemeClr val="accent1">
              <a:lumMod val="20000"/>
              <a:lumOff val="80000"/>
            </a:schemeClr>
          </a:solidFill>
          <a:ln>
            <a:solidFill>
              <a:srgbClr val="000000"/>
            </a:solidFill>
          </a:ln>
        </p:spPr>
        <p:txBody>
          <a:bodyPr wrap="none">
            <a:spAutoFit/>
          </a:bodyPr>
          <a:lstStyle/>
          <a:p>
            <a:pPr marL="45720" indent="0" algn="ctr">
              <a:buNone/>
            </a:pPr>
            <a:r>
              <a:rPr lang="en-US" sz="2000" dirty="0" smtClean="0">
                <a:solidFill>
                  <a:srgbClr val="000000"/>
                </a:solidFill>
              </a:rPr>
              <a:t>Student </a:t>
            </a:r>
            <a:r>
              <a:rPr lang="en-US" sz="2000" dirty="0">
                <a:solidFill>
                  <a:srgbClr val="000000"/>
                </a:solidFill>
              </a:rPr>
              <a:t>Facing Page </a:t>
            </a:r>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val="0"/>
              </a:ext>
            </a:extLst>
          </a:blip>
          <a:srcRect l="17977" t="51551" r="65797" b="19710"/>
          <a:stretch/>
        </p:blipFill>
        <p:spPr>
          <a:xfrm>
            <a:off x="3923727" y="4334108"/>
            <a:ext cx="1092947" cy="1495859"/>
          </a:xfrm>
          <a:prstGeom prst="rect">
            <a:avLst/>
          </a:prstGeom>
        </p:spPr>
      </p:pic>
      <p:pic>
        <p:nvPicPr>
          <p:cNvPr id="20" name="Picture 19"/>
          <p:cNvPicPr>
            <a:picLocks noChangeAspect="1"/>
          </p:cNvPicPr>
          <p:nvPr/>
        </p:nvPicPr>
        <p:blipFill rotWithShape="1">
          <a:blip r:embed="rId6" cstate="email">
            <a:extLst>
              <a:ext uri="{28A0092B-C50C-407E-A947-70E740481C1C}">
                <a14:useLocalDpi xmlns:a14="http://schemas.microsoft.com/office/drawing/2010/main" val="0"/>
              </a:ext>
            </a:extLst>
          </a:blip>
          <a:srcRect l="65413" t="51545" r="17960" b="18049"/>
          <a:stretch/>
        </p:blipFill>
        <p:spPr>
          <a:xfrm>
            <a:off x="7265299" y="1126938"/>
            <a:ext cx="1119993" cy="1582616"/>
          </a:xfrm>
          <a:prstGeom prst="rect">
            <a:avLst/>
          </a:prstGeom>
        </p:spPr>
      </p:pic>
      <p:pic>
        <p:nvPicPr>
          <p:cNvPr id="21" name="Picture 20"/>
          <p:cNvPicPr>
            <a:picLocks noChangeAspect="1"/>
          </p:cNvPicPr>
          <p:nvPr/>
        </p:nvPicPr>
        <p:blipFill rotWithShape="1">
          <a:blip r:embed="rId4" cstate="email">
            <a:extLst>
              <a:ext uri="{28A0092B-C50C-407E-A947-70E740481C1C}">
                <a14:useLocalDpi xmlns:a14="http://schemas.microsoft.com/office/drawing/2010/main" val="0"/>
              </a:ext>
            </a:extLst>
          </a:blip>
          <a:srcRect l="34061" t="51545" r="50030" b="18049"/>
          <a:stretch/>
        </p:blipFill>
        <p:spPr>
          <a:xfrm>
            <a:off x="5537597" y="4334108"/>
            <a:ext cx="1071563" cy="1582616"/>
          </a:xfrm>
          <a:prstGeom prst="rect">
            <a:avLst/>
          </a:prstGeom>
        </p:spPr>
      </p:pic>
    </p:spTree>
    <p:extLst>
      <p:ext uri="{BB962C8B-B14F-4D97-AF65-F5344CB8AC3E}">
        <p14:creationId xmlns:p14="http://schemas.microsoft.com/office/powerpoint/2010/main" val="31712742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Peer Practice</a:t>
            </a:r>
            <a:endParaRPr lang="en-US" dirty="0"/>
          </a:p>
        </p:txBody>
      </p:sp>
    </p:spTree>
    <p:extLst>
      <p:ext uri="{BB962C8B-B14F-4D97-AF65-F5344CB8AC3E}">
        <p14:creationId xmlns:p14="http://schemas.microsoft.com/office/powerpoint/2010/main" val="2595982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Wrap - Up</a:t>
            </a:r>
            <a:endParaRPr lang="en-US" dirty="0"/>
          </a:p>
        </p:txBody>
      </p:sp>
    </p:spTree>
    <p:extLst>
      <p:ext uri="{BB962C8B-B14F-4D97-AF65-F5344CB8AC3E}">
        <p14:creationId xmlns:p14="http://schemas.microsoft.com/office/powerpoint/2010/main" val="25367547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2955" y="1202400"/>
            <a:ext cx="8318090" cy="5037025"/>
          </a:xfrm>
        </p:spPr>
        <p:txBody>
          <a:bodyPr/>
          <a:lstStyle/>
          <a:p>
            <a:r>
              <a:rPr lang="en-US" sz="2800" dirty="0" smtClean="0"/>
              <a:t>Train-the-trainer model</a:t>
            </a:r>
          </a:p>
          <a:p>
            <a:pPr lvl="1"/>
            <a:r>
              <a:rPr lang="en-US" sz="2400" dirty="0" smtClean="0"/>
              <a:t>Teachers must be trained on both ELA/Math and SC/SS </a:t>
            </a:r>
            <a:r>
              <a:rPr lang="en-US" sz="2400" u="sng" dirty="0" smtClean="0"/>
              <a:t>annually</a:t>
            </a:r>
          </a:p>
          <a:p>
            <a:pPr lvl="1"/>
            <a:r>
              <a:rPr lang="en-US" sz="2400" dirty="0" smtClean="0"/>
              <a:t>Teachers must have the opportunity to practice</a:t>
            </a:r>
          </a:p>
          <a:p>
            <a:pPr lvl="2"/>
            <a:r>
              <a:rPr lang="en-US" sz="2000" dirty="0"/>
              <a:t>S</a:t>
            </a:r>
            <a:r>
              <a:rPr lang="en-US" sz="2000" dirty="0" smtClean="0"/>
              <a:t>ome teachers had difficulty with the scaffolds</a:t>
            </a:r>
          </a:p>
          <a:p>
            <a:pPr lvl="2"/>
            <a:r>
              <a:rPr lang="en-US" sz="2000" dirty="0" smtClean="0"/>
              <a:t>Some teachers did not prepare materials before hand</a:t>
            </a:r>
          </a:p>
          <a:p>
            <a:r>
              <a:rPr lang="en-US" sz="2600" dirty="0" smtClean="0"/>
              <a:t>Emphasize the need for school staff to support teachers during administration</a:t>
            </a:r>
          </a:p>
          <a:p>
            <a:pPr lvl="1"/>
            <a:r>
              <a:rPr lang="en-US" sz="2200" dirty="0" smtClean="0"/>
              <a:t>Students are to test in a one-on-one environment</a:t>
            </a:r>
          </a:p>
          <a:p>
            <a:pPr lvl="1"/>
            <a:r>
              <a:rPr lang="en-US" sz="2200" dirty="0" smtClean="0"/>
              <a:t>Remind staff to not enter room while testing</a:t>
            </a:r>
          </a:p>
          <a:p>
            <a:pPr lvl="1"/>
            <a:endParaRPr lang="en-US" sz="2200" dirty="0" smtClean="0"/>
          </a:p>
          <a:p>
            <a:pPr lvl="2"/>
            <a:endParaRPr lang="en-US" dirty="0" smtClean="0"/>
          </a:p>
          <a:p>
            <a:pPr lvl="2"/>
            <a:endParaRPr lang="en-US" dirty="0" smtClean="0"/>
          </a:p>
        </p:txBody>
      </p:sp>
      <p:sp>
        <p:nvSpPr>
          <p:cNvPr id="3" name="Title 2"/>
          <p:cNvSpPr>
            <a:spLocks noGrp="1"/>
          </p:cNvSpPr>
          <p:nvPr>
            <p:ph type="title"/>
          </p:nvPr>
        </p:nvSpPr>
        <p:spPr/>
        <p:txBody>
          <a:bodyPr/>
          <a:lstStyle/>
          <a:p>
            <a:r>
              <a:rPr lang="en-US" dirty="0" smtClean="0"/>
              <a:t>Notes for Training</a:t>
            </a:r>
            <a:endParaRPr lang="en-US" dirty="0"/>
          </a:p>
        </p:txBody>
      </p:sp>
    </p:spTree>
    <p:extLst>
      <p:ext uri="{BB962C8B-B14F-4D97-AF65-F5344CB8AC3E}">
        <p14:creationId xmlns:p14="http://schemas.microsoft.com/office/powerpoint/2010/main" val="35828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solidFill>
                  <a:srgbClr val="000000"/>
                </a:solidFill>
              </a:rPr>
              <a:t>Computer-based assessment</a:t>
            </a:r>
            <a:endParaRPr lang="en-US" b="0" dirty="0">
              <a:solidFill>
                <a:srgbClr val="000000"/>
              </a:solidFill>
            </a:endParaRPr>
          </a:p>
          <a:p>
            <a:r>
              <a:rPr lang="en-US" b="0" dirty="0">
                <a:solidFill>
                  <a:srgbClr val="000000"/>
                </a:solidFill>
              </a:rPr>
              <a:t>Individually </a:t>
            </a:r>
            <a:r>
              <a:rPr lang="en-US" b="0" dirty="0" smtClean="0">
                <a:solidFill>
                  <a:srgbClr val="000000"/>
                </a:solidFill>
              </a:rPr>
              <a:t>administered</a:t>
            </a:r>
          </a:p>
          <a:p>
            <a:r>
              <a:rPr lang="en-US" b="0" dirty="0" smtClean="0">
                <a:solidFill>
                  <a:srgbClr val="000000"/>
                </a:solidFill>
              </a:rPr>
              <a:t>Test Administrators/DACs use Educator Portal for student management</a:t>
            </a:r>
          </a:p>
          <a:p>
            <a:r>
              <a:rPr lang="en-US" b="0" dirty="0" smtClean="0">
                <a:solidFill>
                  <a:srgbClr val="000000"/>
                </a:solidFill>
              </a:rPr>
              <a:t>Students test using KITE Client</a:t>
            </a:r>
            <a:endParaRPr lang="en-US" b="0" dirty="0">
              <a:solidFill>
                <a:srgbClr val="000000"/>
              </a:solidFill>
            </a:endParaRPr>
          </a:p>
          <a:p>
            <a:pPr marL="45720" indent="0">
              <a:buNone/>
            </a:pPr>
            <a:endParaRPr lang="en-US" b="0" dirty="0">
              <a:solidFill>
                <a:srgbClr val="000000"/>
              </a:solidFill>
            </a:endParaRPr>
          </a:p>
          <a:p>
            <a:r>
              <a:rPr lang="en-US" b="0" dirty="0" smtClean="0">
                <a:solidFill>
                  <a:srgbClr val="000000"/>
                </a:solidFill>
              </a:rPr>
              <a:t>Same window as CMAS: ELA and Math</a:t>
            </a:r>
          </a:p>
          <a:p>
            <a:pPr lvl="1"/>
            <a:r>
              <a:rPr lang="en-US" sz="2400" dirty="0">
                <a:solidFill>
                  <a:srgbClr val="000000"/>
                </a:solidFill>
              </a:rPr>
              <a:t>If using the </a:t>
            </a:r>
            <a:r>
              <a:rPr lang="en-US" sz="2400" dirty="0" smtClean="0">
                <a:solidFill>
                  <a:srgbClr val="000000"/>
                </a:solidFill>
              </a:rPr>
              <a:t>3-week </a:t>
            </a:r>
            <a:r>
              <a:rPr lang="en-US" sz="2400" dirty="0">
                <a:solidFill>
                  <a:srgbClr val="000000"/>
                </a:solidFill>
              </a:rPr>
              <a:t>window (paper-based or online), </a:t>
            </a:r>
            <a:r>
              <a:rPr lang="en-US" sz="2400" dirty="0" smtClean="0">
                <a:solidFill>
                  <a:srgbClr val="000000"/>
                </a:solidFill>
              </a:rPr>
              <a:t>have </a:t>
            </a:r>
            <a:r>
              <a:rPr lang="en-US" sz="2400" dirty="0">
                <a:solidFill>
                  <a:srgbClr val="000000"/>
                </a:solidFill>
              </a:rPr>
              <a:t>the same 3 week window for DLM.  </a:t>
            </a:r>
          </a:p>
          <a:p>
            <a:pPr lvl="1"/>
            <a:r>
              <a:rPr lang="en-US" sz="2400" dirty="0" smtClean="0">
                <a:solidFill>
                  <a:srgbClr val="000000"/>
                </a:solidFill>
              </a:rPr>
              <a:t>If using the 6-week extended window for the general online assessments, have the same 6-week window for DLM.</a:t>
            </a:r>
          </a:p>
        </p:txBody>
      </p:sp>
      <p:sp>
        <p:nvSpPr>
          <p:cNvPr id="3" name="Title 2"/>
          <p:cNvSpPr>
            <a:spLocks noGrp="1"/>
          </p:cNvSpPr>
          <p:nvPr>
            <p:ph type="title"/>
          </p:nvPr>
        </p:nvSpPr>
        <p:spPr/>
        <p:txBody>
          <a:bodyPr/>
          <a:lstStyle/>
          <a:p>
            <a:r>
              <a:rPr lang="en-US" dirty="0" smtClean="0"/>
              <a:t>CoAlt: ELA and Math (DLM)</a:t>
            </a:r>
            <a:endParaRPr lang="en-US" dirty="0"/>
          </a:p>
        </p:txBody>
      </p:sp>
      <p:sp>
        <p:nvSpPr>
          <p:cNvPr id="4" name="Footer Placeholder 3"/>
          <p:cNvSpPr>
            <a:spLocks noGrp="1"/>
          </p:cNvSpPr>
          <p:nvPr>
            <p:ph type="ftr" sz="quarter" idx="4294967295"/>
          </p:nvPr>
        </p:nvSpPr>
        <p:spPr>
          <a:xfrm>
            <a:off x="0" y="6482311"/>
            <a:ext cx="2895600" cy="365125"/>
          </a:xfrm>
          <a:prstGeom prst="rect">
            <a:avLst/>
          </a:prstGeom>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2134940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DLM is only for ELA/Math</a:t>
            </a:r>
          </a:p>
          <a:p>
            <a:pPr lvl="1"/>
            <a:r>
              <a:rPr lang="en-US" dirty="0" smtClean="0"/>
              <a:t>Do not roster a student to science</a:t>
            </a:r>
          </a:p>
          <a:p>
            <a:pPr lvl="1"/>
            <a:r>
              <a:rPr lang="en-US" dirty="0" smtClean="0"/>
              <a:t>Will not receive a test through Educator Portal/KITE</a:t>
            </a:r>
          </a:p>
          <a:p>
            <a:pPr lvl="1"/>
            <a:r>
              <a:rPr lang="en-US" dirty="0" smtClean="0"/>
              <a:t>Emphasize SC/SS is paper test</a:t>
            </a:r>
          </a:p>
          <a:p>
            <a:pPr lvl="1"/>
            <a:r>
              <a:rPr lang="en-US" dirty="0" smtClean="0"/>
              <a:t>DLM ELA/Math is the alternate for 9,10, and 11</a:t>
            </a:r>
          </a:p>
          <a:p>
            <a:pPr lvl="2"/>
            <a:r>
              <a:rPr lang="en-US" dirty="0" smtClean="0"/>
              <a:t>Do not test </a:t>
            </a:r>
            <a:r>
              <a:rPr lang="en-US" smtClean="0"/>
              <a:t>these students on PSAT/SAT</a:t>
            </a:r>
          </a:p>
          <a:p>
            <a:r>
              <a:rPr lang="en-US" dirty="0" smtClean="0"/>
              <a:t>CoAlt Monitoring</a:t>
            </a:r>
          </a:p>
          <a:p>
            <a:pPr lvl="1"/>
            <a:r>
              <a:rPr lang="en-US" dirty="0" smtClean="0"/>
              <a:t>Used for training purposed</a:t>
            </a:r>
          </a:p>
          <a:p>
            <a:pPr lvl="1"/>
            <a:r>
              <a:rPr lang="en-US" dirty="0" smtClean="0"/>
              <a:t>Not intended as a “</a:t>
            </a:r>
            <a:r>
              <a:rPr lang="en-US" dirty="0" err="1" smtClean="0"/>
              <a:t>gotcha</a:t>
            </a:r>
            <a:r>
              <a:rPr lang="en-US" dirty="0" smtClean="0"/>
              <a:t>” </a:t>
            </a:r>
          </a:p>
          <a:p>
            <a:pPr lvl="1"/>
            <a:endParaRPr lang="en-US" dirty="0"/>
          </a:p>
        </p:txBody>
      </p:sp>
      <p:sp>
        <p:nvSpPr>
          <p:cNvPr id="3" name="Title 2"/>
          <p:cNvSpPr>
            <a:spLocks noGrp="1"/>
          </p:cNvSpPr>
          <p:nvPr>
            <p:ph type="title"/>
          </p:nvPr>
        </p:nvSpPr>
        <p:spPr/>
        <p:txBody>
          <a:bodyPr/>
          <a:lstStyle/>
          <a:p>
            <a:r>
              <a:rPr lang="en-US" dirty="0" smtClean="0"/>
              <a:t>Notes for Training</a:t>
            </a:r>
            <a:endParaRPr lang="en-US" dirty="0"/>
          </a:p>
        </p:txBody>
      </p:sp>
    </p:spTree>
    <p:extLst>
      <p:ext uri="{BB962C8B-B14F-4D97-AF65-F5344CB8AC3E}">
        <p14:creationId xmlns:p14="http://schemas.microsoft.com/office/powerpoint/2010/main" val="3358188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 Examiners enter scores into </a:t>
            </a:r>
            <a:r>
              <a:rPr lang="en-US" dirty="0" err="1" smtClean="0"/>
              <a:t>PA</a:t>
            </a:r>
            <a:r>
              <a:rPr lang="en-US" baseline="30000" dirty="0" err="1" smtClean="0"/>
              <a:t>next</a:t>
            </a:r>
            <a:endParaRPr lang="en-US" baseline="30000" dirty="0" smtClean="0"/>
          </a:p>
          <a:p>
            <a:pPr lvl="1">
              <a:spcBef>
                <a:spcPts val="600"/>
              </a:spcBef>
              <a:spcAft>
                <a:spcPts val="600"/>
              </a:spcAft>
            </a:pPr>
            <a:r>
              <a:rPr lang="en-US" dirty="0" smtClean="0"/>
              <a:t>Score entry window closes Wednesday, May 2, 2018</a:t>
            </a:r>
          </a:p>
          <a:p>
            <a:pPr lvl="1">
              <a:spcBef>
                <a:spcPts val="600"/>
              </a:spcBef>
              <a:spcAft>
                <a:spcPts val="600"/>
              </a:spcAft>
            </a:pPr>
            <a:r>
              <a:rPr lang="en-US" b="1" i="1" u="sng" dirty="0" smtClean="0"/>
              <a:t>DO NOT</a:t>
            </a:r>
            <a:r>
              <a:rPr lang="en-US" dirty="0" smtClean="0"/>
              <a:t> return any materials until you have verified that the student scores have been entered</a:t>
            </a:r>
          </a:p>
          <a:p>
            <a:pPr lvl="1">
              <a:spcBef>
                <a:spcPts val="600"/>
              </a:spcBef>
              <a:spcAft>
                <a:spcPts val="600"/>
              </a:spcAft>
            </a:pPr>
            <a:r>
              <a:rPr lang="en-US" dirty="0" smtClean="0"/>
              <a:t>Do not assign staff both TE and TA roles</a:t>
            </a:r>
          </a:p>
          <a:p>
            <a:pPr lvl="2">
              <a:spcBef>
                <a:spcPts val="600"/>
              </a:spcBef>
              <a:spcAft>
                <a:spcPts val="600"/>
              </a:spcAft>
            </a:pPr>
            <a:r>
              <a:rPr lang="en-US" dirty="0" smtClean="0"/>
              <a:t>TE role limits other functions</a:t>
            </a:r>
          </a:p>
          <a:p>
            <a:pPr lvl="2">
              <a:spcBef>
                <a:spcPts val="600"/>
              </a:spcBef>
              <a:spcAft>
                <a:spcPts val="600"/>
              </a:spcAft>
            </a:pPr>
            <a:r>
              <a:rPr lang="en-US" dirty="0" smtClean="0"/>
              <a:t>Can create separate accounts or DAC can complete score entry</a:t>
            </a:r>
          </a:p>
        </p:txBody>
      </p:sp>
      <p:sp>
        <p:nvSpPr>
          <p:cNvPr id="3" name="Title 2"/>
          <p:cNvSpPr>
            <a:spLocks noGrp="1"/>
          </p:cNvSpPr>
          <p:nvPr>
            <p:ph type="title"/>
          </p:nvPr>
        </p:nvSpPr>
        <p:spPr>
          <a:xfrm>
            <a:off x="249174" y="153924"/>
            <a:ext cx="7886700" cy="521208"/>
          </a:xfrm>
        </p:spPr>
        <p:txBody>
          <a:bodyPr/>
          <a:lstStyle/>
          <a:p>
            <a:r>
              <a:rPr lang="en-US" dirty="0" smtClean="0"/>
              <a:t>Score Entry</a:t>
            </a:r>
            <a:endParaRPr lang="en-US" dirty="0"/>
          </a:p>
        </p:txBody>
      </p:sp>
    </p:spTree>
    <p:extLst>
      <p:ext uri="{BB962C8B-B14F-4D97-AF65-F5344CB8AC3E}">
        <p14:creationId xmlns:p14="http://schemas.microsoft.com/office/powerpoint/2010/main" val="3708022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Questions? </a:t>
            </a:r>
            <a:endParaRPr lang="en-US" dirty="0"/>
          </a:p>
        </p:txBody>
      </p:sp>
    </p:spTree>
    <p:extLst>
      <p:ext uri="{BB962C8B-B14F-4D97-AF65-F5344CB8AC3E}">
        <p14:creationId xmlns:p14="http://schemas.microsoft.com/office/powerpoint/2010/main" val="76733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spcBef>
                <a:spcPts val="844"/>
              </a:spcBef>
              <a:buFont typeface="Wingdings" panose="05000000000000000000" pitchFamily="2" charset="2"/>
              <a:buChar char="§"/>
            </a:pPr>
            <a:r>
              <a:rPr lang="en-US" dirty="0" smtClean="0">
                <a:solidFill>
                  <a:srgbClr val="000000"/>
                </a:solidFill>
              </a:rPr>
              <a:t>Student is presented with three or four answer options</a:t>
            </a:r>
          </a:p>
          <a:p>
            <a:pPr marL="342900" indent="-342900">
              <a:spcBef>
                <a:spcPts val="844"/>
              </a:spcBef>
              <a:buFont typeface="Wingdings" panose="05000000000000000000" pitchFamily="2" charset="2"/>
              <a:buChar char="§"/>
            </a:pPr>
            <a:r>
              <a:rPr lang="en-US" dirty="0" smtClean="0">
                <a:solidFill>
                  <a:srgbClr val="000000"/>
                </a:solidFill>
              </a:rPr>
              <a:t>Represent prompt at level four only when the student does not respond</a:t>
            </a:r>
          </a:p>
          <a:p>
            <a:pPr marL="342900" indent="-342900">
              <a:spcBef>
                <a:spcPts val="844"/>
              </a:spcBef>
              <a:buFont typeface="Wingdings" panose="05000000000000000000" pitchFamily="2" charset="2"/>
              <a:buChar char="§"/>
            </a:pPr>
            <a:r>
              <a:rPr lang="en-US" dirty="0" smtClean="0">
                <a:solidFill>
                  <a:srgbClr val="000000"/>
                </a:solidFill>
              </a:rPr>
              <a:t>Student will work with the item until the correct answer is received or the maximum number of attempts is reached</a:t>
            </a:r>
          </a:p>
          <a:p>
            <a:pPr marL="342900" indent="-342900">
              <a:spcBef>
                <a:spcPts val="844"/>
              </a:spcBef>
              <a:buFont typeface="Wingdings" panose="05000000000000000000" pitchFamily="2" charset="2"/>
              <a:buChar char="§"/>
            </a:pPr>
            <a:r>
              <a:rPr lang="en-US" dirty="0" smtClean="0">
                <a:solidFill>
                  <a:srgbClr val="000000"/>
                </a:solidFill>
              </a:rPr>
              <a:t>CoAlt Test Examiners may not rephrase the prompt</a:t>
            </a:r>
          </a:p>
          <a:p>
            <a:pPr marL="342900" indent="-342900">
              <a:spcBef>
                <a:spcPts val="844"/>
              </a:spcBef>
              <a:buFont typeface="Wingdings" panose="05000000000000000000" pitchFamily="2" charset="2"/>
              <a:buChar char="§"/>
            </a:pPr>
            <a:r>
              <a:rPr lang="en-US" dirty="0" smtClean="0">
                <a:solidFill>
                  <a:srgbClr val="000000"/>
                </a:solidFill>
              </a:rPr>
              <a:t>An additional prompt is included at level three to help engage the student</a:t>
            </a:r>
          </a:p>
          <a:p>
            <a:pPr marL="342900" indent="-342900">
              <a:spcBef>
                <a:spcPts val="844"/>
              </a:spcBef>
              <a:buFont typeface="Wingdings" panose="05000000000000000000" pitchFamily="2" charset="2"/>
              <a:buChar char="§"/>
            </a:pPr>
            <a:r>
              <a:rPr lang="en-US" dirty="0" smtClean="0">
                <a:solidFill>
                  <a:srgbClr val="000000"/>
                </a:solidFill>
              </a:rPr>
              <a:t>Only one data point is recorded</a:t>
            </a:r>
            <a:endParaRPr lang="en-US" dirty="0">
              <a:solidFill>
                <a:srgbClr val="000000"/>
              </a:solidFill>
            </a:endParaRPr>
          </a:p>
        </p:txBody>
      </p:sp>
      <p:sp>
        <p:nvSpPr>
          <p:cNvPr id="2" name="Title 1"/>
          <p:cNvSpPr>
            <a:spLocks noGrp="1"/>
          </p:cNvSpPr>
          <p:nvPr>
            <p:ph type="title"/>
          </p:nvPr>
        </p:nvSpPr>
        <p:spPr/>
        <p:txBody>
          <a:bodyPr>
            <a:normAutofit fontScale="90000"/>
          </a:bodyPr>
          <a:lstStyle/>
          <a:p>
            <a:r>
              <a:rPr lang="en-US" sz="3600" dirty="0" smtClean="0">
                <a:solidFill>
                  <a:schemeClr val="bg1"/>
                </a:solidFill>
              </a:rPr>
              <a:t>Administering CoAlt</a:t>
            </a:r>
            <a:r>
              <a:rPr lang="en-US" sz="3600" dirty="0">
                <a:solidFill>
                  <a:schemeClr val="bg1"/>
                </a:solidFill>
              </a:rPr>
              <a:t>: </a:t>
            </a:r>
            <a:r>
              <a:rPr lang="en-US" sz="3600" dirty="0" smtClean="0">
                <a:solidFill>
                  <a:schemeClr val="bg1"/>
                </a:solidFill>
              </a:rPr>
              <a:t>SC/SS</a:t>
            </a:r>
            <a:endParaRPr lang="en-US" sz="3600" dirty="0">
              <a:solidFill>
                <a:schemeClr val="bg1"/>
              </a:solidFill>
            </a:endParaRPr>
          </a:p>
        </p:txBody>
      </p:sp>
    </p:spTree>
    <p:extLst>
      <p:ext uri="{BB962C8B-B14F-4D97-AF65-F5344CB8AC3E}">
        <p14:creationId xmlns:p14="http://schemas.microsoft.com/office/powerpoint/2010/main" val="1992332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pPr marL="342900" indent="-342900">
              <a:spcBef>
                <a:spcPts val="844"/>
              </a:spcBef>
            </a:pPr>
            <a:r>
              <a:rPr lang="en-US" dirty="0" smtClean="0">
                <a:solidFill>
                  <a:srgbClr val="000000"/>
                </a:solidFill>
              </a:rPr>
              <a:t>Paper-based assessment</a:t>
            </a:r>
          </a:p>
          <a:p>
            <a:pPr marL="723279" lvl="4" indent="-321457">
              <a:spcBef>
                <a:spcPts val="844"/>
              </a:spcBef>
              <a:buClr>
                <a:schemeClr val="accent2"/>
              </a:buClr>
              <a:buFont typeface="Arial" panose="020B0604020202020204" pitchFamily="34" charset="0"/>
              <a:buChar char="•"/>
            </a:pPr>
            <a:r>
              <a:rPr lang="en-US" sz="2000" dirty="0" smtClean="0">
                <a:solidFill>
                  <a:srgbClr val="000000"/>
                </a:solidFill>
              </a:rPr>
              <a:t>Online score entry in PearsonAccess</a:t>
            </a:r>
            <a:r>
              <a:rPr lang="en-US" sz="2000" baseline="30000" dirty="0" smtClean="0">
                <a:solidFill>
                  <a:srgbClr val="000000"/>
                </a:solidFill>
              </a:rPr>
              <a:t>Next</a:t>
            </a:r>
          </a:p>
          <a:p>
            <a:pPr marL="342900" indent="-342900">
              <a:spcBef>
                <a:spcPts val="844"/>
              </a:spcBef>
              <a:buFont typeface="Wingdings" panose="05000000000000000000" pitchFamily="2" charset="2"/>
              <a:buChar char="§"/>
            </a:pPr>
            <a:r>
              <a:rPr lang="en-US" dirty="0" smtClean="0">
                <a:solidFill>
                  <a:srgbClr val="000000"/>
                </a:solidFill>
              </a:rPr>
              <a:t>Test books are oriented to the Test Examiner and the student face each other</a:t>
            </a:r>
          </a:p>
          <a:p>
            <a:pPr marL="342900" indent="-342900">
              <a:spcBef>
                <a:spcPts val="844"/>
              </a:spcBef>
              <a:buFont typeface="Wingdings" panose="05000000000000000000" pitchFamily="2" charset="2"/>
              <a:buChar char="§"/>
            </a:pPr>
            <a:r>
              <a:rPr lang="en-US" dirty="0" smtClean="0">
                <a:solidFill>
                  <a:srgbClr val="000000"/>
                </a:solidFill>
              </a:rPr>
              <a:t>Two items </a:t>
            </a:r>
          </a:p>
          <a:p>
            <a:pPr marL="723279" lvl="4" indent="-321457">
              <a:spcBef>
                <a:spcPts val="844"/>
              </a:spcBef>
              <a:buClr>
                <a:schemeClr val="accent2"/>
              </a:buClr>
              <a:buFont typeface="Arial" panose="020B0604020202020204" pitchFamily="34" charset="0"/>
              <a:buChar char="•"/>
            </a:pPr>
            <a:r>
              <a:rPr lang="en-US" sz="2000" dirty="0" smtClean="0">
                <a:solidFill>
                  <a:srgbClr val="000000"/>
                </a:solidFill>
              </a:rPr>
              <a:t>Selected Response</a:t>
            </a:r>
          </a:p>
          <a:p>
            <a:pPr marL="723279" lvl="4" indent="-321457">
              <a:spcBef>
                <a:spcPts val="844"/>
              </a:spcBef>
              <a:buClr>
                <a:schemeClr val="accent2"/>
              </a:buClr>
              <a:buFont typeface="Arial" panose="020B0604020202020204" pitchFamily="34" charset="0"/>
              <a:buChar char="•"/>
            </a:pPr>
            <a:r>
              <a:rPr lang="en-US" sz="2000" dirty="0" smtClean="0">
                <a:solidFill>
                  <a:srgbClr val="000000"/>
                </a:solidFill>
              </a:rPr>
              <a:t>Supported Performance Tasks</a:t>
            </a:r>
            <a:endParaRPr lang="en-US" sz="2000" dirty="0">
              <a:solidFill>
                <a:srgbClr val="000000"/>
              </a:solidFill>
            </a:endParaRPr>
          </a:p>
        </p:txBody>
      </p:sp>
      <p:sp>
        <p:nvSpPr>
          <p:cNvPr id="2" name="Title 1"/>
          <p:cNvSpPr>
            <a:spLocks noGrp="1"/>
          </p:cNvSpPr>
          <p:nvPr>
            <p:ph type="title"/>
          </p:nvPr>
        </p:nvSpPr>
        <p:spPr/>
        <p:txBody>
          <a:bodyPr>
            <a:normAutofit fontScale="90000"/>
          </a:bodyPr>
          <a:lstStyle/>
          <a:p>
            <a:r>
              <a:rPr lang="en-US" sz="3600" dirty="0" smtClean="0">
                <a:solidFill>
                  <a:schemeClr val="bg1"/>
                </a:solidFill>
              </a:rPr>
              <a:t>Administering CoAlt</a:t>
            </a:r>
            <a:r>
              <a:rPr lang="en-US" sz="3600" dirty="0">
                <a:solidFill>
                  <a:schemeClr val="bg1"/>
                </a:solidFill>
              </a:rPr>
              <a:t>: </a:t>
            </a:r>
            <a:r>
              <a:rPr lang="en-US" sz="3600" dirty="0" smtClean="0">
                <a:solidFill>
                  <a:schemeClr val="bg1"/>
                </a:solidFill>
              </a:rPr>
              <a:t>SC/SS</a:t>
            </a:r>
            <a:endParaRPr lang="en-US" sz="3600" dirty="0">
              <a:solidFill>
                <a:schemeClr val="bg1"/>
              </a:solidFill>
            </a:endParaRPr>
          </a:p>
        </p:txBody>
      </p:sp>
    </p:spTree>
    <p:extLst>
      <p:ext uri="{BB962C8B-B14F-4D97-AF65-F5344CB8AC3E}">
        <p14:creationId xmlns:p14="http://schemas.microsoft.com/office/powerpoint/2010/main" val="437967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1082</TotalTime>
  <Words>3307</Words>
  <Application>Microsoft Office PowerPoint</Application>
  <PresentationFormat>On-screen Show (4:3)</PresentationFormat>
  <Paragraphs>445</Paragraphs>
  <Slides>72</Slides>
  <Notes>70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Who are the Students?????</vt:lpstr>
      <vt:lpstr>Why is this Important? </vt:lpstr>
      <vt:lpstr>CoAlt Assessment Administration</vt:lpstr>
      <vt:lpstr>CoAlt: Science and Social Studies</vt:lpstr>
      <vt:lpstr>Score Entry</vt:lpstr>
      <vt:lpstr>CoAlt: ELA and Math (DLM)</vt:lpstr>
      <vt:lpstr>Administering CoAlt: SC/SS</vt:lpstr>
      <vt:lpstr>Administering CoAlt: SC/SS</vt:lpstr>
      <vt:lpstr>Chain of Custody</vt:lpstr>
      <vt:lpstr>Test Materials</vt:lpstr>
      <vt:lpstr>Test Materials</vt:lpstr>
      <vt:lpstr>Task Manipulatives</vt:lpstr>
      <vt:lpstr>Task Manipulatives</vt:lpstr>
      <vt:lpstr>Test Layout</vt:lpstr>
      <vt:lpstr>Scheduling</vt:lpstr>
      <vt:lpstr>PowerPoint Presentation</vt:lpstr>
      <vt:lpstr>PowerPoint Presentation</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PowerPoint Presentation</vt:lpstr>
      <vt:lpstr>PowerPoint Presentation</vt:lpstr>
      <vt:lpstr>Supported Performance Task</vt:lpstr>
      <vt:lpstr>Supported Performance Task</vt:lpstr>
      <vt:lpstr>Task Manipulatives</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PowerPoint Presentation</vt:lpstr>
      <vt:lpstr>PowerPoint Presentation</vt:lpstr>
      <vt:lpstr>Notes for Training</vt:lpstr>
      <vt:lpstr>Notes for Training</vt:lpstr>
      <vt:lpstr>Score Entry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Roden, Melinda</cp:lastModifiedBy>
  <cp:revision>83</cp:revision>
  <cp:lastPrinted>2017-09-29T17:14:36Z</cp:lastPrinted>
  <dcterms:created xsi:type="dcterms:W3CDTF">2016-08-31T23:11:11Z</dcterms:created>
  <dcterms:modified xsi:type="dcterms:W3CDTF">2017-09-29T18:22:27Z</dcterms:modified>
</cp:coreProperties>
</file>