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notesSlides/notesSlide23.xml" ContentType="application/vnd.openxmlformats-officedocument.presentationml.notesSlide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notesSlides/notesSlide30.xml" ContentType="application/vnd.openxmlformats-officedocument.presentationml.notesSlide+xml"/>
  <Override PartName="/ppt/tags/tag16.xml" ContentType="application/vnd.openxmlformats-officedocument.presentationml.tags+xml"/>
  <Override PartName="/ppt/notesSlides/notesSlide31.xml" ContentType="application/vnd.openxmlformats-officedocument.presentationml.notesSlide+xml"/>
  <Override PartName="/ppt/tags/tag17.xml" ContentType="application/vnd.openxmlformats-officedocument.presentationml.tags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33.xml" ContentType="application/vnd.openxmlformats-officedocument.presentationml.notesSlide+xml"/>
  <Override PartName="/ppt/tags/tag19.xml" ContentType="application/vnd.openxmlformats-officedocument.presentationml.tags+xml"/>
  <Override PartName="/ppt/notesSlides/notesSlide34.xml" ContentType="application/vnd.openxmlformats-officedocument.presentationml.notesSlide+xml"/>
  <Override PartName="/ppt/tags/tag20.xml" ContentType="application/vnd.openxmlformats-officedocument.presentationml.tags+xml"/>
  <Override PartName="/ppt/notesSlides/notesSlide35.xml" ContentType="application/vnd.openxmlformats-officedocument.presentationml.notesSlide+xml"/>
  <Override PartName="/ppt/tags/tag21.xml" ContentType="application/vnd.openxmlformats-officedocument.presentationml.tags+xml"/>
  <Override PartName="/ppt/notesSlides/notesSlide36.xml" ContentType="application/vnd.openxmlformats-officedocument.presentationml.notesSlide+xml"/>
  <Override PartName="/ppt/tags/tag22.xml" ContentType="application/vnd.openxmlformats-officedocument.presentationml.tags+xml"/>
  <Override PartName="/ppt/notesSlides/notesSlide37.xml" ContentType="application/vnd.openxmlformats-officedocument.presentationml.notesSlide+xml"/>
  <Override PartName="/ppt/tags/tag23.xml" ContentType="application/vnd.openxmlformats-officedocument.presentationml.tags+xml"/>
  <Override PartName="/ppt/notesSlides/notesSlide38.xml" ContentType="application/vnd.openxmlformats-officedocument.presentationml.notesSlide+xml"/>
  <Override PartName="/ppt/tags/tag24.xml" ContentType="application/vnd.openxmlformats-officedocument.presentationml.tags+xml"/>
  <Override PartName="/ppt/notesSlides/notesSlide39.xml" ContentType="application/vnd.openxmlformats-officedocument.presentationml.notesSlide+xml"/>
  <Override PartName="/ppt/tags/tag25.xml" ContentType="application/vnd.openxmlformats-officedocument.presentationml.tags+xml"/>
  <Override PartName="/ppt/notesSlides/notesSlide40.xml" ContentType="application/vnd.openxmlformats-officedocument.presentationml.notesSlide+xml"/>
  <Override PartName="/ppt/tags/tag26.xml" ContentType="application/vnd.openxmlformats-officedocument.presentationml.tags+xml"/>
  <Override PartName="/ppt/notesSlides/notesSlide41.xml" ContentType="application/vnd.openxmlformats-officedocument.presentationml.notesSlide+xml"/>
  <Override PartName="/ppt/tags/tag27.xml" ContentType="application/vnd.openxmlformats-officedocument.presentationml.tags+xml"/>
  <Override PartName="/ppt/notesSlides/notesSlide42.xml" ContentType="application/vnd.openxmlformats-officedocument.presentationml.notesSlide+xml"/>
  <Override PartName="/ppt/tags/tag28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81"/>
  </p:notesMasterIdLst>
  <p:sldIdLst>
    <p:sldId id="272" r:id="rId2"/>
    <p:sldId id="26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350" r:id="rId78"/>
    <p:sldId id="351" r:id="rId79"/>
    <p:sldId id="266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C4E7"/>
    <a:srgbClr val="33CCFF"/>
    <a:srgbClr val="000000"/>
    <a:srgbClr val="EF7521"/>
    <a:srgbClr val="0066CC"/>
    <a:srgbClr val="5C6670"/>
    <a:srgbClr val="FFC846"/>
    <a:srgbClr val="101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664" autoAdjust="0"/>
  </p:normalViewPr>
  <p:slideViewPr>
    <p:cSldViewPr snapToGrid="0">
      <p:cViewPr varScale="1">
        <p:scale>
          <a:sx n="61" d="100"/>
          <a:sy n="61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C41A5-5806-4D8C-9101-87111F98DC1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5EF9D-2794-47AA-B87D-5B4564565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4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63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1A936D-1B13-4125-8497-F4DAF7FBC6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25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833EC-AE6E-46E7-A960-2ACFED590F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63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92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94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07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45639" eaLnBrk="1" hangingPunct="1">
              <a:defRPr/>
            </a:pPr>
            <a:endParaRPr lang="en-US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92918D-8604-408E-8273-B2AF04324B1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12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82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06AA7-0EF7-4180-B7E1-B223BD057DA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88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2B21C-2DFE-459B-A257-A064074C832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5" y="4448377"/>
            <a:ext cx="5142177" cy="4139419"/>
          </a:xfrm>
          <a:noFill/>
          <a:ln/>
        </p:spPr>
        <p:txBody>
          <a:bodyPr lIns="99876" tIns="49062" rIns="99876" bIns="49062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9629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51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833EC-AE6E-46E7-A960-2ACFED590FA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28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1A936D-1B13-4125-8497-F4DAF7FBC6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78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1A936D-1B13-4125-8497-F4DAF7FBC6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15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931354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833EC-AE6E-46E7-A960-2ACFED590F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27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833EC-AE6E-46E7-A960-2ACFED590F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45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833EC-AE6E-46E7-A960-2ACFED590F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25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833EC-AE6E-46E7-A960-2ACFED590F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36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73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8"/>
            <a:ext cx="5607050" cy="5344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833EC-AE6E-46E7-A960-2ACFED590F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67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74706" indent="-174706" defTabSz="931764">
              <a:spcBef>
                <a:spcPts val="1203"/>
              </a:spcBef>
              <a:spcAft>
                <a:spcPts val="1203"/>
              </a:spcAft>
              <a:buClr>
                <a:srgbClr val="8F23B3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833EC-AE6E-46E7-A960-2ACFED590F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47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4851" y="4419600"/>
            <a:ext cx="5600700" cy="91424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indent="0" algn="l" defTabSz="912262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833EC-AE6E-46E7-A960-2ACFED590FA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4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343400"/>
            <a:ext cx="560705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174675" indent="-174675" defTabSz="931596">
              <a:spcBef>
                <a:spcPts val="1203"/>
              </a:spcBef>
              <a:spcAft>
                <a:spcPts val="1203"/>
              </a:spcAft>
              <a:buClr>
                <a:srgbClr val="8F23B3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2945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4343400"/>
            <a:ext cx="560705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174675" indent="-174675" defTabSz="931596">
              <a:spcBef>
                <a:spcPts val="1203"/>
              </a:spcBef>
              <a:spcAft>
                <a:spcPts val="1203"/>
              </a:spcAft>
              <a:buClr>
                <a:srgbClr val="8F23B3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29451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833EC-AE6E-46E7-A960-2ACFED590FA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053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9"/>
            <a:ext cx="5607050" cy="74364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833EC-AE6E-46E7-A960-2ACFED590FA5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386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4572000"/>
            <a:ext cx="5127626" cy="899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4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4572000"/>
            <a:ext cx="5127626" cy="899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42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4572000"/>
            <a:ext cx="5127626" cy="899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42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4572000"/>
            <a:ext cx="5127626" cy="899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42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419601"/>
            <a:ext cx="5562600" cy="8376594"/>
          </a:xfrm>
        </p:spPr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816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2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73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833EC-AE6E-46E7-A960-2ACFED590FA5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523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9"/>
            <a:ext cx="5607050" cy="53371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342870" indent="-34287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90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833EC-AE6E-46E7-A960-2ACFED590FA5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525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marL="0" marR="0" indent="0" algn="l" defTabSz="89531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417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27444" indent="-279789" defTabSz="912417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19145" indent="-223827" defTabSz="912417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566807" indent="-223827" defTabSz="912417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14462" indent="-223827" defTabSz="912417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462124" indent="-223827" defTabSz="912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09782" indent="-223827" defTabSz="912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357441" indent="-223827" defTabSz="912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05100" indent="-223827" defTabSz="9124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D78B0FB-E7A3-43D1-9079-7D4E295E46B3}" type="slidenum"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74</a:t>
            </a:fld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3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833EC-AE6E-46E7-A960-2ACFED590F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28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1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833EC-AE6E-46E7-A960-2ACFED590F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28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1A936D-1B13-4125-8497-F4DAF7FBC6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2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Hea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5923"/>
            <a:ext cx="7772400" cy="1526927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5400">
                <a:latin typeface="+mn-lt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093063"/>
            <a:ext cx="6858000" cy="443429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title="Colorado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82" y="1746979"/>
            <a:ext cx="4491235" cy="81902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88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Hea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7886700" cy="710141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35133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1800">
                <a:latin typeface="+mn-lt"/>
              </a:defRPr>
            </a:lvl3pPr>
            <a:lvl4pPr>
              <a:lnSpc>
                <a:spcPct val="100000"/>
              </a:lnSpc>
              <a:defRPr sz="1800">
                <a:latin typeface="+mn-lt"/>
              </a:defRPr>
            </a:lvl4pPr>
            <a:lvl5pPr>
              <a:lnSpc>
                <a:spcPct val="100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CDE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73" y="6225630"/>
            <a:ext cx="1028753" cy="55882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8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Blue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10" name="Picture 9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1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3529-A88F-46BF-9B69-3814EE3F8492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1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700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37600"/>
            <a:ext cx="2057400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1ECAA-506D-4E44-9547-14D7CD6930F5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37600"/>
            <a:ext cx="3086100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37600"/>
            <a:ext cx="1620774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6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state.co.us/assessment/cmas_2019_unittimes_multgroup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assessment/cmas_2019_unittimes_multgroup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hyperlink" Target="http://www.cde.state.co.us/assessment/trainings" TargetMode="External"/><Relationship Id="rId4" Type="http://schemas.openxmlformats.org/officeDocument/2006/relationships/hyperlink" Target="https://co.pearsonaccessnext.com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hyperlink" Target="https://support.assessment.pearson.com/display/PAsup/PearsonAccess+Next+Online+Support" TargetMode="External"/><Relationship Id="rId5" Type="http://schemas.openxmlformats.org/officeDocument/2006/relationships/hyperlink" Target="http://avocet.pearson.com/CO/Home" TargetMode="External"/><Relationship Id="rId4" Type="http://schemas.openxmlformats.org/officeDocument/2006/relationships/image" Target="../media/image1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hyperlink" Target="https://support.assessment.pearson.com/display/TN/Error+Codes" TargetMode="External"/><Relationship Id="rId4" Type="http://schemas.openxmlformats.org/officeDocument/2006/relationships/hyperlink" Target="https://support.assessment.pearson.com/x/UQUqAQ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31.png"/><Relationship Id="rId4" Type="http://schemas.openxmlformats.org/officeDocument/2006/relationships/hyperlink" Target="https://co.pearsonaccessnext.com/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co.pearsonaccessnext.com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state.co.us/assessment/cmas_coalt_2019_secagree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pearson.cvent.com/COEducatorDatabase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75118" y="1207301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30" dirty="0" smtClean="0">
                <a:solidFill>
                  <a:srgbClr val="FF0000"/>
                </a:solidFill>
              </a:rPr>
              <a:t>ATTENTION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Please review slides before local use.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Update information in red </a:t>
            </a:r>
            <a:r>
              <a:rPr lang="en-US" sz="3600" dirty="0">
                <a:solidFill>
                  <a:srgbClr val="FF0000"/>
                </a:solidFill>
              </a:rPr>
              <a:t>font </a:t>
            </a:r>
            <a:r>
              <a:rPr lang="en-US" sz="3600" dirty="0" smtClean="0">
                <a:solidFill>
                  <a:srgbClr val="FF0000"/>
                </a:solidFill>
              </a:rPr>
              <a:t>with </a:t>
            </a:r>
            <a:r>
              <a:rPr lang="en-US" sz="3600" dirty="0">
                <a:solidFill>
                  <a:srgbClr val="FF0000"/>
                </a:solidFill>
              </a:rPr>
              <a:t>local assessment administration </a:t>
            </a:r>
            <a:r>
              <a:rPr lang="en-US" sz="3600" dirty="0" smtClean="0">
                <a:solidFill>
                  <a:srgbClr val="FF0000"/>
                </a:solidFill>
              </a:rPr>
              <a:t>policies.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What’s New this Year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CMAS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In </a:t>
            </a:r>
            <a:r>
              <a:rPr lang="en-US" dirty="0" err="1" smtClean="0"/>
              <a:t>PearsonAccess</a:t>
            </a:r>
            <a:r>
              <a:rPr lang="en-US" baseline="30000" dirty="0" err="1" smtClean="0"/>
              <a:t>next</a:t>
            </a:r>
            <a:r>
              <a:rPr lang="en-US" dirty="0" smtClean="0"/>
              <a:t>, all content area assessments (i.e., math</a:t>
            </a:r>
            <a:r>
              <a:rPr lang="en-US" dirty="0"/>
              <a:t>, </a:t>
            </a:r>
            <a:r>
              <a:rPr lang="en-US" dirty="0" smtClean="0"/>
              <a:t>ELA, science</a:t>
            </a:r>
            <a:r>
              <a:rPr lang="en-US" dirty="0"/>
              <a:t>, </a:t>
            </a:r>
            <a:r>
              <a:rPr lang="en-US" dirty="0" smtClean="0"/>
              <a:t>and social studies) are listed under </a:t>
            </a:r>
            <a:r>
              <a:rPr lang="en-US" i="1" dirty="0"/>
              <a:t>CMAS Spring </a:t>
            </a:r>
            <a:r>
              <a:rPr lang="en-US" i="1" dirty="0" smtClean="0"/>
              <a:t>2019</a:t>
            </a: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</a:pPr>
            <a:endParaRPr lang="en-US" sz="2000" dirty="0" smtClean="0"/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</a:pPr>
            <a:r>
              <a:rPr lang="en-US" dirty="0" smtClean="0"/>
              <a:t>Math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</a:pPr>
            <a:r>
              <a:rPr lang="en-US" dirty="0"/>
              <a:t>No advanced math options (Algebra I, Geometry, Integrated Math I or Integrated Math II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</a:pPr>
            <a:r>
              <a:rPr lang="en-US" dirty="0"/>
              <a:t>All 7</a:t>
            </a:r>
            <a:r>
              <a:rPr lang="en-US" baseline="30000" dirty="0"/>
              <a:t>th</a:t>
            </a:r>
            <a:r>
              <a:rPr lang="en-US" dirty="0"/>
              <a:t> grade students take CMAS Grade 7 Math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</a:pPr>
            <a:r>
              <a:rPr lang="en-US" dirty="0"/>
              <a:t>All 8</a:t>
            </a:r>
            <a:r>
              <a:rPr lang="en-US" baseline="30000" dirty="0"/>
              <a:t>th</a:t>
            </a:r>
            <a:r>
              <a:rPr lang="en-US" dirty="0"/>
              <a:t> grade students take CMAS Grade 8 Math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19401" y="1814"/>
            <a:ext cx="6324600" cy="1218555"/>
          </a:xfrm>
          <a:prstGeom prst="rect">
            <a:avLst/>
          </a:prstGeom>
        </p:spPr>
        <p:txBody>
          <a:bodyPr lIns="88286" tIns="44147" rIns="88286" bIns="44147" anchor="ctr"/>
          <a:lstStyle>
            <a:lvl1pPr marL="168524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4430" b="1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 Schedule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8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Spring </a:t>
            </a:r>
            <a:r>
              <a:rPr lang="en-US" dirty="0" smtClean="0"/>
              <a:t>2019 </a:t>
            </a:r>
            <a:r>
              <a:rPr lang="en-US" dirty="0"/>
              <a:t>CMAS Window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>
                <a:solidFill>
                  <a:srgbClr val="FF0000"/>
                </a:solidFill>
              </a:rPr>
              <a:t>Insert </a:t>
            </a:r>
            <a:r>
              <a:rPr lang="en-US" dirty="0" smtClean="0">
                <a:solidFill>
                  <a:srgbClr val="FF0000"/>
                </a:solidFill>
              </a:rPr>
              <a:t>the selected district </a:t>
            </a:r>
            <a:r>
              <a:rPr lang="en-US" dirty="0">
                <a:solidFill>
                  <a:srgbClr val="FF0000"/>
                </a:solidFill>
              </a:rPr>
              <a:t>testing </a:t>
            </a:r>
            <a:r>
              <a:rPr lang="en-US" dirty="0" smtClean="0">
                <a:solidFill>
                  <a:srgbClr val="FF0000"/>
                </a:solidFill>
              </a:rPr>
              <a:t>window information</a:t>
            </a:r>
            <a:endParaRPr lang="en-US" dirty="0">
              <a:solidFill>
                <a:srgbClr val="FF0000"/>
              </a:solidFill>
            </a:endParaRPr>
          </a:p>
          <a:p>
            <a:pPr>
              <a:buClrTx/>
            </a:pPr>
            <a:r>
              <a:rPr lang="en-US" dirty="0">
                <a:solidFill>
                  <a:srgbClr val="FF0000"/>
                </a:solidFill>
              </a:rPr>
              <a:t>All testing in all districts must end on or before April </a:t>
            </a:r>
            <a:r>
              <a:rPr lang="en-US" dirty="0" smtClean="0">
                <a:solidFill>
                  <a:srgbClr val="FF0000"/>
                </a:solidFill>
              </a:rPr>
              <a:t>26, 2019</a:t>
            </a:r>
            <a:endParaRPr lang="en-US" dirty="0">
              <a:solidFill>
                <a:srgbClr val="FF0000"/>
              </a:solidFill>
            </a:endParaRPr>
          </a:p>
          <a:p>
            <a:pPr>
              <a:buClrTx/>
            </a:pPr>
            <a:r>
              <a:rPr lang="en-US" dirty="0" smtClean="0">
                <a:solidFill>
                  <a:srgbClr val="FF0000"/>
                </a:solidFill>
              </a:rPr>
              <a:t>Returning materials</a:t>
            </a:r>
          </a:p>
          <a:p>
            <a:pPr lvl="1">
              <a:buClrTx/>
            </a:pPr>
            <a:r>
              <a:rPr lang="en-US" dirty="0" smtClean="0">
                <a:solidFill>
                  <a:srgbClr val="FF0000"/>
                </a:solidFill>
              </a:rPr>
              <a:t>All secure computer-based testing materials (nonscorable) must </a:t>
            </a:r>
            <a:r>
              <a:rPr lang="en-US" dirty="0">
                <a:solidFill>
                  <a:srgbClr val="FF0000"/>
                </a:solidFill>
              </a:rPr>
              <a:t>be shipped back to Pearson with a pick up by May </a:t>
            </a:r>
            <a:r>
              <a:rPr lang="en-US" dirty="0" smtClean="0">
                <a:solidFill>
                  <a:srgbClr val="FF0000"/>
                </a:solidFill>
              </a:rPr>
              <a:t>3, 2019</a:t>
            </a:r>
          </a:p>
          <a:p>
            <a:pPr lvl="1">
              <a:buClrTx/>
            </a:pPr>
            <a:r>
              <a:rPr lang="en-US" dirty="0" smtClean="0">
                <a:solidFill>
                  <a:srgbClr val="FF0000"/>
                </a:solidFill>
              </a:rPr>
              <a:t>Districts need to create an internal return schedule to meet the May 3, 2019 deadline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899E3022-6D51-4386-88AE-A266200424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Administration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776" y="5319394"/>
            <a:ext cx="901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</a:rPr>
              <a:t>*Testing time depends on grade level/course  — refer to </a:t>
            </a:r>
            <a:r>
              <a:rPr lang="en-US" i="1" dirty="0">
                <a:solidFill>
                  <a:prstClr val="black"/>
                </a:solidFill>
                <a:ea typeface="ＭＳ Ｐゴシック" pitchFamily="34" charset="-128"/>
              </a:rPr>
              <a:t>Unit Testing Times and Testing Multiple Groups </a:t>
            </a:r>
            <a:r>
              <a:rPr lang="en-US" dirty="0">
                <a:solidFill>
                  <a:prstClr val="black"/>
                </a:solidFill>
                <a:ea typeface="ＭＳ Ｐゴシック" pitchFamily="34" charset="-128"/>
              </a:rPr>
              <a:t>at </a:t>
            </a:r>
            <a:r>
              <a:rPr lang="en-US" dirty="0">
                <a:solidFill>
                  <a:prstClr val="black"/>
                </a:solidFill>
                <a:ea typeface="ＭＳ Ｐゴシック" pitchFamily="34" charset="-128"/>
                <a:hlinkClick r:id="rId2"/>
              </a:rPr>
              <a:t>http://</a:t>
            </a:r>
            <a:r>
              <a:rPr lang="en-US" dirty="0" smtClean="0">
                <a:solidFill>
                  <a:prstClr val="black"/>
                </a:solidFill>
                <a:ea typeface="ＭＳ Ｐゴシック" pitchFamily="34" charset="-128"/>
                <a:hlinkClick r:id="rId2"/>
              </a:rPr>
              <a:t>www.cde.state.co.us/assessment/cmas_2019_unittimes_multgroups</a:t>
            </a:r>
            <a:r>
              <a:rPr lang="en-US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456713"/>
              </p:ext>
            </p:extLst>
          </p:nvPr>
        </p:nvGraphicFramePr>
        <p:xfrm>
          <a:off x="97883" y="1354713"/>
          <a:ext cx="8973770" cy="3917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81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22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7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latin typeface="+mn-lt"/>
                        </a:rPr>
                        <a:t>Task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Time to be Allotted for an Administration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4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latin typeface="+mn-lt"/>
                        </a:rPr>
                        <a:t>Prepare for testing (includes reading SAY directions</a:t>
                      </a:r>
                      <a:r>
                        <a:rPr lang="en-US" sz="1800" kern="1200" baseline="0" dirty="0">
                          <a:latin typeface="+mn-lt"/>
                        </a:rPr>
                        <a:t> script</a:t>
                      </a:r>
                      <a:r>
                        <a:rPr lang="en-US" sz="1800" kern="1200" dirty="0">
                          <a:latin typeface="+mn-lt"/>
                        </a:rPr>
                        <a:t> from</a:t>
                      </a:r>
                      <a:r>
                        <a:rPr lang="en-US" sz="1800" kern="1200" baseline="0" dirty="0">
                          <a:latin typeface="+mn-lt"/>
                        </a:rPr>
                        <a:t> TAM </a:t>
                      </a:r>
                      <a:r>
                        <a:rPr lang="en-US" sz="1800" kern="1200" dirty="0">
                          <a:latin typeface="+mn-lt"/>
                        </a:rPr>
                        <a:t>and answering student questions)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10 minutes (recommended)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latin typeface="+mn-lt"/>
                        </a:rPr>
                        <a:t>Distribute test materials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5 minutes (recommended)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0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latin typeface="+mn-lt"/>
                        </a:rPr>
                        <a:t>ELA/CSLA </a:t>
                      </a:r>
                      <a:r>
                        <a:rPr lang="en-US" sz="1800" baseline="0" dirty="0">
                          <a:latin typeface="+mn-lt"/>
                        </a:rPr>
                        <a:t>unit testing time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latin typeface="+mn-lt"/>
                        </a:rPr>
                        <a:t>Math unit testing time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ES/MS Science</a:t>
                      </a:r>
                      <a:r>
                        <a:rPr lang="en-US" sz="1800" baseline="0" dirty="0">
                          <a:latin typeface="+mn-lt"/>
                        </a:rPr>
                        <a:t>/Social Studies unit testing time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latin typeface="+mn-lt"/>
                        </a:rPr>
                        <a:t>HS </a:t>
                      </a:r>
                      <a:r>
                        <a:rPr lang="en-US" sz="1800" dirty="0" smtClean="0">
                          <a:latin typeface="+mn-lt"/>
                        </a:rPr>
                        <a:t>Science</a:t>
                      </a:r>
                      <a:r>
                        <a:rPr lang="en-US" sz="1800" baseline="0" dirty="0" smtClean="0">
                          <a:latin typeface="+mn-lt"/>
                        </a:rPr>
                        <a:t> unit </a:t>
                      </a:r>
                      <a:r>
                        <a:rPr lang="en-US" sz="1800" baseline="0" dirty="0">
                          <a:latin typeface="+mn-lt"/>
                        </a:rPr>
                        <a:t>testing time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90-110 minutes*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65 minutes</a:t>
                      </a:r>
                      <a:endParaRPr lang="en-US" sz="1800" dirty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80 minutes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50 minutes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Complete end-of-unit activities, including closing units</a:t>
                      </a:r>
                      <a:r>
                        <a:rPr lang="en-US" sz="1800" baseline="0" dirty="0">
                          <a:latin typeface="+mn-lt"/>
                        </a:rPr>
                        <a:t> </a:t>
                      </a:r>
                      <a:r>
                        <a:rPr lang="en-US" sz="1800" dirty="0">
                          <a:latin typeface="+mn-lt"/>
                        </a:rPr>
                        <a:t>and collecting test materials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5–15 minutes (recommended)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979363"/>
              </p:ext>
            </p:extLst>
          </p:nvPr>
        </p:nvGraphicFramePr>
        <p:xfrm>
          <a:off x="81453" y="1005943"/>
          <a:ext cx="8973770" cy="5852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6503"/>
                <a:gridCol w="2676503"/>
                <a:gridCol w="1810382"/>
                <a:gridCol w="1810382"/>
              </a:tblGrid>
              <a:tr h="189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+mn-lt"/>
                        </a:rPr>
                        <a:t>Assessment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 of Units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Section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Minutes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65760">
                <a:tc rowSpan="3"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Math Grades 3-5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Non-calculator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/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Non-calculator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/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Non-calculator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/>
                </a:tc>
              </a:tr>
              <a:tr h="365760">
                <a:tc rowSpan="3"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ELA Grades 3-5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/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/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/>
                </a:tc>
              </a:tr>
              <a:tr h="365760">
                <a:tc rowSpan="3"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Social</a:t>
                      </a:r>
                      <a:r>
                        <a:rPr lang="en-US" sz="1800" baseline="0" dirty="0" smtClean="0">
                          <a:latin typeface="+mn-lt"/>
                        </a:rPr>
                        <a:t> Studies Grade 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T="91440" marB="91440" anchor="ctr"/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0" marB="9144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T="91440" marB="91440" anchor="ctr">
                    <a:solidFill>
                      <a:srgbClr val="F0F0F0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0" marB="9144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T="91440" marB="91440" anchor="ctr">
                    <a:solidFill>
                      <a:srgbClr val="E1E1E1"/>
                    </a:solidFill>
                  </a:tcPr>
                </a:tc>
              </a:tr>
              <a:tr h="365760">
                <a:tc rowSpan="3"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Science Grade 5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>
                    <a:solidFill>
                      <a:srgbClr val="F0F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T="91440" marB="91440" anchor="ctr">
                    <a:solidFill>
                      <a:srgbClr val="F0F0F0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T="91440" marB="91440" anchor="ctr"/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T="91440" marB="9144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Testing Times: Grades 3-5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761407"/>
              </p:ext>
            </p:extLst>
          </p:nvPr>
        </p:nvGraphicFramePr>
        <p:xfrm>
          <a:off x="81453" y="1279408"/>
          <a:ext cx="8973770" cy="448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6503"/>
                <a:gridCol w="2676503"/>
                <a:gridCol w="1810382"/>
                <a:gridCol w="1810382"/>
              </a:tblGrid>
              <a:tr h="189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+mn-lt"/>
                        </a:rPr>
                        <a:t>Assessment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 of Units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Section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Minutes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ELA Grades 6-8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/>
                </a:tc>
              </a:tr>
              <a:tr h="457200">
                <a:tc rowSpan="3"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Social</a:t>
                      </a:r>
                      <a:r>
                        <a:rPr lang="en-US" sz="1800" baseline="0" dirty="0" smtClean="0">
                          <a:latin typeface="+mn-lt"/>
                        </a:rPr>
                        <a:t> Studies Grade 7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T="91440" marB="91440" anchor="ctr"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0" marB="9144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T="91440" marB="91440" anchor="ctr">
                    <a:solidFill>
                      <a:srgbClr val="E1E1E1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0" marB="9144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T="91440" marB="91440" anchor="ctr">
                    <a:solidFill>
                      <a:srgbClr val="F0F0F0"/>
                    </a:solidFill>
                  </a:tcPr>
                </a:tc>
              </a:tr>
              <a:tr h="457200">
                <a:tc rowSpan="3"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Science Grade 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>
                    <a:solidFill>
                      <a:srgbClr val="E1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T="91440" marB="91440" anchor="ctr">
                    <a:solidFill>
                      <a:srgbClr val="E1E1E1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T="91440" marB="9144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Unit 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T="91440" marB="9144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19" y="274320"/>
            <a:ext cx="8780903" cy="710141"/>
          </a:xfrm>
        </p:spPr>
        <p:txBody>
          <a:bodyPr>
            <a:noAutofit/>
          </a:bodyPr>
          <a:lstStyle/>
          <a:p>
            <a:r>
              <a:rPr lang="en-US" sz="2600" dirty="0" smtClean="0"/>
              <a:t>Unit Testing Times: Grades 6-8 ELA, Science and Social Studies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52854"/>
              </p:ext>
            </p:extLst>
          </p:nvPr>
        </p:nvGraphicFramePr>
        <p:xfrm>
          <a:off x="81453" y="1279403"/>
          <a:ext cx="8973770" cy="25459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6503"/>
                <a:gridCol w="2676503"/>
                <a:gridCol w="1810382"/>
                <a:gridCol w="1810382"/>
              </a:tblGrid>
              <a:tr h="717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+mn-lt"/>
                        </a:rPr>
                        <a:t>Assessment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 of Units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Section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Minutes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228600">
                <a:tc rowSpan="4"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Math Grades 6</a:t>
                      </a:r>
                      <a:r>
                        <a:rPr lang="en-US" sz="1800" baseline="0" dirty="0" smtClean="0">
                          <a:latin typeface="+mn-lt"/>
                        </a:rPr>
                        <a:t>-</a:t>
                      </a:r>
                      <a:r>
                        <a:rPr lang="en-US" sz="1800" dirty="0" smtClean="0">
                          <a:latin typeface="+mn-lt"/>
                        </a:rPr>
                        <a:t>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 rowSpan="2"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Unit 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Non-calculator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Calculator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Unit 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Calculator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Unit 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Calculator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Testing Times: Grades 6-8 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840958"/>
              </p:ext>
            </p:extLst>
          </p:nvPr>
        </p:nvGraphicFramePr>
        <p:xfrm>
          <a:off x="89999" y="1279407"/>
          <a:ext cx="8973770" cy="1767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6503"/>
                <a:gridCol w="2676503"/>
                <a:gridCol w="1810382"/>
                <a:gridCol w="1810382"/>
              </a:tblGrid>
              <a:tr h="189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latin typeface="+mn-lt"/>
                        </a:rPr>
                        <a:t>Assessment</a:t>
                      </a:r>
                      <a:endParaRPr lang="en-US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 of Units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Section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Minutes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457200">
                <a:tc rowSpan="3"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High School Science</a:t>
                      </a:r>
                      <a:endParaRPr lang="en-US" dirty="0">
                        <a:latin typeface="+mn-lt"/>
                      </a:endParaRPr>
                    </a:p>
                  </a:txBody>
                  <a:tcPr marT="91440" marB="9144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Unit 1</a:t>
                      </a:r>
                      <a:endParaRPr lang="en-US" dirty="0">
                        <a:latin typeface="+mn-lt"/>
                      </a:endParaRPr>
                    </a:p>
                  </a:txBody>
                  <a:tcPr marT="91440" marB="91440" anchor="ctr">
                    <a:solidFill>
                      <a:srgbClr val="F0F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 marT="91440" marB="9144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T="91440" marB="91440" anchor="ctr">
                    <a:solidFill>
                      <a:srgbClr val="F0F0F0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Unit 2</a:t>
                      </a:r>
                      <a:endParaRPr lang="en-US" dirty="0">
                        <a:latin typeface="+mn-lt"/>
                      </a:endParaRPr>
                    </a:p>
                  </a:txBody>
                  <a:tcPr marT="91440" marB="9144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T="91440" marB="9144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Unit 3</a:t>
                      </a:r>
                      <a:endParaRPr lang="en-US" dirty="0">
                        <a:latin typeface="+mn-lt"/>
                      </a:endParaRPr>
                    </a:p>
                  </a:txBody>
                  <a:tcPr marT="91440" marB="9144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T="91440" marB="9144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Testing Times: Grade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Administration Time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407921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Add the </a:t>
            </a:r>
            <a:r>
              <a:rPr lang="en-US" b="1" dirty="0" smtClean="0">
                <a:solidFill>
                  <a:sysClr val="windowText" lastClr="000000"/>
                </a:solidFill>
              </a:rPr>
              <a:t>unit testing time</a:t>
            </a:r>
            <a:r>
              <a:rPr lang="en-US" dirty="0" smtClean="0">
                <a:solidFill>
                  <a:sysClr val="windowText" lastClr="000000"/>
                </a:solidFill>
              </a:rPr>
              <a:t> to the </a:t>
            </a:r>
            <a:r>
              <a:rPr lang="en-US" b="1" dirty="0" smtClean="0">
                <a:solidFill>
                  <a:sysClr val="windowText" lastClr="000000"/>
                </a:solidFill>
              </a:rPr>
              <a:t>start time </a:t>
            </a:r>
            <a:r>
              <a:rPr lang="en-US" dirty="0" smtClean="0">
                <a:solidFill>
                  <a:sysClr val="windowText" lastClr="000000"/>
                </a:solidFill>
              </a:rPr>
              <a:t>to determine the </a:t>
            </a:r>
            <a:r>
              <a:rPr lang="en-US" b="1" dirty="0" smtClean="0">
                <a:solidFill>
                  <a:sysClr val="windowText" lastClr="000000"/>
                </a:solidFill>
              </a:rPr>
              <a:t>stop time</a:t>
            </a:r>
          </a:p>
          <a:p>
            <a:pPr marL="1028700" lvl="1" indent="-342900">
              <a:spcBef>
                <a:spcPct val="20000"/>
              </a:spcBef>
              <a:buClr>
                <a:sysClr val="windowText" lastClr="000000"/>
              </a:buClr>
              <a:defRPr/>
            </a:pPr>
            <a:r>
              <a:rPr lang="en-US" sz="2100" dirty="0" smtClean="0">
                <a:solidFill>
                  <a:schemeClr val="accent5"/>
                </a:solidFill>
              </a:rPr>
              <a:t>Triple check this! Miscalculation of unit testing time will result in misadministration and invalidation or suppression of student test scores</a:t>
            </a:r>
            <a:endParaRPr lang="en-US" dirty="0" smtClean="0">
              <a:solidFill>
                <a:schemeClr val="accent5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Provide </a:t>
            </a:r>
            <a:r>
              <a:rPr lang="en-US" dirty="0">
                <a:solidFill>
                  <a:sysClr val="windowText" lastClr="000000"/>
                </a:solidFill>
              </a:rPr>
              <a:t>the entire amount of unit testing </a:t>
            </a:r>
            <a:r>
              <a:rPr lang="en-US" dirty="0" smtClean="0">
                <a:solidFill>
                  <a:sysClr val="windowText" lastClr="000000"/>
                </a:solidFill>
              </a:rPr>
              <a:t>time</a:t>
            </a:r>
            <a:endParaRPr lang="en-US" u="sng" dirty="0" smtClean="0">
              <a:solidFill>
                <a:sysClr val="windowText" lastClr="00000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Once </a:t>
            </a:r>
            <a:r>
              <a:rPr lang="en-US" dirty="0">
                <a:solidFill>
                  <a:sysClr val="windowText" lastClr="000000"/>
                </a:solidFill>
              </a:rPr>
              <a:t>the unit testing time is met, the unit must </a:t>
            </a:r>
            <a:r>
              <a:rPr lang="en-US" dirty="0" smtClean="0">
                <a:solidFill>
                  <a:sysClr val="windowText" lastClr="000000"/>
                </a:solidFill>
              </a:rPr>
              <a:t>end</a:t>
            </a:r>
          </a:p>
          <a:p>
            <a:pPr marL="1028700" lvl="1" indent="-342900">
              <a:spcBef>
                <a:spcPct val="20000"/>
              </a:spcBef>
              <a:buClr>
                <a:sysClr val="windowText" lastClr="000000"/>
              </a:buClr>
              <a:defRPr/>
            </a:pPr>
            <a:r>
              <a:rPr lang="en-US" sz="2100" dirty="0" smtClean="0">
                <a:solidFill>
                  <a:sysClr val="windowText" lastClr="000000"/>
                </a:solidFill>
              </a:rPr>
              <a:t>A </a:t>
            </a:r>
            <a:r>
              <a:rPr lang="en-US" sz="2100" dirty="0">
                <a:solidFill>
                  <a:sysClr val="windowText" lastClr="000000"/>
                </a:solidFill>
              </a:rPr>
              <a:t>student may </a:t>
            </a:r>
            <a:r>
              <a:rPr lang="en-US" sz="2100" b="1" dirty="0">
                <a:solidFill>
                  <a:sysClr val="windowText" lastClr="000000"/>
                </a:solidFill>
              </a:rPr>
              <a:t>only </a:t>
            </a:r>
            <a:r>
              <a:rPr lang="en-US" sz="2100" dirty="0">
                <a:solidFill>
                  <a:sysClr val="windowText" lastClr="000000"/>
                </a:solidFill>
              </a:rPr>
              <a:t>be allowed an extended time accommodation if listed in his or her IEP, 504, or EL Plan</a:t>
            </a:r>
          </a:p>
          <a:p>
            <a:pPr marL="342900" lvl="0" indent="-342900">
              <a:spcBef>
                <a:spcPct val="20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</a:rPr>
              <a:t>If all students complete testing before the unit testing time is met, the unit may be ended (no minimum testing </a:t>
            </a:r>
            <a:r>
              <a:rPr lang="en-US" dirty="0" smtClean="0">
                <a:solidFill>
                  <a:sysClr val="windowText" lastClr="000000"/>
                </a:solidFill>
              </a:rPr>
              <a:t>time)</a:t>
            </a:r>
          </a:p>
          <a:p>
            <a:pPr marL="1028700" lvl="1" indent="-342900">
              <a:spcBef>
                <a:spcPct val="20000"/>
              </a:spcBef>
              <a:buClr>
                <a:sysClr val="windowText" lastClr="000000"/>
              </a:buClr>
              <a:defRPr/>
            </a:pPr>
            <a:r>
              <a:rPr lang="en-US" sz="2100" dirty="0" smtClean="0">
                <a:solidFill>
                  <a:sysClr val="windowText" lastClr="000000"/>
                </a:solidFill>
              </a:rPr>
              <a:t>Test </a:t>
            </a:r>
            <a:r>
              <a:rPr lang="en-US" sz="2100" dirty="0">
                <a:solidFill>
                  <a:sysClr val="windowText" lastClr="000000"/>
                </a:solidFill>
              </a:rPr>
              <a:t>Administrators may not encourage students to finish any unit </a:t>
            </a:r>
            <a:r>
              <a:rPr lang="en-US" sz="2100" dirty="0" smtClean="0">
                <a:solidFill>
                  <a:sysClr val="windowText" lastClr="000000"/>
                </a:solidFill>
              </a:rPr>
              <a:t>early</a:t>
            </a:r>
          </a:p>
          <a:p>
            <a:pPr marL="342900" indent="-342900">
              <a:spcBef>
                <a:spcPct val="20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A </a:t>
            </a:r>
            <a:r>
              <a:rPr lang="en-US" dirty="0">
                <a:solidFill>
                  <a:prstClr val="black"/>
                </a:solidFill>
              </a:rPr>
              <a:t>student may be allowed an extended time accommodation </a:t>
            </a:r>
            <a:r>
              <a:rPr lang="en-US" b="1" dirty="0">
                <a:solidFill>
                  <a:prstClr val="black"/>
                </a:solidFill>
              </a:rPr>
              <a:t>only if</a:t>
            </a:r>
            <a:r>
              <a:rPr lang="en-US" dirty="0">
                <a:solidFill>
                  <a:prstClr val="black"/>
                </a:solidFill>
              </a:rPr>
              <a:t> listed in his or her IEP, 504 Plan, or EL </a:t>
            </a:r>
            <a:r>
              <a:rPr lang="en-US" dirty="0" smtClean="0">
                <a:solidFill>
                  <a:prstClr val="black"/>
                </a:solidFill>
              </a:rPr>
              <a:t>Plan</a:t>
            </a:r>
          </a:p>
          <a:p>
            <a:pPr marL="1028700" lvl="1" indent="-342900">
              <a:spcBef>
                <a:spcPts val="0"/>
              </a:spcBef>
              <a:buClr>
                <a:prstClr val="black"/>
              </a:buClr>
              <a:defRPr/>
            </a:pPr>
            <a:r>
              <a:rPr lang="en-US" sz="2100" dirty="0" smtClean="0">
                <a:solidFill>
                  <a:prstClr val="black"/>
                </a:solidFill>
              </a:rPr>
              <a:t>Math </a:t>
            </a:r>
            <a:r>
              <a:rPr lang="en-US" sz="2100" dirty="0">
                <a:solidFill>
                  <a:prstClr val="black"/>
                </a:solidFill>
              </a:rPr>
              <a:t>and ELA: time-and-a-half is not included in unit testing </a:t>
            </a:r>
            <a:r>
              <a:rPr lang="en-US" sz="2100" dirty="0" smtClean="0">
                <a:solidFill>
                  <a:prstClr val="black"/>
                </a:solidFill>
              </a:rPr>
              <a:t>time</a:t>
            </a:r>
          </a:p>
          <a:p>
            <a:pPr marL="1028700" lvl="1" indent="-342900">
              <a:spcBef>
                <a:spcPts val="0"/>
              </a:spcBef>
              <a:buClr>
                <a:prstClr val="black"/>
              </a:buClr>
              <a:defRPr/>
            </a:pPr>
            <a:r>
              <a:rPr lang="en-US" sz="2100" dirty="0" smtClean="0">
                <a:solidFill>
                  <a:prstClr val="black"/>
                </a:solidFill>
              </a:rPr>
              <a:t>Science </a:t>
            </a:r>
            <a:r>
              <a:rPr lang="en-US" sz="2100" dirty="0">
                <a:solidFill>
                  <a:prstClr val="black"/>
                </a:solidFill>
              </a:rPr>
              <a:t>and social studies: time-and-a-half is included in the unit testing time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19401" y="1814"/>
            <a:ext cx="6324600" cy="1218555"/>
          </a:xfrm>
          <a:prstGeom prst="rect">
            <a:avLst/>
          </a:prstGeom>
        </p:spPr>
        <p:txBody>
          <a:bodyPr lIns="88286" tIns="44147" rIns="88286" bIns="44147" anchor="ctr"/>
          <a:lstStyle>
            <a:lvl1pPr marL="168524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4430" b="1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Administration Policies and Test Security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0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15770"/>
            <a:ext cx="7772400" cy="197728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3600" dirty="0" smtClean="0"/>
              <a:t>Colorado Measures of Academic Success</a:t>
            </a:r>
            <a:br>
              <a:rPr lang="en-US" sz="3600" dirty="0" smtClean="0"/>
            </a:br>
            <a:r>
              <a:rPr lang="en-US" sz="3200" dirty="0" smtClean="0"/>
              <a:t>Test Administrator Training for</a:t>
            </a:r>
            <a:br>
              <a:rPr lang="en-US" sz="3200" dirty="0" smtClean="0"/>
            </a:br>
            <a:r>
              <a:rPr lang="en-US" sz="3200" dirty="0" smtClean="0"/>
              <a:t>Computer-based Testing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503262"/>
            <a:ext cx="6858000" cy="443429"/>
          </a:xfrm>
        </p:spPr>
        <p:txBody>
          <a:bodyPr/>
          <a:lstStyle/>
          <a:p>
            <a:r>
              <a:rPr lang="en-US" dirty="0" smtClean="0"/>
              <a:t>Spring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Active </a:t>
            </a:r>
            <a:r>
              <a:rPr lang="en-US" dirty="0" smtClean="0">
                <a:solidFill>
                  <a:schemeClr val="tx1"/>
                </a:solidFill>
              </a:rPr>
              <a:t>Administration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318" tIns="45663" rIns="91318" bIns="45663" rtlCol="0"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>
                <a:solidFill>
                  <a:srgbClr val="000000"/>
                </a:solidFill>
              </a:rPr>
              <a:t>Maintain standardization of the assessments: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Ensure </a:t>
            </a:r>
            <a:r>
              <a:rPr lang="en-US" sz="2000" dirty="0">
                <a:solidFill>
                  <a:srgbClr val="000000"/>
                </a:solidFill>
              </a:rPr>
              <a:t>students have all necessary materials for each </a:t>
            </a:r>
            <a:r>
              <a:rPr lang="en-US" sz="2000" dirty="0"/>
              <a:t>unit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Ensure a standardized testing environment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Follow all directions and scripts exactly as written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Move throughout the room during testing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Re-read and clarify </a:t>
            </a:r>
            <a:r>
              <a:rPr lang="en-US" sz="2000" dirty="0">
                <a:solidFill>
                  <a:srgbClr val="000000"/>
                </a:solidFill>
              </a:rPr>
              <a:t>TAM </a:t>
            </a:r>
            <a:r>
              <a:rPr lang="en-US" sz="2000" dirty="0" smtClean="0">
                <a:solidFill>
                  <a:srgbClr val="000000"/>
                </a:solidFill>
              </a:rPr>
              <a:t>“SAY” directions </a:t>
            </a:r>
            <a:r>
              <a:rPr lang="en-US" sz="2000" dirty="0">
                <a:solidFill>
                  <a:srgbClr val="000000"/>
                </a:solidFill>
              </a:rPr>
              <a:t>(general administration directions read aloud to all students from the </a:t>
            </a:r>
            <a:r>
              <a:rPr lang="en-US" sz="2000" dirty="0" smtClean="0">
                <a:solidFill>
                  <a:srgbClr val="000000"/>
                </a:solidFill>
              </a:rPr>
              <a:t>TAM) to </a:t>
            </a:r>
            <a:r>
              <a:rPr lang="en-US" sz="2000" dirty="0">
                <a:solidFill>
                  <a:srgbClr val="000000"/>
                </a:solidFill>
              </a:rPr>
              <a:t>students when asked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Use </a:t>
            </a:r>
            <a:r>
              <a:rPr lang="en-US" sz="2000" dirty="0">
                <a:solidFill>
                  <a:srgbClr val="000000"/>
                </a:solidFill>
              </a:rPr>
              <a:t>proximity to keep students on task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Use “continue working” </a:t>
            </a:r>
            <a:r>
              <a:rPr lang="en-US" sz="2000" dirty="0" smtClean="0">
                <a:solidFill>
                  <a:srgbClr val="000000"/>
                </a:solidFill>
              </a:rPr>
              <a:t>script from TAM </a:t>
            </a:r>
            <a:r>
              <a:rPr lang="en-US" sz="2000" dirty="0">
                <a:solidFill>
                  <a:srgbClr val="000000"/>
                </a:solidFill>
              </a:rPr>
              <a:t>for off-task students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29AAA9D-33EF-48FD-B607-7EAE2C6E9AE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3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Prohibited Activities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7587" y="1292124"/>
            <a:ext cx="886968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Test Administrators may not engage in activities that impact validity, reliability, or fairness of the tests:</a:t>
            </a:r>
          </a:p>
          <a:p>
            <a:pPr lvl="1">
              <a:spcBef>
                <a:spcPts val="400"/>
              </a:spcBef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sz="1800" dirty="0" smtClean="0">
                <a:solidFill>
                  <a:srgbClr val="000000"/>
                </a:solidFill>
              </a:rPr>
              <a:t>Provide </a:t>
            </a:r>
            <a:r>
              <a:rPr lang="en-US" sz="1800" dirty="0">
                <a:solidFill>
                  <a:srgbClr val="000000"/>
                </a:solidFill>
              </a:rPr>
              <a:t>feedback or coach students</a:t>
            </a:r>
          </a:p>
          <a:p>
            <a:pPr lvl="1">
              <a:spcBef>
                <a:spcPts val="400"/>
              </a:spcBef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sz="1800" dirty="0">
                <a:solidFill>
                  <a:srgbClr val="000000"/>
                </a:solidFill>
              </a:rPr>
              <a:t>Clarify test </a:t>
            </a:r>
            <a:r>
              <a:rPr lang="en-US" sz="1800" dirty="0" smtClean="0">
                <a:solidFill>
                  <a:srgbClr val="000000"/>
                </a:solidFill>
              </a:rPr>
              <a:t>questions</a:t>
            </a:r>
          </a:p>
          <a:p>
            <a:pPr lvl="1">
              <a:spcBef>
                <a:spcPts val="400"/>
              </a:spcBef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sz="1800" dirty="0" smtClean="0">
                <a:solidFill>
                  <a:srgbClr val="000000"/>
                </a:solidFill>
              </a:rPr>
              <a:t>Read passages, sources, </a:t>
            </a:r>
            <a:r>
              <a:rPr lang="en-US" sz="1800" dirty="0">
                <a:solidFill>
                  <a:srgbClr val="000000"/>
                </a:solidFill>
              </a:rPr>
              <a:t>or test </a:t>
            </a:r>
            <a:r>
              <a:rPr lang="en-US" sz="1800" dirty="0" smtClean="0">
                <a:solidFill>
                  <a:srgbClr val="000000"/>
                </a:solidFill>
              </a:rPr>
              <a:t>questions </a:t>
            </a:r>
            <a:r>
              <a:rPr lang="en-US" sz="1800" dirty="0">
                <a:solidFill>
                  <a:srgbClr val="000000"/>
                </a:solidFill>
              </a:rPr>
              <a:t>to students*</a:t>
            </a:r>
          </a:p>
          <a:p>
            <a:pPr lvl="1">
              <a:spcBef>
                <a:spcPts val="400"/>
              </a:spcBef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sz="1800" dirty="0">
                <a:solidFill>
                  <a:srgbClr val="000000"/>
                </a:solidFill>
              </a:rPr>
              <a:t>Answer content related questions</a:t>
            </a:r>
          </a:p>
          <a:p>
            <a:pPr lvl="1">
              <a:spcBef>
                <a:spcPts val="400"/>
              </a:spcBef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sz="1800" dirty="0">
                <a:solidFill>
                  <a:srgbClr val="000000"/>
                </a:solidFill>
              </a:rPr>
              <a:t>Interfere with the students’ demonstration of skills</a:t>
            </a:r>
          </a:p>
          <a:p>
            <a:pPr lvl="1">
              <a:spcBef>
                <a:spcPts val="400"/>
              </a:spcBef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sz="1800" dirty="0">
                <a:solidFill>
                  <a:srgbClr val="000000"/>
                </a:solidFill>
              </a:rPr>
              <a:t>Interact with students in any way that would impact student responses</a:t>
            </a:r>
          </a:p>
          <a:p>
            <a:pPr lvl="1">
              <a:spcBef>
                <a:spcPts val="400"/>
              </a:spcBef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sz="1800" dirty="0">
                <a:solidFill>
                  <a:srgbClr val="000000"/>
                </a:solidFill>
              </a:rPr>
              <a:t>Allow students to communicate with each other in any way, or use prohibited materials</a:t>
            </a:r>
          </a:p>
          <a:p>
            <a:pPr lvl="1">
              <a:spcBef>
                <a:spcPts val="400"/>
              </a:spcBef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sz="1800" dirty="0">
                <a:solidFill>
                  <a:srgbClr val="000000"/>
                </a:solidFill>
              </a:rPr>
              <a:t>Engage in other tasks during test sessions</a:t>
            </a:r>
          </a:p>
          <a:p>
            <a:pPr lvl="1">
              <a:spcBef>
                <a:spcPts val="400"/>
              </a:spcBef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sz="1800" dirty="0">
                <a:solidFill>
                  <a:srgbClr val="000000"/>
                </a:solidFill>
              </a:rPr>
              <a:t>Actively </a:t>
            </a:r>
            <a:r>
              <a:rPr lang="en-US" sz="1800" dirty="0" smtClean="0">
                <a:solidFill>
                  <a:srgbClr val="000000"/>
                </a:solidFill>
              </a:rPr>
              <a:t>read or view assessment </a:t>
            </a:r>
            <a:r>
              <a:rPr lang="en-US" sz="1800" dirty="0">
                <a:solidFill>
                  <a:srgbClr val="000000"/>
                </a:solidFill>
              </a:rPr>
              <a:t>items or content before, during, or after testing*</a:t>
            </a:r>
          </a:p>
          <a:p>
            <a:pPr lvl="1">
              <a:spcBef>
                <a:spcPts val="400"/>
              </a:spcBef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sz="1800" dirty="0">
                <a:solidFill>
                  <a:srgbClr val="000000"/>
                </a:solidFill>
              </a:rPr>
              <a:t>Actively read, view, score (formally or informally), or comment on student responses*</a:t>
            </a:r>
          </a:p>
          <a:p>
            <a:pPr lvl="1">
              <a:spcBef>
                <a:spcPts val="400"/>
              </a:spcBef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sz="1800" dirty="0">
                <a:solidFill>
                  <a:srgbClr val="000000"/>
                </a:solidFill>
              </a:rPr>
              <a:t>Leave test materials unsecured</a:t>
            </a:r>
          </a:p>
          <a:p>
            <a:pPr lvl="1">
              <a:spcBef>
                <a:spcPts val="400"/>
              </a:spcBef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sz="1800" dirty="0">
                <a:solidFill>
                  <a:srgbClr val="000000"/>
                </a:solidFill>
              </a:rPr>
              <a:t>Discuss or disclose test content through verbal exchange, email, social media, or any form of communication</a:t>
            </a:r>
          </a:p>
          <a:p>
            <a:pPr lvl="1">
              <a:spcBef>
                <a:spcPts val="400"/>
              </a:spcBef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sz="1800" dirty="0">
                <a:solidFill>
                  <a:srgbClr val="000000"/>
                </a:solidFill>
              </a:rPr>
              <a:t>Download any part of the assessments*</a:t>
            </a:r>
          </a:p>
          <a:p>
            <a:pPr marL="0" indent="0" algn="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800" dirty="0">
                <a:solidFill>
                  <a:srgbClr val="000000"/>
                </a:solidFill>
              </a:rPr>
              <a:t>*Except as part of specific </a:t>
            </a:r>
            <a:r>
              <a:rPr lang="en-US" sz="1800" dirty="0" smtClean="0">
                <a:solidFill>
                  <a:srgbClr val="000000"/>
                </a:solidFill>
              </a:rPr>
              <a:t>accommodations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29AAA9D-33EF-48FD-B607-7EAE2C6E9AE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Guidelines for Breaks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Between units, scheduled breaks may </a:t>
            </a:r>
            <a:r>
              <a:rPr lang="en-US" sz="2000" dirty="0" smtClean="0">
                <a:solidFill>
                  <a:sysClr val="windowText" lastClr="000000"/>
                </a:solidFill>
              </a:rPr>
              <a:t>occur</a:t>
            </a:r>
          </a:p>
          <a:p>
            <a:pPr marL="342900" lvl="0" indent="-342900">
              <a:spcBef>
                <a:spcPct val="20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ysClr val="windowText" lastClr="00000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ysClr val="windowText" lastClr="00000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ysClr val="windowText" lastClr="00000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ysClr val="windowText" lastClr="00000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ysClr val="windowText" lastClr="000000"/>
              </a:solidFill>
            </a:endParaRPr>
          </a:p>
          <a:p>
            <a:pPr marL="1028700" lvl="1" indent="-342900">
              <a:spcBef>
                <a:spcPct val="20000"/>
              </a:spcBef>
              <a:buClr>
                <a:sysClr val="windowText" lastClr="000000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Students </a:t>
            </a:r>
            <a:r>
              <a:rPr lang="en-US" dirty="0">
                <a:solidFill>
                  <a:sysClr val="windowText" lastClr="000000"/>
                </a:solidFill>
              </a:rPr>
              <a:t>may not have access to cell phones during scheduled breaks</a:t>
            </a:r>
          </a:p>
          <a:p>
            <a:pPr marL="342900" lvl="0" indent="-342900">
              <a:spcBef>
                <a:spcPct val="20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ysClr val="windowText" lastClr="000000"/>
                </a:solidFill>
              </a:rPr>
              <a:t>During </a:t>
            </a:r>
            <a:r>
              <a:rPr lang="en-US" sz="2000" dirty="0">
                <a:solidFill>
                  <a:sysClr val="windowText" lastClr="000000"/>
                </a:solidFill>
              </a:rPr>
              <a:t>units, short “stand-and-stretch” breaks may be permitted at the Test Administrator’s </a:t>
            </a:r>
            <a:r>
              <a:rPr lang="en-US" sz="2000" dirty="0" smtClean="0">
                <a:solidFill>
                  <a:sysClr val="windowText" lastClr="000000"/>
                </a:solidFill>
              </a:rPr>
              <a:t>discretion</a:t>
            </a:r>
          </a:p>
          <a:p>
            <a:pPr marL="1028700" lvl="1" indent="-342900">
              <a:spcBef>
                <a:spcPct val="20000"/>
              </a:spcBef>
              <a:buClr>
                <a:sysClr val="windowText" lastClr="000000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Time </a:t>
            </a:r>
            <a:r>
              <a:rPr lang="en-US" dirty="0">
                <a:solidFill>
                  <a:sysClr val="windowText" lastClr="000000"/>
                </a:solidFill>
              </a:rPr>
              <a:t>stops for the unit, but only for up to 3 </a:t>
            </a:r>
            <a:r>
              <a:rPr lang="en-US" dirty="0" smtClean="0">
                <a:solidFill>
                  <a:sysClr val="windowText" lastClr="000000"/>
                </a:solidFill>
              </a:rPr>
              <a:t>minutes</a:t>
            </a:r>
          </a:p>
          <a:p>
            <a:pPr marL="1028700" lvl="1" indent="-342900">
              <a:spcBef>
                <a:spcPct val="20000"/>
              </a:spcBef>
              <a:buClr>
                <a:sysClr val="windowText" lastClr="000000"/>
              </a:buClr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If </a:t>
            </a:r>
            <a:r>
              <a:rPr lang="en-US" dirty="0">
                <a:solidFill>
                  <a:sysClr val="windowText" lastClr="000000"/>
                </a:solidFill>
              </a:rPr>
              <a:t>it is known when the 3 minute break will be taken, add the time into the timing box at the </a:t>
            </a:r>
            <a:r>
              <a:rPr lang="en-US" dirty="0" smtClean="0">
                <a:solidFill>
                  <a:sysClr val="windowText" lastClr="000000"/>
                </a:solidFill>
              </a:rPr>
              <a:t>beginning</a:t>
            </a:r>
          </a:p>
          <a:p>
            <a:pPr marL="342900" indent="-342900">
              <a:spcBef>
                <a:spcPct val="20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ysClr val="windowText" lastClr="000000"/>
                </a:solidFill>
              </a:rPr>
              <a:t>Restroom </a:t>
            </a:r>
            <a:r>
              <a:rPr lang="en-US" sz="2000" dirty="0">
                <a:solidFill>
                  <a:sysClr val="windowText" lastClr="000000"/>
                </a:solidFill>
              </a:rPr>
              <a:t>breaks during testing do not stop the </a:t>
            </a:r>
            <a:r>
              <a:rPr lang="en-US" sz="2000" dirty="0" smtClean="0">
                <a:solidFill>
                  <a:sysClr val="windowText" lastClr="000000"/>
                </a:solidFill>
              </a:rPr>
              <a:t>clock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983797"/>
              </p:ext>
            </p:extLst>
          </p:nvPr>
        </p:nvGraphicFramePr>
        <p:xfrm>
          <a:off x="2209060" y="1971641"/>
          <a:ext cx="472588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268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Activity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Time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Unit 1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8:00 a.m. – 10:00 a.m.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Scheduled Break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10:00 a.m. – 10:15 a.m.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Unit 2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10:15 a.m. – 12:15 p.m.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Make-Up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89939" tIns="44999" rIns="89939" bIns="44999" rtlCol="0">
            <a:norm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dirty="0"/>
              <a:t>who are absent, become ill, or who can no longer test because of classroom or school interruptions during originally scheduled units </a:t>
            </a:r>
            <a:r>
              <a:rPr lang="en-US" dirty="0" smtClean="0"/>
              <a:t>participate </a:t>
            </a:r>
            <a:r>
              <a:rPr lang="en-US" dirty="0"/>
              <a:t>in make-up </a:t>
            </a:r>
            <a:r>
              <a:rPr lang="en-US" dirty="0" smtClean="0"/>
              <a:t>testing</a:t>
            </a:r>
          </a:p>
          <a:p>
            <a:pPr marL="1028700" lvl="1" indent="-342900">
              <a:defRPr/>
            </a:pPr>
            <a:r>
              <a:rPr lang="en-US" dirty="0" smtClean="0"/>
              <a:t>Students </a:t>
            </a:r>
            <a:r>
              <a:rPr lang="en-US" dirty="0"/>
              <a:t>are </a:t>
            </a:r>
            <a:r>
              <a:rPr lang="en-US" b="1" dirty="0"/>
              <a:t>not</a:t>
            </a:r>
            <a:r>
              <a:rPr lang="en-US" dirty="0"/>
              <a:t> allowed to return to any </a:t>
            </a:r>
            <a:r>
              <a:rPr lang="en-US" dirty="0" smtClean="0"/>
              <a:t>completed portion </a:t>
            </a:r>
            <a:r>
              <a:rPr lang="en-US" dirty="0"/>
              <a:t>of </a:t>
            </a:r>
            <a:r>
              <a:rPr lang="en-US" dirty="0" smtClean="0"/>
              <a:t>a unit</a:t>
            </a:r>
            <a:endParaRPr lang="en-US" dirty="0"/>
          </a:p>
          <a:p>
            <a:pPr marL="1028700" lvl="1" indent="-342900">
              <a:defRPr/>
            </a:pPr>
            <a:r>
              <a:rPr lang="en-US" dirty="0" smtClean="0"/>
              <a:t>Test </a:t>
            </a:r>
            <a:r>
              <a:rPr lang="en-US" dirty="0"/>
              <a:t>security and administration protocols </a:t>
            </a:r>
            <a:r>
              <a:rPr lang="en-US" dirty="0" smtClean="0"/>
              <a:t>apply</a:t>
            </a:r>
            <a:endParaRPr lang="en-US" dirty="0"/>
          </a:p>
          <a:p>
            <a:pPr marL="1028700" lvl="1" indent="-342900">
              <a:defRPr/>
            </a:pPr>
            <a:r>
              <a:rPr lang="en-US" dirty="0" smtClean="0"/>
              <a:t>All units for all content areas must be administered in sequential order, including for make-up testing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55" y="4777740"/>
            <a:ext cx="849249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NOTE: </a:t>
            </a:r>
            <a:r>
              <a:rPr lang="en-US" sz="2400" dirty="0"/>
              <a:t>It is a misadministration to administer units out of </a:t>
            </a:r>
            <a:r>
              <a:rPr lang="en-US" sz="2400" dirty="0" smtClean="0"/>
              <a:t>order.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0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Guidelines for Administration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After students finish each unit, </a:t>
            </a:r>
            <a:r>
              <a:rPr lang="en-US" sz="2000" dirty="0" smtClean="0">
                <a:latin typeface="+mn-lt"/>
              </a:rPr>
              <a:t>individual </a:t>
            </a:r>
            <a:r>
              <a:rPr lang="en-US" sz="2000" dirty="0">
                <a:latin typeface="+mn-lt"/>
              </a:rPr>
              <a:t>students </a:t>
            </a:r>
            <a:r>
              <a:rPr lang="en-US" sz="2000" dirty="0" smtClean="0">
                <a:latin typeface="+mn-lt"/>
              </a:rPr>
              <a:t>are to</a:t>
            </a:r>
            <a:r>
              <a:rPr lang="en-US" sz="2000" dirty="0">
                <a:latin typeface="+mn-lt"/>
              </a:rPr>
              <a:t>…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  <a:latin typeface="+mn-lt"/>
              </a:rPr>
              <a:t>Sit quietly?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Leave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and go to a location outside of the testing environment?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Read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? (cannot use any electronic reading devices)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Will there be a </a:t>
            </a:r>
            <a:r>
              <a:rPr lang="en-US" sz="2000" u="sng" dirty="0">
                <a:solidFill>
                  <a:srgbClr val="FF0000"/>
                </a:solidFill>
                <a:latin typeface="+mn-lt"/>
              </a:rPr>
              <a:t>minimum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time set for the testing environment?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  <a:latin typeface="+mn-lt"/>
              </a:rPr>
              <a:t>What are TAs to do when </a:t>
            </a:r>
            <a:r>
              <a:rPr lang="en-US" u="sng" dirty="0">
                <a:solidFill>
                  <a:srgbClr val="FF0000"/>
                </a:solidFill>
                <a:latin typeface="+mn-lt"/>
              </a:rPr>
              <a:t>all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students have completed a unit?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School Site Considerations if releasing students to an outside location: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  <a:latin typeface="+mn-lt"/>
              </a:rPr>
              <a:t>Where will they go?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  <a:latin typeface="+mn-lt"/>
              </a:rPr>
              <a:t>To whom will students be released?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64E494B-349F-4D1C-9389-F3BD0DF20E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Guidelines for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Tx/>
              <a:buNone/>
              <a:defRPr/>
            </a:pPr>
            <a:r>
              <a:rPr lang="en-US" sz="2000" b="1" dirty="0"/>
              <a:t>Optional Text in </a:t>
            </a:r>
            <a:r>
              <a:rPr lang="en-US" sz="2000" b="1" dirty="0" smtClean="0"/>
              <a:t>“SAY” </a:t>
            </a:r>
            <a:r>
              <a:rPr lang="en-US" sz="2000" b="1" dirty="0"/>
              <a:t>Directions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ea typeface="ＭＳ Ｐゴシック" charset="0"/>
              </a:rPr>
              <a:t>Read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the following script option regarding allowable activities if students finish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0"/>
              </a:rPr>
              <a:t>early (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Identify which of these options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0"/>
              </a:rPr>
              <a:t>the district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will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0"/>
              </a:rPr>
              <a:t>allow)</a:t>
            </a:r>
            <a:endParaRPr lang="en-US" sz="2000" dirty="0">
              <a:solidFill>
                <a:srgbClr val="FF0000"/>
              </a:solidFill>
              <a:ea typeface="ＭＳ Ｐゴシック" charset="0"/>
            </a:endParaRPr>
          </a:p>
          <a:p>
            <a:pPr>
              <a:buClrTx/>
              <a:defRPr/>
            </a:pP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>
              <a:buClrTx/>
              <a:defRPr/>
            </a:pP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>
              <a:buClrTx/>
              <a:defRPr/>
            </a:pP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>
              <a:buClrTx/>
              <a:defRPr/>
            </a:pP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Scratch paper option in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0"/>
              </a:rPr>
              <a:t>ELA, science, and social studies “SAY”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d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0"/>
              </a:rPr>
              <a:t>irections</a:t>
            </a:r>
            <a:endParaRPr lang="en-US" sz="2000" dirty="0">
              <a:solidFill>
                <a:srgbClr val="FF0000"/>
              </a:solidFill>
              <a:ea typeface="ＭＳ Ｐゴシック" charset="0"/>
            </a:endParaRPr>
          </a:p>
          <a:p>
            <a:pPr marL="0" indent="0">
              <a:buClrTx/>
              <a:buNone/>
              <a:defRPr/>
            </a:pPr>
            <a:endParaRPr lang="en-US" sz="2000" dirty="0">
              <a:solidFill>
                <a:srgbClr val="FF0000"/>
              </a:solidFill>
              <a:ea typeface="ＭＳ Ｐゴシック" charset="0"/>
            </a:endParaRPr>
          </a:p>
          <a:p>
            <a:pPr marL="0" indent="0">
              <a:buClrTx/>
              <a:buNone/>
              <a:defRPr/>
            </a:pPr>
            <a:endParaRPr lang="en-US" sz="2000" dirty="0">
              <a:solidFill>
                <a:srgbClr val="FF0000"/>
              </a:solidFill>
              <a:ea typeface="ＭＳ Ｐゴシック" charset="0"/>
            </a:endParaRPr>
          </a:p>
          <a:p>
            <a:pPr lvl="0" eaLnBrk="0" fontAlgn="base" hangingPunct="0">
              <a:spcAft>
                <a:spcPct val="0"/>
              </a:spcAft>
              <a:buClrTx/>
              <a:defRPr/>
            </a:pPr>
            <a:endParaRPr lang="en-US" sz="2000" dirty="0">
              <a:solidFill>
                <a:prstClr val="black"/>
              </a:solidFill>
              <a:ea typeface="ＭＳ Ｐゴシック" charset="0"/>
            </a:endParaRPr>
          </a:p>
          <a:p>
            <a:pPr lvl="0" eaLnBrk="0" fontAlgn="base" hangingPunct="0">
              <a:spcAft>
                <a:spcPct val="0"/>
              </a:spcAft>
              <a:buClrTx/>
              <a:defRPr/>
            </a:pPr>
            <a:endParaRPr lang="en-US" sz="2000" dirty="0">
              <a:solidFill>
                <a:prstClr val="black"/>
              </a:solidFill>
              <a:ea typeface="ＭＳ Ｐゴシック" charset="0"/>
            </a:endParaRPr>
          </a:p>
          <a:p>
            <a:pPr lvl="0" eaLnBrk="0" fontAlgn="base" hangingPunct="0">
              <a:spcAft>
                <a:spcPct val="0"/>
              </a:spcAft>
              <a:buClrTx/>
              <a:defRPr/>
            </a:pPr>
            <a:endParaRPr lang="en-US" sz="2000" dirty="0">
              <a:solidFill>
                <a:prstClr val="black"/>
              </a:solidFill>
              <a:ea typeface="ＭＳ Ｐゴシック" charset="0"/>
            </a:endParaRPr>
          </a:p>
          <a:p>
            <a:pPr lvl="0" eaLnBrk="0" fontAlgn="base" hangingPunct="0">
              <a:spcAft>
                <a:spcPct val="0"/>
              </a:spcAft>
              <a:buClrTx/>
              <a:defRPr/>
            </a:pPr>
            <a:endParaRPr lang="en-US" sz="2000" dirty="0">
              <a:solidFill>
                <a:prstClr val="black"/>
              </a:solidFill>
              <a:ea typeface="ＭＳ Ｐゴシック" charset="0"/>
            </a:endParaRPr>
          </a:p>
          <a:p>
            <a:pPr lvl="0" eaLnBrk="0" fontAlgn="base" hangingPunct="0">
              <a:spcAft>
                <a:spcPct val="0"/>
              </a:spcAft>
              <a:buClrTx/>
              <a:defRPr/>
            </a:pPr>
            <a:endParaRPr lang="en-US" sz="2000" dirty="0">
              <a:solidFill>
                <a:prstClr val="black"/>
              </a:solidFill>
              <a:ea typeface="ＭＳ Ｐゴシック" charset="0"/>
            </a:endParaRPr>
          </a:p>
          <a:p>
            <a:pPr lvl="0" eaLnBrk="0" fontAlgn="base" hangingPunct="0">
              <a:spcAft>
                <a:spcPct val="0"/>
              </a:spcAft>
              <a:buClrTx/>
              <a:defRPr/>
            </a:pPr>
            <a:endParaRPr lang="en-US" sz="2000" dirty="0">
              <a:solidFill>
                <a:prstClr val="black"/>
              </a:solidFill>
              <a:ea typeface="ＭＳ Ｐゴシック" charset="0"/>
            </a:endParaRPr>
          </a:p>
          <a:p>
            <a:pPr marL="0" indent="0">
              <a:buClrTx/>
              <a:buNone/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6BCB3FB-C48D-4679-997C-EAE33CF55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246743"/>
              </p:ext>
            </p:extLst>
          </p:nvPr>
        </p:nvGraphicFramePr>
        <p:xfrm>
          <a:off x="1797932" y="2590110"/>
          <a:ext cx="5548135" cy="188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8135"/>
              </a:tblGrid>
              <a:tr h="64301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Option A</a:t>
                      </a:r>
                    </a:p>
                    <a:p>
                      <a:r>
                        <a:rPr lang="en-US" sz="1800" dirty="0" smtClean="0"/>
                        <a:t>Students are to sit quietly</a:t>
                      </a:r>
                      <a:r>
                        <a:rPr lang="en-US" sz="1800" baseline="0" dirty="0" smtClean="0"/>
                        <a:t> when they are done testing.</a:t>
                      </a:r>
                      <a:endParaRPr lang="en-US" sz="1800" dirty="0"/>
                    </a:p>
                  </a:txBody>
                  <a:tcPr marL="54311" marR="54311" marT="27140" marB="27140"/>
                </a:tc>
              </a:tr>
              <a:tr h="64301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Option B</a:t>
                      </a:r>
                    </a:p>
                    <a:p>
                      <a:r>
                        <a:rPr lang="en-US" sz="1800" dirty="0" smtClean="0"/>
                        <a:t>Students will be dismissed when they</a:t>
                      </a:r>
                      <a:r>
                        <a:rPr lang="en-US" sz="1800" baseline="0" dirty="0" smtClean="0"/>
                        <a:t> are done testing.</a:t>
                      </a:r>
                      <a:endParaRPr lang="en-US" sz="1800" dirty="0"/>
                    </a:p>
                  </a:txBody>
                  <a:tcPr marL="54311" marR="54311" marT="27140" marB="27140"/>
                </a:tc>
              </a:tr>
              <a:tr h="58943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Option C</a:t>
                      </a:r>
                    </a:p>
                    <a:p>
                      <a:r>
                        <a:rPr lang="en-US" sz="1800" dirty="0" smtClean="0"/>
                        <a:t>Students</a:t>
                      </a:r>
                      <a:r>
                        <a:rPr lang="en-US" sz="1800" baseline="0" dirty="0" smtClean="0"/>
                        <a:t> may read when they are done testing.</a:t>
                      </a:r>
                      <a:endParaRPr lang="en-US" sz="1800" dirty="0"/>
                    </a:p>
                  </a:txBody>
                  <a:tcPr marL="54311" marR="54311" marT="27140" marB="2714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70420"/>
              </p:ext>
            </p:extLst>
          </p:nvPr>
        </p:nvGraphicFramePr>
        <p:xfrm>
          <a:off x="0" y="5034550"/>
          <a:ext cx="9144000" cy="18089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2545"/>
                <a:gridCol w="7481455"/>
              </a:tblGrid>
              <a:tr h="707318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If no scratch paper is to be provided,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 marL="64302" marR="64302" marT="32151" marB="32151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Skip ahead to the “SAY” directions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</a:rPr>
                        <a:t> that appear after this option box.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 marL="64302" marR="64302" marT="32151" marB="32151"/>
                </a:tc>
              </a:tr>
              <a:tr h="921656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If scratch paper is to be provided,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 marL="64302" marR="64302" marT="32151" marB="32151"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</a:rPr>
                        <a:t>SAY If you would prefer</a:t>
                      </a:r>
                      <a:r>
                        <a:rPr lang="en-US" sz="1800" b="1" i="0" baseline="0" dirty="0" smtClean="0">
                          <a:solidFill>
                            <a:schemeClr val="tx1"/>
                          </a:solidFill>
                        </a:rPr>
                        <a:t> to use scratch paper for taking notes, raise your hand.</a:t>
                      </a:r>
                    </a:p>
                    <a:p>
                      <a:endParaRPr lang="en-US" sz="180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914400" indent="0"/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</a:rPr>
                        <a:t>Distribute blank scratch paper, as requested…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 marL="64302" marR="64302" marT="32151" marB="32151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932" y="6265710"/>
            <a:ext cx="726604" cy="5464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98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Administrative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Changes to the conditions of testing that may benefit a student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Available to any student as long as test security is not compromised and test environment requirements are met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Available Administrative Considerations:</a:t>
            </a:r>
          </a:p>
          <a:p>
            <a:pPr marL="1028700" lvl="1" indent="-342900"/>
            <a:r>
              <a:rPr lang="en-US" dirty="0" smtClean="0"/>
              <a:t>Adaptive </a:t>
            </a:r>
            <a:r>
              <a:rPr lang="en-US" dirty="0"/>
              <a:t>and specialized equipment or </a:t>
            </a:r>
            <a:r>
              <a:rPr lang="en-US" dirty="0" smtClean="0"/>
              <a:t>furniture</a:t>
            </a:r>
          </a:p>
          <a:p>
            <a:pPr marL="1028700" lvl="1" indent="-342900"/>
            <a:r>
              <a:rPr lang="en-US" dirty="0" smtClean="0"/>
              <a:t>Frequent breaks </a:t>
            </a:r>
            <a:r>
              <a:rPr lang="en-US" dirty="0"/>
              <a:t>(do not stop the </a:t>
            </a:r>
            <a:r>
              <a:rPr lang="en-US" dirty="0" smtClean="0"/>
              <a:t>clock)</a:t>
            </a:r>
          </a:p>
          <a:p>
            <a:pPr marL="1028700" lvl="1" indent="-342900"/>
            <a:r>
              <a:rPr lang="en-US" dirty="0" smtClean="0"/>
              <a:t>Noise buffers/headphones</a:t>
            </a:r>
            <a:endParaRPr lang="en-US" dirty="0"/>
          </a:p>
          <a:p>
            <a:pPr marL="1028700" lvl="1" indent="-342900"/>
            <a:r>
              <a:rPr lang="en-US" dirty="0" smtClean="0"/>
              <a:t>Small group testing</a:t>
            </a:r>
            <a:endParaRPr lang="en-US" dirty="0"/>
          </a:p>
          <a:p>
            <a:pPr marL="1028700" lvl="1" indent="-342900"/>
            <a:r>
              <a:rPr lang="en-US" dirty="0" smtClean="0"/>
              <a:t>Specified</a:t>
            </a:r>
            <a:r>
              <a:rPr lang="en-US" dirty="0"/>
              <a:t>, separate, or alternate area or </a:t>
            </a:r>
            <a:r>
              <a:rPr lang="en-US" dirty="0" smtClean="0"/>
              <a:t>seating</a:t>
            </a:r>
          </a:p>
          <a:p>
            <a:pPr marL="1028700" lvl="1" indent="-342900"/>
            <a:r>
              <a:rPr lang="en-US" dirty="0" smtClean="0"/>
              <a:t>Time of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D3B35A3-ACE2-46D7-B614-4A1146AB12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488" indent="-342488" algn="l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391" dirty="0">
                <a:solidFill>
                  <a:schemeClr val="tx1"/>
                </a:solidFill>
              </a:rPr>
              <a:t>A case where a student needs a new accommodation immediately due to unforeseen </a:t>
            </a:r>
            <a:r>
              <a:rPr lang="en-US" sz="2391" dirty="0" smtClean="0">
                <a:solidFill>
                  <a:schemeClr val="tx1"/>
                </a:solidFill>
              </a:rPr>
              <a:t>circumstances</a:t>
            </a:r>
            <a:r>
              <a:rPr lang="en-US" sz="2180" dirty="0" smtClean="0">
                <a:solidFill>
                  <a:schemeClr val="tx1"/>
                </a:solidFill>
              </a:rPr>
              <a:t> </a:t>
            </a:r>
            <a:endParaRPr lang="en-US" sz="2180" dirty="0">
              <a:solidFill>
                <a:schemeClr val="tx1"/>
              </a:solidFill>
            </a:endParaRPr>
          </a:p>
          <a:p>
            <a:pPr marL="799133" lvl="1" indent="-342488" algn="l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969" dirty="0">
                <a:solidFill>
                  <a:schemeClr val="tx1"/>
                </a:solidFill>
              </a:rPr>
              <a:t>Cases could include students who have a recently-fractured limb (e.g., arm, wrist, or shoulder); whose only pair of eyeglasses have broken; or a student returning from a serious or prolonged illness or </a:t>
            </a:r>
            <a:r>
              <a:rPr lang="en-US" sz="1969" dirty="0" smtClean="0">
                <a:solidFill>
                  <a:schemeClr val="tx1"/>
                </a:solidFill>
              </a:rPr>
              <a:t>injury </a:t>
            </a:r>
            <a:endParaRPr lang="en-US" sz="1969" dirty="0">
              <a:solidFill>
                <a:schemeClr val="tx1"/>
              </a:solidFill>
            </a:endParaRPr>
          </a:p>
          <a:p>
            <a:pPr marL="342488" indent="-342488" algn="l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391" dirty="0">
                <a:solidFill>
                  <a:schemeClr val="tx1"/>
                </a:solidFill>
              </a:rPr>
              <a:t>Contact </a:t>
            </a:r>
            <a:r>
              <a:rPr lang="en-US" sz="2391" dirty="0" smtClean="0">
                <a:solidFill>
                  <a:schemeClr val="tx1"/>
                </a:solidFill>
              </a:rPr>
              <a:t>the SAC </a:t>
            </a:r>
            <a:r>
              <a:rPr lang="en-US" sz="2391" dirty="0">
                <a:solidFill>
                  <a:schemeClr val="tx1"/>
                </a:solidFill>
              </a:rPr>
              <a:t>so </a:t>
            </a:r>
            <a:r>
              <a:rPr lang="en-US" sz="2391" dirty="0" smtClean="0">
                <a:solidFill>
                  <a:schemeClr val="tx1"/>
                </a:solidFill>
              </a:rPr>
              <a:t>the </a:t>
            </a:r>
            <a:r>
              <a:rPr lang="en-US" sz="2391" i="1" dirty="0">
                <a:solidFill>
                  <a:schemeClr val="tx1"/>
                </a:solidFill>
              </a:rPr>
              <a:t>Emergency Accommodation </a:t>
            </a:r>
            <a:r>
              <a:rPr lang="en-US" sz="2391" dirty="0">
                <a:solidFill>
                  <a:schemeClr val="tx1"/>
                </a:solidFill>
              </a:rPr>
              <a:t>form can be completed and the appropriate steps can be taken to provide the </a:t>
            </a:r>
            <a:r>
              <a:rPr lang="en-US" sz="2391" dirty="0" smtClean="0">
                <a:solidFill>
                  <a:schemeClr val="tx1"/>
                </a:solidFill>
              </a:rPr>
              <a:t>accommodation</a:t>
            </a:r>
            <a:r>
              <a:rPr lang="en-US" sz="2180" dirty="0" smtClean="0">
                <a:solidFill>
                  <a:schemeClr val="tx1"/>
                </a:solidFill>
              </a:rPr>
              <a:t> </a:t>
            </a:r>
            <a:endParaRPr lang="en-US" sz="2180" dirty="0">
              <a:solidFill>
                <a:schemeClr val="tx1"/>
              </a:solidFill>
            </a:endParaRPr>
          </a:p>
          <a:p>
            <a:pPr marL="342488" indent="-342488" algn="l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18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150D908-AC06-465D-8A17-3D5A5D461C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Accommodation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98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CSLA Accommodated </a:t>
            </a:r>
            <a:r>
              <a:rPr lang="en-US" dirty="0"/>
              <a:t>Form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Colorado Spanish Language Arts (CSLA) is </a:t>
            </a:r>
            <a:r>
              <a:rPr lang="en-US" dirty="0"/>
              <a:t>a paper/pencil </a:t>
            </a:r>
            <a:r>
              <a:rPr lang="en-US" dirty="0" smtClean="0"/>
              <a:t>language arts </a:t>
            </a:r>
            <a:r>
              <a:rPr lang="en-US" dirty="0"/>
              <a:t>accommodated </a:t>
            </a:r>
            <a:r>
              <a:rPr lang="en-US" dirty="0" smtClean="0"/>
              <a:t>form</a:t>
            </a:r>
          </a:p>
          <a:p>
            <a:pPr marL="1028700" lvl="1" indent="-342900"/>
            <a:r>
              <a:rPr lang="en-US" dirty="0" smtClean="0"/>
              <a:t>Available </a:t>
            </a:r>
            <a:r>
              <a:rPr lang="en-US" dirty="0"/>
              <a:t>for eligible 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  <a:r>
              <a:rPr lang="en-US" dirty="0" smtClean="0"/>
              <a:t>students who are English learners</a:t>
            </a:r>
          </a:p>
          <a:p>
            <a:pPr marL="1028700" lvl="1" indent="-342900"/>
            <a:r>
              <a:rPr lang="en-US" dirty="0" smtClean="0"/>
              <a:t>Administered </a:t>
            </a:r>
            <a:r>
              <a:rPr lang="en-US" dirty="0"/>
              <a:t>in place of </a:t>
            </a:r>
            <a:r>
              <a:rPr lang="en-US" dirty="0" smtClean="0"/>
              <a:t>ELA</a:t>
            </a:r>
            <a:endParaRPr lang="en-US" dirty="0"/>
          </a:p>
          <a:p>
            <a:pPr marL="1028700" lvl="1" indent="-342900"/>
            <a:r>
              <a:rPr lang="en-US" dirty="0" smtClean="0"/>
              <a:t>These </a:t>
            </a:r>
            <a:r>
              <a:rPr lang="en-US" dirty="0"/>
              <a:t>students </a:t>
            </a:r>
            <a:r>
              <a:rPr lang="en-US" dirty="0" smtClean="0"/>
              <a:t>take the math assessment in Spanish</a:t>
            </a:r>
            <a:endParaRPr lang="en-US" dirty="0"/>
          </a:p>
          <a:p>
            <a:pPr marL="1485900" lvl="2" indent="-342900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graders at schools selected for social studies take the social studies assessment in Spanish</a:t>
            </a:r>
            <a:endParaRPr lang="en-US" dirty="0"/>
          </a:p>
          <a:p>
            <a:pPr>
              <a:buClrTx/>
            </a:pPr>
            <a:endParaRPr lang="en-US" dirty="0"/>
          </a:p>
          <a:p>
            <a:pPr>
              <a:buClrTx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64E494B-349F-4D1C-9389-F3BD0DF20ED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Accommodations and Accessibility Features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869394"/>
          </a:xfrm>
        </p:spPr>
        <p:txBody>
          <a:bodyPr vert="horz" lIns="89417" tIns="44740" rIns="89417" bIns="44740" rtlCol="0">
            <a:normAutofit fontScale="85000" lnSpcReduction="20000"/>
          </a:bodyPr>
          <a:lstStyle/>
          <a:p>
            <a:pPr>
              <a:buClrTx/>
            </a:pPr>
            <a:r>
              <a:rPr lang="en-US" sz="2100" dirty="0" smtClean="0"/>
              <a:t>If administering the following accessibility features or accommodations, ensure training is received </a:t>
            </a:r>
            <a:r>
              <a:rPr lang="en-US" sz="2100" u="sng" dirty="0" smtClean="0"/>
              <a:t>this school year</a:t>
            </a:r>
            <a:r>
              <a:rPr lang="en-US" sz="2100" dirty="0" smtClean="0"/>
              <a:t>: 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US" sz="2100" dirty="0" smtClean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100" dirty="0" smtClean="0"/>
              <a:t>Auditory Presentation (Oral Script and Text-to-Speech)</a:t>
            </a:r>
          </a:p>
          <a:p>
            <a:pPr lvl="1"/>
            <a:r>
              <a:rPr lang="en-US" sz="2100" dirty="0" smtClean="0"/>
              <a:t>ELA - unique accommodation requiring a CDE-approved UAR </a:t>
            </a:r>
          </a:p>
          <a:p>
            <a:pPr lvl="2"/>
            <a:r>
              <a:rPr lang="en-US" sz="2100" dirty="0" smtClean="0"/>
              <a:t>Oral script for signed presentation only</a:t>
            </a:r>
          </a:p>
          <a:p>
            <a:pPr lvl="2"/>
            <a:r>
              <a:rPr lang="en-US" sz="2100" dirty="0" smtClean="0"/>
              <a:t>English Text-to-Speech</a:t>
            </a:r>
          </a:p>
          <a:p>
            <a:pPr lvl="1"/>
            <a:r>
              <a:rPr lang="en-US" sz="2100" dirty="0" smtClean="0"/>
              <a:t>Math, science, and social studies</a:t>
            </a:r>
          </a:p>
          <a:p>
            <a:pPr lvl="2"/>
            <a:r>
              <a:rPr lang="en-US" sz="2100" dirty="0" smtClean="0"/>
              <a:t>English Text-to-Speech</a:t>
            </a:r>
          </a:p>
          <a:p>
            <a:pPr lvl="2"/>
            <a:r>
              <a:rPr lang="en-US" sz="2100" dirty="0"/>
              <a:t>Spanish </a:t>
            </a:r>
            <a:r>
              <a:rPr lang="en-US" sz="2100" dirty="0" smtClean="0"/>
              <a:t>Text-to-Speech</a:t>
            </a:r>
          </a:p>
          <a:p>
            <a:pPr lvl="2"/>
            <a:r>
              <a:rPr lang="en-US" sz="2100" dirty="0" smtClean="0"/>
              <a:t>Oral script only for translation into a language other than English or Spanish, including signed presentation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100" dirty="0" smtClean="0"/>
              <a:t>Scribe</a:t>
            </a:r>
          </a:p>
          <a:p>
            <a:pPr lvl="1"/>
            <a:r>
              <a:rPr lang="en-US" sz="2100" dirty="0" smtClean="0"/>
              <a:t>ELA constructed response – unique accommodation requiring a CDE-approved UAR</a:t>
            </a:r>
          </a:p>
          <a:p>
            <a:pPr lvl="1"/>
            <a:r>
              <a:rPr lang="en-US" sz="2100" dirty="0" smtClean="0"/>
              <a:t>ELA selected response - accommodation</a:t>
            </a:r>
          </a:p>
          <a:p>
            <a:pPr lvl="1"/>
            <a:r>
              <a:rPr lang="en-US" sz="2100" dirty="0" smtClean="0"/>
              <a:t>Math, science, and social studies – accommodation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Topics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8503" indent="-448503"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/>
              <a:t>CMAS Administration Overview</a:t>
            </a:r>
          </a:p>
          <a:p>
            <a:pPr marL="448503" indent="-448503"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/>
              <a:t>Testing Schedule</a:t>
            </a:r>
          </a:p>
          <a:p>
            <a:pPr marL="448503" indent="-448503"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/>
              <a:t>Administration Policies and Testing Security</a:t>
            </a:r>
          </a:p>
          <a:p>
            <a:pPr marL="448503" indent="-448503"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/>
              <a:t>Tasks to Complete Before Testing</a:t>
            </a:r>
          </a:p>
          <a:p>
            <a:pPr marL="448503" indent="-448503"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/>
              <a:t>Tasks to Complete During Testing</a:t>
            </a:r>
          </a:p>
          <a:p>
            <a:pPr marL="448503" indent="-448503"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/>
              <a:t>Tasks to Complete After Testing</a:t>
            </a:r>
          </a:p>
          <a:p>
            <a:pPr marL="448503" indent="-448503">
              <a:spcBef>
                <a:spcPts val="3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/>
              <a:t>Resources and </a:t>
            </a:r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19401" y="1814"/>
            <a:ext cx="6324600" cy="1218555"/>
          </a:xfrm>
          <a:prstGeom prst="rect">
            <a:avLst/>
          </a:prstGeom>
        </p:spPr>
        <p:txBody>
          <a:bodyPr lIns="88192" tIns="44100" rIns="88192" bIns="44100" anchor="ctr"/>
          <a:lstStyle>
            <a:lvl1pPr marL="168524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sz="4430" b="1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4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for Medical Monitoring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Students who use a phone, tablet, or other device to monitor a medical condition may have the device in the testing room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kern="0" dirty="0">
                <a:solidFill>
                  <a:prstClr val="black"/>
                </a:solidFill>
                <a:ea typeface="ＭＳ Ｐゴシック" pitchFamily="34" charset="-128"/>
              </a:rPr>
              <a:t>Documentation of medical necessity must be kept at the school and district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kern="0" dirty="0" smtClean="0">
                <a:solidFill>
                  <a:prstClr val="black"/>
                </a:solidFill>
                <a:ea typeface="ＭＳ Ｐゴシック" pitchFamily="34" charset="-128"/>
              </a:rPr>
              <a:t>Follow the district’s plan </a:t>
            </a:r>
            <a:r>
              <a:rPr lang="en-US" sz="2200" kern="0" dirty="0">
                <a:solidFill>
                  <a:prstClr val="black"/>
                </a:solidFill>
                <a:ea typeface="ＭＳ Ｐゴシック" pitchFamily="34" charset="-128"/>
              </a:rPr>
              <a:t>for use of these </a:t>
            </a:r>
            <a:r>
              <a:rPr lang="en-US" sz="2200" kern="0" dirty="0" smtClean="0">
                <a:solidFill>
                  <a:prstClr val="black"/>
                </a:solidFill>
                <a:ea typeface="ＭＳ Ｐゴシック" pitchFamily="34" charset="-128"/>
              </a:rPr>
              <a:t>devices:</a:t>
            </a:r>
            <a:endParaRPr lang="en-US" sz="2200" kern="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FF0000"/>
                </a:solidFill>
                <a:ea typeface="ＭＳ Ｐゴシック" pitchFamily="34" charset="-128"/>
              </a:rPr>
              <a:t>Where the device is located and who has control of the device</a:t>
            </a:r>
          </a:p>
          <a:p>
            <a:pPr marL="1714500" lvl="3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kern="0" dirty="0">
                <a:solidFill>
                  <a:srgbClr val="FF0000"/>
                </a:solidFill>
                <a:ea typeface="ＭＳ Ｐゴシック" pitchFamily="34" charset="-128"/>
              </a:rPr>
              <a:t>If the student has control, the device must be visible at all times and may not be used for any other purpose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FF0000"/>
                </a:solidFill>
                <a:ea typeface="ＭＳ Ｐゴシック" pitchFamily="34" charset="-128"/>
              </a:rPr>
              <a:t>Procedures for if/when the device alerts and what action is necessary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kern="0" dirty="0">
                <a:solidFill>
                  <a:prstClr val="black"/>
                </a:solidFill>
                <a:ea typeface="ＭＳ Ｐゴシック" pitchFamily="34" charset="-128"/>
              </a:rPr>
              <a:t>If student has to leave the testing environment, follow procedures for students who become </a:t>
            </a:r>
            <a:r>
              <a:rPr lang="en-US" sz="2200" kern="0" dirty="0" smtClean="0">
                <a:solidFill>
                  <a:prstClr val="black"/>
                </a:solidFill>
                <a:ea typeface="ＭＳ Ｐゴシック" pitchFamily="34" charset="-128"/>
              </a:rPr>
              <a:t>ill</a:t>
            </a:r>
            <a:endParaRPr lang="en-US" sz="2200" kern="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8650" y="1463039"/>
            <a:ext cx="7886700" cy="4893311"/>
          </a:xfrm>
          <a:noFill/>
          <a:ln>
            <a:miter lim="800000"/>
            <a:headEnd/>
            <a:tailEnd/>
          </a:ln>
        </p:spPr>
        <p:txBody>
          <a:bodyPr vert="horz" wrap="square" lIns="89939" tIns="44999" rIns="89939" bIns="44999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Document any movement of secure materials </a:t>
            </a:r>
            <a:r>
              <a:rPr lang="en-US" sz="2000" dirty="0">
                <a:solidFill>
                  <a:srgbClr val="000000"/>
                </a:solidFill>
              </a:rPr>
              <a:t>before, during, and after </a:t>
            </a:r>
            <a:r>
              <a:rPr lang="en-US" sz="2000" dirty="0" smtClean="0">
                <a:solidFill>
                  <a:srgbClr val="000000"/>
                </a:solidFill>
              </a:rPr>
              <a:t>testing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Sign/complete </a:t>
            </a:r>
            <a:r>
              <a:rPr lang="en-US" sz="2000" dirty="0"/>
              <a:t>the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/>
              <a:t>chain-of-custody form when checking materials </a:t>
            </a:r>
            <a:r>
              <a:rPr lang="en-US" sz="2000" dirty="0" smtClean="0"/>
              <a:t>out/in</a:t>
            </a:r>
            <a:endParaRPr lang="en-US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Receive materials (e.g., scratch paper, oral script for translation, Student Testing Tickets) from SAC only </a:t>
            </a:r>
            <a:r>
              <a:rPr lang="en-US" sz="2000" dirty="0">
                <a:solidFill>
                  <a:srgbClr val="000000"/>
                </a:solidFill>
              </a:rPr>
              <a:t>on the day of </a:t>
            </a:r>
            <a:r>
              <a:rPr lang="en-US" sz="2000" dirty="0" smtClean="0">
                <a:solidFill>
                  <a:srgbClr val="000000"/>
                </a:solidFill>
              </a:rPr>
              <a:t>testing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Receive </a:t>
            </a:r>
            <a:r>
              <a:rPr lang="en-US" sz="2000" b="1" u="sng" dirty="0" smtClean="0">
                <a:solidFill>
                  <a:srgbClr val="000000"/>
                </a:solidFill>
              </a:rPr>
              <a:t>only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the content area and grade level </a:t>
            </a:r>
            <a:r>
              <a:rPr lang="en-US" sz="2000" dirty="0" smtClean="0">
                <a:solidFill>
                  <a:srgbClr val="000000"/>
                </a:solidFill>
              </a:rPr>
              <a:t>being assessed at that time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At the end of the testing session, return all materials </a:t>
            </a:r>
            <a:r>
              <a:rPr lang="en-US" sz="2000" dirty="0">
                <a:solidFill>
                  <a:srgbClr val="000000"/>
                </a:solidFill>
              </a:rPr>
              <a:t>to </a:t>
            </a: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designated secure </a:t>
            </a:r>
            <a:r>
              <a:rPr lang="en-US" sz="2000" dirty="0" smtClean="0">
                <a:solidFill>
                  <a:srgbClr val="000000"/>
                </a:solidFill>
              </a:rPr>
              <a:t>location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Materials must not be stored </a:t>
            </a:r>
            <a:r>
              <a:rPr lang="en-US" sz="2000" dirty="0">
                <a:solidFill>
                  <a:srgbClr val="000000"/>
                </a:solidFill>
              </a:rPr>
              <a:t>in </a:t>
            </a:r>
            <a:r>
              <a:rPr lang="en-US" sz="2000" dirty="0" smtClean="0">
                <a:solidFill>
                  <a:srgbClr val="000000"/>
                </a:solidFill>
              </a:rPr>
              <a:t>classrooms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64E494B-349F-4D1C-9389-F3BD0DF20ED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of Custody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1" y="6246910"/>
            <a:ext cx="1905000" cy="456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39" tIns="44999" rIns="89939" bIns="44999" anchor="ctr"/>
          <a:lstStyle/>
          <a:p>
            <a:endParaRPr lang="en-US" sz="1266" dirty="0">
              <a:solidFill>
                <a:prstClr val="black"/>
              </a:solidFill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8650" y="1463039"/>
            <a:ext cx="7886700" cy="4893312"/>
          </a:xfrm>
          <a:noFill/>
          <a:ln w="12700">
            <a:miter lim="800000"/>
            <a:headEnd/>
            <a:tailEnd/>
          </a:ln>
        </p:spPr>
        <p:txBody>
          <a:bodyPr vert="horz" wrap="square" lIns="89022" tIns="43735" rIns="89022" bIns="43735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All </a:t>
            </a:r>
            <a:r>
              <a:rPr lang="en-US" sz="2000" dirty="0" smtClean="0">
                <a:solidFill>
                  <a:srgbClr val="000000"/>
                </a:solidFill>
              </a:rPr>
              <a:t>test </a:t>
            </a:r>
            <a:r>
              <a:rPr lang="en-US" sz="2000" dirty="0">
                <a:solidFill>
                  <a:srgbClr val="000000"/>
                </a:solidFill>
              </a:rPr>
              <a:t>materials </a:t>
            </a:r>
            <a:r>
              <a:rPr lang="en-US" sz="2000" b="1" dirty="0">
                <a:solidFill>
                  <a:srgbClr val="000000"/>
                </a:solidFill>
              </a:rPr>
              <a:t>must be secured</a:t>
            </a:r>
            <a:r>
              <a:rPr lang="en-US" sz="2000" dirty="0">
                <a:solidFill>
                  <a:srgbClr val="000000"/>
                </a:solidFill>
              </a:rPr>
              <a:t> while in </a:t>
            </a:r>
            <a:r>
              <a:rPr lang="en-US" sz="2000" dirty="0" smtClean="0">
                <a:solidFill>
                  <a:srgbClr val="000000"/>
                </a:solidFill>
              </a:rPr>
              <a:t>the Test Administrator’s possession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 duplication of secure materials is </a:t>
            </a:r>
            <a:r>
              <a:rPr lang="en-US" sz="2000" dirty="0" smtClean="0">
                <a:solidFill>
                  <a:srgbClr val="000000"/>
                </a:solidFill>
              </a:rPr>
              <a:t>permissible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 cell phones or other communication, reproduction or recording devices are allowed during test sessions unless required for </a:t>
            </a:r>
            <a:r>
              <a:rPr lang="en-US" sz="2000" dirty="0" smtClean="0">
                <a:solidFill>
                  <a:srgbClr val="000000"/>
                </a:solidFill>
              </a:rPr>
              <a:t>accessibility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28575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</a:pPr>
            <a:r>
              <a:rPr lang="en-US" sz="1800" dirty="0" smtClean="0"/>
              <a:t>Students </a:t>
            </a:r>
            <a:r>
              <a:rPr lang="en-US" sz="1800" dirty="0"/>
              <a:t>should be aware that cell phones or other electronic devices are prohibited. Students who are found with </a:t>
            </a:r>
            <a:r>
              <a:rPr lang="en-US" sz="1800" dirty="0" smtClean="0"/>
              <a:t>electronic </a:t>
            </a:r>
            <a:r>
              <a:rPr lang="en-US" sz="1800" dirty="0"/>
              <a:t>devices in their possession during testing (including if they have finished testing but other students have not) or during a break </a:t>
            </a:r>
            <a:r>
              <a:rPr lang="en-US" sz="1800" b="1" dirty="0"/>
              <a:t>may lead to the invalidation of not only their test, but to the invalidation of others’ tests as well</a:t>
            </a:r>
            <a:r>
              <a:rPr lang="en-US" sz="1800" dirty="0"/>
              <a:t>.</a:t>
            </a: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All individuals are strictly prohibited from taking photos of TestNav screens and all secure test </a:t>
            </a:r>
            <a:r>
              <a:rPr lang="en-US" sz="2000" dirty="0" smtClean="0"/>
              <a:t>materials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64E494B-349F-4D1C-9389-F3BD0DF20ED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Security of the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49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Test Materials Security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CBT Secure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687322" y="1463675"/>
            <a:ext cx="4456678" cy="4351338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dirty="0" smtClean="0"/>
              <a:t>Non-Secure</a:t>
            </a:r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827642" y="1897166"/>
            <a:ext cx="3660688" cy="4366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Student Testing Tickets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Rosters printed from PA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</a:rPr>
              <a:t>next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with student information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Oral scripts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Used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scratch paper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Any student work/responses (e.g., printed from AT device)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tabLst/>
              <a:defRPr/>
            </a:pPr>
            <a:r>
              <a:rPr lang="en-US" sz="1800" dirty="0" smtClean="0"/>
              <a:t>Printed m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reference sheets just prior to testing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If written on, cannot be reused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947677" y="1897166"/>
            <a:ext cx="3254000" cy="343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ysClr val="windowText" lastClr="000000"/>
              </a:buClr>
              <a:defRPr/>
            </a:pPr>
            <a:r>
              <a:rPr lang="en-US" sz="1800" i="1" dirty="0">
                <a:solidFill>
                  <a:sysClr val="windowText" lastClr="000000"/>
                </a:solidFill>
              </a:rPr>
              <a:t>Test Administrator Manuals </a:t>
            </a:r>
            <a:r>
              <a:rPr lang="en-US" sz="1800" dirty="0">
                <a:solidFill>
                  <a:sysClr val="windowText" lastClr="000000"/>
                </a:solidFill>
              </a:rPr>
              <a:t>(TAM)</a:t>
            </a:r>
          </a:p>
          <a:p>
            <a:pPr>
              <a:buClr>
                <a:sysClr val="windowText" lastClr="000000"/>
              </a:buClr>
              <a:defRPr/>
            </a:pPr>
            <a:r>
              <a:rPr lang="en-US" sz="1800" i="1" dirty="0">
                <a:solidFill>
                  <a:sysClr val="windowText" lastClr="000000"/>
                </a:solidFill>
              </a:rPr>
              <a:t>Procedures Manual</a:t>
            </a:r>
          </a:p>
          <a:p>
            <a:pPr>
              <a:buClr>
                <a:sysClr val="windowText" lastClr="000000"/>
              </a:buClr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Unused scratch paper</a:t>
            </a:r>
          </a:p>
          <a:p>
            <a:pPr>
              <a:buClr>
                <a:sysClr val="windowText" lastClr="000000"/>
              </a:buClr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Math reference sheets if not written 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Required for use with text-to-speech forms</a:t>
            </a:r>
          </a:p>
          <a:p>
            <a:pPr marL="1028700" lvl="1" indent="-342900"/>
            <a:r>
              <a:rPr lang="en-US" sz="1800" dirty="0" smtClean="0"/>
              <a:t>To </a:t>
            </a:r>
            <a:r>
              <a:rPr lang="en-US" sz="1800" dirty="0"/>
              <a:t>be in a testing room with other students, headphones must be worn</a:t>
            </a:r>
          </a:p>
          <a:p>
            <a:pPr marL="1028700" lvl="1" indent="-342900"/>
            <a:r>
              <a:rPr lang="en-US" sz="1800" dirty="0"/>
              <a:t>Students must be tested separately if they are unable to wear </a:t>
            </a:r>
            <a:r>
              <a:rPr lang="en-US" sz="1800" dirty="0" smtClean="0"/>
              <a:t>headphones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Available for use as noise buffers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6012" y="4577821"/>
            <a:ext cx="8951976" cy="4001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Note</a:t>
            </a:r>
            <a:r>
              <a:rPr lang="en-US" sz="20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: CMAS assessments do not contain audio </a:t>
            </a:r>
            <a:r>
              <a:rPr lang="en-US" sz="2000" b="1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unless</a:t>
            </a:r>
            <a:r>
              <a:rPr lang="en-US" sz="20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TTS is </a:t>
            </a:r>
            <a:r>
              <a:rPr lang="en-US" sz="20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used</a:t>
            </a:r>
            <a:endParaRPr lang="en-US" sz="200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Headphones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+mn-lt"/>
              </a:rPr>
              <a:t>If the unit testing time and directions are the same, different grades can be administered in the same room</a:t>
            </a:r>
          </a:p>
          <a:p>
            <a:pPr>
              <a:buClrTx/>
            </a:pPr>
            <a:r>
              <a:rPr lang="en-US" sz="1800" dirty="0">
                <a:latin typeface="+mn-lt"/>
              </a:rPr>
              <a:t>A </a:t>
            </a:r>
            <a:r>
              <a:rPr lang="en-US" sz="1800" b="1" dirty="0">
                <a:latin typeface="+mn-lt"/>
              </a:rPr>
              <a:t>separate</a:t>
            </a:r>
            <a:r>
              <a:rPr lang="en-US" sz="1800" dirty="0">
                <a:latin typeface="+mn-lt"/>
              </a:rPr>
              <a:t> testing environment is needed for: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PBT and CBT (administration </a:t>
            </a:r>
            <a:r>
              <a:rPr lang="en-US" sz="1800" dirty="0">
                <a:solidFill>
                  <a:prstClr val="black"/>
                </a:solidFill>
              </a:rPr>
              <a:t>SAY directions and materials are different)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ELA and </a:t>
            </a:r>
            <a:r>
              <a:rPr lang="en-US" sz="1800" dirty="0" smtClean="0">
                <a:solidFill>
                  <a:prstClr val="black"/>
                </a:solidFill>
              </a:rPr>
              <a:t>math </a:t>
            </a:r>
            <a:r>
              <a:rPr lang="en-US" sz="1800" dirty="0">
                <a:solidFill>
                  <a:prstClr val="black"/>
                </a:solidFill>
              </a:rPr>
              <a:t>(unit testing times and </a:t>
            </a:r>
            <a:r>
              <a:rPr lang="en-US" sz="1800" dirty="0" smtClean="0">
                <a:solidFill>
                  <a:prstClr val="black"/>
                </a:solidFill>
              </a:rPr>
              <a:t>SAY </a:t>
            </a:r>
            <a:r>
              <a:rPr lang="en-US" sz="1800" dirty="0">
                <a:solidFill>
                  <a:prstClr val="black"/>
                </a:solidFill>
              </a:rPr>
              <a:t>directions are different)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Directions read aloud in a language other than English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English tests and Spanish accommodated forms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Science/social studies and ELA/math </a:t>
            </a:r>
            <a:r>
              <a:rPr lang="en-US" sz="1800" dirty="0" smtClean="0">
                <a:solidFill>
                  <a:prstClr val="black"/>
                </a:solidFill>
              </a:rPr>
              <a:t>(testing </a:t>
            </a:r>
            <a:r>
              <a:rPr lang="en-US" sz="1800" dirty="0">
                <a:solidFill>
                  <a:prstClr val="black"/>
                </a:solidFill>
              </a:rPr>
              <a:t>times and </a:t>
            </a:r>
            <a:r>
              <a:rPr lang="en-US" sz="1800" dirty="0" smtClean="0">
                <a:solidFill>
                  <a:prstClr val="black"/>
                </a:solidFill>
              </a:rPr>
              <a:t>SAY </a:t>
            </a:r>
            <a:r>
              <a:rPr lang="en-US" sz="1800" dirty="0">
                <a:solidFill>
                  <a:prstClr val="black"/>
                </a:solidFill>
              </a:rPr>
              <a:t>directions are different)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PBT </a:t>
            </a:r>
            <a:r>
              <a:rPr lang="en-US" sz="1800" dirty="0">
                <a:solidFill>
                  <a:prstClr val="black"/>
                </a:solidFill>
              </a:rPr>
              <a:t>science and social studies (materials and </a:t>
            </a:r>
            <a:r>
              <a:rPr lang="en-US" sz="1800" dirty="0" smtClean="0">
                <a:solidFill>
                  <a:prstClr val="black"/>
                </a:solidFill>
              </a:rPr>
              <a:t>SAY </a:t>
            </a:r>
            <a:r>
              <a:rPr lang="en-US" sz="1800" dirty="0">
                <a:solidFill>
                  <a:prstClr val="black"/>
                </a:solidFill>
              </a:rPr>
              <a:t>directions are different)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High school science/social studies and elementary/middle school science/social studies (different unit times)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Math grades 3-5 and math grades 6-8 (different </a:t>
            </a:r>
            <a:r>
              <a:rPr lang="en-US" sz="1800" dirty="0" smtClean="0">
                <a:solidFill>
                  <a:prstClr val="black"/>
                </a:solidFill>
              </a:rPr>
              <a:t>SAY </a:t>
            </a:r>
            <a:r>
              <a:rPr lang="en-US" sz="1800" dirty="0">
                <a:solidFill>
                  <a:prstClr val="black"/>
                </a:solidFill>
              </a:rPr>
              <a:t>directions)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Math grades 6-8 unit 1 and math grades 6-8 units 2 and 3 (different </a:t>
            </a:r>
            <a:r>
              <a:rPr lang="en-US" sz="1800" dirty="0" smtClean="0">
                <a:solidFill>
                  <a:prstClr val="black"/>
                </a:solidFill>
              </a:rPr>
              <a:t>SAY </a:t>
            </a:r>
            <a:r>
              <a:rPr lang="en-US" sz="1800" dirty="0">
                <a:solidFill>
                  <a:prstClr val="black"/>
                </a:solidFill>
              </a:rPr>
              <a:t>directions)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E48C3CA-D1FA-4C07-8C7B-CE408B218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103" y="5987019"/>
            <a:ext cx="7271082" cy="369332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www.cde.state.co.us/assessment/cmas_2019_unittimes_multgroups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Different Grades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Room Configuration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ysClr val="windowText" lastClr="000000"/>
              </a:buClr>
              <a:defRPr/>
            </a:pP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Students should not be able to see each other’s work from a normal testing position</a:t>
            </a:r>
          </a:p>
          <a:p>
            <a:pPr>
              <a:buClr>
                <a:sysClr val="windowText" lastClr="000000"/>
              </a:buClr>
              <a:defRPr/>
            </a:pPr>
            <a:endParaRPr lang="en-US" sz="2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ysClr val="windowText" lastClr="000000"/>
              </a:buClr>
              <a:defRPr/>
            </a:pP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Consider the following seating configurations to maintain test security: </a:t>
            </a:r>
          </a:p>
          <a:p>
            <a:pPr marL="733108" lvl="1" indent="-342900">
              <a:buClr>
                <a:sysClr val="windowText" lastClr="000000"/>
              </a:buClr>
              <a:defRPr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Seat students in every other seat (useful in a computer lab setup)</a:t>
            </a:r>
          </a:p>
          <a:p>
            <a:pPr marL="733108" lvl="1" indent="-342900">
              <a:buClr>
                <a:sysClr val="windowText" lastClr="000000"/>
              </a:buClr>
              <a:defRPr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Arrange monitors back-to-back</a:t>
            </a:r>
          </a:p>
          <a:p>
            <a:pPr marL="733108" lvl="1" indent="-342900">
              <a:buClr>
                <a:sysClr val="windowText" lastClr="000000"/>
              </a:buClr>
              <a:defRPr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Seat students back-to-back</a:t>
            </a:r>
          </a:p>
          <a:p>
            <a:pPr marL="733108" lvl="1" indent="-342900">
              <a:buClr>
                <a:sysClr val="windowText" lastClr="000000"/>
              </a:buClr>
              <a:defRPr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Seat students in a semicircle (useful for schools using laptops)</a:t>
            </a:r>
          </a:p>
          <a:p>
            <a:pPr marL="733108" lvl="1" indent="-342900">
              <a:buClr>
                <a:sysClr val="windowText" lastClr="000000"/>
              </a:buClr>
              <a:defRPr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Seat students in widely spaced rows or in every other row (appropriate for a classroom setup)</a:t>
            </a:r>
          </a:p>
          <a:p>
            <a:pPr marL="733108" lvl="1" indent="-342900">
              <a:buClr>
                <a:sysClr val="windowText" lastClr="000000"/>
              </a:buClr>
              <a:defRPr/>
            </a:pPr>
            <a:endParaRPr lang="en-US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ysClr val="windowText" lastClr="000000"/>
              </a:buClr>
              <a:defRPr/>
            </a:pPr>
            <a:r>
              <a:rPr lang="en-US" sz="2000" dirty="0">
                <a:solidFill>
                  <a:srgbClr val="040404"/>
                </a:solidFill>
              </a:rPr>
              <a:t>Dividing screens or other privacy materials may be used if students cannot be placed far enough away from each </a:t>
            </a:r>
            <a:r>
              <a:rPr lang="en-US" sz="2000" dirty="0" smtClean="0">
                <a:solidFill>
                  <a:srgbClr val="040404"/>
                </a:solidFill>
              </a:rPr>
              <a:t>other</a:t>
            </a:r>
            <a:endParaRPr lang="en-US" sz="2000" dirty="0">
              <a:solidFill>
                <a:srgbClr val="04040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ysClr val="windowText" lastClr="000000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The testing environment must:</a:t>
            </a:r>
          </a:p>
          <a:p>
            <a:pPr marL="342900" indent="-342900"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Be adequately lit, quiet, free of distractions, and heated or cooled</a:t>
            </a:r>
          </a:p>
          <a:p>
            <a:pPr marL="342900" indent="-342900"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Provide an adequate writing surface (paper-based)</a:t>
            </a:r>
          </a:p>
          <a:p>
            <a:pPr marL="342900" indent="-342900"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Be free of electronic devices and music</a:t>
            </a:r>
          </a:p>
          <a:p>
            <a:pPr marL="342900" indent="-342900"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“Do Not Disturb/Only Authorized Personnel Allowed” sign must be placed on the door during test </a:t>
            </a:r>
            <a:r>
              <a:rPr lang="en-US" sz="2000" dirty="0" smtClean="0">
                <a:solidFill>
                  <a:srgbClr val="000000"/>
                </a:solidFill>
              </a:rPr>
              <a:t>sessions</a:t>
            </a:r>
          </a:p>
          <a:p>
            <a:pPr marL="342900" indent="-342900"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Display unit testing time for </a:t>
            </a:r>
            <a:r>
              <a:rPr lang="en-US" sz="2000" dirty="0" smtClean="0">
                <a:solidFill>
                  <a:srgbClr val="000000"/>
                </a:solidFill>
              </a:rPr>
              <a:t>students: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64E494B-349F-4D1C-9389-F3BD0DF20ED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237472"/>
              </p:ext>
            </p:extLst>
          </p:nvPr>
        </p:nvGraphicFramePr>
        <p:xfrm>
          <a:off x="1916991" y="4442115"/>
          <a:ext cx="5182899" cy="14833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548766"/>
                <a:gridCol w="2634133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+mn-lt"/>
                        </a:rPr>
                        <a:t>Unit Name: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Grade 8</a:t>
                      </a:r>
                      <a:r>
                        <a:rPr lang="en-US" baseline="0" dirty="0" smtClean="0">
                          <a:latin typeface="+mn-lt"/>
                        </a:rPr>
                        <a:t> Science</a:t>
                      </a:r>
                      <a:r>
                        <a:rPr lang="en-US" dirty="0" smtClean="0">
                          <a:latin typeface="+mn-lt"/>
                        </a:rPr>
                        <a:t>, Unit 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+mn-lt"/>
                        </a:rPr>
                        <a:t>Unit Testing Time: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80 Minutes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+mn-lt"/>
                        </a:rPr>
                        <a:t>Start Time: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+mn-lt"/>
                        </a:rPr>
                        <a:t>9:00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+mn-lt"/>
                        </a:rPr>
                        <a:t>Stop Time: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>
                          <a:latin typeface="+mn-lt"/>
                        </a:rPr>
                        <a:t>10:20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0843" y="6156296"/>
            <a:ext cx="6835193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Note: </a:t>
            </a:r>
            <a:r>
              <a:rPr lang="en-US" sz="2000" dirty="0" smtClean="0">
                <a:solidFill>
                  <a:srgbClr val="000000"/>
                </a:solidFill>
              </a:rPr>
              <a:t>Triple check unit testing time and stop time calculation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Environment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463039"/>
            <a:ext cx="7886700" cy="4877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Prohibited Materials</a:t>
            </a:r>
          </a:p>
          <a:p>
            <a:pPr lvl="1">
              <a:buClrTx/>
            </a:pPr>
            <a:r>
              <a:rPr lang="en-US" dirty="0" smtClean="0"/>
              <a:t>All cell phones </a:t>
            </a:r>
          </a:p>
          <a:p>
            <a:pPr lvl="2">
              <a:buClrTx/>
            </a:pPr>
            <a:r>
              <a:rPr lang="en-US" dirty="0"/>
              <a:t>Exception: TA may have a cell phone for emergency use ONLY, but the ringer must be turned off</a:t>
            </a:r>
          </a:p>
          <a:p>
            <a:pPr lvl="2">
              <a:buClrTx/>
            </a:pPr>
            <a:r>
              <a:rPr lang="en-US" dirty="0"/>
              <a:t>Exception: Student medical monitoring devices</a:t>
            </a:r>
          </a:p>
          <a:p>
            <a:pPr lvl="1">
              <a:buClrTx/>
            </a:pPr>
            <a:r>
              <a:rPr lang="en-US" dirty="0" smtClean="0"/>
              <a:t>Electronic devices including, but not limited to: </a:t>
            </a:r>
          </a:p>
          <a:p>
            <a:pPr lvl="2"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dirty="0" smtClean="0"/>
              <a:t>E-readers </a:t>
            </a:r>
          </a:p>
          <a:p>
            <a:pPr lvl="2"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dirty="0" smtClean="0"/>
              <a:t>Personal document scanners</a:t>
            </a:r>
          </a:p>
          <a:p>
            <a:pPr lvl="2"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dirty="0" smtClean="0"/>
              <a:t>Electronic pens</a:t>
            </a:r>
          </a:p>
          <a:p>
            <a:pPr lvl="2"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dirty="0" smtClean="0"/>
              <a:t>Smartwatches</a:t>
            </a:r>
          </a:p>
          <a:p>
            <a:pPr lvl="2"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dirty="0" smtClean="0"/>
              <a:t>iPods, MP3 players, or other music players</a:t>
            </a:r>
          </a:p>
          <a:p>
            <a:pPr lvl="2"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dirty="0" smtClean="0"/>
              <a:t>Instructional aids relevant to content being assessed</a:t>
            </a:r>
          </a:p>
          <a:p>
            <a:pPr lvl="2">
              <a:buClr>
                <a:srgbClr val="FF0000"/>
              </a:buClr>
              <a:buFont typeface="Wingdings 2" panose="05020102010507070707" pitchFamily="18" charset="2"/>
              <a:buChar char=""/>
            </a:pPr>
            <a:r>
              <a:rPr lang="en-US" dirty="0" smtClean="0"/>
              <a:t>Reference books (exception: word-to-word dictionaries for EL)</a:t>
            </a:r>
          </a:p>
          <a:p>
            <a:pPr lvl="1">
              <a:buClrTx/>
            </a:pPr>
            <a:r>
              <a:rPr lang="en-US" dirty="0">
                <a:solidFill>
                  <a:srgbClr val="000000"/>
                </a:solidFill>
              </a:rPr>
              <a:t>No food or drinks are allowed on desks or near test </a:t>
            </a:r>
            <a:r>
              <a:rPr lang="en-US" dirty="0" smtClean="0">
                <a:solidFill>
                  <a:srgbClr val="000000"/>
                </a:solidFill>
              </a:rPr>
              <a:t>materials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39"/>
            <a:ext cx="7886700" cy="457029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The </a:t>
            </a:r>
            <a:r>
              <a:rPr lang="en-US" sz="2200" dirty="0">
                <a:solidFill>
                  <a:srgbClr val="000000"/>
                </a:solidFill>
              </a:rPr>
              <a:t>testing environment must be free of any content related posters or aids that </a:t>
            </a:r>
            <a:r>
              <a:rPr lang="en-US" sz="2200" dirty="0" smtClean="0">
                <a:solidFill>
                  <a:srgbClr val="000000"/>
                </a:solidFill>
              </a:rPr>
              <a:t>may suggest </a:t>
            </a:r>
            <a:r>
              <a:rPr lang="en-US" sz="2200" dirty="0">
                <a:solidFill>
                  <a:srgbClr val="000000"/>
                </a:solidFill>
              </a:rPr>
              <a:t>possible answers to </a:t>
            </a:r>
            <a:r>
              <a:rPr lang="en-US" sz="2200" dirty="0" smtClean="0">
                <a:solidFill>
                  <a:srgbClr val="000000"/>
                </a:solidFill>
              </a:rPr>
              <a:t>students</a:t>
            </a:r>
          </a:p>
          <a:p>
            <a:pPr marL="1028700" lvl="1" indent="-342900">
              <a:buClr>
                <a:schemeClr val="tx1"/>
              </a:buClr>
            </a:pPr>
            <a:r>
              <a:rPr lang="en-US" sz="1900" dirty="0" smtClean="0">
                <a:solidFill>
                  <a:srgbClr val="000000"/>
                </a:solidFill>
              </a:rPr>
              <a:t>Posters </a:t>
            </a:r>
            <a:r>
              <a:rPr lang="en-US" sz="1900" dirty="0">
                <a:solidFill>
                  <a:srgbClr val="000000"/>
                </a:solidFill>
              </a:rPr>
              <a:t>that do not include content specific definitions, content related </a:t>
            </a:r>
            <a:r>
              <a:rPr lang="en-US" sz="1900" dirty="0" smtClean="0">
                <a:solidFill>
                  <a:srgbClr val="000000"/>
                </a:solidFill>
              </a:rPr>
              <a:t>processes, </a:t>
            </a:r>
            <a:r>
              <a:rPr lang="en-US" sz="1900" dirty="0">
                <a:solidFill>
                  <a:srgbClr val="000000"/>
                </a:solidFill>
              </a:rPr>
              <a:t>or solutions may remain on the </a:t>
            </a:r>
            <a:r>
              <a:rPr lang="en-US" sz="1900" dirty="0" smtClean="0">
                <a:solidFill>
                  <a:srgbClr val="000000"/>
                </a:solidFill>
              </a:rPr>
              <a:t>wall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Prohibited </a:t>
            </a:r>
            <a:r>
              <a:rPr lang="en-US" sz="2200" dirty="0">
                <a:solidFill>
                  <a:srgbClr val="000000"/>
                </a:solidFill>
              </a:rPr>
              <a:t>visual aids in the test environment must be removed or </a:t>
            </a:r>
            <a:r>
              <a:rPr lang="en-US" sz="2200" dirty="0" smtClean="0">
                <a:solidFill>
                  <a:srgbClr val="000000"/>
                </a:solidFill>
              </a:rPr>
              <a:t>covered</a:t>
            </a:r>
            <a:endParaRPr lang="en-US" sz="2200" dirty="0">
              <a:solidFill>
                <a:srgbClr val="000000"/>
              </a:solidFill>
            </a:endParaRPr>
          </a:p>
          <a:p>
            <a:pPr marL="1025525" lvl="2" indent="-393700">
              <a:buClr>
                <a:srgbClr val="FF0000"/>
              </a:buClr>
              <a:buFont typeface="Wingdings 2" panose="05020102010507070707" pitchFamily="18" charset="2"/>
              <a:buChar char="X"/>
            </a:pPr>
            <a:r>
              <a:rPr lang="en-US" sz="1900" dirty="0">
                <a:solidFill>
                  <a:srgbClr val="000000"/>
                </a:solidFill>
              </a:rPr>
              <a:t>Number lines</a:t>
            </a:r>
          </a:p>
          <a:p>
            <a:pPr marL="1025525" lvl="2" indent="-393700">
              <a:buClr>
                <a:srgbClr val="FF0000"/>
              </a:buClr>
              <a:buFont typeface="Wingdings 2" panose="05020102010507070707" pitchFamily="18" charset="2"/>
              <a:buChar char="X"/>
            </a:pPr>
            <a:r>
              <a:rPr lang="en-US" sz="1900" dirty="0">
                <a:solidFill>
                  <a:srgbClr val="000000"/>
                </a:solidFill>
              </a:rPr>
              <a:t>Word walls</a:t>
            </a:r>
          </a:p>
          <a:p>
            <a:pPr marL="1025525" lvl="2" indent="-393700">
              <a:buClr>
                <a:srgbClr val="FF0000"/>
              </a:buClr>
              <a:buFont typeface="Wingdings 2" panose="05020102010507070707" pitchFamily="18" charset="2"/>
              <a:buChar char="X"/>
            </a:pPr>
            <a:r>
              <a:rPr lang="en-US" sz="1900" dirty="0">
                <a:solidFill>
                  <a:srgbClr val="000000"/>
                </a:solidFill>
              </a:rPr>
              <a:t>Steps for solving math equations</a:t>
            </a:r>
          </a:p>
          <a:p>
            <a:pPr marL="1025525" lvl="2" indent="-393700">
              <a:buClr>
                <a:srgbClr val="FF0000"/>
              </a:buClr>
              <a:buFont typeface="Wingdings 2" panose="05020102010507070707" pitchFamily="18" charset="2"/>
              <a:buChar char="X"/>
            </a:pPr>
            <a:r>
              <a:rPr lang="en-US" sz="1900" dirty="0">
                <a:solidFill>
                  <a:srgbClr val="000000"/>
                </a:solidFill>
              </a:rPr>
              <a:t>Maps</a:t>
            </a:r>
          </a:p>
          <a:p>
            <a:pPr marL="1025525" lvl="2" indent="-393700">
              <a:buClr>
                <a:srgbClr val="FF0000"/>
              </a:buClr>
              <a:buFont typeface="Wingdings 2" panose="05020102010507070707" pitchFamily="18" charset="2"/>
              <a:buChar char="X"/>
            </a:pPr>
            <a:r>
              <a:rPr lang="en-US" sz="1900" dirty="0">
                <a:solidFill>
                  <a:srgbClr val="000000"/>
                </a:solidFill>
              </a:rPr>
              <a:t>Charts </a:t>
            </a:r>
          </a:p>
          <a:p>
            <a:pPr marL="1025525" lvl="2" indent="-393700">
              <a:buClr>
                <a:srgbClr val="FF0000"/>
              </a:buClr>
              <a:buFont typeface="Wingdings 2" panose="05020102010507070707" pitchFamily="18" charset="2"/>
              <a:buChar char="X"/>
            </a:pPr>
            <a:r>
              <a:rPr lang="en-US" sz="1900" dirty="0">
                <a:solidFill>
                  <a:srgbClr val="000000"/>
                </a:solidFill>
              </a:rPr>
              <a:t>Models </a:t>
            </a:r>
          </a:p>
          <a:p>
            <a:pPr marL="1025525" lvl="2" indent="-393700">
              <a:buClr>
                <a:srgbClr val="FF0000"/>
              </a:buClr>
              <a:buFont typeface="Wingdings 2" panose="05020102010507070707" pitchFamily="18" charset="2"/>
              <a:buChar char="X"/>
            </a:pPr>
            <a:r>
              <a:rPr lang="en-US" sz="1900" dirty="0">
                <a:solidFill>
                  <a:srgbClr val="000000"/>
                </a:solidFill>
              </a:rPr>
              <a:t>Any content related materials </a:t>
            </a:r>
          </a:p>
          <a:p>
            <a:pPr marL="1025525" lvl="2" indent="-393700">
              <a:buClr>
                <a:srgbClr val="FF0000"/>
              </a:buClr>
              <a:buFont typeface="Wingdings 2" panose="05020102010507070707" pitchFamily="18" charset="2"/>
              <a:buChar char="X"/>
            </a:pPr>
            <a:r>
              <a:rPr lang="en-US" sz="1900" dirty="0">
                <a:solidFill>
                  <a:srgbClr val="000000"/>
                </a:solidFill>
              </a:rPr>
              <a:t>Any resource that defines, explains, or illustrates terminology or </a:t>
            </a:r>
            <a:r>
              <a:rPr lang="en-US" sz="1900" dirty="0" smtClean="0">
                <a:solidFill>
                  <a:srgbClr val="000000"/>
                </a:solidFill>
              </a:rPr>
              <a:t>concepts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64E494B-349F-4D1C-9389-F3BD0DF20ED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84347" y="6097592"/>
            <a:ext cx="5375306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General </a:t>
            </a:r>
            <a:r>
              <a:rPr lang="en-US" sz="2400" b="1" dirty="0" smtClean="0">
                <a:solidFill>
                  <a:srgbClr val="000000"/>
                </a:solidFill>
              </a:rPr>
              <a:t>Rule</a:t>
            </a:r>
            <a:r>
              <a:rPr lang="en-US" sz="2400" b="1" dirty="0">
                <a:solidFill>
                  <a:srgbClr val="000000"/>
                </a:solidFill>
              </a:rPr>
              <a:t>: </a:t>
            </a:r>
            <a:r>
              <a:rPr lang="en-US" sz="2400" dirty="0">
                <a:solidFill>
                  <a:srgbClr val="000000"/>
                </a:solidFill>
              </a:rPr>
              <a:t>When in doubt, cover it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CMAS Administration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Student-to-Test Administrator Ratio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Clr>
                <a:sysClr val="windowText" lastClr="000000"/>
              </a:buClr>
              <a:defRPr/>
            </a:pPr>
            <a:r>
              <a:rPr lang="en-US" sz="2000" dirty="0">
                <a:solidFill>
                  <a:srgbClr val="000000"/>
                </a:solidFill>
              </a:rPr>
              <a:t>Student-to-Test Administrator ratio must not exceed 30 to 1</a:t>
            </a:r>
          </a:p>
          <a:p>
            <a:pPr lvl="1">
              <a:lnSpc>
                <a:spcPct val="120000"/>
              </a:lnSpc>
              <a:buClr>
                <a:sysClr val="windowText" lastClr="000000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Test Administrator must be able to actively monitor the space within the physical </a:t>
            </a:r>
            <a:r>
              <a:rPr lang="en-US">
                <a:solidFill>
                  <a:srgbClr val="000000"/>
                </a:solidFill>
              </a:rPr>
              <a:t>testing </a:t>
            </a:r>
            <a:r>
              <a:rPr lang="en-US" smtClean="0">
                <a:solidFill>
                  <a:srgbClr val="000000"/>
                </a:solidFill>
              </a:rPr>
              <a:t>environment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Clr>
                <a:sysClr val="windowText" lastClr="000000"/>
              </a:buClr>
              <a:defRPr/>
            </a:pPr>
            <a:r>
              <a:rPr lang="en-US" sz="2000" dirty="0">
                <a:solidFill>
                  <a:srgbClr val="000000"/>
                </a:solidFill>
              </a:rPr>
              <a:t>Consider room configuration</a:t>
            </a:r>
          </a:p>
          <a:p>
            <a:pPr lvl="1">
              <a:lnSpc>
                <a:spcPct val="120000"/>
              </a:lnSpc>
              <a:buClr>
                <a:sysClr val="windowText" lastClr="000000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Make special considerations for large testing environments or environments with complicated configurations</a:t>
            </a:r>
          </a:p>
          <a:p>
            <a:pPr>
              <a:lnSpc>
                <a:spcPct val="120000"/>
              </a:lnSpc>
              <a:buClr>
                <a:sysClr val="windowText" lastClr="000000"/>
              </a:buClr>
              <a:defRPr/>
            </a:pPr>
            <a:r>
              <a:rPr lang="en-US" sz="2000" dirty="0">
                <a:solidFill>
                  <a:srgbClr val="000000"/>
                </a:solidFill>
              </a:rPr>
              <a:t>Test Administrators must:</a:t>
            </a:r>
          </a:p>
          <a:p>
            <a:pPr lvl="1">
              <a:lnSpc>
                <a:spcPct val="120000"/>
              </a:lnSpc>
              <a:buClr>
                <a:sysClr val="windowText" lastClr="000000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Actively proctor</a:t>
            </a:r>
          </a:p>
          <a:p>
            <a:pPr lvl="1">
              <a:lnSpc>
                <a:spcPct val="120000"/>
              </a:lnSpc>
              <a:buClr>
                <a:sysClr val="windowText" lastClr="000000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Remain attentive and in the room during the entire testing unit</a:t>
            </a:r>
          </a:p>
          <a:p>
            <a:pPr lvl="1">
              <a:lnSpc>
                <a:spcPct val="120000"/>
              </a:lnSpc>
              <a:buClr>
                <a:sysClr val="windowText" lastClr="000000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Circulate throughout the room during the test</a:t>
            </a:r>
          </a:p>
          <a:p>
            <a:pPr lvl="2">
              <a:lnSpc>
                <a:spcPct val="120000"/>
              </a:lnSpc>
              <a:buClr>
                <a:sysClr val="windowText" lastClr="000000"/>
              </a:buClr>
              <a:defRPr/>
            </a:pPr>
            <a:r>
              <a:rPr lang="en-US" sz="2000" dirty="0">
                <a:solidFill>
                  <a:srgbClr val="000000"/>
                </a:solidFill>
              </a:rPr>
              <a:t>Should be able to see students working, not student </a:t>
            </a:r>
            <a:r>
              <a:rPr lang="en-US" sz="2000" dirty="0" smtClean="0">
                <a:solidFill>
                  <a:srgbClr val="000000"/>
                </a:solidFill>
              </a:rPr>
              <a:t>work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Unauthorized Visitors and the Media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Only students, Test Administrators/Examiners, and authorized school, district, state personnel, or state-sanctioned test monitors may be in testing areas during administration</a:t>
            </a:r>
          </a:p>
          <a:p>
            <a:pPr marL="457200" indent="-457200"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Media </a:t>
            </a:r>
            <a:r>
              <a:rPr lang="en-US" sz="2000" dirty="0">
                <a:solidFill>
                  <a:srgbClr val="000000"/>
                </a:solidFill>
              </a:rPr>
              <a:t>are not allowed to have access to the tests before, during, or after test administration, or take pictures or video of testing materials or testing students</a:t>
            </a:r>
          </a:p>
          <a:p>
            <a:pPr marL="457200" indent="-457200"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Parents </a:t>
            </a:r>
            <a:r>
              <a:rPr lang="en-US" sz="2000" dirty="0">
                <a:solidFill>
                  <a:srgbClr val="000000"/>
                </a:solidFill>
              </a:rPr>
              <a:t>are not allowed in the testing room with their </a:t>
            </a:r>
            <a:r>
              <a:rPr lang="en-US" sz="2000" dirty="0" smtClean="0">
                <a:solidFill>
                  <a:srgbClr val="000000"/>
                </a:solidFill>
              </a:rPr>
              <a:t>child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Security Breaches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000" dirty="0">
                <a:solidFill>
                  <a:prstClr val="black"/>
                </a:solidFill>
              </a:rPr>
              <a:t>Reporting Testing Irregularities </a:t>
            </a:r>
            <a:r>
              <a:rPr lang="en-US" sz="2000" dirty="0" smtClean="0">
                <a:solidFill>
                  <a:prstClr val="black"/>
                </a:solidFill>
              </a:rPr>
              <a:t>and </a:t>
            </a:r>
            <a:r>
              <a:rPr lang="en-US" sz="2000" dirty="0">
                <a:solidFill>
                  <a:prstClr val="black"/>
                </a:solidFill>
              </a:rPr>
              <a:t>Security </a:t>
            </a:r>
            <a:r>
              <a:rPr lang="en-US" sz="2000" dirty="0" smtClean="0">
                <a:solidFill>
                  <a:prstClr val="black"/>
                </a:solidFill>
              </a:rPr>
              <a:t>Breaches:</a:t>
            </a:r>
          </a:p>
          <a:p>
            <a:pPr marL="0" indent="0">
              <a:buClrTx/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505944" indent="-505944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</a:rPr>
              <a:t>All instances of testing irregularities and security breaches must be immediately reported to the SAC, and subsequently, the </a:t>
            </a:r>
            <a:r>
              <a:rPr lang="en-US" sz="2000" dirty="0" smtClean="0">
                <a:solidFill>
                  <a:prstClr val="black"/>
                </a:solidFill>
              </a:rPr>
              <a:t>DAC</a:t>
            </a:r>
          </a:p>
          <a:p>
            <a:pPr marL="505944" indent="-505944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Should </a:t>
            </a:r>
            <a:r>
              <a:rPr lang="en-US" sz="2000" dirty="0">
                <a:solidFill>
                  <a:prstClr val="black"/>
                </a:solidFill>
              </a:rPr>
              <a:t>a testing irregularity or security breach occur, be prepared to provide a written statement of the incident to </a:t>
            </a:r>
            <a:r>
              <a:rPr lang="en-US" sz="2000" dirty="0" smtClean="0">
                <a:solidFill>
                  <a:prstClr val="black"/>
                </a:solidFill>
              </a:rPr>
              <a:t>the SAC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2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Safety Threats and Severe Weather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000" dirty="0">
                <a:solidFill>
                  <a:prstClr val="black"/>
                </a:solidFill>
              </a:rPr>
              <a:t>Know the Plan for </a:t>
            </a:r>
            <a:r>
              <a:rPr lang="en-US" altLang="en-US" sz="2000" dirty="0">
                <a:solidFill>
                  <a:prstClr val="black"/>
                </a:solidFill>
              </a:rPr>
              <a:t>Safety </a:t>
            </a:r>
            <a:r>
              <a:rPr lang="en-US" altLang="en-US" sz="2000" dirty="0" smtClean="0">
                <a:solidFill>
                  <a:prstClr val="black"/>
                </a:solidFill>
              </a:rPr>
              <a:t>Threats and </a:t>
            </a:r>
            <a:r>
              <a:rPr lang="en-US" altLang="en-US" sz="2000" dirty="0">
                <a:solidFill>
                  <a:prstClr val="black"/>
                </a:solidFill>
              </a:rPr>
              <a:t>Severe </a:t>
            </a:r>
            <a:r>
              <a:rPr lang="en-US" altLang="en-US" sz="2000" dirty="0" smtClean="0">
                <a:solidFill>
                  <a:prstClr val="black"/>
                </a:solidFill>
              </a:rPr>
              <a:t>Weather:</a:t>
            </a:r>
            <a:endParaRPr lang="en-US" sz="2000" dirty="0">
              <a:solidFill>
                <a:prstClr val="black"/>
              </a:solidFill>
            </a:endParaRPr>
          </a:p>
          <a:p>
            <a:pPr marL="0" indent="0">
              <a:buClrTx/>
              <a:buNone/>
            </a:pPr>
            <a:endParaRPr lang="en-US" sz="2000" b="1" dirty="0" smtClean="0"/>
          </a:p>
          <a:p>
            <a:pPr marL="449723" indent="-449723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Note </a:t>
            </a:r>
            <a:r>
              <a:rPr lang="en-US" sz="2000" dirty="0"/>
              <a:t>the time of the disruption and time remaining in </a:t>
            </a:r>
            <a:r>
              <a:rPr lang="en-US" sz="2000" dirty="0" smtClean="0"/>
              <a:t>unit</a:t>
            </a:r>
          </a:p>
          <a:p>
            <a:pPr marL="449723" indent="-449723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Secure test materials </a:t>
            </a:r>
            <a:r>
              <a:rPr lang="en-US" sz="2000" dirty="0" smtClean="0">
                <a:solidFill>
                  <a:srgbClr val="FF0000"/>
                </a:solidFill>
              </a:rPr>
              <a:t>as specified in the School Security Plan</a:t>
            </a:r>
          </a:p>
          <a:p>
            <a:pPr marL="449723" indent="-449723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Upon </a:t>
            </a:r>
            <a:r>
              <a:rPr lang="en-US" sz="2000" dirty="0"/>
              <a:t>return, </a:t>
            </a:r>
            <a:r>
              <a:rPr lang="en-US" sz="2000" dirty="0" smtClean="0"/>
              <a:t>prepare </a:t>
            </a:r>
            <a:r>
              <a:rPr lang="en-US" sz="2000" dirty="0"/>
              <a:t>students for the continuation of the </a:t>
            </a:r>
            <a:r>
              <a:rPr lang="en-US" sz="2000" dirty="0" smtClean="0"/>
              <a:t>unit and resume tests</a:t>
            </a:r>
            <a:r>
              <a:rPr lang="en-US" sz="2000" strike="sngStrike" dirty="0" smtClean="0"/>
              <a:t> </a:t>
            </a:r>
          </a:p>
          <a:p>
            <a:pPr marL="449723" indent="-449723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Document the situation in writing (report </a:t>
            </a:r>
            <a:r>
              <a:rPr lang="en-US" sz="2000" dirty="0"/>
              <a:t>a testing irregularity or security breach to </a:t>
            </a:r>
            <a:r>
              <a:rPr lang="en-US" sz="2000" dirty="0" smtClean="0"/>
              <a:t>the SAC</a:t>
            </a:r>
            <a:r>
              <a:rPr lang="en-US" sz="20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47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Before Testing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19401" y="1814"/>
            <a:ext cx="6324600" cy="1218555"/>
          </a:xfrm>
          <a:prstGeom prst="rect">
            <a:avLst/>
          </a:prstGeom>
        </p:spPr>
        <p:txBody>
          <a:bodyPr lIns="88535" tIns="44271" rIns="88535" bIns="44271" anchor="ctr"/>
          <a:lstStyle>
            <a:lvl1pPr marL="168524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4430" b="1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3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Readiness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Student practice resources are available</a:t>
            </a:r>
          </a:p>
          <a:p>
            <a:pPr marL="742950" lvl="1" indent="-285750">
              <a:lnSpc>
                <a:spcPct val="120000"/>
              </a:lnSpc>
              <a:buClr>
                <a:sysClr val="windowText" lastClr="000000"/>
              </a:buClr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ePATs for computer-based testing</a:t>
            </a:r>
          </a:p>
          <a:p>
            <a:pPr marL="742950" lvl="1" indent="-285750">
              <a:lnSpc>
                <a:spcPct val="120000"/>
              </a:lnSpc>
              <a:buClr>
                <a:sysClr val="windowText" lastClr="000000"/>
              </a:buClr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Walk </a:t>
            </a:r>
            <a:r>
              <a:rPr lang="en-US" sz="1800" dirty="0">
                <a:solidFill>
                  <a:sysClr val="windowText" lastClr="000000"/>
                </a:solidFill>
              </a:rPr>
              <a:t>through all item types</a:t>
            </a:r>
          </a:p>
          <a:p>
            <a:pPr marL="742950" lvl="1" indent="-285750">
              <a:lnSpc>
                <a:spcPct val="120000"/>
              </a:lnSpc>
              <a:buClr>
                <a:sysClr val="windowText" lastClr="000000"/>
              </a:buClr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ePAT Guides include script for adult as well as scoring information such as rubrics and sample student responses</a:t>
            </a:r>
          </a:p>
          <a:p>
            <a:pPr marL="285750" indent="-285750">
              <a:lnSpc>
                <a:spcPct val="120000"/>
              </a:lnSpc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During testing, Test Administrators cannot help students with TestNav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navigation</a:t>
            </a:r>
          </a:p>
          <a:p>
            <a:pPr lvl="1">
              <a:lnSpc>
                <a:spcPct val="120000"/>
              </a:lnSpc>
              <a:buClr>
                <a:sysClr val="windowText" lastClr="000000"/>
              </a:buClr>
              <a:buBlip>
                <a:blip r:embed="rId2"/>
              </a:buBlip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May not help with how to answer a question</a:t>
            </a:r>
          </a:p>
          <a:p>
            <a:pPr lvl="1">
              <a:lnSpc>
                <a:spcPct val="120000"/>
              </a:lnSpc>
              <a:buClr>
                <a:sysClr val="windowText" lastClr="000000"/>
              </a:buClr>
              <a:buBlip>
                <a:blip r:embed="rId2"/>
              </a:buBlip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May </a:t>
            </a:r>
            <a:r>
              <a:rPr lang="en-US" sz="1800" dirty="0">
                <a:solidFill>
                  <a:sysClr val="windowText" lastClr="000000"/>
                </a:solidFill>
              </a:rPr>
              <a:t>not show how to go to the next question or use the review screen</a:t>
            </a:r>
          </a:p>
          <a:p>
            <a:pPr lvl="1">
              <a:lnSpc>
                <a:spcPct val="120000"/>
              </a:lnSpc>
              <a:buClr>
                <a:sysClr val="windowText" lastClr="000000"/>
              </a:buClr>
              <a:buBlip>
                <a:blip r:embed="rId2"/>
              </a:buBlip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May not assist with drag and drop or other technology enhanced items</a:t>
            </a:r>
          </a:p>
          <a:p>
            <a:pPr marL="285750" indent="-285750">
              <a:lnSpc>
                <a:spcPct val="120000"/>
              </a:lnSpc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Strongly recommend students are provided with access to practice resources prior to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testing</a:t>
            </a:r>
          </a:p>
          <a:p>
            <a:pPr marL="971550" lvl="1" indent="-285750">
              <a:lnSpc>
                <a:spcPct val="120000"/>
              </a:lnSpc>
              <a:buClr>
                <a:sysClr val="windowText" lastClr="000000"/>
              </a:buClr>
              <a:defRPr/>
            </a:pPr>
            <a:r>
              <a:rPr lang="en-US" sz="1800" dirty="0" smtClean="0">
                <a:solidFill>
                  <a:prstClr val="black"/>
                </a:solidFill>
                <a:ea typeface="ＭＳ Ｐゴシック" pitchFamily="34" charset="-128"/>
              </a:rPr>
              <a:t>Includes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>
                <a:solidFill>
                  <a:sysClr val="windowText" lastClr="000000"/>
                </a:solidFill>
              </a:rPr>
              <a:t>forms with accessibility features and accommodations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Readiness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+mn-lt"/>
                <a:ea typeface="ＭＳ Ｐゴシック" pitchFamily="34" charset="-128"/>
              </a:rPr>
              <a:t>Computer-based practice resources can be accessed through: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</a:rPr>
              <a:t>TestNav App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</a:rPr>
              <a:t>Navigate to “Colorado” sign in page and click “Practice Tests” link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  <a:latin typeface="+mn-lt"/>
              <a:ea typeface="ＭＳ Ｐゴシック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prstClr val="black"/>
              </a:solidFill>
              <a:latin typeface="+mn-lt"/>
              <a:ea typeface="ＭＳ Ｐゴシック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  <a:latin typeface="+mn-lt"/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prstClr val="black"/>
              </a:solidFill>
              <a:latin typeface="+mn-lt"/>
              <a:ea typeface="ＭＳ Ｐゴシック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  <a:latin typeface="+mn-lt"/>
              <a:ea typeface="ＭＳ Ｐゴシック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  <a:latin typeface="+mn-lt"/>
              <a:ea typeface="ＭＳ Ｐゴシック" pitchFamily="34" charset="-128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</a:rPr>
              <a:t>PAnext Training Center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</a:rPr>
              <a:t>Requires login from student testing ticket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</a:rPr>
              <a:t>Secure practice sessions must be setup in advance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6768" y="3648264"/>
            <a:ext cx="312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</a:rPr>
              <a:t>On TestNav Home Screen, click: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208" y="3070827"/>
            <a:ext cx="1852912" cy="15782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467" y="2793447"/>
            <a:ext cx="2019300" cy="7524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Readiness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62" y="1323927"/>
            <a:ext cx="8538876" cy="5534073"/>
          </a:xfrm>
          <a:prstGeom prst="rect">
            <a:avLst/>
          </a:prstGeom>
          <a:ln w="19050"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28913">
              <a:defRPr/>
            </a:pPr>
            <a:r>
              <a:rPr lang="en-US" dirty="0" smtClean="0"/>
              <a:t>Accommodations and Accessibility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Tx/>
              <a:buSzPct val="100000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To </a:t>
            </a:r>
            <a:r>
              <a:rPr lang="en-US" sz="2000" dirty="0">
                <a:solidFill>
                  <a:prstClr val="black"/>
                </a:solidFill>
              </a:rPr>
              <a:t>prepare for providing accommodations: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Administer the accommodated student practice resources to </a:t>
            </a:r>
            <a:r>
              <a:rPr lang="en-US" sz="2000" dirty="0" smtClean="0">
                <a:solidFill>
                  <a:prstClr val="black"/>
                </a:solidFill>
              </a:rPr>
              <a:t>students</a:t>
            </a:r>
            <a:endParaRPr lang="en-US" sz="2000" dirty="0">
              <a:solidFill>
                <a:prstClr val="black"/>
              </a:solidFill>
            </a:endParaRPr>
          </a:p>
          <a:p>
            <a:pPr marL="800100" lvl="2" indent="-342900">
              <a:spcBef>
                <a:spcPts val="200"/>
              </a:spcBef>
              <a:spcAft>
                <a:spcPts val="200"/>
              </a:spcAft>
              <a:buSzPct val="100000"/>
              <a:defRPr/>
            </a:pPr>
            <a:r>
              <a:rPr lang="en-US" dirty="0">
                <a:hlinkClick r:id="rId4"/>
              </a:rPr>
              <a:t>https://co.pearsonaccessnext.com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&gt; Student Resources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Review resources at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www.cde.state.co.us/assessment/trainings</a:t>
            </a:r>
            <a:r>
              <a:rPr lang="en-US" sz="2000" dirty="0" smtClean="0">
                <a:solidFill>
                  <a:prstClr val="black"/>
                </a:solidFill>
              </a:rPr>
              <a:t>:</a:t>
            </a:r>
            <a:endParaRPr lang="en-US" sz="2000" dirty="0">
              <a:solidFill>
                <a:prstClr val="black"/>
              </a:solidFill>
            </a:endParaRPr>
          </a:p>
          <a:p>
            <a:pPr marL="800100" lvl="2" indent="-342900">
              <a:spcBef>
                <a:spcPts val="200"/>
              </a:spcBef>
              <a:spcAft>
                <a:spcPts val="200"/>
              </a:spcAft>
              <a:buSzPct val="100000"/>
              <a:defRPr/>
            </a:pPr>
            <a:r>
              <a:rPr lang="en-US" i="1" dirty="0">
                <a:solidFill>
                  <a:prstClr val="black"/>
                </a:solidFill>
              </a:rPr>
              <a:t>Section 6.0 </a:t>
            </a:r>
            <a:r>
              <a:rPr lang="en-US" dirty="0">
                <a:solidFill>
                  <a:prstClr val="black"/>
                </a:solidFill>
              </a:rPr>
              <a:t>in the </a:t>
            </a:r>
            <a:r>
              <a:rPr lang="en-US" i="1" dirty="0">
                <a:solidFill>
                  <a:prstClr val="black"/>
                </a:solidFill>
              </a:rPr>
              <a:t>Spring </a:t>
            </a:r>
            <a:r>
              <a:rPr lang="en-US" i="1" dirty="0" smtClean="0">
                <a:solidFill>
                  <a:prstClr val="black"/>
                </a:solidFill>
              </a:rPr>
              <a:t>2019 </a:t>
            </a:r>
            <a:r>
              <a:rPr lang="en-US" i="1" dirty="0">
                <a:solidFill>
                  <a:prstClr val="black"/>
                </a:solidFill>
              </a:rPr>
              <a:t>CMAS and CoAlt Procedures Manual</a:t>
            </a:r>
          </a:p>
          <a:p>
            <a:pPr marL="800100" lvl="2" indent="-342900">
              <a:spcBef>
                <a:spcPts val="200"/>
              </a:spcBef>
              <a:spcAft>
                <a:spcPts val="200"/>
              </a:spcAft>
              <a:buSzPct val="100000"/>
              <a:defRPr/>
            </a:pPr>
            <a:r>
              <a:rPr lang="en-US" dirty="0" smtClean="0">
                <a:solidFill>
                  <a:prstClr val="black"/>
                </a:solidFill>
              </a:rPr>
              <a:t>CMAS Accessibility </a:t>
            </a:r>
            <a:r>
              <a:rPr lang="en-US" dirty="0">
                <a:solidFill>
                  <a:prstClr val="black"/>
                </a:solidFill>
              </a:rPr>
              <a:t>Features and Accommodations </a:t>
            </a:r>
            <a:r>
              <a:rPr lang="en-US" dirty="0" smtClean="0">
                <a:solidFill>
                  <a:prstClr val="black"/>
                </a:solidFill>
              </a:rPr>
              <a:t>Trainings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Auditory presentation: oral scripts – </a:t>
            </a:r>
            <a:r>
              <a:rPr lang="en-US" sz="2000" dirty="0">
                <a:solidFill>
                  <a:prstClr val="black"/>
                </a:solidFill>
              </a:rPr>
              <a:t>s</a:t>
            </a:r>
            <a:r>
              <a:rPr lang="en-US" sz="2000" dirty="0" smtClean="0">
                <a:solidFill>
                  <a:prstClr val="black"/>
                </a:solidFill>
              </a:rPr>
              <a:t>upervised early access to script for rehearsal, </a:t>
            </a:r>
            <a:r>
              <a:rPr lang="en-US" sz="2000" dirty="0">
                <a:solidFill>
                  <a:prstClr val="black"/>
                </a:solidFill>
              </a:rPr>
              <a:t>if </a:t>
            </a:r>
            <a:r>
              <a:rPr lang="en-US" sz="2000" dirty="0" smtClean="0">
                <a:solidFill>
                  <a:prstClr val="black"/>
                </a:solidFill>
              </a:rPr>
              <a:t>applicable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Confirm </a:t>
            </a:r>
            <a:r>
              <a:rPr lang="en-US" sz="2000" dirty="0" smtClean="0">
                <a:solidFill>
                  <a:prstClr val="black"/>
                </a:solidFill>
              </a:rPr>
              <a:t>students </a:t>
            </a:r>
            <a:r>
              <a:rPr lang="en-US" sz="2000" dirty="0">
                <a:solidFill>
                  <a:prstClr val="black"/>
                </a:solidFill>
              </a:rPr>
              <a:t>with accommodations are testing in an appropriate </a:t>
            </a:r>
            <a:r>
              <a:rPr lang="en-US" sz="2000" dirty="0" smtClean="0">
                <a:solidFill>
                  <a:prstClr val="black"/>
                </a:solidFill>
              </a:rPr>
              <a:t>environment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On the “Students in Session” screen in PA</a:t>
            </a:r>
            <a:r>
              <a:rPr lang="en-US" sz="2000" baseline="30000" dirty="0">
                <a:solidFill>
                  <a:prstClr val="black"/>
                </a:solidFill>
              </a:rPr>
              <a:t>next</a:t>
            </a:r>
            <a:r>
              <a:rPr lang="en-US" sz="2000" dirty="0">
                <a:solidFill>
                  <a:prstClr val="black"/>
                </a:solidFill>
              </a:rPr>
              <a:t>, confirm that the student has the correct form marker displayed on the screen (e.g</a:t>
            </a:r>
            <a:r>
              <a:rPr lang="en-US" sz="2000" dirty="0" smtClean="0">
                <a:solidFill>
                  <a:prstClr val="black"/>
                </a:solidFill>
              </a:rPr>
              <a:t>., TTS, </a:t>
            </a:r>
            <a:r>
              <a:rPr lang="en-US" sz="2000" dirty="0" err="1" smtClean="0">
                <a:solidFill>
                  <a:prstClr val="black"/>
                </a:solidFill>
              </a:rPr>
              <a:t>SPAwTTS</a:t>
            </a:r>
            <a:r>
              <a:rPr lang="en-US" sz="2000" dirty="0" smtClean="0">
                <a:solidFill>
                  <a:prstClr val="black"/>
                </a:solidFill>
              </a:rPr>
              <a:t>, AT)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3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Assignment Markers in PAnext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024" y="1396408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A marker appears next to a SASID on </a:t>
            </a:r>
            <a:r>
              <a:rPr lang="en-US" sz="2000" b="1" dirty="0">
                <a:solidFill>
                  <a:prstClr val="black"/>
                </a:solidFill>
                <a:ea typeface="ＭＳ Ｐゴシック" pitchFamily="34" charset="-128"/>
              </a:rPr>
              <a:t>Students in Session 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screen if a form-dependent accommodation/accessibility feature was identified for the student on the </a:t>
            </a:r>
            <a:r>
              <a:rPr lang="en-US" sz="2000" b="1" dirty="0">
                <a:solidFill>
                  <a:prstClr val="black"/>
                </a:solidFill>
                <a:ea typeface="ＭＳ Ｐゴシック" pitchFamily="34" charset="-128"/>
              </a:rPr>
              <a:t>Manage Student Tests 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</a:rPr>
              <a:t>screen or through an SR/PNP import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24" y="5270024"/>
            <a:ext cx="8762999" cy="147732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a typeface="ＭＳ Ｐゴシック" pitchFamily="34" charset="-128"/>
              </a:rPr>
              <a:t>Notes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These are independent forms that cannot be combined </a:t>
            </a:r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All Spanish forms automatically include TTS – student does not have to use TTS tools if TTS is not needed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</a:rPr>
              <a:t>Assistive Technology form only available for math and ELA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38469" y="2580060"/>
          <a:ext cx="5870109" cy="24566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8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19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741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Indicator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Accommodation/</a:t>
                      </a:r>
                    </a:p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Accessibility Feature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Text-to-Speech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Spanish </a:t>
                      </a:r>
                      <a:r>
                        <a:rPr lang="en-US" sz="1800" dirty="0" smtClean="0">
                          <a:latin typeface="+mn-lt"/>
                        </a:rPr>
                        <a:t>or Spanish with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</a:rPr>
                        <a:t>Text-to-Speech (Math, Science,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</a:rPr>
                        <a:t>and </a:t>
                      </a:r>
                      <a:r>
                        <a:rPr lang="en-US" sz="1800" dirty="0">
                          <a:latin typeface="+mn-lt"/>
                        </a:rPr>
                        <a:t>Social Studies)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Assistive</a:t>
                      </a:r>
                      <a:r>
                        <a:rPr lang="en-US" sz="1800" baseline="0" dirty="0">
                          <a:latin typeface="+mn-lt"/>
                        </a:rPr>
                        <a:t> Technology (Math and ELA)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787" y="3380333"/>
            <a:ext cx="8001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412" y="4574185"/>
            <a:ext cx="762000" cy="428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34C48D1-4E22-48EB-B80C-37894D165F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853" t="49268" r="32867" b="33149"/>
          <a:stretch/>
        </p:blipFill>
        <p:spPr>
          <a:xfrm>
            <a:off x="1809317" y="3976713"/>
            <a:ext cx="1092885" cy="411330"/>
          </a:xfrm>
          <a:prstGeom prst="rect">
            <a:avLst/>
          </a:prstGeom>
          <a:ln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Training Requirement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3825"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u="sng" dirty="0">
                <a:solidFill>
                  <a:srgbClr val="000000"/>
                </a:solidFill>
              </a:rPr>
              <a:t>Everyone</a:t>
            </a:r>
            <a:r>
              <a:rPr lang="en-US" dirty="0">
                <a:solidFill>
                  <a:srgbClr val="000000"/>
                </a:solidFill>
              </a:rPr>
              <a:t> involved in CMAS math, ELA, science, and social studies administration must be trained </a:t>
            </a:r>
            <a:r>
              <a:rPr lang="en-US" u="sng" dirty="0">
                <a:solidFill>
                  <a:srgbClr val="000000"/>
                </a:solidFill>
              </a:rPr>
              <a:t>each year</a:t>
            </a:r>
          </a:p>
          <a:p>
            <a:pPr marL="581025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Includes Assessment Coordinators, Test Administrators, Test Examiners, technology personnel, and any other school or district staff involved in administration</a:t>
            </a:r>
            <a:endParaRPr lang="en-US" sz="2000" u="sng" dirty="0">
              <a:solidFill>
                <a:srgbClr val="000000"/>
              </a:solidFill>
            </a:endParaRPr>
          </a:p>
          <a:p>
            <a:pPr marL="581025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Assessment Coordinators are responsible for ensuring that all individuals involved in test administration and/or handling secure materials receive training and sign the </a:t>
            </a:r>
            <a:r>
              <a:rPr lang="en-US" sz="2000" i="1" dirty="0">
                <a:solidFill>
                  <a:srgbClr val="000000"/>
                </a:solidFill>
              </a:rPr>
              <a:t>CMAS and </a:t>
            </a:r>
            <a:r>
              <a:rPr lang="en-US" sz="2000" i="1" dirty="0" err="1">
                <a:solidFill>
                  <a:srgbClr val="000000"/>
                </a:solidFill>
              </a:rPr>
              <a:t>CoAlt</a:t>
            </a:r>
            <a:r>
              <a:rPr lang="en-US" sz="2000" i="1" dirty="0">
                <a:solidFill>
                  <a:srgbClr val="000000"/>
                </a:solidFill>
              </a:rPr>
              <a:t> Security Agreement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Administrator Access to Materials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89417" tIns="44740" rIns="89417" bIns="44740" rtlCol="0">
            <a:normAutofit lnSpcReduction="10000"/>
          </a:bodyPr>
          <a:lstStyle/>
          <a:p>
            <a:pPr>
              <a:buClrTx/>
            </a:pPr>
            <a:r>
              <a:rPr lang="en-US" dirty="0" smtClean="0"/>
              <a:t>TA </a:t>
            </a:r>
            <a:r>
              <a:rPr lang="en-US" dirty="0"/>
              <a:t>a</a:t>
            </a:r>
            <a:r>
              <a:rPr lang="en-US" dirty="0" smtClean="0"/>
              <a:t>ccess to test materials is only available on the day of testing</a:t>
            </a:r>
          </a:p>
          <a:p>
            <a:pPr marL="807409" lvl="1" indent="-360494">
              <a:buClrTx/>
              <a:buFont typeface="+mj-lt"/>
              <a:buAutoNum type="arabicPeriod"/>
            </a:pPr>
            <a:r>
              <a:rPr lang="en-US" dirty="0" smtClean="0"/>
              <a:t>Check materials out using school chain-of-custody form</a:t>
            </a:r>
          </a:p>
          <a:p>
            <a:pPr marL="807409" lvl="1" indent="-360494">
              <a:buClrTx/>
              <a:buFont typeface="+mj-lt"/>
              <a:buAutoNum type="arabicPeriod"/>
            </a:pPr>
            <a:r>
              <a:rPr lang="en-US" dirty="0" smtClean="0"/>
              <a:t>Administer assessment</a:t>
            </a:r>
          </a:p>
          <a:p>
            <a:pPr marL="807409" lvl="1" indent="-360494">
              <a:buClrTx/>
              <a:buFont typeface="+mj-lt"/>
              <a:buAutoNum type="arabicPeriod"/>
            </a:pPr>
            <a:r>
              <a:rPr lang="en-US" dirty="0" smtClean="0"/>
              <a:t>Check materials in </a:t>
            </a:r>
            <a:r>
              <a:rPr lang="en-US" dirty="0"/>
              <a:t>using </a:t>
            </a:r>
            <a:r>
              <a:rPr lang="en-US" dirty="0" smtClean="0"/>
              <a:t>school chain-of-custody form</a:t>
            </a:r>
          </a:p>
          <a:p>
            <a:pPr>
              <a:buClrTx/>
            </a:pPr>
            <a:r>
              <a:rPr lang="en-US" dirty="0" smtClean="0"/>
              <a:t>There are early access exceptions for some accommodations</a:t>
            </a:r>
          </a:p>
          <a:p>
            <a:pPr lvl="1">
              <a:buClrTx/>
            </a:pPr>
            <a:r>
              <a:rPr lang="en-US" dirty="0" smtClean="0"/>
              <a:t>See accommodations training information</a:t>
            </a:r>
          </a:p>
          <a:p>
            <a:pPr>
              <a:buClrTx/>
            </a:pPr>
            <a:r>
              <a:rPr lang="en-US" dirty="0" smtClean="0"/>
              <a:t>Secure test materials must:</a:t>
            </a:r>
          </a:p>
          <a:p>
            <a:pPr lvl="1">
              <a:buClrTx/>
            </a:pPr>
            <a:r>
              <a:rPr lang="en-US" dirty="0" smtClean="0"/>
              <a:t>Not </a:t>
            </a:r>
            <a:r>
              <a:rPr lang="en-US" dirty="0"/>
              <a:t>be removed from the school’s </a:t>
            </a:r>
            <a:r>
              <a:rPr lang="en-US" dirty="0" smtClean="0"/>
              <a:t>campus</a:t>
            </a:r>
            <a:endParaRPr lang="en-US" dirty="0"/>
          </a:p>
          <a:p>
            <a:pPr lvl="1">
              <a:buClrTx/>
            </a:pPr>
            <a:r>
              <a:rPr lang="en-US" dirty="0" smtClean="0"/>
              <a:t>Never </a:t>
            </a:r>
            <a:r>
              <a:rPr lang="en-US" dirty="0"/>
              <a:t>be left </a:t>
            </a:r>
            <a:r>
              <a:rPr lang="en-US" dirty="0" smtClean="0"/>
              <a:t>unattended</a:t>
            </a:r>
            <a:endParaRPr lang="en-US" dirty="0"/>
          </a:p>
          <a:p>
            <a:pPr lvl="1">
              <a:buClrTx/>
            </a:pPr>
            <a:r>
              <a:rPr lang="en-US" dirty="0" smtClean="0"/>
              <a:t>Be </a:t>
            </a:r>
            <a:r>
              <a:rPr lang="en-US" dirty="0"/>
              <a:t>secure while in the TA’s </a:t>
            </a:r>
            <a:r>
              <a:rPr lang="en-US" dirty="0" smtClean="0"/>
              <a:t>possession</a:t>
            </a:r>
            <a:endParaRPr lang="en-US" dirty="0"/>
          </a:p>
          <a:p>
            <a:pPr lvl="1">
              <a:buClrTx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Tasks to Complete Before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ClrTx/>
              <a:buSzPct val="100000"/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At least one week before testing:</a:t>
            </a:r>
          </a:p>
          <a:p>
            <a:pPr marL="450255" indent="-450255"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Review the </a:t>
            </a:r>
            <a:r>
              <a:rPr lang="en-US" sz="2000" i="1" dirty="0">
                <a:solidFill>
                  <a:prstClr val="black"/>
                </a:solidFill>
              </a:rPr>
              <a:t>Test Administrator Manual </a:t>
            </a:r>
            <a:r>
              <a:rPr lang="en-US" sz="2000" dirty="0">
                <a:solidFill>
                  <a:prstClr val="black"/>
                </a:solidFill>
              </a:rPr>
              <a:t>and attend training to understand policies and instructions for </a:t>
            </a:r>
            <a:r>
              <a:rPr lang="en-US" sz="2000" dirty="0" smtClean="0">
                <a:solidFill>
                  <a:prstClr val="black"/>
                </a:solidFill>
              </a:rPr>
              <a:t>the spring 2019 test administration</a:t>
            </a:r>
            <a:endParaRPr lang="en-US" sz="2000" dirty="0">
              <a:solidFill>
                <a:prstClr val="black"/>
              </a:solidFill>
            </a:endParaRPr>
          </a:p>
          <a:p>
            <a:pPr marL="450255" indent="-450255"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Sign the </a:t>
            </a:r>
            <a:r>
              <a:rPr lang="en-US" sz="2000" i="1" dirty="0" smtClean="0">
                <a:solidFill>
                  <a:prstClr val="black"/>
                </a:solidFill>
              </a:rPr>
              <a:t>CMAS and CoAlt Security </a:t>
            </a:r>
            <a:r>
              <a:rPr lang="en-US" sz="2000" i="1" dirty="0">
                <a:solidFill>
                  <a:prstClr val="black"/>
                </a:solidFill>
              </a:rPr>
              <a:t>Agreement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form</a:t>
            </a:r>
            <a:endParaRPr lang="en-US" sz="2000" dirty="0">
              <a:solidFill>
                <a:prstClr val="black"/>
              </a:solidFill>
            </a:endParaRPr>
          </a:p>
          <a:p>
            <a:pPr marL="450255" indent="-450255"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Prepare to administer accommodated tests, if </a:t>
            </a:r>
            <a:r>
              <a:rPr lang="en-US" sz="2000" dirty="0" smtClean="0">
                <a:solidFill>
                  <a:prstClr val="black"/>
                </a:solidFill>
              </a:rPr>
              <a:t>necessary</a:t>
            </a:r>
            <a:endParaRPr lang="en-US" sz="2000" dirty="0">
              <a:solidFill>
                <a:prstClr val="black"/>
              </a:solidFill>
            </a:endParaRPr>
          </a:p>
          <a:p>
            <a:pPr marL="450255" indent="-450255"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Ensure </a:t>
            </a:r>
            <a:r>
              <a:rPr lang="en-US" sz="2000" dirty="0" smtClean="0">
                <a:solidFill>
                  <a:prstClr val="black"/>
                </a:solidFill>
              </a:rPr>
              <a:t>PA</a:t>
            </a:r>
            <a:r>
              <a:rPr lang="en-US" sz="2000" baseline="30000" dirty="0" smtClean="0">
                <a:solidFill>
                  <a:prstClr val="black"/>
                </a:solidFill>
              </a:rPr>
              <a:t>next</a:t>
            </a:r>
            <a:r>
              <a:rPr lang="en-US" sz="2000" dirty="0" smtClean="0">
                <a:solidFill>
                  <a:prstClr val="black"/>
                </a:solidFill>
              </a:rPr>
              <a:t> can be accessed</a:t>
            </a:r>
            <a:endParaRPr lang="en-US" sz="2000" dirty="0">
              <a:solidFill>
                <a:prstClr val="black"/>
              </a:solidFill>
            </a:endParaRPr>
          </a:p>
          <a:p>
            <a:pPr marL="450255" indent="-450255"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Optional: Administer the computer-based testing </a:t>
            </a:r>
            <a:r>
              <a:rPr lang="en-US" sz="2000" dirty="0" smtClean="0">
                <a:solidFill>
                  <a:srgbClr val="FF0000"/>
                </a:solidFill>
              </a:rPr>
              <a:t>student resources (</a:t>
            </a:r>
            <a:r>
              <a:rPr lang="en-US" sz="2000" dirty="0" err="1" smtClean="0">
                <a:solidFill>
                  <a:srgbClr val="FF0000"/>
                </a:solidFill>
              </a:rPr>
              <a:t>ePATs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6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Tasks to Complete Before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00"/>
              </a:spcBef>
              <a:spcAft>
                <a:spcPts val="200"/>
              </a:spcAft>
              <a:buClrTx/>
              <a:buSzPct val="100000"/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One day before testing: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Prepare </a:t>
            </a:r>
            <a:r>
              <a:rPr lang="en-US" sz="2000" dirty="0">
                <a:solidFill>
                  <a:prstClr val="black"/>
                </a:solidFill>
              </a:rPr>
              <a:t>the testing </a:t>
            </a:r>
            <a:r>
              <a:rPr lang="en-US" sz="2000" dirty="0" smtClean="0">
                <a:solidFill>
                  <a:prstClr val="black"/>
                </a:solidFill>
              </a:rPr>
              <a:t>environment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Ensure </a:t>
            </a:r>
            <a:r>
              <a:rPr lang="en-US" sz="2000" dirty="0"/>
              <a:t>the spring </a:t>
            </a:r>
            <a:r>
              <a:rPr lang="en-US" sz="2000" dirty="0" smtClean="0"/>
              <a:t>2019 </a:t>
            </a:r>
            <a:r>
              <a:rPr lang="en-US" sz="2000" dirty="0"/>
              <a:t>administration instructions (TAM) are available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Know </a:t>
            </a:r>
            <a:r>
              <a:rPr lang="en-US" sz="2000" dirty="0">
                <a:solidFill>
                  <a:srgbClr val="FF0000"/>
                </a:solidFill>
              </a:rPr>
              <a:t>what, when, and where </a:t>
            </a:r>
            <a:r>
              <a:rPr lang="en-US" sz="2000" dirty="0" smtClean="0">
                <a:solidFill>
                  <a:srgbClr val="FF0000"/>
                </a:solidFill>
              </a:rPr>
              <a:t>testing will take place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Arrange for school-supplied materials (e.g., scratch paper, calculators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4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70" y="5304463"/>
            <a:ext cx="2537318" cy="15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Session </a:t>
            </a:r>
            <a:r>
              <a:rPr lang="en-US" dirty="0"/>
              <a:t>Management in PearsonAccess</a:t>
            </a:r>
            <a:r>
              <a:rPr lang="en-US" baseline="30000" dirty="0"/>
              <a:t>next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510470"/>
          </a:xfrm>
          <a:solidFill>
            <a:schemeClr val="bg1">
              <a:alpha val="69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sz="2000" dirty="0" smtClean="0"/>
              <a:t>Overview of Managing </a:t>
            </a:r>
            <a:r>
              <a:rPr lang="en-US" sz="2000" dirty="0"/>
              <a:t>and </a:t>
            </a:r>
            <a:r>
              <a:rPr lang="en-US" sz="2000" dirty="0" smtClean="0"/>
              <a:t>Monitoring Test Sessions </a:t>
            </a:r>
            <a:r>
              <a:rPr lang="en-US" sz="2000" dirty="0"/>
              <a:t>in </a:t>
            </a:r>
            <a:r>
              <a:rPr lang="en-US" sz="2000" dirty="0" smtClean="0"/>
              <a:t>PA</a:t>
            </a:r>
            <a:r>
              <a:rPr lang="en-US" sz="2000" baseline="30000" dirty="0" smtClean="0"/>
              <a:t>next</a:t>
            </a:r>
            <a:endParaRPr lang="en-US" sz="2000" dirty="0" smtClean="0"/>
          </a:p>
          <a:p>
            <a:pPr lvl="1">
              <a:buClrTx/>
            </a:pPr>
            <a:r>
              <a:rPr lang="en-US" dirty="0"/>
              <a:t>Log into PA</a:t>
            </a:r>
            <a:r>
              <a:rPr lang="en-US" baseline="30000" dirty="0"/>
              <a:t>next</a:t>
            </a:r>
          </a:p>
          <a:p>
            <a:pPr lvl="1">
              <a:buClrTx/>
            </a:pPr>
            <a:r>
              <a:rPr lang="en-US" dirty="0"/>
              <a:t>Start test sessions</a:t>
            </a:r>
          </a:p>
          <a:p>
            <a:pPr lvl="1">
              <a:buClrTx/>
            </a:pPr>
            <a:r>
              <a:rPr lang="en-US" dirty="0"/>
              <a:t>Unlock/lock unit</a:t>
            </a:r>
          </a:p>
          <a:p>
            <a:pPr lvl="1">
              <a:buClrTx/>
            </a:pPr>
            <a:r>
              <a:rPr lang="en-US" dirty="0"/>
              <a:t>Students log in to </a:t>
            </a:r>
            <a:r>
              <a:rPr lang="en-US" dirty="0" err="1"/>
              <a:t>TestNav</a:t>
            </a:r>
            <a:endParaRPr lang="en-US" dirty="0"/>
          </a:p>
          <a:p>
            <a:pPr lvl="1">
              <a:buClrTx/>
            </a:pPr>
            <a:r>
              <a:rPr lang="en-US" dirty="0"/>
              <a:t>Understand the testing status </a:t>
            </a:r>
            <a:r>
              <a:rPr lang="en-US" dirty="0" smtClean="0"/>
              <a:t>indicators</a:t>
            </a:r>
            <a:endParaRPr lang="en-US" dirty="0"/>
          </a:p>
          <a:p>
            <a:pPr lvl="1">
              <a:buClrTx/>
            </a:pPr>
            <a:r>
              <a:rPr lang="en-US" dirty="0"/>
              <a:t>Manage test interruptions and </a:t>
            </a:r>
            <a:r>
              <a:rPr lang="en-US" b="1" dirty="0"/>
              <a:t>Resume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student tests, as needed</a:t>
            </a:r>
          </a:p>
          <a:p>
            <a:pPr lvl="1">
              <a:buClrTx/>
            </a:pPr>
            <a:r>
              <a:rPr lang="en-US" dirty="0"/>
              <a:t>Verify </a:t>
            </a:r>
            <a:r>
              <a:rPr lang="en-US" dirty="0" smtClean="0"/>
              <a:t>units </a:t>
            </a:r>
            <a:r>
              <a:rPr lang="en-US" dirty="0"/>
              <a:t>are in </a:t>
            </a:r>
            <a:r>
              <a:rPr lang="en-US" b="1" dirty="0"/>
              <a:t>Completed</a:t>
            </a:r>
            <a:r>
              <a:rPr lang="en-US" dirty="0"/>
              <a:t> status</a:t>
            </a:r>
          </a:p>
          <a:p>
            <a:pPr lvl="1">
              <a:buClrTx/>
            </a:pPr>
            <a:r>
              <a:rPr lang="en-US" dirty="0"/>
              <a:t>Stop test sessions only </a:t>
            </a:r>
            <a:r>
              <a:rPr lang="en-US" dirty="0" smtClean="0"/>
              <a:t>after </a:t>
            </a:r>
            <a:r>
              <a:rPr lang="en-US" dirty="0"/>
              <a:t>all </a:t>
            </a:r>
            <a:r>
              <a:rPr lang="en-US" dirty="0" smtClean="0"/>
              <a:t>units are </a:t>
            </a:r>
            <a:r>
              <a:rPr lang="en-US" dirty="0"/>
              <a:t>completed</a:t>
            </a:r>
          </a:p>
          <a:p>
            <a:pPr>
              <a:buClrTx/>
            </a:pPr>
            <a:r>
              <a:rPr lang="en-US" sz="2000" dirty="0" smtClean="0"/>
              <a:t>Information on how to complete these activities is found in the PA</a:t>
            </a:r>
            <a:r>
              <a:rPr lang="en-US" sz="2000" baseline="30000" dirty="0" smtClean="0"/>
              <a:t>next</a:t>
            </a:r>
            <a:r>
              <a:rPr lang="en-US" sz="2000" dirty="0" smtClean="0"/>
              <a:t> Training Modules</a:t>
            </a:r>
          </a:p>
          <a:p>
            <a:pPr lvl="1">
              <a:buClrTx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avocet.pearson.com/CO/Home</a:t>
            </a:r>
            <a:endParaRPr lang="en-US" dirty="0"/>
          </a:p>
          <a:p>
            <a:pPr lvl="1">
              <a:buClrTx/>
            </a:pP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support.assessment.pearson.com/display/PAsup/PearsonAccess+Next+Online+Support</a:t>
            </a:r>
            <a:r>
              <a:rPr lang="en-US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0" y="1863159"/>
            <a:ext cx="2713998" cy="148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9134355">
            <a:off x="5694196" y="2853830"/>
            <a:ext cx="735946" cy="335650"/>
          </a:xfrm>
          <a:prstGeom prst="rightArrow">
            <a:avLst>
              <a:gd name="adj1" fmla="val 50000"/>
              <a:gd name="adj2" fmla="val 12282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100" tIns="32043" rIns="64100" bIns="32043" rtlCol="0" anchor="ctr"/>
          <a:lstStyle/>
          <a:p>
            <a:pPr algn="ctr"/>
            <a:endParaRPr lang="en-US" sz="126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99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defTabSz="628913">
              <a:defRPr/>
            </a:pPr>
            <a:r>
              <a:rPr lang="en-US" sz="2500" dirty="0" smtClean="0"/>
              <a:t>Starting </a:t>
            </a:r>
            <a:r>
              <a:rPr lang="en-US" sz="2500" dirty="0"/>
              <a:t>Test Sessions</a:t>
            </a:r>
            <a:endParaRPr lang="en-US" altLang="en-US" sz="2500" dirty="0">
              <a:latin typeface="Footlight MT Light" pitchFamily="18" charset="0"/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702" indent="-514702">
              <a:buClrTx/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Start Test Session in PA</a:t>
            </a:r>
            <a:r>
              <a:rPr lang="en-US" sz="2000" baseline="30000" dirty="0">
                <a:solidFill>
                  <a:prstClr val="black"/>
                </a:solidFill>
              </a:rPr>
              <a:t>next</a:t>
            </a:r>
          </a:p>
          <a:p>
            <a:pPr marL="838019" lvl="1" indent="-446943">
              <a:spcBef>
                <a:spcPts val="200"/>
              </a:spcBef>
              <a:spcAft>
                <a:spcPts val="200"/>
              </a:spcAft>
              <a:buClrTx/>
              <a:buSzPct val="125000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74" y="1763499"/>
            <a:ext cx="6858838" cy="488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57250" y="2324457"/>
            <a:ext cx="1607540" cy="3139321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the </a:t>
            </a:r>
            <a:r>
              <a:rPr lang="en-US" b="1" dirty="0"/>
              <a:t>Start</a:t>
            </a:r>
            <a:r>
              <a:rPr lang="en-US" dirty="0"/>
              <a:t> button is not available, contact the SAC to have the test session </a:t>
            </a:r>
            <a:r>
              <a:rPr lang="en-US" b="1" dirty="0"/>
              <a:t>Prepared</a:t>
            </a:r>
            <a:r>
              <a:rPr lang="en-US" dirty="0"/>
              <a:t> (only SACs and DACs can prepare test sessions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1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defTabSz="628913">
              <a:defRPr/>
            </a:pPr>
            <a:r>
              <a:rPr lang="en-US" dirty="0" smtClean="0"/>
              <a:t>Unlocking </a:t>
            </a:r>
            <a:r>
              <a:rPr lang="en-US" dirty="0"/>
              <a:t>Test </a:t>
            </a:r>
            <a:r>
              <a:rPr lang="en-US" dirty="0" smtClean="0"/>
              <a:t>Units</a:t>
            </a:r>
            <a:endParaRPr lang="en-US" altLang="en-US" dirty="0">
              <a:latin typeface="Footlight MT Light" pitchFamily="18" charset="0"/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2442" indent="-522442">
                  <a:buClrTx/>
                  <a:buFont typeface="+mj-lt"/>
                  <a:buAutoNum type="arabicPeriod" startAt="2"/>
                </a:pPr>
                <a:r>
                  <a:rPr lang="en-US" sz="2000" dirty="0">
                    <a:sym typeface="Webdings"/>
                  </a:rPr>
                  <a:t></a:t>
                </a:r>
                <a:r>
                  <a:rPr lang="en-US" sz="2000" dirty="0"/>
                  <a:t>At the session level in PA</a:t>
                </a:r>
                <a:r>
                  <a:rPr lang="en-US" sz="2000" baseline="30000" dirty="0"/>
                  <a:t>next</a:t>
                </a:r>
                <a:r>
                  <a:rPr lang="en-US" sz="2000" dirty="0"/>
                  <a:t>, unlock the unit that is to be tested before reading the “SAY” </a:t>
                </a:r>
                <a:r>
                  <a:rPr lang="en-US" sz="2000" dirty="0" smtClean="0"/>
                  <a:t>directions </a:t>
                </a:r>
                <a:endParaRPr lang="en-US" sz="2000" dirty="0"/>
              </a:p>
              <a:p>
                <a:pPr lvl="1">
                  <a:buClrTx/>
                </a:pPr>
                <a:r>
                  <a:rPr lang="en-US" sz="1800" dirty="0"/>
                  <a:t>At the student level, lock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sym typeface="Webdings"/>
                      </a:rPr>
                      <m:t></m:t>
                    </m:r>
                  </m:oMath>
                </a14:m>
                <a:r>
                  <a:rPr lang="en-US" sz="1800" dirty="0"/>
                  <a:t>) the unit for any absent </a:t>
                </a:r>
                <a:r>
                  <a:rPr lang="en-US" sz="1800" dirty="0" smtClean="0"/>
                  <a:t>students</a:t>
                </a:r>
                <a:endParaRPr lang="en-US" sz="1800" dirty="0"/>
              </a:p>
              <a:p>
                <a:pPr lvl="1">
                  <a:buClrTx/>
                </a:pPr>
                <a:r>
                  <a:rPr lang="en-US" sz="1800" dirty="0"/>
                  <a:t>At the student level, unlock </a:t>
                </a:r>
                <a:r>
                  <a:rPr lang="en-US" sz="1800" dirty="0" smtClean="0"/>
                  <a:t>(</a:t>
                </a:r>
                <a:r>
                  <a:rPr lang="en-US" sz="1800" dirty="0" smtClean="0">
                    <a:sym typeface="Webdings"/>
                  </a:rPr>
                  <a:t></a:t>
                </a:r>
                <a:r>
                  <a:rPr lang="en-US" sz="1800" dirty="0"/>
                  <a:t>) appropriate test units for any make-up </a:t>
                </a:r>
                <a:r>
                  <a:rPr lang="en-US" sz="1800" dirty="0" smtClean="0"/>
                  <a:t>students</a:t>
                </a:r>
                <a:endParaRPr lang="en-US" sz="1800" dirty="0"/>
              </a:p>
              <a:p>
                <a:pPr>
                  <a:buClrTx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200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50268" y="5379084"/>
            <a:ext cx="803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939" indent="-200939">
              <a:buFont typeface="Arial" panose="020B0604020202020204" pitchFamily="34" charset="0"/>
              <a:buChar char="•"/>
            </a:pPr>
            <a:r>
              <a:rPr lang="en-US" dirty="0"/>
              <a:t>Only one unit can be unlocked at one time for a </a:t>
            </a:r>
            <a:r>
              <a:rPr lang="en-US" dirty="0" smtClean="0"/>
              <a:t>student</a:t>
            </a:r>
            <a:endParaRPr lang="en-US" dirty="0"/>
          </a:p>
          <a:p>
            <a:pPr marL="200939" indent="-200939">
              <a:buFont typeface="Arial" panose="020B0604020202020204" pitchFamily="34" charset="0"/>
              <a:buChar char="•"/>
            </a:pPr>
            <a:r>
              <a:rPr lang="en-US" dirty="0"/>
              <a:t>Students </a:t>
            </a:r>
            <a:r>
              <a:rPr lang="en-US" dirty="0" smtClean="0"/>
              <a:t>who are </a:t>
            </a:r>
            <a:r>
              <a:rPr lang="en-US" dirty="0"/>
              <a:t>taking make-up units can be unlocked </a:t>
            </a:r>
            <a:r>
              <a:rPr lang="en-US" dirty="0" smtClean="0"/>
              <a:t>individually</a:t>
            </a:r>
            <a:endParaRPr lang="en-US" dirty="0"/>
          </a:p>
          <a:p>
            <a:pPr marL="200939" indent="-200939">
              <a:buFont typeface="Arial" panose="020B0604020202020204" pitchFamily="34" charset="0"/>
              <a:buChar char="•"/>
            </a:pPr>
            <a:r>
              <a:rPr lang="en-US" dirty="0" smtClean="0"/>
              <a:t>Units must be administered in sequential order – out of order testing is a misadministration  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2195014" y="2871387"/>
            <a:ext cx="4541644" cy="25076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39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19401" y="1814"/>
            <a:ext cx="6324600" cy="1218555"/>
          </a:xfrm>
          <a:prstGeom prst="rect">
            <a:avLst/>
          </a:prstGeom>
        </p:spPr>
        <p:txBody>
          <a:bodyPr lIns="88587" tIns="44297" rIns="88587" bIns="44297" anchor="ctr"/>
          <a:lstStyle>
            <a:lvl1pPr marL="168524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4430" b="1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During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8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Maintain Test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62970" tIns="31444" rIns="62970" bIns="31444" rtlCol="0">
            <a:normAutofit fontScale="92500" lnSpcReduction="10000"/>
          </a:bodyPr>
          <a:lstStyle/>
          <a:p>
            <a:pPr marL="502821" indent="-502821">
              <a:spcBef>
                <a:spcPts val="2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dirty="0" smtClean="0"/>
              <a:t>Administer </a:t>
            </a:r>
            <a:r>
              <a:rPr lang="en-US" dirty="0"/>
              <a:t>test sessions properly and </a:t>
            </a:r>
            <a:r>
              <a:rPr lang="en-US" dirty="0" smtClean="0"/>
              <a:t>securely according </a:t>
            </a:r>
            <a:r>
              <a:rPr lang="en-US" dirty="0"/>
              <a:t>to </a:t>
            </a:r>
            <a:r>
              <a:rPr lang="en-US" dirty="0" smtClean="0"/>
              <a:t>protocol</a:t>
            </a:r>
          </a:p>
          <a:p>
            <a:pPr lvl="1">
              <a:spcBef>
                <a:spcPts val="200"/>
              </a:spcBef>
              <a:buClrTx/>
              <a:buSzPct val="100000"/>
              <a:defRPr/>
            </a:pPr>
            <a:r>
              <a:rPr lang="en-US" dirty="0" smtClean="0"/>
              <a:t>Refer to training and TAM</a:t>
            </a:r>
            <a:endParaRPr lang="en-US" dirty="0"/>
          </a:p>
          <a:p>
            <a:pPr marL="502821" indent="-502821">
              <a:spcBef>
                <a:spcPts val="2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dirty="0" smtClean="0"/>
              <a:t>Administer </a:t>
            </a:r>
            <a:r>
              <a:rPr lang="en-US" dirty="0"/>
              <a:t>all tests </a:t>
            </a:r>
            <a:endParaRPr lang="en-US" dirty="0" smtClean="0"/>
          </a:p>
          <a:p>
            <a:pPr marL="502821" indent="-502821">
              <a:spcBef>
                <a:spcPts val="2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dirty="0" smtClean="0"/>
              <a:t>Focus </a:t>
            </a:r>
            <a:r>
              <a:rPr lang="en-US" dirty="0"/>
              <a:t>full attention on the testing environment at all times during </a:t>
            </a:r>
            <a:r>
              <a:rPr lang="en-US" dirty="0" smtClean="0"/>
              <a:t>testing</a:t>
            </a:r>
            <a:endParaRPr lang="en-US" dirty="0"/>
          </a:p>
          <a:p>
            <a:pPr lvl="1">
              <a:spcBef>
                <a:spcPts val="200"/>
              </a:spcBef>
              <a:buClrTx/>
              <a:buSzPct val="100000"/>
              <a:defRPr/>
            </a:pPr>
            <a:r>
              <a:rPr lang="en-US" dirty="0"/>
              <a:t>Ensure </a:t>
            </a:r>
            <a:r>
              <a:rPr lang="en-US" dirty="0" smtClean="0"/>
              <a:t>students </a:t>
            </a:r>
            <a:r>
              <a:rPr lang="en-US" dirty="0"/>
              <a:t>do not participate in any form of </a:t>
            </a:r>
            <a:r>
              <a:rPr lang="en-US" dirty="0" smtClean="0"/>
              <a:t>cheating</a:t>
            </a:r>
            <a:endParaRPr lang="en-US" b="1" dirty="0"/>
          </a:p>
          <a:p>
            <a:pPr marL="502821" indent="-502821">
              <a:spcBef>
                <a:spcPts val="2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dirty="0"/>
              <a:t>Do not provide </a:t>
            </a:r>
            <a:r>
              <a:rPr lang="en-US" dirty="0" smtClean="0"/>
              <a:t>students with assistance that </a:t>
            </a:r>
            <a:r>
              <a:rPr lang="en-US" dirty="0"/>
              <a:t>could impact </a:t>
            </a:r>
            <a:r>
              <a:rPr lang="en-US" dirty="0" smtClean="0"/>
              <a:t>answers</a:t>
            </a:r>
            <a:endParaRPr lang="en-US" dirty="0"/>
          </a:p>
          <a:p>
            <a:pPr marL="502821" indent="-502821">
              <a:spcBef>
                <a:spcPts val="2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dirty="0"/>
              <a:t>Follow proper test security procedures for providing accessibility features or </a:t>
            </a:r>
            <a:r>
              <a:rPr lang="en-US" dirty="0" smtClean="0"/>
              <a:t>accommodations</a:t>
            </a:r>
            <a:endParaRPr lang="en-US" dirty="0"/>
          </a:p>
          <a:p>
            <a:pPr marL="502821" indent="-502821">
              <a:spcBef>
                <a:spcPts val="2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dirty="0"/>
              <a:t>Follow chain-of-custody requirements to return all test materials after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9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Tasks to Complete the Day of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62970" tIns="31444" rIns="62970" bIns="31444" rtlCol="0">
            <a:normAutofit/>
          </a:bodyPr>
          <a:lstStyle/>
          <a:p>
            <a:pPr marL="0" indent="0">
              <a:buClrTx/>
              <a:buNone/>
            </a:pPr>
            <a:r>
              <a:rPr lang="en-US" dirty="0"/>
              <a:t>On the Day of Testing:</a:t>
            </a:r>
          </a:p>
          <a:p>
            <a:pPr marL="502821" indent="-502821">
              <a:spcBef>
                <a:spcPts val="2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Receive </a:t>
            </a:r>
            <a:r>
              <a:rPr lang="en-US" sz="2000" dirty="0"/>
              <a:t>test </a:t>
            </a:r>
            <a:r>
              <a:rPr lang="en-US" sz="2000" dirty="0" smtClean="0"/>
              <a:t>materials</a:t>
            </a:r>
            <a:endParaRPr lang="en-US" sz="2000" dirty="0"/>
          </a:p>
          <a:p>
            <a:pPr marL="705549" lvl="1" indent="-314421">
              <a:spcBef>
                <a:spcPts val="200"/>
              </a:spcBef>
              <a:buClrTx/>
              <a:buSzPct val="125000"/>
              <a:defRPr/>
            </a:pPr>
            <a:r>
              <a:rPr lang="en-US" dirty="0" smtClean="0"/>
              <a:t>Headphones </a:t>
            </a:r>
            <a:r>
              <a:rPr lang="en-US" dirty="0"/>
              <a:t>required for students using TTS</a:t>
            </a:r>
          </a:p>
          <a:p>
            <a:pPr marL="502821" indent="-502821">
              <a:spcBef>
                <a:spcPts val="2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/>
              <a:t>Manage test sessions in </a:t>
            </a:r>
            <a:r>
              <a:rPr lang="en-US" sz="2000" dirty="0" smtClean="0"/>
              <a:t>PA</a:t>
            </a:r>
            <a:r>
              <a:rPr lang="en-US" sz="2000" baseline="30000" dirty="0" smtClean="0"/>
              <a:t>next</a:t>
            </a:r>
            <a:endParaRPr lang="en-US" sz="2000" baseline="30000" dirty="0"/>
          </a:p>
          <a:p>
            <a:pPr marL="502821" indent="-502821">
              <a:spcBef>
                <a:spcPts val="2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/>
              <a:t>Read the appropriate </a:t>
            </a:r>
            <a:r>
              <a:rPr lang="en-US" sz="2000" dirty="0" smtClean="0"/>
              <a:t>“SAY” </a:t>
            </a:r>
            <a:r>
              <a:rPr lang="en-US" sz="2000" dirty="0"/>
              <a:t>directions from the </a:t>
            </a:r>
            <a:r>
              <a:rPr lang="en-US" sz="2000" dirty="0" smtClean="0"/>
              <a:t>TAM</a:t>
            </a:r>
            <a:endParaRPr lang="en-US" sz="2000" dirty="0"/>
          </a:p>
          <a:p>
            <a:pPr marL="502821" indent="-502821">
              <a:spcBef>
                <a:spcPts val="2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/>
              <a:t>Distribute test materials to </a:t>
            </a:r>
            <a:r>
              <a:rPr lang="en-US" sz="2000" dirty="0" smtClean="0"/>
              <a:t>students</a:t>
            </a:r>
            <a:endParaRPr lang="en-US" sz="2000" dirty="0"/>
          </a:p>
          <a:p>
            <a:pPr marL="502821" indent="-502821">
              <a:spcBef>
                <a:spcPts val="2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/>
              <a:t>Help students log in to </a:t>
            </a:r>
            <a:r>
              <a:rPr lang="en-US" sz="2000" dirty="0" smtClean="0"/>
              <a:t>TestNav</a:t>
            </a:r>
            <a:endParaRPr lang="en-US" sz="2000" dirty="0"/>
          </a:p>
          <a:p>
            <a:pPr marL="502821" indent="-502821">
              <a:spcBef>
                <a:spcPts val="2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/>
              <a:t>Keep/monitor </a:t>
            </a:r>
            <a:r>
              <a:rPr lang="en-US" sz="2000" dirty="0" smtClean="0"/>
              <a:t>time</a:t>
            </a:r>
            <a:endParaRPr lang="en-US" sz="2000" b="1" dirty="0"/>
          </a:p>
          <a:p>
            <a:pPr marL="502821" indent="-502821">
              <a:spcBef>
                <a:spcPts val="2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/>
              <a:t>Supervise and monitor test </a:t>
            </a:r>
            <a:r>
              <a:rPr lang="en-US" sz="2000" dirty="0" smtClean="0"/>
              <a:t>activity</a:t>
            </a:r>
            <a:endParaRPr lang="en-US" sz="2000" dirty="0"/>
          </a:p>
          <a:p>
            <a:pPr marL="502821" indent="-502821">
              <a:spcBef>
                <a:spcPts val="2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/>
              <a:t>Provide </a:t>
            </a:r>
            <a:r>
              <a:rPr lang="en-US" sz="2000" dirty="0" smtClean="0"/>
              <a:t>three minute stand and stretch break</a:t>
            </a:r>
            <a:r>
              <a:rPr lang="en-US" sz="2000" dirty="0"/>
              <a:t>, if </a:t>
            </a:r>
            <a:r>
              <a:rPr lang="en-US" sz="2000" dirty="0" smtClean="0"/>
              <a:t>applicable</a:t>
            </a:r>
            <a:endParaRPr lang="en-US" sz="2000" dirty="0"/>
          </a:p>
          <a:p>
            <a:pPr marL="502821" indent="-502821">
              <a:spcBef>
                <a:spcPts val="2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/>
              <a:t>Report testing </a:t>
            </a:r>
            <a:r>
              <a:rPr lang="en-US" sz="2000" dirty="0" smtClean="0"/>
              <a:t>irregularities </a:t>
            </a:r>
            <a:r>
              <a:rPr lang="en-US" sz="2000" dirty="0"/>
              <a:t>or security breaches to </a:t>
            </a:r>
            <a:r>
              <a:rPr lang="en-US" sz="2000" dirty="0" smtClean="0"/>
              <a:t>SAC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6720523" y="1808564"/>
            <a:ext cx="2193718" cy="2031325"/>
            <a:chOff x="6720523" y="1808564"/>
            <a:chExt cx="2193718" cy="2031325"/>
          </a:xfrm>
        </p:grpSpPr>
        <p:sp>
          <p:nvSpPr>
            <p:cNvPr id="5" name="TextBox 4"/>
            <p:cNvSpPr txBox="1"/>
            <p:nvPr/>
          </p:nvSpPr>
          <p:spPr>
            <a:xfrm>
              <a:off x="6720523" y="1808564"/>
              <a:ext cx="2193718" cy="20313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NEW!</a:t>
              </a:r>
            </a:p>
            <a:p>
              <a:r>
                <a:rPr lang="en-US" dirty="0" smtClean="0"/>
                <a:t>The following icon appears in the “SAY” directions when the materials are to be distributed:</a:t>
              </a:r>
            </a:p>
            <a:p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49841" y="3218612"/>
              <a:ext cx="726604" cy="54640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02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Supported </a:t>
            </a:r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62970" tIns="31444" rIns="62970" bIns="31444" rtlCol="0">
            <a:normAutofit/>
          </a:bodyPr>
          <a:lstStyle/>
          <a:p>
            <a:pPr marL="0" indent="0">
              <a:buClrTx/>
              <a:buNone/>
            </a:pPr>
            <a:r>
              <a:rPr lang="en-US" dirty="0"/>
              <a:t>The following </a:t>
            </a:r>
            <a:r>
              <a:rPr lang="en-US" dirty="0" smtClean="0"/>
              <a:t>TestNav apps </a:t>
            </a:r>
            <a:r>
              <a:rPr lang="en-US" u="sng" dirty="0"/>
              <a:t>can</a:t>
            </a:r>
            <a:r>
              <a:rPr lang="en-US" dirty="0"/>
              <a:t> be used for testing:</a:t>
            </a:r>
          </a:p>
          <a:p>
            <a:pPr lvl="1">
              <a:buClrTx/>
            </a:pPr>
            <a:r>
              <a:rPr lang="en-US" dirty="0" smtClean="0"/>
              <a:t>Desktop</a:t>
            </a:r>
            <a:endParaRPr lang="en-US" dirty="0"/>
          </a:p>
          <a:p>
            <a:pPr lvl="1">
              <a:buClrTx/>
            </a:pPr>
            <a:r>
              <a:rPr lang="en-US" dirty="0"/>
              <a:t>Chromebook</a:t>
            </a:r>
          </a:p>
          <a:p>
            <a:pPr lvl="1">
              <a:buClrTx/>
            </a:pPr>
            <a:r>
              <a:rPr lang="en-US" dirty="0" smtClean="0"/>
              <a:t>iPad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4347" y="6097592"/>
            <a:ext cx="5375306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Browser-based testing is not supported.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59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1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Acronyms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>
              <a:buClrTx/>
            </a:pPr>
            <a:r>
              <a:rPr lang="en-US" sz="2000" dirty="0"/>
              <a:t>CBT – Computer-Based Testing</a:t>
            </a:r>
          </a:p>
          <a:p>
            <a:pPr>
              <a:buClrTx/>
            </a:pPr>
            <a:r>
              <a:rPr lang="en-US" sz="2000" dirty="0"/>
              <a:t>CDE – Colorado Department of </a:t>
            </a:r>
            <a:r>
              <a:rPr lang="en-US" sz="2000" dirty="0" smtClean="0"/>
              <a:t>Education </a:t>
            </a:r>
            <a:r>
              <a:rPr lang="en-US" sz="2000" dirty="0"/>
              <a:t>- Assessment </a:t>
            </a:r>
            <a:r>
              <a:rPr lang="en-US" sz="2000" dirty="0" smtClean="0"/>
              <a:t>Unit</a:t>
            </a:r>
          </a:p>
          <a:p>
            <a:pPr>
              <a:buClrTx/>
            </a:pPr>
            <a:r>
              <a:rPr lang="en-US" sz="2000" dirty="0" smtClean="0"/>
              <a:t>CMAS – Colorado Measures of Academic Success</a:t>
            </a:r>
          </a:p>
          <a:p>
            <a:pPr>
              <a:buClrTx/>
            </a:pPr>
            <a:r>
              <a:rPr lang="en-US" sz="2000" dirty="0" smtClean="0"/>
              <a:t>CoAlt – Colorado Alternate</a:t>
            </a:r>
            <a:endParaRPr lang="en-US" sz="2000" dirty="0"/>
          </a:p>
          <a:p>
            <a:pPr>
              <a:buClrTx/>
            </a:pPr>
            <a:r>
              <a:rPr lang="en-US" sz="2000" dirty="0"/>
              <a:t>CSLA – Colorado Spanish Language Arts</a:t>
            </a:r>
          </a:p>
          <a:p>
            <a:pPr>
              <a:buClrTx/>
            </a:pPr>
            <a:r>
              <a:rPr lang="en-US" sz="2000" dirty="0" smtClean="0"/>
              <a:t>DAC – District Assessment Coordinator</a:t>
            </a:r>
          </a:p>
          <a:p>
            <a:pPr>
              <a:buClrTx/>
            </a:pPr>
            <a:r>
              <a:rPr lang="en-US" sz="2000" dirty="0" smtClean="0"/>
              <a:t>EL </a:t>
            </a:r>
            <a:r>
              <a:rPr lang="en-US" sz="2000" dirty="0"/>
              <a:t>– English Learner</a:t>
            </a:r>
          </a:p>
          <a:p>
            <a:pPr>
              <a:buClrTx/>
            </a:pPr>
            <a:r>
              <a:rPr lang="en-US" sz="2000" dirty="0" smtClean="0"/>
              <a:t>ELA </a:t>
            </a:r>
            <a:r>
              <a:rPr lang="en-US" sz="2000" dirty="0"/>
              <a:t>– English Language </a:t>
            </a:r>
            <a:r>
              <a:rPr lang="en-US" sz="2000" dirty="0" smtClean="0"/>
              <a:t>Arts</a:t>
            </a:r>
            <a:endParaRPr lang="en-US" sz="2000" dirty="0"/>
          </a:p>
          <a:p>
            <a:pPr>
              <a:buClrTx/>
            </a:pPr>
            <a:r>
              <a:rPr lang="en-US" sz="2000" dirty="0"/>
              <a:t>PA</a:t>
            </a:r>
            <a:r>
              <a:rPr lang="en-US" sz="2000" baseline="30000" dirty="0"/>
              <a:t>next</a:t>
            </a:r>
            <a:r>
              <a:rPr lang="en-US" sz="2000" dirty="0"/>
              <a:t> - PearsonAccess</a:t>
            </a:r>
            <a:r>
              <a:rPr lang="en-US" sz="2000" baseline="30000" dirty="0"/>
              <a:t>next</a:t>
            </a:r>
          </a:p>
          <a:p>
            <a:pPr>
              <a:buClrTx/>
            </a:pPr>
            <a:r>
              <a:rPr lang="en-US" sz="2000" dirty="0"/>
              <a:t>PBT – Paper-Based Testing</a:t>
            </a:r>
          </a:p>
          <a:p>
            <a:pPr>
              <a:buClrTx/>
            </a:pPr>
            <a:r>
              <a:rPr lang="en-US" sz="2000" dirty="0" smtClean="0"/>
              <a:t>SAC </a:t>
            </a:r>
            <a:r>
              <a:rPr lang="en-US" sz="2000" dirty="0"/>
              <a:t>– School Assessment </a:t>
            </a:r>
            <a:r>
              <a:rPr lang="en-US" sz="2000" dirty="0" smtClean="0"/>
              <a:t>Coordinator</a:t>
            </a:r>
            <a:endParaRPr lang="en-US" sz="2000" dirty="0"/>
          </a:p>
          <a:p>
            <a:pPr>
              <a:buClrTx/>
            </a:pPr>
            <a:r>
              <a:rPr lang="en-US" sz="2000" dirty="0"/>
              <a:t>S/SS – Science and Social Studies</a:t>
            </a:r>
          </a:p>
          <a:p>
            <a:pPr>
              <a:buClrTx/>
            </a:pPr>
            <a:r>
              <a:rPr lang="en-US" sz="2000" dirty="0"/>
              <a:t>TA – Test Administrator</a:t>
            </a:r>
          </a:p>
          <a:p>
            <a:pPr>
              <a:buClrTx/>
            </a:pPr>
            <a:r>
              <a:rPr lang="en-US" sz="2000" dirty="0"/>
              <a:t>TAM – Test Administrator Manual </a:t>
            </a:r>
          </a:p>
          <a:p>
            <a:pPr>
              <a:buClrTx/>
            </a:pPr>
            <a:r>
              <a:rPr lang="en-US" sz="2000" dirty="0"/>
              <a:t>TTS – Text-to-Speech</a:t>
            </a:r>
          </a:p>
          <a:p>
            <a:pPr>
              <a:buClrTx/>
            </a:pPr>
            <a:r>
              <a:rPr lang="en-US" sz="2000" dirty="0"/>
              <a:t>UAR – Unique Accommodation Request</a:t>
            </a:r>
          </a:p>
          <a:p>
            <a:pPr>
              <a:buClrTx/>
            </a:pPr>
            <a:r>
              <a:rPr lang="en-US" sz="2000" dirty="0"/>
              <a:t>UI – User Interface (in PA</a:t>
            </a:r>
            <a:r>
              <a:rPr lang="en-US" sz="2000" baseline="30000" dirty="0"/>
              <a:t>next</a:t>
            </a:r>
            <a:r>
              <a:rPr lang="en-US" sz="2000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19" y="274320"/>
            <a:ext cx="8656035" cy="710141"/>
          </a:xfrm>
        </p:spPr>
        <p:txBody>
          <a:bodyPr>
            <a:normAutofit/>
          </a:bodyPr>
          <a:lstStyle/>
          <a:p>
            <a:pPr defTabSz="628913">
              <a:defRPr/>
            </a:pPr>
            <a:r>
              <a:rPr lang="en-US" dirty="0" smtClean="0"/>
              <a:t>Identify </a:t>
            </a:r>
            <a:r>
              <a:rPr lang="en-US" dirty="0"/>
              <a:t>Student Testing </a:t>
            </a:r>
            <a:r>
              <a:rPr lang="en-US" dirty="0" smtClean="0"/>
              <a:t>Device on </a:t>
            </a:r>
            <a:r>
              <a:rPr lang="en-US" dirty="0"/>
              <a:t>Student Testing </a:t>
            </a:r>
            <a:r>
              <a:rPr lang="en-US" dirty="0" smtClean="0"/>
              <a:t>Ticket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13" y="1730880"/>
            <a:ext cx="5684147" cy="4019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Down Arrow 10"/>
          <p:cNvSpPr/>
          <p:nvPr/>
        </p:nvSpPr>
        <p:spPr>
          <a:xfrm rot="3739599">
            <a:off x="5840036" y="4700177"/>
            <a:ext cx="477562" cy="114512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432" tIns="31689" rIns="63432" bIns="31689" spcCol="0" rtlCol="0" anchor="ctr"/>
          <a:lstStyle/>
          <a:p>
            <a:pPr algn="ctr"/>
            <a:endParaRPr lang="en-US" sz="1266"/>
          </a:p>
        </p:txBody>
      </p:sp>
      <p:sp>
        <p:nvSpPr>
          <p:cNvPr id="2" name="TextBox 1"/>
          <p:cNvSpPr txBox="1"/>
          <p:nvPr/>
        </p:nvSpPr>
        <p:spPr>
          <a:xfrm>
            <a:off x="6493082" y="1730880"/>
            <a:ext cx="2193718" cy="3416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Strongly suggest identifying the device </a:t>
            </a:r>
            <a:r>
              <a:rPr lang="en-US" dirty="0" smtClean="0"/>
              <a:t>on </a:t>
            </a:r>
            <a:r>
              <a:rPr lang="en-US" dirty="0"/>
              <a:t>which the student tests. Use the same device each day of testing for a </a:t>
            </a:r>
            <a:r>
              <a:rPr lang="en-US" dirty="0" smtClean="0"/>
              <a:t>content area. </a:t>
            </a:r>
            <a:r>
              <a:rPr lang="en-US" dirty="0"/>
              <a:t>For example, the student tests all ELA units on device #11, but math could be taken on a different device.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Interruptions During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62970" tIns="31444" rIns="62970" bIns="31444" rtlCol="0">
            <a:noAutofit/>
          </a:bodyPr>
          <a:lstStyle/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If there is an interruption to testing, including if a student becomes </a:t>
            </a:r>
            <a:r>
              <a:rPr lang="en-US" sz="1800" dirty="0" smtClean="0"/>
              <a:t>ill, the </a:t>
            </a:r>
            <a:r>
              <a:rPr lang="en-US" sz="1800" dirty="0"/>
              <a:t>student should:</a:t>
            </a:r>
          </a:p>
          <a:p>
            <a:pPr marL="733961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Select the button next to his or her name displayed in the top right corner of the screen</a:t>
            </a:r>
          </a:p>
          <a:p>
            <a:pPr marL="733961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Choose the option </a:t>
            </a:r>
            <a:r>
              <a:rPr lang="en-US" sz="1800" b="1" dirty="0" smtClean="0"/>
              <a:t>Sign </a:t>
            </a:r>
            <a:r>
              <a:rPr lang="en-US" sz="1800" b="1" dirty="0"/>
              <a:t>out of </a:t>
            </a:r>
            <a:r>
              <a:rPr lang="en-US" sz="1800" b="1" dirty="0" smtClean="0"/>
              <a:t>TestNav</a:t>
            </a:r>
            <a:r>
              <a:rPr lang="en-US" sz="1800" dirty="0" smtClean="0"/>
              <a:t>; </a:t>
            </a:r>
            <a:r>
              <a:rPr lang="en-US" sz="1800" dirty="0"/>
              <a:t>then select </a:t>
            </a:r>
            <a:r>
              <a:rPr lang="en-US" sz="1800" b="1" dirty="0" smtClean="0"/>
              <a:t>Save </a:t>
            </a:r>
            <a:r>
              <a:rPr lang="en-US" sz="1800" b="1" dirty="0"/>
              <a:t>and Return </a:t>
            </a:r>
            <a:r>
              <a:rPr lang="en-US" sz="1800" b="1" dirty="0" smtClean="0"/>
              <a:t>Later</a:t>
            </a:r>
            <a:r>
              <a:rPr lang="en-US" sz="1800" dirty="0" smtClean="0"/>
              <a:t> </a:t>
            </a:r>
            <a:r>
              <a:rPr lang="en-US" sz="1800" dirty="0"/>
              <a:t>on the </a:t>
            </a:r>
            <a:r>
              <a:rPr lang="en-US" sz="1800" b="1" dirty="0"/>
              <a:t>Exit Test </a:t>
            </a:r>
            <a:r>
              <a:rPr lang="en-US" sz="1800" dirty="0" smtClean="0"/>
              <a:t>screen</a:t>
            </a:r>
            <a:endParaRPr lang="en-US" sz="1800" dirty="0"/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The test will </a:t>
            </a:r>
            <a:r>
              <a:rPr lang="en-US" sz="1800" dirty="0" smtClean="0"/>
              <a:t>close on </a:t>
            </a:r>
            <a:r>
              <a:rPr lang="en-US" sz="1800" dirty="0"/>
              <a:t>the student’s device and the student will be listed in </a:t>
            </a:r>
            <a:r>
              <a:rPr lang="en-US" sz="1800" b="1" dirty="0" smtClean="0"/>
              <a:t>Exited</a:t>
            </a:r>
            <a:r>
              <a:rPr lang="en-US" sz="1800" dirty="0" smtClean="0"/>
              <a:t> </a:t>
            </a:r>
            <a:r>
              <a:rPr lang="en-US" sz="1800" dirty="0"/>
              <a:t>status on the </a:t>
            </a:r>
            <a:r>
              <a:rPr lang="en-US" sz="1800" b="1" dirty="0"/>
              <a:t>Students in Sessions </a:t>
            </a:r>
            <a:r>
              <a:rPr lang="en-US" sz="1800" dirty="0" smtClean="0"/>
              <a:t>screen</a:t>
            </a:r>
            <a:endParaRPr lang="en-US" sz="1800" dirty="0"/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A Test Administrator must </a:t>
            </a:r>
            <a:r>
              <a:rPr lang="en-US" sz="1800" b="1" dirty="0" smtClean="0"/>
              <a:t>Resume</a:t>
            </a:r>
            <a:r>
              <a:rPr lang="en-US" sz="1800" dirty="0" smtClean="0"/>
              <a:t> </a:t>
            </a:r>
            <a:r>
              <a:rPr lang="en-US" sz="1800" dirty="0"/>
              <a:t>the student’s test before the student can continue with the same </a:t>
            </a:r>
            <a:r>
              <a:rPr lang="en-US" sz="1800" dirty="0" smtClean="0"/>
              <a:t>test</a:t>
            </a:r>
            <a:endParaRPr lang="en-US" sz="1800" dirty="0"/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If </a:t>
            </a:r>
            <a:r>
              <a:rPr lang="en-US" sz="1800" dirty="0"/>
              <a:t>a student exits TestNav (either unintentionally or intentionally) before completing a test unit:</a:t>
            </a:r>
          </a:p>
          <a:p>
            <a:pPr marL="733961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Verify </a:t>
            </a:r>
            <a:r>
              <a:rPr lang="en-US" sz="1800" dirty="0" smtClean="0"/>
              <a:t>TestNav shut </a:t>
            </a:r>
            <a:r>
              <a:rPr lang="en-US" sz="1800" dirty="0"/>
              <a:t>down on the student’s device</a:t>
            </a:r>
          </a:p>
          <a:p>
            <a:pPr marL="733961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Resume the student’s test in PAnext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The student’s test will resume from the point at which the test was </a:t>
            </a:r>
            <a:r>
              <a:rPr lang="en-US" dirty="0" smtClean="0"/>
              <a:t>interrupted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/>
              <a:t>The system will upload any test responses that the student entered after the interruption if </a:t>
            </a:r>
            <a:r>
              <a:rPr lang="en-US" dirty="0" smtClean="0"/>
              <a:t>resumed </a:t>
            </a:r>
            <a:r>
              <a:rPr lang="en-US" dirty="0"/>
              <a:t>on the same testing </a:t>
            </a:r>
            <a:r>
              <a:rPr lang="en-US" dirty="0" smtClean="0"/>
              <a:t>device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61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5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28913">
              <a:defRPr/>
            </a:pPr>
            <a:r>
              <a:rPr lang="en-US" dirty="0"/>
              <a:t>Interruptions During Testing</a:t>
            </a:r>
            <a:endParaRPr lang="en-US" altLang="en-US" dirty="0">
              <a:latin typeface="Footlight MT Light" pitchFamily="18" charset="0"/>
              <a:ea typeface="ＭＳ Ｐゴシック" pitchFamily="3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74320" y="1463040"/>
            <a:ext cx="8630398" cy="4351338"/>
          </a:xfrm>
          <a:prstGeom prst="rect">
            <a:avLst/>
          </a:prstGeom>
        </p:spPr>
        <p:txBody>
          <a:bodyPr vert="horz" lIns="62970" tIns="31444" rIns="62970" bIns="31444" rtlCol="0">
            <a:noAutofit/>
          </a:bodyPr>
          <a:lstStyle/>
          <a:p>
            <a:pPr marL="0" indent="0">
              <a:buClrTx/>
              <a:buNone/>
            </a:pPr>
            <a:r>
              <a:rPr lang="en-US" sz="1800" dirty="0"/>
              <a:t>To resume* units in PA</a:t>
            </a:r>
            <a:r>
              <a:rPr lang="en-US" sz="1800" baseline="30000" dirty="0"/>
              <a:t>next</a:t>
            </a:r>
            <a:r>
              <a:rPr lang="en-US" sz="1800" dirty="0"/>
              <a:t>, </a:t>
            </a:r>
            <a:r>
              <a:rPr lang="en-US" sz="1800" dirty="0" smtClean="0"/>
              <a:t>take the </a:t>
            </a:r>
            <a:r>
              <a:rPr lang="en-US" sz="1800" dirty="0"/>
              <a:t>following steps </a:t>
            </a:r>
            <a:r>
              <a:rPr lang="en-US" sz="1800" dirty="0" smtClean="0"/>
              <a:t>on </a:t>
            </a:r>
            <a:r>
              <a:rPr lang="en-US" sz="1800" dirty="0"/>
              <a:t>the TA’s </a:t>
            </a:r>
            <a:r>
              <a:rPr lang="en-US" sz="1800" dirty="0" smtClean="0"/>
              <a:t>device</a:t>
            </a:r>
            <a:endParaRPr lang="en-US" sz="1800" dirty="0"/>
          </a:p>
          <a:p>
            <a:pPr>
              <a:buClrTx/>
            </a:pPr>
            <a:r>
              <a:rPr lang="en-US" sz="1800" dirty="0" smtClean="0"/>
              <a:t>From </a:t>
            </a:r>
            <a:r>
              <a:rPr lang="en-US" sz="1800" dirty="0"/>
              <a:t>the Students in Session screen, use one of two options:</a:t>
            </a:r>
          </a:p>
          <a:p>
            <a:pPr marL="763832" lvl="1" indent="-316873">
              <a:buClrTx/>
              <a:buFont typeface="+mj-lt"/>
              <a:buAutoNum type="arabicPeriod"/>
            </a:pPr>
            <a:r>
              <a:rPr lang="en-US" sz="1800" dirty="0"/>
              <a:t>Resume a small number of students:</a:t>
            </a:r>
          </a:p>
          <a:p>
            <a:pPr marL="1154285" lvl="2" indent="-233313">
              <a:spcBef>
                <a:spcPts val="0"/>
              </a:spcBef>
              <a:buClrTx/>
            </a:pPr>
            <a:r>
              <a:rPr lang="en-US" dirty="0"/>
              <a:t>Select the drop-down arrow next to the student’s unit status; select </a:t>
            </a:r>
            <a:r>
              <a:rPr lang="en-US" b="1" dirty="0"/>
              <a:t>Resume </a:t>
            </a:r>
            <a:r>
              <a:rPr lang="en-US" dirty="0"/>
              <a:t>or </a:t>
            </a:r>
            <a:r>
              <a:rPr lang="en-US" b="1" dirty="0"/>
              <a:t>Resume </a:t>
            </a:r>
            <a:r>
              <a:rPr lang="en-US" b="1" dirty="0" smtClean="0"/>
              <a:t>Upload</a:t>
            </a:r>
            <a:r>
              <a:rPr lang="en-US" dirty="0" smtClean="0"/>
              <a:t>.</a:t>
            </a:r>
          </a:p>
          <a:p>
            <a:pPr marL="1154285" lvl="2" indent="-233313">
              <a:spcBef>
                <a:spcPts val="0"/>
              </a:spcBef>
              <a:buClrTx/>
            </a:pPr>
            <a:r>
              <a:rPr lang="en-US" dirty="0" smtClean="0"/>
              <a:t>If </a:t>
            </a:r>
            <a:r>
              <a:rPr lang="en-US" i="1" dirty="0" smtClean="0"/>
              <a:t>TestNav is shut down on the student device </a:t>
            </a:r>
            <a:r>
              <a:rPr lang="en-US" dirty="0" smtClean="0"/>
              <a:t>and the unit status is:</a:t>
            </a:r>
            <a:endParaRPr lang="en-US" dirty="0"/>
          </a:p>
          <a:p>
            <a:pPr lvl="3">
              <a:spcBef>
                <a:spcPts val="0"/>
              </a:spcBef>
              <a:buClrTx/>
            </a:pPr>
            <a:r>
              <a:rPr lang="en-US" b="1" dirty="0" smtClean="0"/>
              <a:t>Exited</a:t>
            </a:r>
            <a:r>
              <a:rPr lang="en-US" dirty="0" smtClean="0"/>
              <a:t>, </a:t>
            </a:r>
            <a:r>
              <a:rPr lang="en-US" dirty="0"/>
              <a:t>select </a:t>
            </a:r>
            <a:r>
              <a:rPr lang="en-US" b="1" dirty="0" smtClean="0"/>
              <a:t>Resume</a:t>
            </a:r>
            <a:endParaRPr lang="en-US" dirty="0"/>
          </a:p>
          <a:p>
            <a:pPr lvl="3">
              <a:spcBef>
                <a:spcPts val="0"/>
              </a:spcBef>
              <a:buClrTx/>
            </a:pPr>
            <a:r>
              <a:rPr lang="en-US" b="1" dirty="0" smtClean="0"/>
              <a:t>Active</a:t>
            </a:r>
            <a:r>
              <a:rPr lang="en-US" dirty="0" smtClean="0"/>
              <a:t>, </a:t>
            </a:r>
            <a:r>
              <a:rPr lang="en-US" dirty="0"/>
              <a:t>select </a:t>
            </a:r>
            <a:r>
              <a:rPr lang="en-US" b="1" dirty="0"/>
              <a:t>Resume </a:t>
            </a:r>
            <a:r>
              <a:rPr lang="en-US" b="1" dirty="0" smtClean="0"/>
              <a:t>Upload</a:t>
            </a:r>
            <a:endParaRPr lang="en-US" dirty="0" smtClean="0"/>
          </a:p>
          <a:p>
            <a:pPr marL="763832" lvl="1" indent="-316873">
              <a:buClrTx/>
              <a:buFont typeface="+mj-lt"/>
              <a:buAutoNum type="arabicPeriod"/>
            </a:pPr>
            <a:r>
              <a:rPr lang="en-US" sz="1800" dirty="0" smtClean="0"/>
              <a:t>Resume several student tests at the same time:</a:t>
            </a:r>
          </a:p>
          <a:p>
            <a:pPr lvl="2">
              <a:spcBef>
                <a:spcPts val="0"/>
              </a:spcBef>
              <a:buClrTx/>
            </a:pPr>
            <a:r>
              <a:rPr lang="en-US" dirty="0" smtClean="0"/>
              <a:t>Select </a:t>
            </a:r>
            <a:r>
              <a:rPr lang="en-US" dirty="0"/>
              <a:t>the checkbox next to the </a:t>
            </a:r>
            <a:r>
              <a:rPr lang="en-US" dirty="0" smtClean="0"/>
              <a:t>student(s) </a:t>
            </a:r>
            <a:r>
              <a:rPr lang="en-US" dirty="0"/>
              <a:t>whose unit status needs to be </a:t>
            </a:r>
            <a:r>
              <a:rPr lang="en-US" dirty="0" smtClean="0"/>
              <a:t>updated </a:t>
            </a:r>
            <a:endParaRPr lang="en-US" dirty="0"/>
          </a:p>
          <a:p>
            <a:pPr lvl="2">
              <a:spcBef>
                <a:spcPts val="0"/>
              </a:spcBef>
              <a:buClrTx/>
            </a:pPr>
            <a:r>
              <a:rPr lang="en-US" dirty="0"/>
              <a:t>Open the task list, select </a:t>
            </a:r>
            <a:r>
              <a:rPr lang="en-US" b="1" dirty="0"/>
              <a:t>Resume Student Tests</a:t>
            </a:r>
            <a:r>
              <a:rPr lang="en-US" dirty="0"/>
              <a:t>, and click </a:t>
            </a:r>
            <a:r>
              <a:rPr lang="en-US" b="1" dirty="0" smtClean="0"/>
              <a:t>Start</a:t>
            </a:r>
            <a:endParaRPr lang="en-US" dirty="0"/>
          </a:p>
          <a:p>
            <a:pPr lvl="2">
              <a:spcBef>
                <a:spcPts val="0"/>
              </a:spcBef>
              <a:buClrTx/>
            </a:pPr>
            <a:r>
              <a:rPr lang="en-US" dirty="0"/>
              <a:t>Select the checkbox next to the unit that is to be resumed for the student(s); click </a:t>
            </a:r>
            <a:r>
              <a:rPr lang="en-US" b="1" dirty="0" smtClean="0"/>
              <a:t>Resume</a:t>
            </a:r>
            <a:endParaRPr lang="en-US" dirty="0"/>
          </a:p>
          <a:p>
            <a:pPr marL="55843" indent="0">
              <a:spcBef>
                <a:spcPts val="0"/>
              </a:spcBef>
              <a:buClrTx/>
              <a:buNone/>
            </a:pPr>
            <a:r>
              <a:rPr lang="en-US" sz="1800" dirty="0" smtClean="0"/>
              <a:t>*</a:t>
            </a:r>
            <a:r>
              <a:rPr lang="en-US" sz="1800" dirty="0"/>
              <a:t>A unit cannot be resumed if it is </a:t>
            </a:r>
            <a:r>
              <a:rPr lang="en-US" sz="1800" b="1" dirty="0" smtClean="0"/>
              <a:t>Resumed</a:t>
            </a:r>
            <a:r>
              <a:rPr lang="en-US" sz="1800" dirty="0"/>
              <a:t>, </a:t>
            </a:r>
            <a:r>
              <a:rPr lang="en-US" sz="1800" b="1" dirty="0"/>
              <a:t>Marked Complete</a:t>
            </a:r>
            <a:r>
              <a:rPr lang="en-US" sz="1800" dirty="0"/>
              <a:t>, or </a:t>
            </a:r>
            <a:r>
              <a:rPr lang="en-US" sz="1800" b="1" dirty="0" smtClean="0"/>
              <a:t>Completed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46468"/>
            <a:ext cx="9143999" cy="92333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Units </a:t>
            </a:r>
            <a:r>
              <a:rPr lang="en-US" u="sng" dirty="0" smtClean="0"/>
              <a:t>only</a:t>
            </a:r>
            <a:r>
              <a:rPr lang="en-US" dirty="0" smtClean="0"/>
              <a:t> </a:t>
            </a:r>
            <a:r>
              <a:rPr lang="en-US" dirty="0"/>
              <a:t>go into </a:t>
            </a:r>
            <a:r>
              <a:rPr lang="en-US" b="1" dirty="0"/>
              <a:t>Completed </a:t>
            </a:r>
            <a:r>
              <a:rPr lang="en-US" dirty="0"/>
              <a:t>status </a:t>
            </a:r>
            <a:r>
              <a:rPr lang="en-US" u="sng" dirty="0"/>
              <a:t>if the student </a:t>
            </a:r>
            <a:r>
              <a:rPr lang="en-US" u="sng" dirty="0" smtClean="0"/>
              <a:t>selects</a:t>
            </a:r>
            <a:r>
              <a:rPr lang="en-US" dirty="0" smtClean="0"/>
              <a:t> </a:t>
            </a:r>
            <a:r>
              <a:rPr lang="en-US" dirty="0"/>
              <a:t>the green </a:t>
            </a:r>
            <a:r>
              <a:rPr lang="en-US" b="1" dirty="0"/>
              <a:t>Yes, Submit Final Answers </a:t>
            </a:r>
            <a:r>
              <a:rPr lang="en-US" dirty="0"/>
              <a:t>button on the </a:t>
            </a:r>
            <a:r>
              <a:rPr lang="en-US" b="1" dirty="0"/>
              <a:t>Test Submit Warning </a:t>
            </a:r>
            <a:r>
              <a:rPr lang="en-US" dirty="0"/>
              <a:t>screen. Units will not be </a:t>
            </a:r>
            <a:r>
              <a:rPr lang="en-US" dirty="0" err="1"/>
              <a:t>unsubmitted</a:t>
            </a:r>
            <a:r>
              <a:rPr lang="en-US" dirty="0"/>
              <a:t> for students who take this action prematurely.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62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 Units </a:t>
            </a:r>
            <a:r>
              <a:rPr lang="en-US" dirty="0"/>
              <a:t>with Two Sections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Tx/>
            </a:pPr>
            <a:r>
              <a:rPr lang="en-US" sz="1800" dirty="0" smtClean="0"/>
              <a:t>Unit 1 for Math Grades 6, 7, and 8 contains two sections:</a:t>
            </a:r>
          </a:p>
          <a:p>
            <a:pPr lvl="1">
              <a:spcBef>
                <a:spcPts val="0"/>
              </a:spcBef>
              <a:buClrTx/>
            </a:pPr>
            <a:r>
              <a:rPr lang="en-US" sz="1800" dirty="0" smtClean="0"/>
              <a:t>Unit 1 Section 1 = non-calculator</a:t>
            </a:r>
          </a:p>
          <a:p>
            <a:pPr lvl="1">
              <a:spcBef>
                <a:spcPts val="0"/>
              </a:spcBef>
              <a:buClrTx/>
            </a:pPr>
            <a:r>
              <a:rPr lang="en-US" sz="1800" dirty="0" smtClean="0"/>
              <a:t>Unit 1 Section 2 = calculator</a:t>
            </a:r>
          </a:p>
          <a:p>
            <a:pPr>
              <a:buClrTx/>
            </a:pPr>
            <a:r>
              <a:rPr lang="en-US" sz="1800" dirty="0" smtClean="0"/>
              <a:t>Both sections must be completed during Unit 1 testing time</a:t>
            </a:r>
          </a:p>
          <a:p>
            <a:pPr lvl="1">
              <a:buClrTx/>
            </a:pPr>
            <a:r>
              <a:rPr lang="en-US" sz="1800" dirty="0"/>
              <a:t>Math Grades 6-8 - </a:t>
            </a:r>
            <a:r>
              <a:rPr lang="en-US" sz="1800" dirty="0" smtClean="0"/>
              <a:t>65 </a:t>
            </a:r>
            <a:r>
              <a:rPr lang="en-US" sz="1800" dirty="0"/>
              <a:t>minute unit testing time</a:t>
            </a:r>
          </a:p>
          <a:p>
            <a:pPr>
              <a:buClrTx/>
            </a:pPr>
            <a:r>
              <a:rPr lang="en-US" sz="1800" dirty="0" smtClean="0"/>
              <a:t>When 20 minutes remain in the unit, there is a reminder in the “SAY” directions</a:t>
            </a:r>
          </a:p>
          <a:p>
            <a:pPr lvl="1">
              <a:buClrTx/>
            </a:pPr>
            <a:r>
              <a:rPr lang="en-US" sz="1800" dirty="0" smtClean="0"/>
              <a:t>If requested, distribute calculators after students submit the first section </a:t>
            </a:r>
          </a:p>
          <a:p>
            <a:pPr marL="55853" indent="0">
              <a:buClrTx/>
              <a:buNone/>
            </a:pPr>
            <a:r>
              <a:rPr lang="en-US" sz="1800" b="1" dirty="0" smtClean="0"/>
              <a:t>Multi-section units only</a:t>
            </a:r>
            <a:r>
              <a:rPr lang="en-US" sz="1800" dirty="0" smtClean="0"/>
              <a:t>:</a:t>
            </a:r>
          </a:p>
          <a:p>
            <a:pPr lvl="1">
              <a:buClrTx/>
            </a:pPr>
            <a:r>
              <a:rPr lang="en-US" sz="1800" dirty="0" smtClean="0"/>
              <a:t>At the end of the first section, the following screen appears: </a:t>
            </a:r>
          </a:p>
          <a:p>
            <a:pPr marL="3375025" lvl="6"/>
            <a:r>
              <a:rPr lang="en-US" dirty="0" smtClean="0"/>
              <a:t>TAs may look at this screen and tell the student to submit this section to continue into the Calculator section of this unit  </a:t>
            </a:r>
          </a:p>
          <a:p>
            <a:pPr marL="3375025" lvl="6"/>
            <a:endParaRPr lang="en-US" dirty="0" smtClean="0"/>
          </a:p>
          <a:p>
            <a:pPr marL="3375025" lvl="6"/>
            <a:r>
              <a:rPr lang="en-US" dirty="0" smtClean="0"/>
              <a:t>The second </a:t>
            </a:r>
            <a:r>
              <a:rPr lang="en-US" b="1" dirty="0" smtClean="0"/>
              <a:t>End of Unit </a:t>
            </a:r>
            <a:r>
              <a:rPr lang="en-US" dirty="0" smtClean="0"/>
              <a:t>screen reads </a:t>
            </a:r>
            <a:r>
              <a:rPr lang="en-US" b="1" dirty="0" smtClean="0"/>
              <a:t>End of Unit 1: Calculator Section </a:t>
            </a:r>
            <a:r>
              <a:rPr lang="en-US" dirty="0" smtClean="0"/>
              <a:t>- students submit final answers from this screen </a:t>
            </a:r>
          </a:p>
          <a:p>
            <a:pPr lvl="6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0699"/>
            <a:ext cx="3128005" cy="2167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4207" y="6413581"/>
            <a:ext cx="1985940" cy="3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07" y="5307814"/>
            <a:ext cx="1908954" cy="3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73519" y="1337871"/>
            <a:ext cx="2050839" cy="1200329"/>
            <a:chOff x="7093161" y="859306"/>
            <a:chExt cx="2050839" cy="1200329"/>
          </a:xfrm>
        </p:grpSpPr>
        <p:sp>
          <p:nvSpPr>
            <p:cNvPr id="8" name="TextBox 7"/>
            <p:cNvSpPr txBox="1"/>
            <p:nvPr/>
          </p:nvSpPr>
          <p:spPr>
            <a:xfrm>
              <a:off x="7093161" y="859306"/>
              <a:ext cx="2050839" cy="120032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This icon appears by calculator references in the “SAY” directions.</a:t>
              </a:r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99741" y="1101725"/>
              <a:ext cx="344259" cy="551055"/>
            </a:xfrm>
            <a:prstGeom prst="rect">
              <a:avLst/>
            </a:prstGeom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Submits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000" dirty="0" smtClean="0"/>
              <a:t>Once </a:t>
            </a:r>
            <a:r>
              <a:rPr lang="en-US" sz="2000" dirty="0"/>
              <a:t>a student goes through the </a:t>
            </a:r>
            <a:r>
              <a:rPr lang="en-US" sz="2000" u="sng" dirty="0"/>
              <a:t>multi-step process</a:t>
            </a:r>
            <a:r>
              <a:rPr lang="en-US" sz="2000" dirty="0"/>
              <a:t> to submit their answers for a unit, that unit is complete and </a:t>
            </a:r>
            <a:r>
              <a:rPr lang="en-US" sz="2000" u="sng" dirty="0"/>
              <a:t>will not be </a:t>
            </a:r>
            <a:r>
              <a:rPr lang="en-US" sz="2000" u="sng" dirty="0" smtClean="0"/>
              <a:t>re-opened</a:t>
            </a:r>
            <a:r>
              <a:rPr lang="en-US" sz="2000" dirty="0" smtClean="0"/>
              <a:t>.</a:t>
            </a:r>
            <a:endParaRPr lang="en-US" sz="2000" dirty="0"/>
          </a:p>
          <a:p>
            <a:pPr marL="446959" lvl="1" indent="0">
              <a:buClrTx/>
              <a:buNone/>
            </a:pPr>
            <a:endParaRPr lang="en-US" sz="1800" dirty="0" smtClean="0"/>
          </a:p>
          <a:p>
            <a:pPr indent="-238841"/>
            <a:r>
              <a:rPr lang="en-US" sz="2000" dirty="0" smtClean="0"/>
              <a:t>Steps that must be taken to move a unit into </a:t>
            </a:r>
            <a:r>
              <a:rPr lang="en-US" sz="2000" b="1" dirty="0" smtClean="0"/>
              <a:t>Completed</a:t>
            </a:r>
            <a:r>
              <a:rPr lang="en-US" sz="2000" dirty="0" smtClean="0"/>
              <a:t> status:</a:t>
            </a:r>
          </a:p>
          <a:p>
            <a:pPr marL="763832" lvl="1" indent="-316873">
              <a:buClrTx/>
              <a:buFont typeface="+mj-lt"/>
              <a:buAutoNum type="arabicPeriod"/>
            </a:pPr>
            <a:r>
              <a:rPr lang="en-US" sz="1800" dirty="0" smtClean="0"/>
              <a:t>Use navigation arrows through the last question </a:t>
            </a:r>
            <a:r>
              <a:rPr lang="en-US" sz="1800" b="1" dirty="0" smtClean="0"/>
              <a:t>or</a:t>
            </a:r>
            <a:r>
              <a:rPr lang="en-US" sz="1800" dirty="0" smtClean="0"/>
              <a:t> select </a:t>
            </a:r>
            <a:r>
              <a:rPr lang="en-US" sz="1800" dirty="0"/>
              <a:t>the </a:t>
            </a:r>
            <a:r>
              <a:rPr lang="en-US" sz="1800" b="1" dirty="0"/>
              <a:t>Review</a:t>
            </a:r>
            <a:r>
              <a:rPr lang="en-US" sz="1800" dirty="0"/>
              <a:t> </a:t>
            </a:r>
            <a:r>
              <a:rPr lang="en-US" sz="1800" dirty="0" smtClean="0"/>
              <a:t>button</a:t>
            </a:r>
            <a:r>
              <a:rPr lang="en-US" sz="1800" dirty="0"/>
              <a:t> </a:t>
            </a:r>
            <a:r>
              <a:rPr lang="en-US" sz="1800" dirty="0" smtClean="0"/>
              <a:t>and scroll </a:t>
            </a:r>
            <a:r>
              <a:rPr lang="en-US" sz="1800" dirty="0"/>
              <a:t>to the bottom of the drop-down menu and select the </a:t>
            </a:r>
            <a:r>
              <a:rPr lang="en-US" sz="1800" b="1" dirty="0"/>
              <a:t>End of Section</a:t>
            </a:r>
            <a:r>
              <a:rPr lang="en-US" sz="1800" dirty="0"/>
              <a:t> </a:t>
            </a:r>
            <a:r>
              <a:rPr lang="en-US" sz="1800" dirty="0" smtClean="0"/>
              <a:t>option</a:t>
            </a:r>
            <a:endParaRPr lang="en-US" sz="1800" dirty="0"/>
          </a:p>
          <a:p>
            <a:pPr marL="763832" lvl="1" indent="-316873">
              <a:buClrTx/>
              <a:buFont typeface="+mj-lt"/>
              <a:buAutoNum type="arabicPeriod"/>
            </a:pPr>
            <a:r>
              <a:rPr lang="en-US" sz="1800" dirty="0"/>
              <a:t>Select </a:t>
            </a:r>
            <a:r>
              <a:rPr lang="en-US" sz="1800" b="1" dirty="0"/>
              <a:t>Submit Final Answers </a:t>
            </a:r>
            <a:r>
              <a:rPr lang="en-US" sz="1800" dirty="0"/>
              <a:t>on the </a:t>
            </a:r>
            <a:r>
              <a:rPr lang="en-US" sz="1800" b="1" dirty="0"/>
              <a:t>End of Section </a:t>
            </a:r>
            <a:r>
              <a:rPr lang="en-US" sz="1800" dirty="0" smtClean="0"/>
              <a:t>screen</a:t>
            </a:r>
            <a:endParaRPr lang="en-US" sz="1800" dirty="0"/>
          </a:p>
          <a:p>
            <a:pPr marL="763832" lvl="1" indent="-316873">
              <a:buClrTx/>
              <a:buFont typeface="+mj-lt"/>
              <a:buAutoNum type="arabicPeriod"/>
            </a:pPr>
            <a:r>
              <a:rPr lang="en-US" sz="1800" dirty="0" smtClean="0"/>
              <a:t>Confirm </a:t>
            </a:r>
            <a:r>
              <a:rPr lang="en-US" sz="1800" b="1" dirty="0" smtClean="0"/>
              <a:t>Yes</a:t>
            </a:r>
            <a:r>
              <a:rPr lang="en-US" sz="1800" b="1" dirty="0"/>
              <a:t>, Submit Final Answers </a:t>
            </a:r>
            <a:r>
              <a:rPr lang="en-US" sz="1800" dirty="0"/>
              <a:t>on the </a:t>
            </a:r>
            <a:r>
              <a:rPr lang="en-US" sz="1800" b="1" dirty="0"/>
              <a:t>Test Submit Warning </a:t>
            </a:r>
            <a:r>
              <a:rPr lang="en-US" sz="1800" dirty="0" smtClean="0"/>
              <a:t>screen</a:t>
            </a:r>
            <a:endParaRPr lang="en-US" sz="1800" dirty="0"/>
          </a:p>
          <a:p>
            <a:pPr marL="763832" lvl="1" indent="-316873">
              <a:buClrTx/>
              <a:buFont typeface="+mj-lt"/>
              <a:buAutoNum type="arabicPeriod"/>
            </a:pPr>
            <a:r>
              <a:rPr lang="en-US" sz="1800" dirty="0"/>
              <a:t>A message </a:t>
            </a:r>
            <a:r>
              <a:rPr lang="en-US" sz="1800" dirty="0" smtClean="0"/>
              <a:t>appears </a:t>
            </a:r>
            <a:r>
              <a:rPr lang="en-US" sz="1800" dirty="0"/>
              <a:t>on the </a:t>
            </a:r>
            <a:r>
              <a:rPr lang="en-US" sz="1800" dirty="0" smtClean="0"/>
              <a:t>screen: </a:t>
            </a:r>
            <a:r>
              <a:rPr lang="en-US" sz="1800" b="1" dirty="0" smtClean="0"/>
              <a:t>Sign </a:t>
            </a:r>
            <a:r>
              <a:rPr lang="en-US" sz="1800" b="1" dirty="0"/>
              <a:t>out complete. Thank you for using TestNav</a:t>
            </a:r>
            <a:r>
              <a:rPr lang="en-US" sz="1800" b="1" dirty="0" smtClean="0"/>
              <a:t>.</a:t>
            </a:r>
            <a:endParaRPr lang="en-US" sz="1800" b="1" dirty="0"/>
          </a:p>
          <a:p>
            <a:pPr marL="763832" lvl="1" indent="-316873">
              <a:buClrTx/>
              <a:buFont typeface="+mj-lt"/>
              <a:buAutoNum type="arabicPeriod"/>
            </a:pPr>
            <a:endParaRPr lang="en-US" sz="1406" b="1" dirty="0"/>
          </a:p>
          <a:p>
            <a:pPr>
              <a:buClrTx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6150114"/>
            <a:ext cx="9143999" cy="707886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119063"/>
            <a:r>
              <a:rPr lang="en-US" sz="2000" dirty="0" smtClean="0"/>
              <a:t>Units </a:t>
            </a:r>
            <a:r>
              <a:rPr lang="en-US" sz="2000" u="sng" dirty="0" smtClean="0"/>
              <a:t>only</a:t>
            </a:r>
            <a:r>
              <a:rPr lang="en-US" sz="2000" dirty="0" smtClean="0"/>
              <a:t> </a:t>
            </a:r>
            <a:r>
              <a:rPr lang="en-US" sz="2000" dirty="0"/>
              <a:t>go into </a:t>
            </a:r>
            <a:r>
              <a:rPr lang="en-US" sz="2000" b="1" dirty="0"/>
              <a:t>Completed </a:t>
            </a:r>
            <a:r>
              <a:rPr lang="en-US" sz="2000" dirty="0"/>
              <a:t>status </a:t>
            </a:r>
            <a:r>
              <a:rPr lang="en-US" sz="2000" u="sng" dirty="0"/>
              <a:t>if the student </a:t>
            </a:r>
            <a:r>
              <a:rPr lang="en-US" sz="2000" u="sng" dirty="0" smtClean="0"/>
              <a:t>selects</a:t>
            </a:r>
            <a:r>
              <a:rPr lang="en-US" sz="2000" dirty="0" smtClean="0"/>
              <a:t> </a:t>
            </a:r>
            <a:r>
              <a:rPr lang="en-US" sz="2000" dirty="0"/>
              <a:t>the green </a:t>
            </a:r>
            <a:r>
              <a:rPr lang="en-US" sz="2000" b="1" dirty="0"/>
              <a:t>Yes, Submit Final Answers </a:t>
            </a:r>
            <a:r>
              <a:rPr lang="en-US" sz="2000" dirty="0"/>
              <a:t>button on the </a:t>
            </a:r>
            <a:r>
              <a:rPr lang="en-US" sz="2000" b="1" dirty="0"/>
              <a:t>Test Submit Warning </a:t>
            </a:r>
            <a:r>
              <a:rPr lang="en-US" sz="2000" dirty="0"/>
              <a:t>screen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Verify </a:t>
            </a:r>
            <a:r>
              <a:rPr lang="en-US" dirty="0" smtClean="0"/>
              <a:t>Answers are Submitted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49" y="1463040"/>
            <a:ext cx="806242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At the end of each unit, verify in PA</a:t>
            </a:r>
            <a:r>
              <a:rPr lang="en-US" sz="1800" baseline="30000" dirty="0"/>
              <a:t>next</a:t>
            </a:r>
            <a:r>
              <a:rPr lang="en-US" sz="1800" dirty="0"/>
              <a:t> that all students who just completed testing show a unit status of </a:t>
            </a:r>
            <a:r>
              <a:rPr lang="en-US" sz="1800" b="1" dirty="0" smtClean="0"/>
              <a:t>Completed</a:t>
            </a:r>
            <a:r>
              <a:rPr lang="en-US" sz="1800" dirty="0" smtClean="0"/>
              <a:t> </a:t>
            </a:r>
            <a:r>
              <a:rPr lang="en-US" sz="1800" dirty="0"/>
              <a:t>in the unit column on the </a:t>
            </a:r>
            <a:r>
              <a:rPr lang="en-US" sz="1800" b="1" dirty="0"/>
              <a:t>Students in Session</a:t>
            </a:r>
            <a:r>
              <a:rPr lang="en-US" sz="1800" dirty="0"/>
              <a:t> </a:t>
            </a:r>
            <a:r>
              <a:rPr lang="en-US" sz="1800" dirty="0" smtClean="0"/>
              <a:t>screen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ClrTx/>
            </a:pPr>
            <a:r>
              <a:rPr lang="en-US" sz="1800" dirty="0"/>
              <a:t>If any students are in </a:t>
            </a:r>
            <a:r>
              <a:rPr lang="en-US" sz="1800" b="1" dirty="0" smtClean="0"/>
              <a:t>Exited</a:t>
            </a:r>
            <a:r>
              <a:rPr lang="en-US" sz="1800" dirty="0" smtClean="0"/>
              <a:t> </a:t>
            </a:r>
            <a:r>
              <a:rPr lang="en-US" sz="1800" dirty="0"/>
              <a:t>status, </a:t>
            </a:r>
            <a:r>
              <a:rPr lang="en-US" sz="1800" u="sng" dirty="0"/>
              <a:t>they did not submit their final answers before signing out</a:t>
            </a:r>
            <a:r>
              <a:rPr lang="en-US" sz="1800" dirty="0"/>
              <a:t> of </a:t>
            </a:r>
            <a:r>
              <a:rPr lang="en-US" sz="1800" dirty="0" smtClean="0"/>
              <a:t>TestNav</a:t>
            </a:r>
            <a:endParaRPr lang="en-US" sz="1800" dirty="0"/>
          </a:p>
          <a:p>
            <a:pPr lvl="1">
              <a:buClrTx/>
            </a:pPr>
            <a:r>
              <a:rPr lang="en-US" sz="1800" b="1" dirty="0"/>
              <a:t>Resume</a:t>
            </a:r>
            <a:r>
              <a:rPr lang="en-US" sz="1800" dirty="0"/>
              <a:t> the student’s test </a:t>
            </a:r>
            <a:r>
              <a:rPr lang="en-US" sz="1800" dirty="0" smtClean="0"/>
              <a:t>through </a:t>
            </a:r>
            <a:r>
              <a:rPr lang="en-US" sz="1800" dirty="0" err="1" smtClean="0"/>
              <a:t>Panext</a:t>
            </a:r>
            <a:endParaRPr lang="en-US" sz="1800" dirty="0" smtClean="0"/>
          </a:p>
          <a:p>
            <a:pPr lvl="1">
              <a:buClrTx/>
            </a:pPr>
            <a:r>
              <a:rPr lang="en-US" sz="1800" dirty="0" smtClean="0"/>
              <a:t>Have </a:t>
            </a:r>
            <a:r>
              <a:rPr lang="en-US" sz="1800" dirty="0"/>
              <a:t>the </a:t>
            </a:r>
            <a:r>
              <a:rPr lang="en-US" sz="1800" dirty="0" smtClean="0"/>
              <a:t>student use their Student Testing Ticket to </a:t>
            </a:r>
            <a:r>
              <a:rPr lang="en-US" sz="1800" dirty="0"/>
              <a:t>sign in to TestNav on </a:t>
            </a:r>
            <a:r>
              <a:rPr lang="en-US" sz="1800" dirty="0" smtClean="0"/>
              <a:t>the same device they used to test</a:t>
            </a:r>
          </a:p>
          <a:p>
            <a:pPr lvl="1">
              <a:buClrTx/>
            </a:pPr>
            <a:r>
              <a:rPr lang="en-US" sz="1800" dirty="0" smtClean="0"/>
              <a:t>The </a:t>
            </a:r>
            <a:r>
              <a:rPr lang="en-US" sz="1800" dirty="0"/>
              <a:t>student should then go through the proper steps to submit their final </a:t>
            </a:r>
            <a:r>
              <a:rPr lang="en-US" sz="1800" dirty="0" smtClean="0"/>
              <a:t>answers</a:t>
            </a:r>
            <a:endParaRPr lang="en-US" sz="1800" dirty="0"/>
          </a:p>
          <a:p>
            <a:pPr lvl="1">
              <a:buClrTx/>
            </a:pPr>
            <a:r>
              <a:rPr lang="en-US" sz="1800" dirty="0"/>
              <a:t>Confirm that the student’s unit status changes to </a:t>
            </a:r>
            <a:r>
              <a:rPr lang="en-US" sz="1800" b="1" dirty="0" smtClean="0"/>
              <a:t>Completed</a:t>
            </a:r>
            <a:r>
              <a:rPr lang="en-US" sz="1800" dirty="0" smtClean="0"/>
              <a:t> </a:t>
            </a:r>
            <a:r>
              <a:rPr lang="en-US" sz="1800" dirty="0"/>
              <a:t>in </a:t>
            </a:r>
            <a:r>
              <a:rPr lang="en-US" sz="1800" dirty="0" smtClean="0"/>
              <a:t>PA</a:t>
            </a:r>
            <a:r>
              <a:rPr lang="en-US" sz="1800" baseline="30000" dirty="0" smtClean="0"/>
              <a:t>next</a:t>
            </a:r>
            <a:endParaRPr lang="en-US" sz="1800" baseline="30000" dirty="0"/>
          </a:p>
          <a:p>
            <a:pPr>
              <a:buClrTx/>
            </a:pPr>
            <a:r>
              <a:rPr lang="en-US" sz="1800" dirty="0"/>
              <a:t>If any students are in </a:t>
            </a:r>
            <a:r>
              <a:rPr lang="en-US" sz="1800" b="1" dirty="0" smtClean="0"/>
              <a:t>Active</a:t>
            </a:r>
            <a:r>
              <a:rPr lang="en-US" sz="1800" dirty="0" smtClean="0"/>
              <a:t> </a:t>
            </a:r>
            <a:r>
              <a:rPr lang="en-US" sz="1800" dirty="0"/>
              <a:t>status, </a:t>
            </a:r>
            <a:r>
              <a:rPr lang="en-US" sz="1800" u="sng" dirty="0"/>
              <a:t>but </a:t>
            </a:r>
            <a:r>
              <a:rPr lang="en-US" sz="1800" u="sng" dirty="0" smtClean="0"/>
              <a:t>are </a:t>
            </a:r>
            <a:r>
              <a:rPr lang="en-US" sz="1800" u="sng" dirty="0"/>
              <a:t>no longer signed in to TestNav</a:t>
            </a:r>
            <a:r>
              <a:rPr lang="en-US" sz="1800" dirty="0"/>
              <a:t>, they are not properly logged out of the test (e.g., the computer froze or the browser crashed during testing or while the student was submitting their answers</a:t>
            </a:r>
            <a:r>
              <a:rPr lang="en-US" sz="1800" dirty="0" smtClean="0"/>
              <a:t>)</a:t>
            </a:r>
          </a:p>
          <a:p>
            <a:pPr lvl="1">
              <a:buClrTx/>
            </a:pPr>
            <a:r>
              <a:rPr lang="en-US" sz="1800" dirty="0" smtClean="0"/>
              <a:t>Select </a:t>
            </a:r>
            <a:r>
              <a:rPr lang="en-US" sz="1800" b="1" dirty="0" smtClean="0"/>
              <a:t>Resume Upload</a:t>
            </a:r>
            <a:r>
              <a:rPr lang="en-US" sz="1800" dirty="0" smtClean="0"/>
              <a:t>, then follow the previous steps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66" y="2826120"/>
            <a:ext cx="1522961" cy="6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22" y="5903058"/>
            <a:ext cx="1559251" cy="7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492528" y="2038943"/>
            <a:ext cx="1450284" cy="4579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713588"/>
            <a:ext cx="608409" cy="83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28913">
              <a:defRPr/>
            </a:pPr>
            <a:r>
              <a:rPr lang="en-US" dirty="0"/>
              <a:t>Lock </a:t>
            </a:r>
            <a:r>
              <a:rPr lang="en-US" dirty="0" smtClean="0"/>
              <a:t>Unit at </a:t>
            </a:r>
            <a:r>
              <a:rPr lang="en-US" dirty="0"/>
              <a:t>the End of Each Testing </a:t>
            </a:r>
            <a:r>
              <a:rPr lang="en-US" dirty="0" smtClean="0"/>
              <a:t>Session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Lock the tested unit at the session </a:t>
            </a:r>
            <a:r>
              <a:rPr lang="en-US" sz="1800" dirty="0" smtClean="0"/>
              <a:t>level</a:t>
            </a:r>
            <a:endParaRPr lang="en-US" sz="1800" dirty="0"/>
          </a:p>
          <a:p>
            <a:pPr lvl="1">
              <a:buClrTx/>
            </a:pPr>
            <a:r>
              <a:rPr lang="en-US" sz="1800" dirty="0"/>
              <a:t>The unit status for students who just completed testing should now be locked and </a:t>
            </a:r>
            <a:r>
              <a:rPr lang="en-US" sz="1800" b="1" dirty="0" smtClean="0"/>
              <a:t>Completed</a:t>
            </a:r>
            <a:endParaRPr lang="en-US" sz="1800" b="1" dirty="0"/>
          </a:p>
          <a:p>
            <a:pPr lvl="1">
              <a:buClrTx/>
            </a:pPr>
            <a:r>
              <a:rPr lang="en-US" sz="1800" dirty="0"/>
              <a:t>The unit status for students who were absent should be locked and </a:t>
            </a:r>
            <a:r>
              <a:rPr lang="en-US" sz="1800" b="1" dirty="0" smtClean="0"/>
              <a:t>Ready</a:t>
            </a:r>
            <a:endParaRPr lang="en-US" sz="1800" dirty="0"/>
          </a:p>
          <a:p>
            <a:pPr marL="0" indent="0">
              <a:buClrTx/>
              <a:buNone/>
            </a:pPr>
            <a:endParaRPr lang="en-US" sz="1800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Sign out of </a:t>
            </a:r>
            <a:r>
              <a:rPr lang="en-US" sz="1800" dirty="0" smtClean="0"/>
              <a:t>PA</a:t>
            </a:r>
            <a:r>
              <a:rPr lang="en-US" sz="1800" baseline="30000" dirty="0" smtClean="0"/>
              <a:t>next</a:t>
            </a:r>
            <a:r>
              <a:rPr lang="en-US" sz="1800" dirty="0" smtClean="0"/>
              <a:t> </a:t>
            </a:r>
          </a:p>
          <a:p>
            <a:pPr lvl="1">
              <a:buClrTx/>
            </a:pPr>
            <a:r>
              <a:rPr lang="en-US" sz="1800" dirty="0" smtClean="0"/>
              <a:t>Do </a:t>
            </a:r>
            <a:r>
              <a:rPr lang="en-US" sz="1800" dirty="0"/>
              <a:t>not stop the test session in PA</a:t>
            </a:r>
            <a:r>
              <a:rPr lang="en-US" sz="1800" baseline="30000" dirty="0"/>
              <a:t>next</a:t>
            </a:r>
            <a:r>
              <a:rPr lang="en-US" sz="1800" dirty="0"/>
              <a:t> until all units </a:t>
            </a:r>
            <a:r>
              <a:rPr lang="en-US" sz="1800" dirty="0" smtClean="0"/>
              <a:t>are completed </a:t>
            </a:r>
            <a:r>
              <a:rPr lang="en-US" sz="1800" dirty="0"/>
              <a:t>by all </a:t>
            </a:r>
            <a:r>
              <a:rPr lang="en-US" sz="1800" dirty="0" smtClean="0"/>
              <a:t>students</a:t>
            </a:r>
            <a:endParaRPr lang="en-US" sz="1800" dirty="0"/>
          </a:p>
          <a:p>
            <a:pPr>
              <a:buClrTx/>
            </a:pPr>
            <a:endParaRPr lang="en-US" sz="1800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Collect Student Testing Tickets, any accommodated test materials, and </a:t>
            </a:r>
            <a:r>
              <a:rPr lang="en-US" sz="1800" u="sng" dirty="0"/>
              <a:t>used</a:t>
            </a:r>
            <a:r>
              <a:rPr lang="en-US" sz="1800" dirty="0"/>
              <a:t> scratch paper and place in an unsealed secure return </a:t>
            </a:r>
            <a:r>
              <a:rPr lang="en-US" sz="1800" dirty="0" smtClean="0"/>
              <a:t>envelope</a:t>
            </a:r>
            <a:endParaRPr lang="en-US" sz="1800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Return the secure return envelope to the </a:t>
            </a:r>
            <a:r>
              <a:rPr lang="en-US" sz="1800" dirty="0" smtClean="0"/>
              <a:t>SAC</a:t>
            </a:r>
            <a:endParaRPr lang="en-US" sz="1800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Document the return of all secure test materials (used and unused) on </a:t>
            </a:r>
            <a:r>
              <a:rPr lang="en-US" sz="1800" dirty="0" smtClean="0"/>
              <a:t>the school’s </a:t>
            </a:r>
            <a:r>
              <a:rPr lang="en-US" sz="1800" dirty="0"/>
              <a:t>chain of custody </a:t>
            </a:r>
            <a:r>
              <a:rPr lang="en-US" sz="1800" dirty="0" smtClean="0"/>
              <a:t>form</a:t>
            </a:r>
            <a:endParaRPr lang="en-US" sz="1800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626363" y="2087174"/>
            <a:ext cx="1193465" cy="37688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481085" y="2696554"/>
            <a:ext cx="1473169" cy="3750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Troubleshooting </a:t>
            </a:r>
            <a:r>
              <a:rPr lang="en-US" dirty="0" smtClean="0"/>
              <a:t>Guidance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ClrTx/>
              <a:buNone/>
            </a:pPr>
            <a:endParaRPr lang="en-US" sz="774" b="1" dirty="0"/>
          </a:p>
          <a:p>
            <a:pPr>
              <a:spcBef>
                <a:spcPts val="200"/>
              </a:spcBef>
              <a:spcAft>
                <a:spcPts val="200"/>
              </a:spcAft>
              <a:buClrTx/>
              <a:buSzPct val="100000"/>
              <a:defRPr/>
            </a:pPr>
            <a:r>
              <a:rPr lang="en-US" sz="2000" dirty="0"/>
              <a:t>When a technology disruption affecting </a:t>
            </a:r>
            <a:r>
              <a:rPr lang="en-US" sz="2000" b="1" dirty="0"/>
              <a:t>a single student</a:t>
            </a:r>
            <a:r>
              <a:rPr lang="en-US" sz="2000" dirty="0"/>
              <a:t> occurs, Test Administrators </a:t>
            </a:r>
            <a:r>
              <a:rPr lang="en-US" sz="2000" dirty="0" smtClean="0"/>
              <a:t>take the following </a:t>
            </a:r>
            <a:r>
              <a:rPr lang="en-US" sz="2000" dirty="0"/>
              <a:t>steps:</a:t>
            </a:r>
          </a:p>
          <a:p>
            <a:pPr marL="838019" lvl="1" indent="-446943">
              <a:spcBef>
                <a:spcPts val="200"/>
              </a:spcBef>
              <a:spcAft>
                <a:spcPts val="200"/>
              </a:spcAft>
              <a:buClrTx/>
              <a:buSzPct val="125000"/>
              <a:defRPr/>
            </a:pPr>
            <a:r>
              <a:rPr lang="en-US" dirty="0"/>
              <a:t>Note the time of the </a:t>
            </a:r>
            <a:r>
              <a:rPr lang="en-US" dirty="0" smtClean="0"/>
              <a:t>disruption</a:t>
            </a:r>
            <a:endParaRPr lang="en-US" dirty="0"/>
          </a:p>
          <a:p>
            <a:pPr marL="838019" lvl="1" indent="-446943">
              <a:spcBef>
                <a:spcPts val="200"/>
              </a:spcBef>
              <a:spcAft>
                <a:spcPts val="200"/>
              </a:spcAft>
              <a:buClrTx/>
              <a:buSzPct val="125000"/>
              <a:defRPr/>
            </a:pPr>
            <a:r>
              <a:rPr lang="en-US" dirty="0"/>
              <a:t>Follow procedures </a:t>
            </a:r>
            <a:r>
              <a:rPr lang="en-US" dirty="0" smtClean="0"/>
              <a:t>for troubleshooting </a:t>
            </a:r>
            <a:r>
              <a:rPr lang="en-US" dirty="0"/>
              <a:t>and </a:t>
            </a:r>
            <a:r>
              <a:rPr lang="en-US" dirty="0" smtClean="0"/>
              <a:t>support</a:t>
            </a:r>
            <a:endParaRPr lang="en-US" dirty="0"/>
          </a:p>
          <a:p>
            <a:pPr marL="838019" lvl="1" indent="-446943">
              <a:spcBef>
                <a:spcPts val="200"/>
              </a:spcBef>
              <a:spcAft>
                <a:spcPts val="200"/>
              </a:spcAft>
              <a:buClrTx/>
              <a:buSzPct val="125000"/>
              <a:defRPr/>
            </a:pPr>
            <a:r>
              <a:rPr lang="en-US" dirty="0"/>
              <a:t>If </a:t>
            </a:r>
            <a:r>
              <a:rPr lang="en-US" dirty="0" smtClean="0"/>
              <a:t>the issue </a:t>
            </a:r>
            <a:r>
              <a:rPr lang="en-US" dirty="0"/>
              <a:t>persists, move the student to another testing </a:t>
            </a:r>
            <a:r>
              <a:rPr lang="en-US" dirty="0" smtClean="0"/>
              <a:t>device</a:t>
            </a:r>
            <a:endParaRPr lang="en-US" dirty="0"/>
          </a:p>
          <a:p>
            <a:pPr marL="838019" lvl="1" indent="-446943">
              <a:spcBef>
                <a:spcPts val="200"/>
              </a:spcBef>
              <a:spcAft>
                <a:spcPts val="200"/>
              </a:spcAft>
              <a:buClrTx/>
              <a:buSzPct val="125000"/>
              <a:defRPr/>
            </a:pPr>
            <a:r>
              <a:rPr lang="en-US" dirty="0"/>
              <a:t>Document the situation in </a:t>
            </a:r>
            <a:r>
              <a:rPr lang="en-US" dirty="0" smtClean="0"/>
              <a:t>writing</a:t>
            </a:r>
            <a:endParaRPr lang="en-US" dirty="0"/>
          </a:p>
          <a:p>
            <a:pPr>
              <a:spcBef>
                <a:spcPts val="200"/>
              </a:spcBef>
              <a:spcAft>
                <a:spcPts val="200"/>
              </a:spcAft>
              <a:buClrTx/>
              <a:buSzPct val="100000"/>
              <a:defRPr/>
            </a:pPr>
            <a:endParaRPr lang="en-US" sz="2000" dirty="0" smtClean="0"/>
          </a:p>
          <a:p>
            <a:pPr>
              <a:spcBef>
                <a:spcPts val="200"/>
              </a:spcBef>
              <a:spcAft>
                <a:spcPts val="200"/>
              </a:spcAft>
              <a:buClrTx/>
              <a:buSzPct val="100000"/>
              <a:defRPr/>
            </a:pPr>
            <a:r>
              <a:rPr lang="en-US" sz="2000" dirty="0" smtClean="0"/>
              <a:t>When </a:t>
            </a:r>
            <a:r>
              <a:rPr lang="en-US" sz="2000" dirty="0"/>
              <a:t>a technology disruption affecting </a:t>
            </a:r>
            <a:r>
              <a:rPr lang="en-US" sz="2000" b="1" dirty="0"/>
              <a:t>multiple students</a:t>
            </a:r>
            <a:r>
              <a:rPr lang="en-US" sz="2000" dirty="0"/>
              <a:t> occurs, Test Administrators </a:t>
            </a:r>
            <a:r>
              <a:rPr lang="en-US" sz="2000" dirty="0" smtClean="0"/>
              <a:t>take the following steps</a:t>
            </a:r>
            <a:r>
              <a:rPr lang="en-US" sz="2000" dirty="0"/>
              <a:t>:</a:t>
            </a:r>
          </a:p>
          <a:p>
            <a:pPr marL="838019" lvl="1" indent="-446943">
              <a:spcBef>
                <a:spcPts val="200"/>
              </a:spcBef>
              <a:spcAft>
                <a:spcPts val="200"/>
              </a:spcAft>
              <a:buClrTx/>
              <a:buSzPct val="125000"/>
              <a:defRPr/>
            </a:pPr>
            <a:r>
              <a:rPr lang="en-US" dirty="0"/>
              <a:t>Pause </a:t>
            </a:r>
            <a:r>
              <a:rPr lang="en-US" dirty="0" smtClean="0"/>
              <a:t>testing</a:t>
            </a:r>
            <a:endParaRPr lang="en-US" dirty="0"/>
          </a:p>
          <a:p>
            <a:pPr marL="838019" lvl="1" indent="-446943">
              <a:spcBef>
                <a:spcPts val="200"/>
              </a:spcBef>
              <a:spcAft>
                <a:spcPts val="200"/>
              </a:spcAft>
              <a:buClrTx/>
              <a:buSzPct val="125000"/>
              <a:defRPr/>
            </a:pPr>
            <a:r>
              <a:rPr lang="en-US" dirty="0"/>
              <a:t>Note the time of the </a:t>
            </a:r>
            <a:r>
              <a:rPr lang="en-US" dirty="0" smtClean="0"/>
              <a:t>disruption</a:t>
            </a:r>
            <a:endParaRPr lang="en-US" dirty="0"/>
          </a:p>
          <a:p>
            <a:pPr marL="838019" lvl="1" indent="-446943">
              <a:spcBef>
                <a:spcPts val="200"/>
              </a:spcBef>
              <a:spcAft>
                <a:spcPts val="200"/>
              </a:spcAft>
              <a:buClrTx/>
              <a:buSzPct val="125000"/>
              <a:defRPr/>
            </a:pPr>
            <a:r>
              <a:rPr lang="en-US" dirty="0"/>
              <a:t>Follow procedures </a:t>
            </a:r>
            <a:r>
              <a:rPr lang="en-US" dirty="0" smtClean="0"/>
              <a:t>for troubleshooting </a:t>
            </a:r>
            <a:r>
              <a:rPr lang="en-US" dirty="0"/>
              <a:t>and </a:t>
            </a:r>
            <a:r>
              <a:rPr lang="en-US" dirty="0" smtClean="0"/>
              <a:t>support</a:t>
            </a:r>
            <a:endParaRPr lang="en-US" dirty="0"/>
          </a:p>
          <a:p>
            <a:pPr marL="838019" lvl="1" indent="-446943">
              <a:spcBef>
                <a:spcPts val="200"/>
              </a:spcBef>
              <a:spcAft>
                <a:spcPts val="200"/>
              </a:spcAft>
              <a:buClrTx/>
              <a:buSzPct val="125000"/>
              <a:defRPr/>
            </a:pPr>
            <a:r>
              <a:rPr lang="en-US" dirty="0"/>
              <a:t>Resume </a:t>
            </a:r>
            <a:r>
              <a:rPr lang="en-US" dirty="0" smtClean="0"/>
              <a:t>testing</a:t>
            </a:r>
            <a:endParaRPr lang="en-US" dirty="0"/>
          </a:p>
          <a:p>
            <a:pPr marL="838019" lvl="1" indent="-446943">
              <a:spcBef>
                <a:spcPts val="200"/>
              </a:spcBef>
              <a:spcAft>
                <a:spcPts val="200"/>
              </a:spcAft>
              <a:buClrTx/>
              <a:buSzPct val="125000"/>
              <a:defRPr/>
            </a:pPr>
            <a:r>
              <a:rPr lang="en-US" dirty="0"/>
              <a:t>Document the situation in </a:t>
            </a:r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67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5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Troubleshooting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774" b="1" dirty="0"/>
          </a:p>
          <a:p>
            <a:pPr>
              <a:spcBef>
                <a:spcPts val="200"/>
              </a:spcBef>
              <a:spcAft>
                <a:spcPts val="200"/>
              </a:spcAft>
              <a:buClrTx/>
              <a:buSzPct val="100000"/>
              <a:defRPr/>
            </a:pPr>
            <a:r>
              <a:rPr lang="en-US" sz="2000" i="1" dirty="0"/>
              <a:t>Test Administrator </a:t>
            </a:r>
            <a:r>
              <a:rPr lang="en-US" sz="2000" i="1" dirty="0" smtClean="0"/>
              <a:t>Manual</a:t>
            </a:r>
            <a:endParaRPr lang="en-US" sz="2000" dirty="0"/>
          </a:p>
          <a:p>
            <a:pPr marL="733777" lvl="1" indent="-342900">
              <a:spcBef>
                <a:spcPts val="200"/>
              </a:spcBef>
              <a:spcAft>
                <a:spcPts val="200"/>
              </a:spcAft>
              <a:buClrTx/>
              <a:buSzPct val="125000"/>
              <a:defRPr/>
            </a:pPr>
            <a:r>
              <a:rPr lang="en-US" sz="1800" dirty="0" smtClean="0"/>
              <a:t>2.4.2 Stops in Testing</a:t>
            </a:r>
          </a:p>
          <a:p>
            <a:pPr marL="733777" lvl="1" indent="-342900">
              <a:spcBef>
                <a:spcPts val="200"/>
              </a:spcBef>
              <a:spcAft>
                <a:spcPts val="200"/>
              </a:spcAft>
              <a:buClrTx/>
              <a:buSzPct val="125000"/>
              <a:defRPr/>
            </a:pPr>
            <a:r>
              <a:rPr lang="en-US" sz="1800" dirty="0" smtClean="0"/>
              <a:t>Appendix D: TestNav 8 Error Codes and Resolutions</a:t>
            </a:r>
            <a:endParaRPr lang="en-US" sz="1800" dirty="0"/>
          </a:p>
          <a:p>
            <a:pPr>
              <a:spcBef>
                <a:spcPts val="200"/>
              </a:spcBef>
              <a:spcAft>
                <a:spcPts val="200"/>
              </a:spcAft>
              <a:buClrTx/>
              <a:buSzPct val="100000"/>
              <a:defRPr/>
            </a:pPr>
            <a:r>
              <a:rPr lang="en-US" sz="2000" i="1" dirty="0"/>
              <a:t>TestNav 8 Online Support </a:t>
            </a:r>
            <a:r>
              <a:rPr lang="en-US" sz="2000" i="1" dirty="0" smtClean="0"/>
              <a:t>Guide</a:t>
            </a:r>
            <a:endParaRPr lang="en-US" sz="2000" i="1" dirty="0"/>
          </a:p>
          <a:p>
            <a:pPr marL="733777" lvl="1" indent="-342900">
              <a:spcBef>
                <a:spcPts val="200"/>
              </a:spcBef>
              <a:spcAft>
                <a:spcPts val="200"/>
              </a:spcAft>
              <a:buClrTx/>
              <a:buSzPct val="125000"/>
              <a:defRPr/>
            </a:pPr>
            <a:r>
              <a:rPr lang="en-US" sz="1800" dirty="0"/>
              <a:t>Troubleshooting - </a:t>
            </a:r>
            <a:r>
              <a:rPr lang="en-US" sz="1800" dirty="0">
                <a:hlinkClick r:id="rId4"/>
              </a:rPr>
              <a:t>https://support.assessment.pearson.com/x/UQUqAQ</a:t>
            </a:r>
            <a:r>
              <a:rPr lang="en-US" sz="1800" dirty="0"/>
              <a:t> </a:t>
            </a:r>
          </a:p>
          <a:p>
            <a:pPr marL="733777" lvl="1" indent="-342900">
              <a:spcBef>
                <a:spcPts val="200"/>
              </a:spcBef>
              <a:spcAft>
                <a:spcPts val="200"/>
              </a:spcAft>
              <a:buClrTx/>
              <a:buSzPct val="125000"/>
              <a:defRPr/>
            </a:pPr>
            <a:r>
              <a:rPr lang="en-US" sz="1800" dirty="0"/>
              <a:t>Error Codes - </a:t>
            </a:r>
            <a:r>
              <a:rPr lang="en-US" sz="1800" dirty="0">
                <a:hlinkClick r:id="rId5"/>
              </a:rPr>
              <a:t>https://support.assessment.pearson.com/display/TN/Error+Codes</a:t>
            </a:r>
            <a:r>
              <a:rPr lang="en-US" sz="18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68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46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Issues with Individual </a:t>
            </a:r>
            <a:r>
              <a:rPr lang="en-US" dirty="0" smtClean="0"/>
              <a:t>Items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If a student reports that an item is not functioning or does not have an answer:</a:t>
            </a:r>
          </a:p>
          <a:p>
            <a:pPr marL="342900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DO NOT read the item</a:t>
            </a:r>
          </a:p>
          <a:p>
            <a:pPr marL="342900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For items not displaying properly, instruct </a:t>
            </a:r>
            <a:r>
              <a:rPr lang="en-US" sz="2000" dirty="0"/>
              <a:t>the student </a:t>
            </a:r>
            <a:r>
              <a:rPr lang="en-US" sz="2000" dirty="0" smtClean="0"/>
              <a:t>to </a:t>
            </a:r>
            <a:r>
              <a:rPr lang="en-US" sz="2000" dirty="0"/>
              <a:t>go to </a:t>
            </a:r>
            <a:r>
              <a:rPr lang="en-US" sz="2000" dirty="0" smtClean="0"/>
              <a:t>the next item </a:t>
            </a:r>
            <a:r>
              <a:rPr lang="en-US" sz="2000" dirty="0"/>
              <a:t>and then return to </a:t>
            </a:r>
            <a:r>
              <a:rPr lang="en-US" sz="2000" dirty="0" smtClean="0"/>
              <a:t>the item </a:t>
            </a:r>
            <a:endParaRPr lang="en-US" sz="2000" dirty="0"/>
          </a:p>
          <a:p>
            <a:pPr marL="342900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Note:</a:t>
            </a:r>
          </a:p>
          <a:p>
            <a:pPr lvl="1">
              <a:spcBef>
                <a:spcPts val="0"/>
              </a:spcBef>
              <a:buClrTx/>
            </a:pPr>
            <a:r>
              <a:rPr lang="en-US" sz="1800" dirty="0" smtClean="0"/>
              <a:t>Content area</a:t>
            </a:r>
          </a:p>
          <a:p>
            <a:pPr lvl="1">
              <a:spcBef>
                <a:spcPts val="0"/>
              </a:spcBef>
              <a:buClrTx/>
            </a:pPr>
            <a:r>
              <a:rPr lang="en-US" sz="1800" dirty="0" smtClean="0"/>
              <a:t>Grade level</a:t>
            </a:r>
          </a:p>
          <a:p>
            <a:pPr lvl="1">
              <a:spcBef>
                <a:spcPts val="0"/>
              </a:spcBef>
              <a:buClrTx/>
            </a:pPr>
            <a:r>
              <a:rPr lang="en-US" sz="1800" dirty="0"/>
              <a:t>F</a:t>
            </a:r>
            <a:r>
              <a:rPr lang="en-US" sz="1800" dirty="0" smtClean="0"/>
              <a:t>orm number</a:t>
            </a:r>
          </a:p>
          <a:p>
            <a:pPr lvl="1">
              <a:spcBef>
                <a:spcPts val="0"/>
              </a:spcBef>
              <a:buClrTx/>
            </a:pPr>
            <a:r>
              <a:rPr lang="en-US" sz="1800" dirty="0"/>
              <a:t>U</a:t>
            </a:r>
            <a:r>
              <a:rPr lang="en-US" sz="1800" dirty="0" smtClean="0"/>
              <a:t>nit number</a:t>
            </a:r>
          </a:p>
          <a:p>
            <a:pPr lvl="1">
              <a:spcBef>
                <a:spcPts val="0"/>
              </a:spcBef>
              <a:buClrTx/>
            </a:pPr>
            <a:r>
              <a:rPr lang="en-US" sz="1800" dirty="0"/>
              <a:t>I</a:t>
            </a:r>
            <a:r>
              <a:rPr lang="en-US" sz="1800" dirty="0" smtClean="0"/>
              <a:t>tem number</a:t>
            </a:r>
          </a:p>
          <a:p>
            <a:pPr lvl="1">
              <a:spcBef>
                <a:spcPts val="0"/>
              </a:spcBef>
              <a:buClrTx/>
            </a:pPr>
            <a:r>
              <a:rPr lang="en-US" sz="1800" dirty="0"/>
              <a:t>T</a:t>
            </a:r>
            <a:r>
              <a:rPr lang="en-US" sz="1800" dirty="0" smtClean="0"/>
              <a:t>est format</a:t>
            </a:r>
          </a:p>
          <a:p>
            <a:pPr marL="342900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rovide information </a:t>
            </a:r>
            <a:r>
              <a:rPr lang="en-US" sz="2000" dirty="0"/>
              <a:t>to the </a:t>
            </a:r>
            <a:r>
              <a:rPr lang="en-US" sz="2000" dirty="0" smtClean="0"/>
              <a:t>SAC </a:t>
            </a:r>
            <a:endParaRPr lang="en-US" sz="2000" dirty="0"/>
          </a:p>
          <a:p>
            <a:pPr lvl="1">
              <a:buClrTx/>
            </a:pPr>
            <a:r>
              <a:rPr lang="en-US" sz="1800" b="1" dirty="0" smtClean="0"/>
              <a:t>Wording </a:t>
            </a:r>
            <a:r>
              <a:rPr lang="en-US" sz="1800" b="1" dirty="0"/>
              <a:t>from the test </a:t>
            </a:r>
            <a:r>
              <a:rPr lang="en-US" sz="1800" b="1" dirty="0" smtClean="0"/>
              <a:t>must NEVER be included </a:t>
            </a:r>
            <a:r>
              <a:rPr lang="en-US" sz="1800" b="1" dirty="0"/>
              <a:t>verbally or in writing</a:t>
            </a:r>
          </a:p>
          <a:p>
            <a:pPr marL="342900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The SAC will contact the DAC and Pearson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Test Administrator Manual (TAM)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>
                <a:solidFill>
                  <a:prstClr val="black"/>
                </a:solidFill>
              </a:rPr>
              <a:t>Information in this presentation is found in </a:t>
            </a: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i="1" dirty="0" smtClean="0">
                <a:solidFill>
                  <a:prstClr val="black"/>
                </a:solidFill>
              </a:rPr>
              <a:t>Spring 2019 CMAS Computer-based Testing Test </a:t>
            </a:r>
            <a:r>
              <a:rPr lang="en-US" i="1" dirty="0">
                <a:solidFill>
                  <a:prstClr val="black"/>
                </a:solidFill>
              </a:rPr>
              <a:t>Administrator </a:t>
            </a:r>
            <a:r>
              <a:rPr lang="en-US" i="1" dirty="0" smtClean="0">
                <a:solidFill>
                  <a:prstClr val="black"/>
                </a:solidFill>
              </a:rPr>
              <a:t>Manual</a:t>
            </a:r>
            <a:endParaRPr lang="en-US" i="1" dirty="0">
              <a:solidFill>
                <a:prstClr val="black"/>
              </a:solidFill>
            </a:endParaRPr>
          </a:p>
          <a:p>
            <a:pPr lvl="1">
              <a:buClrTx/>
            </a:pPr>
            <a:r>
              <a:rPr lang="en-US" dirty="0" smtClean="0">
                <a:solidFill>
                  <a:prstClr val="black"/>
                </a:solidFill>
              </a:rPr>
              <a:t>Security measures, administration policies, </a:t>
            </a:r>
            <a:r>
              <a:rPr lang="en-US" dirty="0">
                <a:solidFill>
                  <a:prstClr val="black"/>
                </a:solidFill>
              </a:rPr>
              <a:t>and procedures identified in the </a:t>
            </a:r>
            <a:r>
              <a:rPr lang="en-US" dirty="0" smtClean="0">
                <a:solidFill>
                  <a:prstClr val="black"/>
                </a:solidFill>
              </a:rPr>
              <a:t>TAM </a:t>
            </a:r>
            <a:r>
              <a:rPr lang="en-US" dirty="0">
                <a:solidFill>
                  <a:prstClr val="black"/>
                </a:solidFill>
              </a:rPr>
              <a:t>must be </a:t>
            </a:r>
            <a:r>
              <a:rPr lang="en-US" dirty="0" smtClean="0">
                <a:solidFill>
                  <a:prstClr val="black"/>
                </a:solidFill>
              </a:rPr>
              <a:t>maintained</a:t>
            </a:r>
          </a:p>
          <a:p>
            <a:pPr lvl="1">
              <a:buClrTx/>
            </a:pPr>
            <a:r>
              <a:rPr lang="en-US" dirty="0" smtClean="0">
                <a:solidFill>
                  <a:prstClr val="black"/>
                </a:solidFill>
              </a:rPr>
              <a:t>Refer to checklists in TAM </a:t>
            </a:r>
            <a:r>
              <a:rPr lang="en-US" dirty="0">
                <a:solidFill>
                  <a:prstClr val="black"/>
                </a:solidFill>
              </a:rPr>
              <a:t>for before, during, and after </a:t>
            </a:r>
            <a:r>
              <a:rPr lang="en-US" dirty="0" smtClean="0">
                <a:solidFill>
                  <a:prstClr val="black"/>
                </a:solidFill>
              </a:rPr>
              <a:t>testing tasks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buClrTx/>
            </a:pPr>
            <a:endParaRPr lang="en-US" dirty="0"/>
          </a:p>
          <a:p>
            <a:pPr>
              <a:buClrTx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7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20328" y="1814"/>
            <a:ext cx="6321254" cy="1218555"/>
          </a:xfrm>
          <a:prstGeom prst="rect">
            <a:avLst/>
          </a:prstGeom>
        </p:spPr>
        <p:txBody>
          <a:bodyPr lIns="87892" tIns="43947" rIns="87892" bIns="43947" anchor="ctr"/>
          <a:lstStyle>
            <a:lvl1pPr marL="168524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4430" b="1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After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70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54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Tasks to Complete after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62970" tIns="31444" rIns="62970" bIns="31444" rtlCol="0">
            <a:normAutofit/>
          </a:bodyPr>
          <a:lstStyle/>
          <a:p>
            <a:pPr marL="0" indent="0">
              <a:buClrTx/>
              <a:buNone/>
            </a:pPr>
            <a:r>
              <a:rPr lang="en-US" dirty="0"/>
              <a:t>After each unit has been administered:</a:t>
            </a:r>
          </a:p>
          <a:p>
            <a:pPr marL="0" indent="0">
              <a:buClrTx/>
              <a:buNone/>
            </a:pPr>
            <a:endParaRPr lang="en-US" sz="774" b="1" dirty="0"/>
          </a:p>
          <a:p>
            <a:pPr marL="502821" indent="-502821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/>
              <a:t>Ensure all materials </a:t>
            </a:r>
            <a:r>
              <a:rPr lang="en-US" sz="2000" dirty="0" smtClean="0"/>
              <a:t>are returned </a:t>
            </a:r>
            <a:r>
              <a:rPr lang="en-US" sz="2000" dirty="0"/>
              <a:t>to the </a:t>
            </a:r>
            <a:r>
              <a:rPr lang="en-US" sz="2000" dirty="0" smtClean="0"/>
              <a:t>SAC</a:t>
            </a:r>
            <a:endParaRPr lang="en-US" sz="2000" dirty="0"/>
          </a:p>
          <a:p>
            <a:pPr lvl="2">
              <a:buClrTx/>
              <a:buSzPct val="125000"/>
            </a:pPr>
            <a:r>
              <a:rPr lang="en-US" i="1" dirty="0"/>
              <a:t>Test Administrator Manual</a:t>
            </a:r>
          </a:p>
          <a:p>
            <a:pPr lvl="2">
              <a:buClrTx/>
              <a:buSzPct val="125000"/>
            </a:pPr>
            <a:r>
              <a:rPr lang="en-US" dirty="0"/>
              <a:t>Student Testing Tickets</a:t>
            </a:r>
          </a:p>
          <a:p>
            <a:pPr lvl="2">
              <a:buClrTx/>
              <a:buSzPct val="125000"/>
            </a:pPr>
            <a:r>
              <a:rPr lang="en-US" dirty="0"/>
              <a:t>School-supplied mathematics reference sheets</a:t>
            </a:r>
          </a:p>
          <a:p>
            <a:pPr lvl="2">
              <a:buClrTx/>
              <a:buSzPct val="125000"/>
            </a:pPr>
            <a:r>
              <a:rPr lang="en-US" dirty="0"/>
              <a:t>Calculators (if applicable)</a:t>
            </a:r>
          </a:p>
          <a:p>
            <a:pPr lvl="2">
              <a:buClrTx/>
              <a:buSzPct val="125000"/>
            </a:pPr>
            <a:r>
              <a:rPr lang="en-US" dirty="0"/>
              <a:t>Used and unused scratch paper</a:t>
            </a:r>
          </a:p>
          <a:p>
            <a:pPr lvl="2">
              <a:buClrTx/>
              <a:buSzPct val="125000"/>
            </a:pPr>
            <a:r>
              <a:rPr lang="en-US" dirty="0"/>
              <a:t>Headphones</a:t>
            </a:r>
          </a:p>
          <a:p>
            <a:pPr marL="502821" indent="-502821" algn="just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/>
              <a:t>Report any testing irregularities or security breaches to </a:t>
            </a:r>
            <a:r>
              <a:rPr lang="en-US" sz="2000" dirty="0" smtClean="0"/>
              <a:t>SAC, including missing materials</a:t>
            </a:r>
            <a:endParaRPr lang="en-US" sz="2000" dirty="0"/>
          </a:p>
          <a:p>
            <a:pPr marL="502821" indent="-502821">
              <a:spcBef>
                <a:spcPts val="200"/>
              </a:spcBef>
              <a:spcAft>
                <a:spcPts val="2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000" dirty="0"/>
              <a:t>After all units are completed, stop test sessions in </a:t>
            </a:r>
            <a:r>
              <a:rPr lang="en-US" sz="2000" dirty="0" smtClean="0"/>
              <a:t>PA</a:t>
            </a:r>
            <a:r>
              <a:rPr lang="en-US" sz="2000" baseline="30000" dirty="0" smtClean="0"/>
              <a:t>next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71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9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Stop Test Session after Last </a:t>
            </a: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463039"/>
            <a:ext cx="7886700" cy="4912123"/>
          </a:xfrm>
        </p:spPr>
        <p:txBody>
          <a:bodyPr>
            <a:normAutofit fontScale="77500" lnSpcReduction="20000"/>
          </a:bodyPr>
          <a:lstStyle/>
          <a:p>
            <a:pPr marL="0" indent="0">
              <a:buClrTx/>
              <a:buNone/>
            </a:pPr>
            <a:r>
              <a:rPr lang="en-US" sz="2321" dirty="0"/>
              <a:t>Once all students are in </a:t>
            </a:r>
            <a:r>
              <a:rPr lang="en-US" sz="2321" b="1" dirty="0" smtClean="0"/>
              <a:t>Completed</a:t>
            </a:r>
            <a:r>
              <a:rPr lang="en-US" sz="2321" dirty="0" smtClean="0"/>
              <a:t> </a:t>
            </a:r>
            <a:r>
              <a:rPr lang="en-US" sz="2321" dirty="0"/>
              <a:t>or </a:t>
            </a:r>
            <a:r>
              <a:rPr lang="en-US" sz="2321" b="1" dirty="0" smtClean="0"/>
              <a:t>Marked Complete </a:t>
            </a:r>
            <a:r>
              <a:rPr lang="en-US" sz="2321" dirty="0"/>
              <a:t>status for all units, the test session should be </a:t>
            </a:r>
            <a:r>
              <a:rPr lang="en-US" sz="2321" dirty="0" smtClean="0"/>
              <a:t>stopped</a:t>
            </a:r>
            <a:endParaRPr lang="en-US" sz="2321" dirty="0"/>
          </a:p>
          <a:p>
            <a:pPr marL="0" indent="0">
              <a:buClrTx/>
              <a:buNone/>
            </a:pPr>
            <a:endParaRPr lang="en-US" sz="2321" dirty="0"/>
          </a:p>
          <a:p>
            <a:pPr marL="0" indent="0">
              <a:buClrTx/>
              <a:buNone/>
            </a:pPr>
            <a:endParaRPr lang="en-US" sz="2321" dirty="0"/>
          </a:p>
          <a:p>
            <a:pPr marL="0" indent="0">
              <a:buClrTx/>
              <a:buNone/>
            </a:pPr>
            <a:endParaRPr lang="en-US" sz="2321" dirty="0"/>
          </a:p>
          <a:p>
            <a:pPr marL="0" indent="0">
              <a:buClrTx/>
              <a:buNone/>
            </a:pPr>
            <a:endParaRPr lang="en-US" sz="2321" dirty="0"/>
          </a:p>
          <a:p>
            <a:pPr marL="0" indent="0">
              <a:buClrTx/>
              <a:buNone/>
            </a:pPr>
            <a:endParaRPr lang="en-US" sz="2321" dirty="0"/>
          </a:p>
          <a:p>
            <a:pPr marL="0" indent="0">
              <a:buClrTx/>
              <a:buNone/>
            </a:pPr>
            <a:endParaRPr lang="en-US" sz="2321" dirty="0"/>
          </a:p>
          <a:p>
            <a:pPr marL="0" indent="0">
              <a:buClrTx/>
              <a:buNone/>
            </a:pPr>
            <a:endParaRPr lang="en-US" sz="2321" dirty="0"/>
          </a:p>
          <a:p>
            <a:pPr marL="0" indent="0">
              <a:buClrTx/>
              <a:buNone/>
            </a:pPr>
            <a:endParaRPr lang="en-US" sz="2321" dirty="0" smtClean="0"/>
          </a:p>
          <a:p>
            <a:pPr marL="0" indent="0">
              <a:buClrTx/>
              <a:buNone/>
            </a:pPr>
            <a:endParaRPr lang="en-US" sz="2321" dirty="0" smtClean="0"/>
          </a:p>
          <a:p>
            <a:pPr marL="0" indent="0">
              <a:buClrTx/>
              <a:buNone/>
            </a:pPr>
            <a:endParaRPr lang="en-US" sz="2321" dirty="0"/>
          </a:p>
          <a:p>
            <a:pPr marL="0" indent="0">
              <a:buClrTx/>
              <a:buNone/>
            </a:pPr>
            <a:r>
              <a:rPr lang="en-US" sz="2321" dirty="0">
                <a:solidFill>
                  <a:srgbClr val="FF0000"/>
                </a:solidFill>
              </a:rPr>
              <a:t>If any units for any students need to be </a:t>
            </a:r>
            <a:r>
              <a:rPr lang="en-US" sz="2321" b="1" dirty="0" smtClean="0">
                <a:solidFill>
                  <a:srgbClr val="FF0000"/>
                </a:solidFill>
              </a:rPr>
              <a:t>Marked Complete</a:t>
            </a:r>
            <a:r>
              <a:rPr lang="en-US" sz="2321" dirty="0" smtClean="0">
                <a:solidFill>
                  <a:srgbClr val="FF0000"/>
                </a:solidFill>
              </a:rPr>
              <a:t>, </a:t>
            </a:r>
            <a:r>
              <a:rPr lang="en-US" sz="2321" dirty="0">
                <a:solidFill>
                  <a:srgbClr val="FF0000"/>
                </a:solidFill>
              </a:rPr>
              <a:t>inform the SAC. A reason for marking complete must be provided to the SAC; however, this </a:t>
            </a:r>
            <a:r>
              <a:rPr lang="en-US" sz="2321" b="1" u="sng" dirty="0">
                <a:solidFill>
                  <a:srgbClr val="FF0000"/>
                </a:solidFill>
              </a:rPr>
              <a:t>does not invalidate a test</a:t>
            </a:r>
            <a:r>
              <a:rPr lang="en-US" sz="232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 rot="20858859">
            <a:off x="1342368" y="2260562"/>
            <a:ext cx="589431" cy="4286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432" tIns="31689" rIns="63432" bIns="31689" spcCol="0" rtlCol="0" anchor="ctr"/>
          <a:lstStyle/>
          <a:p>
            <a:pPr algn="ctr"/>
            <a:endParaRPr lang="en-US" sz="1266"/>
          </a:p>
        </p:txBody>
      </p:sp>
      <p:pic>
        <p:nvPicPr>
          <p:cNvPr id="7" name="Picture 6" descr="C:\Users\marimi\AppData\Local\Temp\SNAGHTML1351b214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0828" y="2189211"/>
            <a:ext cx="5224937" cy="3027534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20328" y="1814"/>
            <a:ext cx="6321254" cy="1218555"/>
          </a:xfrm>
          <a:prstGeom prst="rect">
            <a:avLst/>
          </a:prstGeom>
        </p:spPr>
        <p:txBody>
          <a:bodyPr lIns="87892" tIns="43947" rIns="87892" bIns="43947" anchor="ctr"/>
          <a:lstStyle>
            <a:lvl1pPr marL="168524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4430" b="1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Resources and Support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73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2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ClrTx/>
              <a:buNone/>
            </a:pPr>
            <a:r>
              <a:rPr lang="en-US" sz="2813" dirty="0">
                <a:solidFill>
                  <a:prstClr val="black"/>
                </a:solidFill>
                <a:latin typeface="Calibri"/>
                <a:hlinkClick r:id="rId4"/>
              </a:rPr>
              <a:t>https://co.pearsonaccessnext.com</a:t>
            </a:r>
            <a:endParaRPr lang="en-US" sz="2813" dirty="0">
              <a:solidFill>
                <a:prstClr val="black"/>
              </a:solidFill>
              <a:latin typeface="Calibri"/>
            </a:endParaRPr>
          </a:p>
          <a:p>
            <a:pPr>
              <a:buClrTx/>
            </a:pPr>
            <a:endParaRPr lang="en-US" sz="1688" dirty="0">
              <a:solidFill>
                <a:prstClr val="black"/>
              </a:solidFill>
              <a:latin typeface="Calibri"/>
            </a:endParaRPr>
          </a:p>
          <a:p>
            <a:pPr marL="340312" indent="-340312">
              <a:buClrTx/>
            </a:pPr>
            <a:r>
              <a:rPr lang="en-US" dirty="0" smtClean="0">
                <a:solidFill>
                  <a:prstClr val="black"/>
                </a:solidFill>
              </a:rPr>
              <a:t>Resources </a:t>
            </a:r>
            <a:r>
              <a:rPr lang="en-US" dirty="0">
                <a:solidFill>
                  <a:prstClr val="black"/>
                </a:solidFill>
              </a:rPr>
              <a:t>for all CMAS </a:t>
            </a:r>
            <a:r>
              <a:rPr lang="en-US" dirty="0" smtClean="0">
                <a:solidFill>
                  <a:prstClr val="black"/>
                </a:solidFill>
              </a:rPr>
              <a:t>content areas</a:t>
            </a:r>
            <a:endParaRPr lang="en-US" dirty="0">
              <a:solidFill>
                <a:prstClr val="black"/>
              </a:solidFill>
            </a:endParaRPr>
          </a:p>
          <a:p>
            <a:pPr marL="340312" indent="-340312">
              <a:buClrTx/>
            </a:pPr>
            <a:r>
              <a:rPr lang="en-US" dirty="0">
                <a:solidFill>
                  <a:prstClr val="black"/>
                </a:solidFill>
              </a:rPr>
              <a:t>Includes links to:</a:t>
            </a:r>
          </a:p>
          <a:p>
            <a:pPr marL="737314" lvl="1" indent="-283582">
              <a:buClrTx/>
            </a:pPr>
            <a:r>
              <a:rPr lang="en-US" dirty="0" smtClean="0">
                <a:solidFill>
                  <a:prstClr val="black"/>
                </a:solidFill>
              </a:rPr>
              <a:t>Student Resources</a:t>
            </a:r>
          </a:p>
          <a:p>
            <a:pPr marL="741363" lvl="1" indent="0">
              <a:buClrTx/>
              <a:buNone/>
            </a:pPr>
            <a:r>
              <a:rPr lang="en-US" dirty="0" smtClean="0">
                <a:solidFill>
                  <a:prstClr val="black"/>
                </a:solidFill>
              </a:rPr>
              <a:t>(practice tests)</a:t>
            </a:r>
          </a:p>
          <a:p>
            <a:pPr marL="741363" lvl="1" indent="-284163">
              <a:buClrTx/>
            </a:pPr>
            <a:r>
              <a:rPr lang="en-US" dirty="0" smtClean="0">
                <a:solidFill>
                  <a:prstClr val="black"/>
                </a:solidFill>
              </a:rPr>
              <a:t>Educator Resources</a:t>
            </a:r>
            <a:endParaRPr lang="en-US" dirty="0">
              <a:solidFill>
                <a:prstClr val="black"/>
              </a:solidFill>
            </a:endParaRPr>
          </a:p>
          <a:p>
            <a:pPr marL="737314" lvl="1" indent="-283582">
              <a:buClrTx/>
            </a:pPr>
            <a:r>
              <a:rPr lang="en-US" dirty="0" smtClean="0">
                <a:solidFill>
                  <a:prstClr val="black"/>
                </a:solidFill>
              </a:rPr>
              <a:t>Avocet </a:t>
            </a:r>
            <a:r>
              <a:rPr lang="en-US" dirty="0">
                <a:solidFill>
                  <a:prstClr val="black"/>
                </a:solidFill>
              </a:rPr>
              <a:t>- online index </a:t>
            </a:r>
          </a:p>
          <a:p>
            <a:pPr marL="741363" lvl="1" indent="0">
              <a:buClrTx/>
              <a:buNone/>
            </a:pPr>
            <a:r>
              <a:rPr lang="en-US" dirty="0">
                <a:solidFill>
                  <a:prstClr val="black"/>
                </a:solidFill>
              </a:rPr>
              <a:t>for assessment manuals</a:t>
            </a:r>
          </a:p>
          <a:p>
            <a:pPr marL="741363" lvl="1" indent="0">
              <a:buClrTx/>
              <a:buNone/>
            </a:pPr>
            <a:r>
              <a:rPr lang="en-US" dirty="0">
                <a:solidFill>
                  <a:prstClr val="black"/>
                </a:solidFill>
              </a:rPr>
              <a:t>and materials</a:t>
            </a:r>
          </a:p>
          <a:p>
            <a:pPr marL="737314" lvl="1" indent="-283582">
              <a:buClrTx/>
            </a:pPr>
            <a:r>
              <a:rPr lang="en-US" dirty="0">
                <a:solidFill>
                  <a:prstClr val="black"/>
                </a:solidFill>
              </a:rPr>
              <a:t>Customer </a:t>
            </a:r>
            <a:r>
              <a:rPr lang="en-US" dirty="0" smtClean="0">
                <a:solidFill>
                  <a:prstClr val="black"/>
                </a:solidFill>
              </a:rPr>
              <a:t>Service</a:t>
            </a:r>
          </a:p>
          <a:p>
            <a:pPr marL="737314" lvl="1" indent="-283582">
              <a:buClrTx/>
            </a:pPr>
            <a:r>
              <a:rPr lang="en-US" dirty="0" smtClean="0">
                <a:solidFill>
                  <a:prstClr val="black"/>
                </a:solidFill>
              </a:rPr>
              <a:t>Contact Information</a:t>
            </a:r>
            <a:endParaRPr lang="en-US" dirty="0">
              <a:solidFill>
                <a:prstClr val="black"/>
              </a:solidFill>
            </a:endParaRPr>
          </a:p>
          <a:p>
            <a:pPr>
              <a:buClrTx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46352" y="1351512"/>
            <a:ext cx="5251297" cy="535847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9941"/>
          <a:stretch/>
        </p:blipFill>
        <p:spPr>
          <a:xfrm>
            <a:off x="4422222" y="2864249"/>
            <a:ext cx="4721778" cy="392974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PearsonAccess</a:t>
            </a:r>
            <a:r>
              <a:rPr lang="en-US" baseline="30000" dirty="0" err="1" smtClean="0"/>
              <a:t>next</a:t>
            </a:r>
            <a:r>
              <a:rPr lang="en-US" dirty="0" smtClean="0"/>
              <a:t> Landing Page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74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48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Support</a:t>
            </a:r>
            <a:endParaRPr lang="en-US" dirty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278091" y="1446776"/>
            <a:ext cx="8229600" cy="468312"/>
          </a:xfrm>
          <a:prstGeom prst="rect">
            <a:avLst/>
          </a:prstGeom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prstClr val="black"/>
                </a:solidFill>
                <a:ea typeface="ＭＳ Ｐゴシック" pitchFamily="34" charset="-128"/>
              </a:rPr>
              <a:t>Contact</a:t>
            </a:r>
            <a:r>
              <a:rPr lang="en-US" sz="2400" i="1" kern="0" dirty="0" smtClean="0">
                <a:solidFill>
                  <a:srgbClr val="8F23B3"/>
                </a:solidFill>
                <a:ea typeface="ＭＳ Ｐゴシック" pitchFamily="34" charset="-128"/>
              </a:rPr>
              <a:t> </a:t>
            </a:r>
            <a:r>
              <a:rPr lang="en-US" sz="2400" kern="0" dirty="0">
                <a:solidFill>
                  <a:prstClr val="black"/>
                </a:solidFill>
                <a:ea typeface="ＭＳ Ｐゴシック" pitchFamily="34" charset="-128"/>
              </a:rPr>
              <a:t>Support for assistance with: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28698" y="1904328"/>
            <a:ext cx="4261636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prstClr val="black"/>
                </a:solidFill>
                <a:latin typeface="+mn-lt"/>
              </a:rPr>
              <a:t>Navigating </a:t>
            </a:r>
            <a:r>
              <a:rPr lang="en-US" sz="1800" dirty="0">
                <a:solidFill>
                  <a:prstClr val="black"/>
                </a:solidFill>
                <a:latin typeface="+mn-lt"/>
              </a:rPr>
              <a:t>PearsonAccess</a:t>
            </a:r>
            <a:r>
              <a:rPr lang="en-US" sz="1800" baseline="30000" dirty="0">
                <a:solidFill>
                  <a:prstClr val="black"/>
                </a:solidFill>
                <a:latin typeface="+mn-lt"/>
              </a:rPr>
              <a:t>next</a:t>
            </a:r>
            <a:endParaRPr lang="en-US" altLang="en-US" sz="1800" baseline="30000" dirty="0">
              <a:solidFill>
                <a:prstClr val="black"/>
              </a:solidFill>
              <a:latin typeface="+mn-lt"/>
            </a:endParaRPr>
          </a:p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prstClr val="black"/>
                </a:solidFill>
                <a:latin typeface="+mn-lt"/>
              </a:rPr>
              <a:t>N</a:t>
            </a:r>
            <a:r>
              <a:rPr lang="en-US" altLang="en-US" sz="1800" dirty="0" smtClean="0">
                <a:solidFill>
                  <a:prstClr val="black"/>
                </a:solidFill>
                <a:latin typeface="+mn-lt"/>
              </a:rPr>
              <a:t>avigating </a:t>
            </a:r>
            <a:r>
              <a:rPr lang="en-US" altLang="en-US" sz="1800" dirty="0">
                <a:solidFill>
                  <a:prstClr val="black"/>
                </a:solidFill>
                <a:latin typeface="+mn-lt"/>
              </a:rPr>
              <a:t>the </a:t>
            </a:r>
            <a:r>
              <a:rPr lang="en-US" altLang="en-US" sz="1800" dirty="0" smtClean="0">
                <a:solidFill>
                  <a:prstClr val="black"/>
                </a:solidFill>
                <a:latin typeface="+mn-lt"/>
              </a:rPr>
              <a:t>Training Center</a:t>
            </a:r>
            <a:endParaRPr lang="en-US" altLang="en-US" sz="1800" dirty="0">
              <a:solidFill>
                <a:prstClr val="black"/>
              </a:solidFill>
              <a:latin typeface="+mn-lt"/>
            </a:endParaRPr>
          </a:p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prstClr val="black"/>
                </a:solidFill>
                <a:latin typeface="+mn-lt"/>
              </a:rPr>
              <a:t>Setting </a:t>
            </a:r>
            <a:r>
              <a:rPr lang="en-US" altLang="en-US" sz="1800" dirty="0">
                <a:solidFill>
                  <a:prstClr val="black"/>
                </a:solidFill>
                <a:latin typeface="+mn-lt"/>
              </a:rPr>
              <a:t>up test </a:t>
            </a:r>
            <a:r>
              <a:rPr lang="en-US" altLang="en-US" sz="1800" dirty="0" smtClean="0">
                <a:solidFill>
                  <a:prstClr val="black"/>
                </a:solidFill>
                <a:latin typeface="+mn-lt"/>
              </a:rPr>
              <a:t>sessions</a:t>
            </a:r>
          </a:p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prstClr val="black"/>
                </a:solidFill>
                <a:latin typeface="+mn-lt"/>
              </a:rPr>
              <a:t>Managing test sessions</a:t>
            </a:r>
            <a:endParaRPr lang="en-US" altLang="en-US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924498" y="1904328"/>
            <a:ext cx="4000046" cy="13388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prstClr val="black"/>
                </a:solidFill>
                <a:latin typeface="+mn-lt"/>
              </a:rPr>
              <a:t>Troubleshooting error codes</a:t>
            </a:r>
          </a:p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prstClr val="black"/>
                </a:solidFill>
                <a:latin typeface="+mn-lt"/>
              </a:rPr>
              <a:t>Accessing resources</a:t>
            </a:r>
          </a:p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prstClr val="black"/>
                </a:solidFill>
                <a:latin typeface="+mn-lt"/>
              </a:rPr>
              <a:t>Managing user IDs and passwords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67253"/>
              </p:ext>
            </p:extLst>
          </p:nvPr>
        </p:nvGraphicFramePr>
        <p:xfrm>
          <a:off x="986117" y="3871259"/>
          <a:ext cx="721121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112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CMAS Support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Call Toll Free: </a:t>
                      </a: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1-888-687-4759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Monday – Friday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7:00 am - 6:00 pm (MST)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 smtClean="0">
                          <a:solidFill>
                            <a:schemeClr val="tx1"/>
                          </a:solidFill>
                          <a:latin typeface="+mn-lt"/>
                          <a:hlinkClick r:id="rId2"/>
                        </a:rPr>
                        <a:t>https://co.pearsonaccessnext.com</a:t>
                      </a:r>
                      <a:r>
                        <a:rPr lang="en-US" altLang="en-US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&gt; Contact COLORADO Support</a:t>
                      </a:r>
                      <a:endParaRPr lang="en-US" altLang="en-US" sz="1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Chat is available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  <a:cs typeface="ＭＳ Ｐゴシック"/>
              </a:rPr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89417" tIns="44740" rIns="89417" bIns="44740" rtlCol="0">
            <a:normAutofit/>
          </a:bodyPr>
          <a:lstStyle/>
          <a:p>
            <a:pPr marL="0" indent="0">
              <a:buClrTx/>
              <a:buNone/>
            </a:pPr>
            <a:r>
              <a:rPr lang="en-US" sz="2000" dirty="0"/>
              <a:t>If </a:t>
            </a:r>
            <a:r>
              <a:rPr lang="en-US" sz="2000" dirty="0" smtClean="0"/>
              <a:t>an issue is experienced and guidance and support are needed, </a:t>
            </a:r>
            <a:r>
              <a:rPr lang="en-US" sz="2000" dirty="0"/>
              <a:t>go through the proper </a:t>
            </a:r>
            <a:r>
              <a:rPr lang="en-US" sz="2000" dirty="0" smtClean="0"/>
              <a:t>channels </a:t>
            </a:r>
            <a:r>
              <a:rPr lang="en-US" sz="2000" dirty="0" smtClean="0">
                <a:solidFill>
                  <a:srgbClr val="FF0000"/>
                </a:solidFill>
              </a:rPr>
              <a:t>(including </a:t>
            </a:r>
            <a:r>
              <a:rPr lang="en-US" sz="2000" dirty="0">
                <a:solidFill>
                  <a:srgbClr val="FF0000"/>
                </a:solidFill>
              </a:rPr>
              <a:t>when students </a:t>
            </a:r>
            <a:r>
              <a:rPr lang="en-US" sz="2000" dirty="0" smtClean="0">
                <a:solidFill>
                  <a:srgbClr val="FF0000"/>
                </a:solidFill>
              </a:rPr>
              <a:t>submit final answers prematurely)</a:t>
            </a:r>
          </a:p>
          <a:p>
            <a:pPr marL="335215" lvl="1" indent="-335215">
              <a:buClrTx/>
              <a:buFont typeface="Arial" charset="0"/>
              <a:buChar char="•"/>
            </a:pPr>
            <a:endParaRPr lang="en-US" sz="1800" dirty="0">
              <a:solidFill>
                <a:srgbClr val="FF0000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Test Administrator contacts School Assessment Coordinator (SAC)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SAC contacts District Assessment Coordinator (DAC)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DAC contacts CDE</a:t>
            </a:r>
          </a:p>
          <a:p>
            <a:pPr>
              <a:buClrTx/>
            </a:pPr>
            <a:endParaRPr lang="en-US" dirty="0"/>
          </a:p>
          <a:p>
            <a:pPr lvl="1">
              <a:buClrTx/>
            </a:pPr>
            <a:endParaRPr lang="en-US" dirty="0" smtClean="0">
              <a:solidFill>
                <a:srgbClr val="FF0000"/>
              </a:solidFill>
            </a:endParaRPr>
          </a:p>
          <a:p>
            <a:pPr marL="55841" indent="0">
              <a:buClrTx/>
              <a:buNone/>
            </a:pPr>
            <a:endParaRPr lang="en-US" sz="1969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094205"/>
            <a:ext cx="9144000" cy="698396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119063"/>
            <a:r>
              <a:rPr lang="en-US" sz="1969" b="1" dirty="0"/>
              <a:t>NOTE</a:t>
            </a:r>
            <a:r>
              <a:rPr lang="en-US" sz="1969" dirty="0"/>
              <a:t>: Submitted units will not be re-opened as students have to go through multiple steps and confirmations before their status changes to </a:t>
            </a:r>
            <a:r>
              <a:rPr lang="en-US" sz="1969" b="1" dirty="0" smtClean="0"/>
              <a:t>Completed</a:t>
            </a:r>
            <a:r>
              <a:rPr lang="en-US" sz="1969" dirty="0" smtClean="0"/>
              <a:t>.</a:t>
            </a:r>
            <a:endParaRPr lang="en-US" sz="196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136449"/>
            <a:ext cx="7886700" cy="367792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Sign the </a:t>
            </a:r>
            <a:r>
              <a:rPr lang="en-US" sz="2800" i="1" dirty="0" smtClean="0"/>
              <a:t>Security </a:t>
            </a:r>
            <a:r>
              <a:rPr lang="en-US" sz="2800" i="1" dirty="0"/>
              <a:t>Agreement </a:t>
            </a:r>
            <a:r>
              <a:rPr lang="en-US" sz="2800" dirty="0"/>
              <a:t>form for </a:t>
            </a:r>
          </a:p>
          <a:p>
            <a:pPr marL="0" indent="0" algn="ctr">
              <a:buNone/>
            </a:pPr>
            <a:r>
              <a:rPr lang="en-US" sz="2000" i="1" dirty="0"/>
              <a:t>Spring </a:t>
            </a:r>
            <a:r>
              <a:rPr lang="en-US" sz="2000" i="1" dirty="0" smtClean="0"/>
              <a:t>2019 </a:t>
            </a:r>
            <a:r>
              <a:rPr lang="en-US" sz="2000" i="1" dirty="0"/>
              <a:t>CMAS and CoAlt: </a:t>
            </a:r>
            <a:r>
              <a:rPr lang="en-US" sz="2000" i="1" dirty="0" smtClean="0"/>
              <a:t>Math, ELA, </a:t>
            </a:r>
            <a:r>
              <a:rPr lang="en-US" sz="2000" i="1" dirty="0"/>
              <a:t>Science and Social Studies</a:t>
            </a:r>
            <a:r>
              <a:rPr lang="en-US" sz="2000" dirty="0"/>
              <a:t>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www.cde.state.co.us/assessment/cmas_coalt_2019_secagree</a:t>
            </a:r>
            <a:r>
              <a:rPr lang="en-US" sz="2000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Return the signed form to the SAC.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88763" y="3535408"/>
            <a:ext cx="7383566" cy="467832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Agreement Form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Get Involved!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</a:pPr>
            <a:r>
              <a:rPr lang="en-US" sz="2000" b="1" dirty="0"/>
              <a:t>Educator input</a:t>
            </a:r>
            <a:r>
              <a:rPr lang="en-US" sz="2000" dirty="0"/>
              <a:t> is critical to Colorado's state assessment development and validation </a:t>
            </a:r>
            <a:r>
              <a:rPr lang="en-US" sz="2000" dirty="0" smtClean="0"/>
              <a:t>process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Educators </a:t>
            </a:r>
            <a:r>
              <a:rPr lang="en-US" sz="2000" dirty="0"/>
              <a:t>may participate in committees related to the following state assessments: </a:t>
            </a:r>
          </a:p>
          <a:p>
            <a:pPr lvl="1"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</a:pPr>
            <a:r>
              <a:rPr lang="en-US" dirty="0" smtClean="0"/>
              <a:t>CMAS: </a:t>
            </a:r>
            <a:r>
              <a:rPr lang="en-US" dirty="0"/>
              <a:t>Science, Social Studies, Mathematics and English Language Arts/Literacy (ELA)</a:t>
            </a:r>
          </a:p>
          <a:p>
            <a:pPr lvl="1"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</a:pPr>
            <a:r>
              <a:rPr lang="en-US" dirty="0"/>
              <a:t>Colorado Spanish Language Arts (CSLA)</a:t>
            </a:r>
          </a:p>
          <a:p>
            <a:pPr lvl="1"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</a:pPr>
            <a:r>
              <a:rPr lang="en-US" dirty="0" err="1" smtClean="0"/>
              <a:t>CoAlt</a:t>
            </a:r>
            <a:r>
              <a:rPr lang="en-US" dirty="0" smtClean="0"/>
              <a:t>: </a:t>
            </a:r>
            <a:r>
              <a:rPr lang="en-US" dirty="0"/>
              <a:t>Science and Social Studies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Join </a:t>
            </a:r>
            <a:r>
              <a:rPr lang="en-US" sz="2000" dirty="0"/>
              <a:t>the Colorado Educator Pool for assessment development committee </a:t>
            </a:r>
            <a:r>
              <a:rPr lang="en-US" sz="2000" dirty="0" smtClean="0"/>
              <a:t>selection</a:t>
            </a:r>
            <a:r>
              <a:rPr lang="en-US" sz="2000" dirty="0"/>
              <a:t> </a:t>
            </a:r>
            <a:r>
              <a:rPr lang="en-US" sz="2000" dirty="0" smtClean="0"/>
              <a:t>at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pearson.cvent.com/COEducatorDatabase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2019 CMAS Window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447799"/>
              </p:ext>
            </p:extLst>
          </p:nvPr>
        </p:nvGraphicFramePr>
        <p:xfrm>
          <a:off x="628650" y="1463675"/>
          <a:ext cx="7886513" cy="403323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87171"/>
                <a:gridCol w="1373649"/>
                <a:gridCol w="3625693"/>
              </a:tblGrid>
              <a:tr h="5354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Assessment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Grade(s)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Official</a:t>
                      </a:r>
                      <a:r>
                        <a:rPr lang="en-US" sz="2000" baseline="0" dirty="0" smtClean="0">
                          <a:effectLst/>
                        </a:rPr>
                        <a:t> State </a:t>
                      </a:r>
                      <a:r>
                        <a:rPr lang="en-US" sz="2000" dirty="0" smtClean="0">
                          <a:effectLst/>
                        </a:rPr>
                        <a:t>Window</a:t>
                      </a:r>
                      <a:endParaRPr lang="en-US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  <a:tr h="915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CMAS and </a:t>
                      </a:r>
                      <a:r>
                        <a:rPr lang="en-US" sz="2000" dirty="0" err="1" smtClean="0">
                          <a:effectLst/>
                        </a:rPr>
                        <a:t>CoAlt</a:t>
                      </a:r>
                      <a:r>
                        <a:rPr lang="en-US" sz="2000" dirty="0" smtClean="0">
                          <a:effectLst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Social Studies</a:t>
                      </a:r>
                      <a:endParaRPr lang="en-US" sz="2000" b="0" baseline="30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4</a:t>
                      </a:r>
                      <a:r>
                        <a:rPr lang="en-US" sz="2000" baseline="30000" dirty="0" smtClean="0">
                          <a:effectLst/>
                        </a:rPr>
                        <a:t>1</a:t>
                      </a:r>
                      <a:r>
                        <a:rPr lang="en-US" sz="2000" dirty="0" smtClean="0">
                          <a:effectLst/>
                        </a:rPr>
                        <a:t>, 7</a:t>
                      </a:r>
                      <a:r>
                        <a:rPr lang="en-US" sz="2000" baseline="30000" dirty="0" smtClean="0">
                          <a:effectLst/>
                        </a:rPr>
                        <a:t>1</a:t>
                      </a:r>
                      <a:endParaRPr lang="en-US" sz="2000" baseline="300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April 8 - 26, 2019</a:t>
                      </a:r>
                      <a:endParaRPr lang="en-US" sz="2000" baseline="300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860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CMAS and </a:t>
                      </a:r>
                      <a:r>
                        <a:rPr lang="en-US" sz="2000" dirty="0" err="1" smtClean="0">
                          <a:effectLst/>
                        </a:rPr>
                        <a:t>CoAlt</a:t>
                      </a:r>
                      <a:r>
                        <a:rPr lang="en-US" sz="2000" dirty="0" smtClean="0">
                          <a:effectLst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Science</a:t>
                      </a:r>
                      <a:endParaRPr lang="en-US" sz="2000" b="0" baseline="30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5, 8, 11</a:t>
                      </a:r>
                      <a:endParaRPr lang="en-US" sz="2000" baseline="30000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aseline="30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8611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CMAS:</a:t>
                      </a:r>
                      <a:endParaRPr lang="en-US" sz="20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Math</a:t>
                      </a:r>
                      <a:r>
                        <a:rPr lang="en-US" sz="2000" baseline="0" dirty="0" smtClean="0">
                          <a:effectLst/>
                        </a:rPr>
                        <a:t> and ELA (CSLA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r>
                        <a:rPr lang="en-US" sz="2000" baseline="0" dirty="0" smtClean="0">
                          <a:effectLst/>
                        </a:rPr>
                        <a:t>)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endParaRPr lang="en-US" sz="20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3-8</a:t>
                      </a:r>
                      <a:endParaRPr lang="en-US" sz="2000" baseline="300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861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CoAlt</a:t>
                      </a:r>
                      <a:r>
                        <a:rPr lang="en-US" sz="2000" dirty="0" smtClean="0">
                          <a:effectLst/>
                        </a:rPr>
                        <a:t>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DLM ELA and</a:t>
                      </a:r>
                      <a:r>
                        <a:rPr lang="en-US" sz="2000" baseline="0" dirty="0" smtClean="0">
                          <a:effectLst/>
                        </a:rPr>
                        <a:t> Math</a:t>
                      </a:r>
                      <a:endParaRPr lang="en-US" sz="20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3-11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Aligned to CMAS: Math </a:t>
                      </a:r>
                      <a:r>
                        <a:rPr lang="en-US" sz="2000" baseline="0" dirty="0" smtClean="0">
                          <a:effectLst/>
                        </a:rPr>
                        <a:t>and ELA schedule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8650" y="5652955"/>
            <a:ext cx="788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Grades 4 and 7 Social Studies are administered on a </a:t>
            </a:r>
            <a:r>
              <a:rPr lang="en-US" dirty="0" smtClean="0">
                <a:solidFill>
                  <a:srgbClr val="000000"/>
                </a:solidFill>
              </a:rPr>
              <a:t>sampling</a:t>
            </a: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basis</a:t>
            </a:r>
          </a:p>
          <a:p>
            <a:r>
              <a:rPr lang="en-US" baseline="30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CSLA is for eligible English learners in grades 3 and 4 only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Social Studies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00"/>
                </a:solidFill>
              </a:rPr>
              <a:t>Individual </a:t>
            </a:r>
            <a:r>
              <a:rPr lang="en-US" dirty="0">
                <a:solidFill>
                  <a:srgbClr val="000000"/>
                </a:solidFill>
              </a:rPr>
              <a:t>schools </a:t>
            </a:r>
            <a:r>
              <a:rPr lang="en-US" dirty="0" smtClean="0">
                <a:solidFill>
                  <a:srgbClr val="000000"/>
                </a:solidFill>
              </a:rPr>
              <a:t>are </a:t>
            </a:r>
            <a:r>
              <a:rPr lang="en-US" dirty="0">
                <a:solidFill>
                  <a:srgbClr val="000000"/>
                </a:solidFill>
              </a:rPr>
              <a:t>sampled once in three years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000000"/>
                </a:solidFill>
              </a:rPr>
              <a:t>2018-19 </a:t>
            </a:r>
            <a:r>
              <a:rPr lang="en-US" dirty="0">
                <a:solidFill>
                  <a:srgbClr val="000000"/>
                </a:solidFill>
              </a:rPr>
              <a:t>is Year </a:t>
            </a:r>
            <a:r>
              <a:rPr lang="en-US" dirty="0" smtClean="0">
                <a:solidFill>
                  <a:srgbClr val="000000"/>
                </a:solidFill>
              </a:rPr>
              <a:t>1 </a:t>
            </a:r>
            <a:r>
              <a:rPr lang="en-US" dirty="0">
                <a:solidFill>
                  <a:srgbClr val="000000"/>
                </a:solidFill>
              </a:rPr>
              <a:t>of the </a:t>
            </a:r>
            <a:r>
              <a:rPr lang="en-US" dirty="0" smtClean="0">
                <a:solidFill>
                  <a:srgbClr val="000000"/>
                </a:solidFill>
              </a:rPr>
              <a:t>second social </a:t>
            </a:r>
            <a:r>
              <a:rPr lang="en-US" dirty="0">
                <a:solidFill>
                  <a:srgbClr val="000000"/>
                </a:solidFill>
              </a:rPr>
              <a:t>studies assessment cycle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00"/>
                </a:solidFill>
              </a:rPr>
              <a:t>Sampling </a:t>
            </a:r>
            <a:r>
              <a:rPr lang="en-US" dirty="0">
                <a:solidFill>
                  <a:srgbClr val="000000"/>
                </a:solidFill>
              </a:rPr>
              <a:t>plan priorities: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Reduce testing burden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Avoid creating cohorts of social studies students</a:t>
            </a:r>
          </a:p>
          <a:p>
            <a:pPr lvl="2"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Minimize the number of students who will test as 4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and 7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graders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00000"/>
                </a:solidFill>
              </a:rPr>
              <a:t>Provide state level results that can be compared from administration to administration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See notification in Syncplicity </a:t>
            </a:r>
            <a:r>
              <a:rPr lang="en-US" dirty="0" smtClean="0">
                <a:solidFill>
                  <a:srgbClr val="FF0000"/>
                </a:solidFill>
              </a:rPr>
              <a:t>for list of selected schools and grades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est Overview"/>
  <p:tag name="ISPRING_SLIDE_ID" val="{AE4F7C6B-77AE-44F9-ACE7-F01364B3493C}"/>
  <p:tag name="GENSWF_ADVANCE_TIME" val="9.45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asks to Complete Before Testing"/>
  <p:tag name="ISPRING_SLIDE_ID" val="{A747016C-8AAF-4438-8E56-CBE097A422DF}"/>
  <p:tag name="GENSWF_ADVANCE_TIME" val="10.6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asks to Complete Before Testing"/>
  <p:tag name="ISPRING_SLIDE_INDENT_LEVEL" val="1"/>
  <p:tag name="ISPRING_SLIDE_ID" val="{C09C0C89-8BEF-4590-ACD8-2D81884480AF}"/>
  <p:tag name="GENSWF_ADVANCE_TIME" val="69.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asks to Complete Before Testing"/>
  <p:tag name="ISPRING_SLIDE_INDENT_LEVEL" val="1"/>
  <p:tag name="ISPRING_SLIDE_ID" val="{88B5139B-BEE9-485C-9891-4F57833E2411}"/>
  <p:tag name="GENSWF_ADVANCE_TIME" val="128.9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asks to Complete Before Testing"/>
  <p:tag name="ISPRING_SLIDE_INDENT_LEVEL" val="1"/>
  <p:tag name="ISPRING_SLIDE_ID" val="{6596C950-D0D8-4AC7-9CF0-CBFBC8043BED}"/>
  <p:tag name="GENSWF_ADVANCE_TIME" val="142.1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9e9228f-5369-4465-b9ef-a6bdf4a0867c"/>
  <p:tag name="ARTICULATE_TITLE_TAG" val="http://www.TexasAssessment.com"/>
  <p:tag name="ARTICULATE_SLIDE_PAUSE" val="1"/>
  <p:tag name="ARTICULATE_NAV_LEVEL" val="3"/>
  <p:tag name="ARTICULATE_PLAYLIST_ID" val="-1"/>
  <p:tag name="ARTICULATE_LOCK_SLIDE" val="0"/>
  <p:tag name="ARTICULATE_SLIDE_NAV" val="7"/>
  <p:tag name="ISPRING_SLIDE_INDENT_LEVEL" val="1"/>
  <p:tag name="ISPRING_CUSTOM_TIMING_USED" val="1"/>
  <p:tag name="TIMING" val="|10.5"/>
  <p:tag name="ISPRING_SLIDE_ID" val="{04CE363C-114E-4F35-9109-20F09AD46F1C}"/>
  <p:tag name="GENSWF_SLIDE_TITLE" val="PearsonAccessnext Monitoring Test Sessions"/>
  <p:tag name="GENSWF_ADVANCE_TIME" val="180.4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asks to Complete Before Testing"/>
  <p:tag name="ISPRING_SLIDE_INDENT_LEVEL" val="1"/>
  <p:tag name="ISPRING_SLIDE_ID" val="{A587FCF6-F687-4569-9AEB-403110FB3168}"/>
  <p:tag name="GENSWF_ADVANCE_TIME" val="74.4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asks to Complete Before Testing"/>
  <p:tag name="ISPRING_SLIDE_INDENT_LEVEL" val="1"/>
  <p:tag name="ISPRING_SLIDE_ID" val="{A587FCF6-F687-4569-9AEB-403110FB3168}"/>
  <p:tag name="GENSWF_ADVANCE_TIME" val="74.4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asks to Complete During Testing"/>
  <p:tag name="ISPRING_SLIDE_ID" val="{1E65132B-810C-4560-B938-6A9C0712977D}"/>
  <p:tag name="GENSWF_ADVANCE_TIME" val="13.79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1"/>
  <p:tag name="GENSWF_ADVANCE_TIME" val="160.758"/>
  <p:tag name="ISPRING_SLIDE_ID" val="{F75BAFEC-2150-4A83-805A-E02818649216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1"/>
  <p:tag name="ISPRING_SLIDE_ID" val="{48455633-6D63-4499-8DD7-434FA972A6AD}"/>
  <p:tag name="GENSWF_ADVANCE_TIME" val="259.3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3D771C4D-9E33-4504-951A-396D2A1DA42A}"/>
  <p:tag name="GENSWF_ADVANCE_TIME" val="25.9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1"/>
  <p:tag name="ISPRING_SLIDE_ID" val="{48455633-6D63-4499-8DD7-434FA972A6AD}"/>
  <p:tag name="GENSWF_ADVANCE_TIME" val="259.3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1"/>
  <p:tag name="ISPRING_SLIDE_ID" val="{48455633-6D63-4499-8DD7-434FA972A6AD}"/>
  <p:tag name="GENSWF_ADVANCE_TIME" val="259.3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1"/>
  <p:tag name="ISPRING_SLIDE_ID" val="{48455633-6D63-4499-8DD7-434FA972A6AD}"/>
  <p:tag name="GENSWF_ADVANCE_TIME" val="259.3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2B44726C-E63B-4443-89EB-9AA2DE0FD437}"/>
  <p:tag name="GENSWF_ADVANCE_TIME" val="157.49"/>
  <p:tag name="ISPRING_SLIDE_INDENT_LEVEL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B6684BA7-07EE-4A78-9AB7-77F9657C4041}"/>
  <p:tag name="GENSWF_ADVANCE_TIME" val="169.80"/>
  <p:tag name="ISPRING_SLIDE_INDENT_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asks to Complete After Testing"/>
  <p:tag name="ISPRING_SLIDE_ID" val="{B454EBDA-13A5-42C6-A463-F579F6837282}"/>
  <p:tag name="GENSWF_ADVANCE_TIME" val="14.0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1"/>
  <p:tag name="ISPRING_SLIDE_ID" val="{8E90EB32-CF8E-4D0F-A29F-1C7DE69C65A2}"/>
  <p:tag name="GENSWF_ADVANCE_TIME" val="57.3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Resources"/>
  <p:tag name="ISPRING_SLIDE_INDENT_LEVEL" val="0"/>
  <p:tag name="GENSWF_ADVANCE_TIME" val="5.303"/>
  <p:tag name="ISPRING_SLIDE_ID" val="{49591E4B-D5AC-480D-9152-AB90B13FB738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1"/>
  <p:tag name="GENSWF_SLIDE_TITLE" val="Support Page"/>
  <p:tag name="ISPRING_SLIDE_ID" val="{65C3EF8F-4BF5-41FE-A5C5-86E46CAD0F23}"/>
  <p:tag name="GENSWF_ADVANCE_TIME" val="40.8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est Overview"/>
  <p:tag name="ISPRING_SLIDE_ID" val="{AE4F7C6B-77AE-44F9-ACE7-F01364B3493C}"/>
  <p:tag name="GENSWF_ADVANCE_TIME" val="9.4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est Overview"/>
  <p:tag name="ISPRING_SLIDE_ID" val="{AE4F7C6B-77AE-44F9-ACE7-F01364B3493C}"/>
  <p:tag name="GENSWF_ADVANCE_TIME" val="9.4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1"/>
  <p:tag name="ISPRING_SLIDE_ID" val="{6EB0BE6D-BBE5-4211-92B2-78F6740E0B71}"/>
  <p:tag name="GENSWF_ADVANCE_TIME" val="64.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GENSWF_SLIDE_TITLE" val="Guidelines for Total Test Administration Time (continued)"/>
  <p:tag name="ISPRING_CUSTOM_TIMING_USED" val="1"/>
  <p:tag name="GENSWF_ADVANCE_TIME" val="49.711"/>
  <p:tag name="ISPRING_SLIDE_ID" val="{59BD1E1C-E5B8-4BDC-A181-8EB08AD9051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1"/>
  <p:tag name="ISPRING_SLIDE_ID" val="{54860FCA-356A-4C4F-A104-7099D7080D48}"/>
  <p:tag name="GENSWF_ADVANCE_TIME" val="89.1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2"/>
  <p:tag name="ISPRING_SLIDE_ID" val="{7C5D1451-4447-4917-8F3B-32CCC9FF3FF0}"/>
  <p:tag name="GENSWF_ADVANCE_TIME" val="72.0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2"/>
  <p:tag name="ISPRING_SLIDE_ID" val="{C73175A3-F8AC-46C6-986D-63D4FA59430F}"/>
  <p:tag name="GENSWF_ADVANCE_TIME" val="49.998"/>
</p:tagLst>
</file>

<file path=ppt/theme/theme1.xml><?xml version="1.0" encoding="utf-8"?>
<a:theme xmlns:a="http://schemas.openxmlformats.org/drawingml/2006/main" name="pptC9AD.tm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pptC9AD.tmp</Template>
  <TotalTime>6477</TotalTime>
  <Words>5737</Words>
  <Application>Microsoft Office PowerPoint</Application>
  <PresentationFormat>On-screen Show (4:3)</PresentationFormat>
  <Paragraphs>880</Paragraphs>
  <Slides>79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1" baseType="lpstr">
      <vt:lpstr>ＭＳ Ｐゴシック</vt:lpstr>
      <vt:lpstr>ＭＳ Ｐゴシック</vt:lpstr>
      <vt:lpstr>Arial</vt:lpstr>
      <vt:lpstr>Calibri</vt:lpstr>
      <vt:lpstr>Calibri Light</vt:lpstr>
      <vt:lpstr>Cambria Math</vt:lpstr>
      <vt:lpstr>Footlight MT Light</vt:lpstr>
      <vt:lpstr>Trebuchet MS</vt:lpstr>
      <vt:lpstr>Verdana</vt:lpstr>
      <vt:lpstr>Webdings</vt:lpstr>
      <vt:lpstr>Wingdings 2</vt:lpstr>
      <vt:lpstr>pptC9AD.tmp</vt:lpstr>
      <vt:lpstr>PowerPoint Presentation</vt:lpstr>
      <vt:lpstr>Colorado Measures of Academic Success Test Administrator Training for Computer-based Testing</vt:lpstr>
      <vt:lpstr>Topics</vt:lpstr>
      <vt:lpstr>CMAS Administration Overview</vt:lpstr>
      <vt:lpstr>Annual Training Requirement</vt:lpstr>
      <vt:lpstr>Acronyms</vt:lpstr>
      <vt:lpstr>Test Administrator Manual (TAM)</vt:lpstr>
      <vt:lpstr>Spring 2019 CMAS Window</vt:lpstr>
      <vt:lpstr>Social Studies</vt:lpstr>
      <vt:lpstr>Overview of What’s New this Year</vt:lpstr>
      <vt:lpstr>Testing Schedule</vt:lpstr>
      <vt:lpstr>Spring 2019 CMAS Window</vt:lpstr>
      <vt:lpstr>Guidelines for Administration Time</vt:lpstr>
      <vt:lpstr>Unit Testing Times: Grades 3-5</vt:lpstr>
      <vt:lpstr>Unit Testing Times: Grades 6-8 ELA, Science and Social Studies</vt:lpstr>
      <vt:lpstr>Unit Testing Times: Grades 6-8 Math</vt:lpstr>
      <vt:lpstr>Unit Testing Times: Grade 11</vt:lpstr>
      <vt:lpstr>Guidelines for Administration Time</vt:lpstr>
      <vt:lpstr>Administration Policies and Test Security</vt:lpstr>
      <vt:lpstr>Active Administration</vt:lpstr>
      <vt:lpstr>Prohibited Activities</vt:lpstr>
      <vt:lpstr>Guidelines for Breaks</vt:lpstr>
      <vt:lpstr>Make-Up Testing</vt:lpstr>
      <vt:lpstr>Guidelines for Administration</vt:lpstr>
      <vt:lpstr>Guidelines for Administration</vt:lpstr>
      <vt:lpstr>Administrative Considerations</vt:lpstr>
      <vt:lpstr>Emergency Accommodation</vt:lpstr>
      <vt:lpstr>CSLA Accommodated Form</vt:lpstr>
      <vt:lpstr>Accommodations and Accessibility Features</vt:lpstr>
      <vt:lpstr>Technology for Medical Monitoring</vt:lpstr>
      <vt:lpstr>Chain of Custody</vt:lpstr>
      <vt:lpstr>Maintaining Security of the Assessments</vt:lpstr>
      <vt:lpstr>Test Materials Security</vt:lpstr>
      <vt:lpstr>Headphones</vt:lpstr>
      <vt:lpstr>Testing Different Grades Together</vt:lpstr>
      <vt:lpstr>Room Configuration</vt:lpstr>
      <vt:lpstr>Test Environment</vt:lpstr>
      <vt:lpstr>Test Environment</vt:lpstr>
      <vt:lpstr>Test Environment</vt:lpstr>
      <vt:lpstr>Student-to-Test Administrator Ratio</vt:lpstr>
      <vt:lpstr>Unauthorized Visitors and the Media</vt:lpstr>
      <vt:lpstr>Security Breaches</vt:lpstr>
      <vt:lpstr>Safety Threats and Severe Weather</vt:lpstr>
      <vt:lpstr>Before Testing</vt:lpstr>
      <vt:lpstr>Student Readiness</vt:lpstr>
      <vt:lpstr>Student Readiness</vt:lpstr>
      <vt:lpstr>Student Readiness</vt:lpstr>
      <vt:lpstr>Accommodations and Accessibility Features</vt:lpstr>
      <vt:lpstr>Form Assignment Markers in PAnext</vt:lpstr>
      <vt:lpstr>Test Administrator Access to Materials</vt:lpstr>
      <vt:lpstr>Tasks to Complete Before Testing</vt:lpstr>
      <vt:lpstr>Tasks to Complete Before Testing</vt:lpstr>
      <vt:lpstr>Session Management in PearsonAccessnext</vt:lpstr>
      <vt:lpstr>Starting Test Sessions</vt:lpstr>
      <vt:lpstr>Unlocking Test Units</vt:lpstr>
      <vt:lpstr>During Testing</vt:lpstr>
      <vt:lpstr>Maintain Test Security</vt:lpstr>
      <vt:lpstr>Tasks to Complete the Day of Testing</vt:lpstr>
      <vt:lpstr>Supported Apps</vt:lpstr>
      <vt:lpstr>Identify Student Testing Device on Student Testing Ticket</vt:lpstr>
      <vt:lpstr>Interruptions During Testing</vt:lpstr>
      <vt:lpstr>Interruptions During Testing</vt:lpstr>
      <vt:lpstr>Math Units with Two Sections</vt:lpstr>
      <vt:lpstr>Student Submits Test</vt:lpstr>
      <vt:lpstr>Verify Answers are Submitted</vt:lpstr>
      <vt:lpstr>Lock Unit at the End of Each Testing Session</vt:lpstr>
      <vt:lpstr>Troubleshooting Guidance</vt:lpstr>
      <vt:lpstr>Troubleshooting Resources</vt:lpstr>
      <vt:lpstr>Issues with Individual Items</vt:lpstr>
      <vt:lpstr>After Testing</vt:lpstr>
      <vt:lpstr>Tasks to Complete after Testing</vt:lpstr>
      <vt:lpstr>Stop Test Session after Last Unit</vt:lpstr>
      <vt:lpstr>Resources and Support</vt:lpstr>
      <vt:lpstr>PearsonAccessnext Landing Page</vt:lpstr>
      <vt:lpstr>Customer Support</vt:lpstr>
      <vt:lpstr>Communication</vt:lpstr>
      <vt:lpstr>Security Agreement Form</vt:lpstr>
      <vt:lpstr>Get Involved!</vt:lpstr>
      <vt:lpstr>Thank you!</vt:lpstr>
    </vt:vector>
  </TitlesOfParts>
  <Company>Colorado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Loerzel, Sara</cp:lastModifiedBy>
  <cp:revision>184</cp:revision>
  <dcterms:created xsi:type="dcterms:W3CDTF">2018-01-08T21:58:16Z</dcterms:created>
  <dcterms:modified xsi:type="dcterms:W3CDTF">2019-02-28T16:40:15Z</dcterms:modified>
</cp:coreProperties>
</file>