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93"/>
  </p:notesMasterIdLst>
  <p:sldIdLst>
    <p:sldId id="263" r:id="rId2"/>
    <p:sldId id="271" r:id="rId3"/>
    <p:sldId id="274" r:id="rId4"/>
    <p:sldId id="276" r:id="rId5"/>
    <p:sldId id="277" r:id="rId6"/>
    <p:sldId id="278" r:id="rId7"/>
    <p:sldId id="279" r:id="rId8"/>
    <p:sldId id="477" r:id="rId9"/>
    <p:sldId id="478" r:id="rId10"/>
    <p:sldId id="479" r:id="rId11"/>
    <p:sldId id="281" r:id="rId12"/>
    <p:sldId id="282"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10" r:id="rId39"/>
    <p:sldId id="311" r:id="rId40"/>
    <p:sldId id="312" r:id="rId41"/>
    <p:sldId id="313" r:id="rId42"/>
    <p:sldId id="314" r:id="rId43"/>
    <p:sldId id="315" r:id="rId44"/>
    <p:sldId id="316" r:id="rId45"/>
    <p:sldId id="317" r:id="rId46"/>
    <p:sldId id="318" r:id="rId47"/>
    <p:sldId id="319" r:id="rId48"/>
    <p:sldId id="320" r:id="rId49"/>
    <p:sldId id="321" r:id="rId50"/>
    <p:sldId id="322" r:id="rId51"/>
    <p:sldId id="323" r:id="rId52"/>
    <p:sldId id="324" r:id="rId53"/>
    <p:sldId id="325" r:id="rId54"/>
    <p:sldId id="326"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2" r:id="rId69"/>
    <p:sldId id="343" r:id="rId70"/>
    <p:sldId id="345" r:id="rId71"/>
    <p:sldId id="346" r:id="rId72"/>
    <p:sldId id="347" r:id="rId73"/>
    <p:sldId id="348" r:id="rId74"/>
    <p:sldId id="349" r:id="rId75"/>
    <p:sldId id="350" r:id="rId76"/>
    <p:sldId id="351" r:id="rId77"/>
    <p:sldId id="352" r:id="rId78"/>
    <p:sldId id="353" r:id="rId79"/>
    <p:sldId id="354" r:id="rId80"/>
    <p:sldId id="355" r:id="rId81"/>
    <p:sldId id="356" r:id="rId82"/>
    <p:sldId id="357" r:id="rId83"/>
    <p:sldId id="358" r:id="rId84"/>
    <p:sldId id="359" r:id="rId85"/>
    <p:sldId id="360" r:id="rId86"/>
    <p:sldId id="361" r:id="rId87"/>
    <p:sldId id="362" r:id="rId88"/>
    <p:sldId id="363" r:id="rId89"/>
    <p:sldId id="364" r:id="rId90"/>
    <p:sldId id="365" r:id="rId91"/>
    <p:sldId id="366" r:id="rId92"/>
    <p:sldId id="367" r:id="rId93"/>
    <p:sldId id="368" r:id="rId94"/>
    <p:sldId id="370" r:id="rId95"/>
    <p:sldId id="371" r:id="rId96"/>
    <p:sldId id="372" r:id="rId97"/>
    <p:sldId id="373" r:id="rId98"/>
    <p:sldId id="374" r:id="rId99"/>
    <p:sldId id="375" r:id="rId100"/>
    <p:sldId id="376" r:id="rId101"/>
    <p:sldId id="377" r:id="rId102"/>
    <p:sldId id="379" r:id="rId103"/>
    <p:sldId id="380" r:id="rId104"/>
    <p:sldId id="381" r:id="rId105"/>
    <p:sldId id="382" r:id="rId106"/>
    <p:sldId id="383" r:id="rId107"/>
    <p:sldId id="384" r:id="rId108"/>
    <p:sldId id="385" r:id="rId109"/>
    <p:sldId id="386" r:id="rId110"/>
    <p:sldId id="387" r:id="rId111"/>
    <p:sldId id="388" r:id="rId112"/>
    <p:sldId id="389" r:id="rId113"/>
    <p:sldId id="390" r:id="rId114"/>
    <p:sldId id="391" r:id="rId115"/>
    <p:sldId id="392" r:id="rId116"/>
    <p:sldId id="393" r:id="rId117"/>
    <p:sldId id="396" r:id="rId118"/>
    <p:sldId id="397" r:id="rId119"/>
    <p:sldId id="398" r:id="rId120"/>
    <p:sldId id="399" r:id="rId121"/>
    <p:sldId id="400" r:id="rId122"/>
    <p:sldId id="401" r:id="rId123"/>
    <p:sldId id="402" r:id="rId124"/>
    <p:sldId id="403" r:id="rId125"/>
    <p:sldId id="404" r:id="rId126"/>
    <p:sldId id="405" r:id="rId127"/>
    <p:sldId id="406" r:id="rId128"/>
    <p:sldId id="407" r:id="rId129"/>
    <p:sldId id="408" r:id="rId130"/>
    <p:sldId id="409" r:id="rId131"/>
    <p:sldId id="411" r:id="rId132"/>
    <p:sldId id="412" r:id="rId133"/>
    <p:sldId id="413" r:id="rId134"/>
    <p:sldId id="414" r:id="rId135"/>
    <p:sldId id="415" r:id="rId136"/>
    <p:sldId id="416" r:id="rId137"/>
    <p:sldId id="417" r:id="rId138"/>
    <p:sldId id="418" r:id="rId139"/>
    <p:sldId id="419" r:id="rId140"/>
    <p:sldId id="421" r:id="rId141"/>
    <p:sldId id="422" r:id="rId142"/>
    <p:sldId id="423" r:id="rId143"/>
    <p:sldId id="425" r:id="rId144"/>
    <p:sldId id="426" r:id="rId145"/>
    <p:sldId id="427" r:id="rId146"/>
    <p:sldId id="428" r:id="rId147"/>
    <p:sldId id="429" r:id="rId148"/>
    <p:sldId id="430" r:id="rId149"/>
    <p:sldId id="431" r:id="rId150"/>
    <p:sldId id="432" r:id="rId151"/>
    <p:sldId id="433" r:id="rId152"/>
    <p:sldId id="434" r:id="rId153"/>
    <p:sldId id="435" r:id="rId154"/>
    <p:sldId id="436" r:id="rId155"/>
    <p:sldId id="438" r:id="rId156"/>
    <p:sldId id="439" r:id="rId157"/>
    <p:sldId id="440" r:id="rId158"/>
    <p:sldId id="442" r:id="rId159"/>
    <p:sldId id="443" r:id="rId160"/>
    <p:sldId id="444" r:id="rId161"/>
    <p:sldId id="445" r:id="rId162"/>
    <p:sldId id="446" r:id="rId163"/>
    <p:sldId id="447" r:id="rId164"/>
    <p:sldId id="448" r:id="rId165"/>
    <p:sldId id="449" r:id="rId166"/>
    <p:sldId id="450" r:id="rId167"/>
    <p:sldId id="451" r:id="rId168"/>
    <p:sldId id="452" r:id="rId169"/>
    <p:sldId id="453" r:id="rId170"/>
    <p:sldId id="455" r:id="rId171"/>
    <p:sldId id="456" r:id="rId172"/>
    <p:sldId id="457" r:id="rId173"/>
    <p:sldId id="458" r:id="rId174"/>
    <p:sldId id="459" r:id="rId175"/>
    <p:sldId id="460" r:id="rId176"/>
    <p:sldId id="461" r:id="rId177"/>
    <p:sldId id="462" r:id="rId178"/>
    <p:sldId id="463" r:id="rId179"/>
    <p:sldId id="464" r:id="rId180"/>
    <p:sldId id="465" r:id="rId181"/>
    <p:sldId id="466" r:id="rId182"/>
    <p:sldId id="467" r:id="rId183"/>
    <p:sldId id="468" r:id="rId184"/>
    <p:sldId id="469" r:id="rId185"/>
    <p:sldId id="470" r:id="rId186"/>
    <p:sldId id="471" r:id="rId187"/>
    <p:sldId id="472" r:id="rId188"/>
    <p:sldId id="473" r:id="rId189"/>
    <p:sldId id="474" r:id="rId190"/>
    <p:sldId id="475" r:id="rId191"/>
    <p:sldId id="476" r:id="rId1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64" autoAdjust="0"/>
  </p:normalViewPr>
  <p:slideViewPr>
    <p:cSldViewPr snapToGrid="0">
      <p:cViewPr varScale="1">
        <p:scale>
          <a:sx n="103" d="100"/>
          <a:sy n="103" d="100"/>
        </p:scale>
        <p:origin x="1752" y="102"/>
      </p:cViewPr>
      <p:guideLst>
        <p:guide orient="horz" pos="2160"/>
        <p:guide pos="2880"/>
      </p:guideLst>
    </p:cSldViewPr>
  </p:slideViewPr>
  <p:notesTextViewPr>
    <p:cViewPr>
      <p:scale>
        <a:sx n="3" d="2"/>
        <a:sy n="3" d="2"/>
      </p:scale>
      <p:origin x="0" y="0"/>
    </p:cViewPr>
  </p:notesTextViewPr>
  <p:sorterViewPr>
    <p:cViewPr>
      <p:scale>
        <a:sx n="100" d="100"/>
        <a:sy n="100" d="100"/>
      </p:scale>
      <p:origin x="0" y="-5335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slide" Target="slides/slide190.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CF5A66-B6D5-4ADE-A8AA-6C0F96B06BE8}"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5961016A-7A0E-45EA-BE68-2D67468175E1}">
      <dgm:prSet phldrT="[Text]" custT="1"/>
      <dgm:spPr>
        <a:xfrm>
          <a:off x="2368" y="529028"/>
          <a:ext cx="3659981" cy="1463992"/>
        </a:xfrm>
        <a:solidFill>
          <a:srgbClr val="E1E1E1"/>
        </a:solidFill>
        <a:ln w="25400" cap="flat" cmpd="sng" algn="ctr">
          <a:solidFill>
            <a:sysClr val="window" lastClr="FFFFFF">
              <a:hueOff val="0"/>
              <a:satOff val="0"/>
              <a:lumOff val="0"/>
              <a:alphaOff val="0"/>
            </a:sysClr>
          </a:solidFill>
          <a:prstDash val="solid"/>
        </a:ln>
        <a:effectLst/>
      </dgm:spPr>
      <dgm:t>
        <a:bodyPr/>
        <a:lstStyle/>
        <a:p>
          <a:r>
            <a:rPr lang="en-US" sz="1800" dirty="0">
              <a:solidFill>
                <a:schemeClr val="tx1"/>
              </a:solidFill>
              <a:latin typeface="+mn-lt"/>
              <a:ea typeface="+mn-ea"/>
              <a:cs typeface="+mn-cs"/>
            </a:rPr>
            <a:t>Initial testing</a:t>
          </a:r>
          <a:r>
            <a:rPr lang="en-US" sz="1800" baseline="0" dirty="0">
              <a:solidFill>
                <a:schemeClr val="tx1"/>
              </a:solidFill>
              <a:latin typeface="+mn-lt"/>
              <a:ea typeface="+mn-ea"/>
              <a:cs typeface="+mn-cs"/>
            </a:rPr>
            <a:t> window (by each content  area)</a:t>
          </a:r>
          <a:endParaRPr lang="en-US" sz="1800" dirty="0">
            <a:solidFill>
              <a:schemeClr val="tx1"/>
            </a:solidFill>
            <a:latin typeface="+mn-lt"/>
            <a:ea typeface="+mn-ea"/>
            <a:cs typeface="+mn-cs"/>
          </a:endParaRPr>
        </a:p>
      </dgm:t>
    </dgm:pt>
    <dgm:pt modelId="{97505E75-DCF8-4B00-9958-34EB0EA1C9B9}" type="parTrans" cxnId="{0F732CAA-1D42-4081-BE49-78E4A91CB361}">
      <dgm:prSet/>
      <dgm:spPr/>
      <dgm:t>
        <a:bodyPr/>
        <a:lstStyle/>
        <a:p>
          <a:endParaRPr lang="en-US" sz="1800">
            <a:latin typeface="+mn-lt"/>
          </a:endParaRPr>
        </a:p>
      </dgm:t>
    </dgm:pt>
    <dgm:pt modelId="{41972D1B-667E-487E-8246-D5D9E1177900}" type="sibTrans" cxnId="{0F732CAA-1D42-4081-BE49-78E4A91CB361}">
      <dgm:prSet/>
      <dgm:spPr/>
      <dgm:t>
        <a:bodyPr/>
        <a:lstStyle/>
        <a:p>
          <a:endParaRPr lang="en-US" sz="1800">
            <a:latin typeface="+mn-lt"/>
          </a:endParaRPr>
        </a:p>
      </dgm:t>
    </dgm:pt>
    <dgm:pt modelId="{A13F7648-E1B9-4D4A-AD8B-2D2255C892CA}">
      <dgm:prSet phldrT="[Text]" custT="1"/>
      <dgm:spPr>
        <a:xfrm>
          <a:off x="3186552" y="653467"/>
          <a:ext cx="3037784" cy="1215113"/>
        </a:xfrm>
        <a:solidFill>
          <a:srgbClr val="F0F0F0">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will need to test</a:t>
          </a:r>
        </a:p>
      </dgm:t>
    </dgm:pt>
    <dgm:pt modelId="{8371868C-52E2-409C-8552-EDEBCF8A5CE4}" type="parTrans" cxnId="{D42F4102-9C40-4650-BEA9-4AAE48E7CF86}">
      <dgm:prSet/>
      <dgm:spPr/>
      <dgm:t>
        <a:bodyPr/>
        <a:lstStyle/>
        <a:p>
          <a:endParaRPr lang="en-US" sz="1800">
            <a:latin typeface="+mn-lt"/>
          </a:endParaRPr>
        </a:p>
      </dgm:t>
    </dgm:pt>
    <dgm:pt modelId="{EA6F8B22-27FA-4A2F-A524-59EF8876A6E4}" type="sibTrans" cxnId="{D42F4102-9C40-4650-BEA9-4AAE48E7CF86}">
      <dgm:prSet/>
      <dgm:spPr/>
      <dgm:t>
        <a:bodyPr/>
        <a:lstStyle/>
        <a:p>
          <a:endParaRPr lang="en-US" sz="1800">
            <a:latin typeface="+mn-lt"/>
          </a:endParaRPr>
        </a:p>
      </dgm:t>
    </dgm:pt>
    <dgm:pt modelId="{83686D69-512C-4862-9DAA-6EADC1CF8C00}">
      <dgm:prSet phldrT="[Text]" custT="1"/>
      <dgm:spPr>
        <a:xfrm>
          <a:off x="5799046" y="653467"/>
          <a:ext cx="3037784" cy="1215113"/>
        </a:xfrm>
        <a:solidFill>
          <a:srgbClr val="F0F0F0">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on April 9</a:t>
          </a:r>
          <a:r>
            <a:rPr lang="en-US" sz="1800" baseline="30000" dirty="0">
              <a:solidFill>
                <a:sysClr val="windowText" lastClr="000000">
                  <a:hueOff val="0"/>
                  <a:satOff val="0"/>
                  <a:lumOff val="0"/>
                  <a:alphaOff val="0"/>
                </a:sysClr>
              </a:solidFill>
              <a:latin typeface="+mn-lt"/>
              <a:ea typeface="+mn-ea"/>
              <a:cs typeface="+mn-cs"/>
            </a:rPr>
            <a:t>th</a:t>
          </a:r>
          <a:r>
            <a:rPr lang="en-US" sz="1800" dirty="0">
              <a:solidFill>
                <a:sysClr val="windowText" lastClr="000000">
                  <a:hueOff val="0"/>
                  <a:satOff val="0"/>
                  <a:lumOff val="0"/>
                  <a:alphaOff val="0"/>
                </a:sysClr>
              </a:solidFill>
              <a:latin typeface="+mn-lt"/>
              <a:ea typeface="+mn-ea"/>
              <a:cs typeface="+mn-cs"/>
            </a:rPr>
            <a:t> and will need to test</a:t>
          </a:r>
        </a:p>
      </dgm:t>
    </dgm:pt>
    <dgm:pt modelId="{2C492719-B084-49BC-BF5C-6C0102E798A3}" type="parTrans" cxnId="{EDCA4FF6-D798-44B7-AA3D-2F6B32BB6311}">
      <dgm:prSet/>
      <dgm:spPr/>
      <dgm:t>
        <a:bodyPr/>
        <a:lstStyle/>
        <a:p>
          <a:endParaRPr lang="en-US" sz="1800">
            <a:latin typeface="+mn-lt"/>
          </a:endParaRPr>
        </a:p>
      </dgm:t>
    </dgm:pt>
    <dgm:pt modelId="{A9B20BD3-9AA1-424B-9AF7-828519BA621D}" type="sibTrans" cxnId="{EDCA4FF6-D798-44B7-AA3D-2F6B32BB6311}">
      <dgm:prSet/>
      <dgm:spPr/>
      <dgm:t>
        <a:bodyPr/>
        <a:lstStyle/>
        <a:p>
          <a:endParaRPr lang="en-US" sz="1800">
            <a:latin typeface="+mn-lt"/>
          </a:endParaRPr>
        </a:p>
      </dgm:t>
    </dgm:pt>
    <dgm:pt modelId="{06ADB9D3-1C02-45F4-888A-0097D17C83B3}">
      <dgm:prSet phldrT="[Text]" custT="1"/>
      <dgm:spPr>
        <a:xfrm>
          <a:off x="2368" y="2197979"/>
          <a:ext cx="3659981" cy="1463992"/>
        </a:xfrm>
        <a:solidFill>
          <a:srgbClr val="E1E1E1"/>
        </a:solidFill>
        <a:ln w="25400" cap="flat" cmpd="sng" algn="ctr">
          <a:solidFill>
            <a:sysClr val="window" lastClr="FFFFFF">
              <a:hueOff val="0"/>
              <a:satOff val="0"/>
              <a:lumOff val="0"/>
              <a:alphaOff val="0"/>
            </a:sysClr>
          </a:solidFill>
          <a:prstDash val="solid"/>
        </a:ln>
        <a:effectLst/>
      </dgm:spPr>
      <dgm:t>
        <a:bodyPr/>
        <a:lstStyle/>
        <a:p>
          <a:r>
            <a:rPr lang="en-US" sz="1800" dirty="0">
              <a:solidFill>
                <a:schemeClr val="tx1"/>
              </a:solidFill>
              <a:latin typeface="+mn-lt"/>
              <a:ea typeface="+mn-ea"/>
              <a:cs typeface="+mn-cs"/>
            </a:rPr>
            <a:t>Make-up testing</a:t>
          </a:r>
          <a:r>
            <a:rPr lang="en-US" sz="1800" baseline="0" dirty="0">
              <a:solidFill>
                <a:schemeClr val="tx1"/>
              </a:solidFill>
              <a:latin typeface="+mn-lt"/>
              <a:ea typeface="+mn-ea"/>
              <a:cs typeface="+mn-cs"/>
            </a:rPr>
            <a:t> window (by  each content area)</a:t>
          </a:r>
          <a:endParaRPr lang="en-US" sz="1800" dirty="0">
            <a:solidFill>
              <a:schemeClr val="tx1"/>
            </a:solidFill>
            <a:latin typeface="+mn-lt"/>
            <a:ea typeface="+mn-ea"/>
            <a:cs typeface="+mn-cs"/>
          </a:endParaRPr>
        </a:p>
      </dgm:t>
    </dgm:pt>
    <dgm:pt modelId="{6FF766ED-B403-4BD9-9C15-68A278C477FA}" type="parTrans" cxnId="{0A3F9344-5133-4EFF-BA4B-C02F10345E12}">
      <dgm:prSet/>
      <dgm:spPr/>
      <dgm:t>
        <a:bodyPr/>
        <a:lstStyle/>
        <a:p>
          <a:endParaRPr lang="en-US" sz="1800">
            <a:latin typeface="+mn-lt"/>
          </a:endParaRPr>
        </a:p>
      </dgm:t>
    </dgm:pt>
    <dgm:pt modelId="{C2C2F0D9-D9DF-455F-8D57-7E22E90F03CE}" type="sibTrans" cxnId="{0A3F9344-5133-4EFF-BA4B-C02F10345E12}">
      <dgm:prSet/>
      <dgm:spPr/>
      <dgm:t>
        <a:bodyPr/>
        <a:lstStyle/>
        <a:p>
          <a:endParaRPr lang="en-US" sz="1800">
            <a:latin typeface="+mn-lt"/>
          </a:endParaRPr>
        </a:p>
      </dgm:t>
    </dgm:pt>
    <dgm:pt modelId="{ADFC5E95-3CD5-46D6-BA7C-8FAE663C736F}">
      <dgm:prSet phldrT="[Text]" custT="1"/>
      <dgm:spPr>
        <a:xfrm>
          <a:off x="3186552" y="2322418"/>
          <a:ext cx="3037784" cy="1215113"/>
        </a:xfrm>
        <a:solidFill>
          <a:srgbClr val="F0F0F0">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District decides  if student will test</a:t>
          </a:r>
        </a:p>
      </dgm:t>
    </dgm:pt>
    <dgm:pt modelId="{E92DA99A-08A0-4811-86F7-F56E430D2B7C}" type="parTrans" cxnId="{EB83B406-C0C8-4188-935F-416041EF2981}">
      <dgm:prSet/>
      <dgm:spPr/>
      <dgm:t>
        <a:bodyPr/>
        <a:lstStyle/>
        <a:p>
          <a:endParaRPr lang="en-US" sz="1800">
            <a:latin typeface="+mn-lt"/>
          </a:endParaRPr>
        </a:p>
      </dgm:t>
    </dgm:pt>
    <dgm:pt modelId="{FC14F6AA-544C-4D2A-B274-33BC5FC3BE25}" type="sibTrans" cxnId="{EB83B406-C0C8-4188-935F-416041EF2981}">
      <dgm:prSet/>
      <dgm:spPr/>
      <dgm:t>
        <a:bodyPr/>
        <a:lstStyle/>
        <a:p>
          <a:endParaRPr lang="en-US" sz="1800">
            <a:latin typeface="+mn-lt"/>
          </a:endParaRPr>
        </a:p>
      </dgm:t>
    </dgm:pt>
    <dgm:pt modelId="{DEC0EBE8-BD50-46B4-915D-54793FB727ED}">
      <dgm:prSet phldrT="[Text]" custT="1"/>
      <dgm:spPr>
        <a:xfrm>
          <a:off x="5799046" y="2322418"/>
          <a:ext cx="3037784" cy="1215113"/>
        </a:xfrm>
        <a:solidFill>
          <a:srgbClr val="F0F0F0">
            <a:alpha val="90000"/>
          </a:srgbClr>
        </a:solidFill>
        <a:ln w="25400" cap="flat" cmpd="sng" algn="ctr">
          <a:solidFill>
            <a:srgbClr val="F0F0F0">
              <a:alpha val="9000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Student arrives  April 13</a:t>
          </a:r>
          <a:r>
            <a:rPr lang="en-US" sz="1800" baseline="30000" dirty="0">
              <a:solidFill>
                <a:sysClr val="windowText" lastClr="000000">
                  <a:hueOff val="0"/>
                  <a:satOff val="0"/>
                  <a:lumOff val="0"/>
                  <a:alphaOff val="0"/>
                </a:sysClr>
              </a:solidFill>
              <a:latin typeface="+mn-lt"/>
              <a:ea typeface="+mn-ea"/>
              <a:cs typeface="+mn-cs"/>
            </a:rPr>
            <a:t>th</a:t>
          </a:r>
          <a:r>
            <a:rPr lang="en-US" sz="1800" baseline="0" dirty="0">
              <a:solidFill>
                <a:sysClr val="windowText" lastClr="000000">
                  <a:hueOff val="0"/>
                  <a:satOff val="0"/>
                  <a:lumOff val="0"/>
                  <a:alphaOff val="0"/>
                </a:sysClr>
              </a:solidFill>
              <a:latin typeface="+mn-lt"/>
              <a:ea typeface="+mn-ea"/>
              <a:cs typeface="+mn-cs"/>
            </a:rPr>
            <a:t>,  district has the option to test to receive  data</a:t>
          </a:r>
          <a:endParaRPr lang="en-US" sz="1800" dirty="0">
            <a:solidFill>
              <a:sysClr val="windowText" lastClr="000000">
                <a:hueOff val="0"/>
                <a:satOff val="0"/>
                <a:lumOff val="0"/>
                <a:alphaOff val="0"/>
              </a:sysClr>
            </a:solidFill>
            <a:latin typeface="+mn-lt"/>
            <a:ea typeface="+mn-ea"/>
            <a:cs typeface="+mn-cs"/>
          </a:endParaRPr>
        </a:p>
      </dgm:t>
    </dgm:pt>
    <dgm:pt modelId="{F66F7790-D95C-4761-AEBB-64A74E76E7D5}" type="parTrans" cxnId="{EEF36B4F-9F9E-41D6-B7C7-13E6747F5E96}">
      <dgm:prSet/>
      <dgm:spPr/>
      <dgm:t>
        <a:bodyPr/>
        <a:lstStyle/>
        <a:p>
          <a:endParaRPr lang="en-US" sz="1800">
            <a:latin typeface="+mn-lt"/>
          </a:endParaRPr>
        </a:p>
      </dgm:t>
    </dgm:pt>
    <dgm:pt modelId="{78107C82-A692-4FFE-9514-3814D278121C}" type="sibTrans" cxnId="{EEF36B4F-9F9E-41D6-B7C7-13E6747F5E96}">
      <dgm:prSet/>
      <dgm:spPr/>
      <dgm:t>
        <a:bodyPr/>
        <a:lstStyle/>
        <a:p>
          <a:endParaRPr lang="en-US" sz="1800">
            <a:latin typeface="+mn-lt"/>
          </a:endParaRPr>
        </a:p>
      </dgm:t>
    </dgm:pt>
    <dgm:pt modelId="{4673C72E-5E6F-459C-B341-DD1D0D0B9133}" type="pres">
      <dgm:prSet presAssocID="{30CF5A66-B6D5-4ADE-A8AA-6C0F96B06BE8}" presName="Name0" presStyleCnt="0">
        <dgm:presLayoutVars>
          <dgm:chPref val="3"/>
          <dgm:dir/>
          <dgm:animLvl val="lvl"/>
          <dgm:resizeHandles/>
        </dgm:presLayoutVars>
      </dgm:prSet>
      <dgm:spPr/>
      <dgm:t>
        <a:bodyPr/>
        <a:lstStyle/>
        <a:p>
          <a:endParaRPr lang="en-US"/>
        </a:p>
      </dgm:t>
    </dgm:pt>
    <dgm:pt modelId="{3E498F4B-397F-43C9-ADEE-08E6533D923D}" type="pres">
      <dgm:prSet presAssocID="{5961016A-7A0E-45EA-BE68-2D67468175E1}" presName="horFlow" presStyleCnt="0"/>
      <dgm:spPr/>
    </dgm:pt>
    <dgm:pt modelId="{5CAB935F-8669-4FA5-B362-8897D26F2789}" type="pres">
      <dgm:prSet presAssocID="{5961016A-7A0E-45EA-BE68-2D67468175E1}" presName="bigChev" presStyleLbl="node1" presStyleIdx="0" presStyleCnt="2"/>
      <dgm:spPr>
        <a:prstGeom prst="chevron">
          <a:avLst/>
        </a:prstGeom>
      </dgm:spPr>
      <dgm:t>
        <a:bodyPr/>
        <a:lstStyle/>
        <a:p>
          <a:endParaRPr lang="en-US"/>
        </a:p>
      </dgm:t>
    </dgm:pt>
    <dgm:pt modelId="{773FDBA1-CA8B-4C51-89A8-D0DE418F3EE8}" type="pres">
      <dgm:prSet presAssocID="{8371868C-52E2-409C-8552-EDEBCF8A5CE4}" presName="parTrans" presStyleCnt="0"/>
      <dgm:spPr/>
    </dgm:pt>
    <dgm:pt modelId="{CA5ED50E-6E53-4639-B82A-7E032FBDA84F}" type="pres">
      <dgm:prSet presAssocID="{A13F7648-E1B9-4D4A-AD8B-2D2255C892CA}" presName="node" presStyleLbl="alignAccFollowNode1" presStyleIdx="0" presStyleCnt="4">
        <dgm:presLayoutVars>
          <dgm:bulletEnabled val="1"/>
        </dgm:presLayoutVars>
      </dgm:prSet>
      <dgm:spPr>
        <a:prstGeom prst="chevron">
          <a:avLst/>
        </a:prstGeom>
      </dgm:spPr>
      <dgm:t>
        <a:bodyPr/>
        <a:lstStyle/>
        <a:p>
          <a:endParaRPr lang="en-US"/>
        </a:p>
      </dgm:t>
    </dgm:pt>
    <dgm:pt modelId="{266FDF8F-29FF-432C-A83E-37369AEC8E20}" type="pres">
      <dgm:prSet presAssocID="{EA6F8B22-27FA-4A2F-A524-59EF8876A6E4}" presName="sibTrans" presStyleCnt="0"/>
      <dgm:spPr/>
    </dgm:pt>
    <dgm:pt modelId="{B72253C5-59D1-4455-BBF7-71B2425C2C2B}" type="pres">
      <dgm:prSet presAssocID="{83686D69-512C-4862-9DAA-6EADC1CF8C00}" presName="node" presStyleLbl="alignAccFollowNode1" presStyleIdx="1" presStyleCnt="4">
        <dgm:presLayoutVars>
          <dgm:bulletEnabled val="1"/>
        </dgm:presLayoutVars>
      </dgm:prSet>
      <dgm:spPr>
        <a:prstGeom prst="chevron">
          <a:avLst/>
        </a:prstGeom>
      </dgm:spPr>
      <dgm:t>
        <a:bodyPr/>
        <a:lstStyle/>
        <a:p>
          <a:endParaRPr lang="en-US"/>
        </a:p>
      </dgm:t>
    </dgm:pt>
    <dgm:pt modelId="{162FCE81-17EC-4AFE-8A22-19AF9A91FEB2}" type="pres">
      <dgm:prSet presAssocID="{5961016A-7A0E-45EA-BE68-2D67468175E1}" presName="vSp" presStyleCnt="0"/>
      <dgm:spPr/>
    </dgm:pt>
    <dgm:pt modelId="{4BC6DA15-5BD8-41DD-BE4D-0AD743CF53A7}" type="pres">
      <dgm:prSet presAssocID="{06ADB9D3-1C02-45F4-888A-0097D17C83B3}" presName="horFlow" presStyleCnt="0"/>
      <dgm:spPr/>
    </dgm:pt>
    <dgm:pt modelId="{221501C1-AB8A-464C-8FA7-19E86C2170B7}" type="pres">
      <dgm:prSet presAssocID="{06ADB9D3-1C02-45F4-888A-0097D17C83B3}" presName="bigChev" presStyleLbl="node1" presStyleIdx="1" presStyleCnt="2"/>
      <dgm:spPr>
        <a:prstGeom prst="chevron">
          <a:avLst/>
        </a:prstGeom>
      </dgm:spPr>
      <dgm:t>
        <a:bodyPr/>
        <a:lstStyle/>
        <a:p>
          <a:endParaRPr lang="en-US"/>
        </a:p>
      </dgm:t>
    </dgm:pt>
    <dgm:pt modelId="{7002DCB5-407C-4B0B-A60B-D84EFC0F9D8D}" type="pres">
      <dgm:prSet presAssocID="{E92DA99A-08A0-4811-86F7-F56E430D2B7C}" presName="parTrans" presStyleCnt="0"/>
      <dgm:spPr/>
    </dgm:pt>
    <dgm:pt modelId="{E27B208B-F5B4-49F6-881E-86FDE9295B8A}" type="pres">
      <dgm:prSet presAssocID="{ADFC5E95-3CD5-46D6-BA7C-8FAE663C736F}" presName="node" presStyleLbl="alignAccFollowNode1" presStyleIdx="2" presStyleCnt="4">
        <dgm:presLayoutVars>
          <dgm:bulletEnabled val="1"/>
        </dgm:presLayoutVars>
      </dgm:prSet>
      <dgm:spPr>
        <a:prstGeom prst="chevron">
          <a:avLst/>
        </a:prstGeom>
      </dgm:spPr>
      <dgm:t>
        <a:bodyPr/>
        <a:lstStyle/>
        <a:p>
          <a:endParaRPr lang="en-US"/>
        </a:p>
      </dgm:t>
    </dgm:pt>
    <dgm:pt modelId="{44C0AB1F-23BF-46C7-9810-05DA1AF63EAF}" type="pres">
      <dgm:prSet presAssocID="{FC14F6AA-544C-4D2A-B274-33BC5FC3BE25}" presName="sibTrans" presStyleCnt="0"/>
      <dgm:spPr/>
    </dgm:pt>
    <dgm:pt modelId="{709D9FF9-5E32-43C1-B3DA-AA4D0480BE6B}" type="pres">
      <dgm:prSet presAssocID="{DEC0EBE8-BD50-46B4-915D-54793FB727ED}" presName="node" presStyleLbl="alignAccFollowNode1" presStyleIdx="3" presStyleCnt="4">
        <dgm:presLayoutVars>
          <dgm:bulletEnabled val="1"/>
        </dgm:presLayoutVars>
      </dgm:prSet>
      <dgm:spPr>
        <a:prstGeom prst="chevron">
          <a:avLst/>
        </a:prstGeom>
      </dgm:spPr>
      <dgm:t>
        <a:bodyPr/>
        <a:lstStyle/>
        <a:p>
          <a:endParaRPr lang="en-US"/>
        </a:p>
      </dgm:t>
    </dgm:pt>
  </dgm:ptLst>
  <dgm:cxnLst>
    <dgm:cxn modelId="{0A3F9344-5133-4EFF-BA4B-C02F10345E12}" srcId="{30CF5A66-B6D5-4ADE-A8AA-6C0F96B06BE8}" destId="{06ADB9D3-1C02-45F4-888A-0097D17C83B3}" srcOrd="1" destOrd="0" parTransId="{6FF766ED-B403-4BD9-9C15-68A278C477FA}" sibTransId="{C2C2F0D9-D9DF-455F-8D57-7E22E90F03CE}"/>
    <dgm:cxn modelId="{EDCA4FF6-D798-44B7-AA3D-2F6B32BB6311}" srcId="{5961016A-7A0E-45EA-BE68-2D67468175E1}" destId="{83686D69-512C-4862-9DAA-6EADC1CF8C00}" srcOrd="1" destOrd="0" parTransId="{2C492719-B084-49BC-BF5C-6C0102E798A3}" sibTransId="{A9B20BD3-9AA1-424B-9AF7-828519BA621D}"/>
    <dgm:cxn modelId="{EEF36B4F-9F9E-41D6-B7C7-13E6747F5E96}" srcId="{06ADB9D3-1C02-45F4-888A-0097D17C83B3}" destId="{DEC0EBE8-BD50-46B4-915D-54793FB727ED}" srcOrd="1" destOrd="0" parTransId="{F66F7790-D95C-4761-AEBB-64A74E76E7D5}" sibTransId="{78107C82-A692-4FFE-9514-3814D278121C}"/>
    <dgm:cxn modelId="{0F732CAA-1D42-4081-BE49-78E4A91CB361}" srcId="{30CF5A66-B6D5-4ADE-A8AA-6C0F96B06BE8}" destId="{5961016A-7A0E-45EA-BE68-2D67468175E1}" srcOrd="0" destOrd="0" parTransId="{97505E75-DCF8-4B00-9958-34EB0EA1C9B9}" sibTransId="{41972D1B-667E-487E-8246-D5D9E1177900}"/>
    <dgm:cxn modelId="{FE5A7439-5E81-47E2-B719-196D70942DEA}" type="presOf" srcId="{ADFC5E95-3CD5-46D6-BA7C-8FAE663C736F}" destId="{E27B208B-F5B4-49F6-881E-86FDE9295B8A}" srcOrd="0" destOrd="0" presId="urn:microsoft.com/office/officeart/2005/8/layout/lProcess3"/>
    <dgm:cxn modelId="{625E7F75-20CB-4333-9461-F45F262C31E5}" type="presOf" srcId="{A13F7648-E1B9-4D4A-AD8B-2D2255C892CA}" destId="{CA5ED50E-6E53-4639-B82A-7E032FBDA84F}" srcOrd="0" destOrd="0" presId="urn:microsoft.com/office/officeart/2005/8/layout/lProcess3"/>
    <dgm:cxn modelId="{EB83B406-C0C8-4188-935F-416041EF2981}" srcId="{06ADB9D3-1C02-45F4-888A-0097D17C83B3}" destId="{ADFC5E95-3CD5-46D6-BA7C-8FAE663C736F}" srcOrd="0" destOrd="0" parTransId="{E92DA99A-08A0-4811-86F7-F56E430D2B7C}" sibTransId="{FC14F6AA-544C-4D2A-B274-33BC5FC3BE25}"/>
    <dgm:cxn modelId="{B4C678DD-519F-4073-A029-12982DD973A2}" type="presOf" srcId="{30CF5A66-B6D5-4ADE-A8AA-6C0F96B06BE8}" destId="{4673C72E-5E6F-459C-B341-DD1D0D0B9133}" srcOrd="0" destOrd="0" presId="urn:microsoft.com/office/officeart/2005/8/layout/lProcess3"/>
    <dgm:cxn modelId="{ECDC2318-44DA-4DB3-9A4A-8C985B9561DD}" type="presOf" srcId="{06ADB9D3-1C02-45F4-888A-0097D17C83B3}" destId="{221501C1-AB8A-464C-8FA7-19E86C2170B7}" srcOrd="0" destOrd="0" presId="urn:microsoft.com/office/officeart/2005/8/layout/lProcess3"/>
    <dgm:cxn modelId="{60117044-01B2-48C2-96F8-D988B6C5584A}" type="presOf" srcId="{DEC0EBE8-BD50-46B4-915D-54793FB727ED}" destId="{709D9FF9-5E32-43C1-B3DA-AA4D0480BE6B}" srcOrd="0" destOrd="0" presId="urn:microsoft.com/office/officeart/2005/8/layout/lProcess3"/>
    <dgm:cxn modelId="{D42F4102-9C40-4650-BEA9-4AAE48E7CF86}" srcId="{5961016A-7A0E-45EA-BE68-2D67468175E1}" destId="{A13F7648-E1B9-4D4A-AD8B-2D2255C892CA}" srcOrd="0" destOrd="0" parTransId="{8371868C-52E2-409C-8552-EDEBCF8A5CE4}" sibTransId="{EA6F8B22-27FA-4A2F-A524-59EF8876A6E4}"/>
    <dgm:cxn modelId="{539A2477-7135-4697-90F6-17D53934FAC5}" type="presOf" srcId="{5961016A-7A0E-45EA-BE68-2D67468175E1}" destId="{5CAB935F-8669-4FA5-B362-8897D26F2789}" srcOrd="0" destOrd="0" presId="urn:microsoft.com/office/officeart/2005/8/layout/lProcess3"/>
    <dgm:cxn modelId="{AD1E3628-5156-4A9C-917B-738BA627A261}" type="presOf" srcId="{83686D69-512C-4862-9DAA-6EADC1CF8C00}" destId="{B72253C5-59D1-4455-BBF7-71B2425C2C2B}" srcOrd="0" destOrd="0" presId="urn:microsoft.com/office/officeart/2005/8/layout/lProcess3"/>
    <dgm:cxn modelId="{BF5C5832-CB2D-4B51-B42A-68F2D4C2D913}" type="presParOf" srcId="{4673C72E-5E6F-459C-B341-DD1D0D0B9133}" destId="{3E498F4B-397F-43C9-ADEE-08E6533D923D}" srcOrd="0" destOrd="0" presId="urn:microsoft.com/office/officeart/2005/8/layout/lProcess3"/>
    <dgm:cxn modelId="{5D67EEDE-6CC1-4EF6-9DE2-FC9F6EB81ED6}" type="presParOf" srcId="{3E498F4B-397F-43C9-ADEE-08E6533D923D}" destId="{5CAB935F-8669-4FA5-B362-8897D26F2789}" srcOrd="0" destOrd="0" presId="urn:microsoft.com/office/officeart/2005/8/layout/lProcess3"/>
    <dgm:cxn modelId="{E77420A2-D8A7-4C26-95E2-0B7159DC90F1}" type="presParOf" srcId="{3E498F4B-397F-43C9-ADEE-08E6533D923D}" destId="{773FDBA1-CA8B-4C51-89A8-D0DE418F3EE8}" srcOrd="1" destOrd="0" presId="urn:microsoft.com/office/officeart/2005/8/layout/lProcess3"/>
    <dgm:cxn modelId="{C76FC1AC-F2E8-4C31-BEDB-B42B22D754B3}" type="presParOf" srcId="{3E498F4B-397F-43C9-ADEE-08E6533D923D}" destId="{CA5ED50E-6E53-4639-B82A-7E032FBDA84F}" srcOrd="2" destOrd="0" presId="urn:microsoft.com/office/officeart/2005/8/layout/lProcess3"/>
    <dgm:cxn modelId="{E9476AB8-871F-457A-9D95-7BFC489BBD63}" type="presParOf" srcId="{3E498F4B-397F-43C9-ADEE-08E6533D923D}" destId="{266FDF8F-29FF-432C-A83E-37369AEC8E20}" srcOrd="3" destOrd="0" presId="urn:microsoft.com/office/officeart/2005/8/layout/lProcess3"/>
    <dgm:cxn modelId="{A7C6B7AD-2116-42DC-9248-CACF52DA70EA}" type="presParOf" srcId="{3E498F4B-397F-43C9-ADEE-08E6533D923D}" destId="{B72253C5-59D1-4455-BBF7-71B2425C2C2B}" srcOrd="4" destOrd="0" presId="urn:microsoft.com/office/officeart/2005/8/layout/lProcess3"/>
    <dgm:cxn modelId="{62A52AD6-96F9-412D-91C3-891024BBDC77}" type="presParOf" srcId="{4673C72E-5E6F-459C-B341-DD1D0D0B9133}" destId="{162FCE81-17EC-4AFE-8A22-19AF9A91FEB2}" srcOrd="1" destOrd="0" presId="urn:microsoft.com/office/officeart/2005/8/layout/lProcess3"/>
    <dgm:cxn modelId="{924D32C7-9B97-42C8-8362-594065BFBDD3}" type="presParOf" srcId="{4673C72E-5E6F-459C-B341-DD1D0D0B9133}" destId="{4BC6DA15-5BD8-41DD-BE4D-0AD743CF53A7}" srcOrd="2" destOrd="0" presId="urn:microsoft.com/office/officeart/2005/8/layout/lProcess3"/>
    <dgm:cxn modelId="{3100B8CB-33B1-4BF8-85CB-1C521E57993B}" type="presParOf" srcId="{4BC6DA15-5BD8-41DD-BE4D-0AD743CF53A7}" destId="{221501C1-AB8A-464C-8FA7-19E86C2170B7}" srcOrd="0" destOrd="0" presId="urn:microsoft.com/office/officeart/2005/8/layout/lProcess3"/>
    <dgm:cxn modelId="{0EA1754F-AFBA-40EE-A316-9685A625A3D2}" type="presParOf" srcId="{4BC6DA15-5BD8-41DD-BE4D-0AD743CF53A7}" destId="{7002DCB5-407C-4B0B-A60B-D84EFC0F9D8D}" srcOrd="1" destOrd="0" presId="urn:microsoft.com/office/officeart/2005/8/layout/lProcess3"/>
    <dgm:cxn modelId="{4F7F46BF-4D61-4446-B294-891AC23390FB}" type="presParOf" srcId="{4BC6DA15-5BD8-41DD-BE4D-0AD743CF53A7}" destId="{E27B208B-F5B4-49F6-881E-86FDE9295B8A}" srcOrd="2" destOrd="0" presId="urn:microsoft.com/office/officeart/2005/8/layout/lProcess3"/>
    <dgm:cxn modelId="{55C0EA3A-B08A-48D6-ADD7-F3DEC0FA000F}" type="presParOf" srcId="{4BC6DA15-5BD8-41DD-BE4D-0AD743CF53A7}" destId="{44C0AB1F-23BF-46C7-9810-05DA1AF63EAF}" srcOrd="3" destOrd="0" presId="urn:microsoft.com/office/officeart/2005/8/layout/lProcess3"/>
    <dgm:cxn modelId="{48B8D527-A5EE-42F1-8EA1-E2AA0DB22FF6}" type="presParOf" srcId="{4BC6DA15-5BD8-41DD-BE4D-0AD743CF53A7}" destId="{709D9FF9-5E32-43C1-B3DA-AA4D0480BE6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AB3633-1F5B-4CA7-B425-D9D64A1A20A9}"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5C0B6A0A-A526-4834-8960-AF81564DDEA1}">
      <dgm:prSet phldrT="[Text]"/>
      <dgm:spPr>
        <a:xfrm rot="5400000">
          <a:off x="-201323" y="209347"/>
          <a:ext cx="1342159" cy="939511"/>
        </a:xfrm>
        <a:solidFill>
          <a:schemeClr val="tx2"/>
        </a:solidFill>
        <a:ln w="25400" cap="flat" cmpd="sng" algn="ctr">
          <a:solidFill>
            <a:schemeClr val="tx2"/>
          </a:solidFill>
          <a:prstDash val="solid"/>
        </a:ln>
        <a:effectLst/>
      </dgm:spPr>
      <dgm:t>
        <a:bodyPr/>
        <a:lstStyle/>
        <a:p>
          <a:r>
            <a:rPr lang="en-US" dirty="0">
              <a:solidFill>
                <a:sysClr val="window" lastClr="FFFFFF"/>
              </a:solidFill>
              <a:latin typeface="Trebuchet MS" panose="020B0603020202020204" pitchFamily="34" charset="0"/>
              <a:ea typeface="+mn-ea"/>
              <a:cs typeface="+mn-cs"/>
            </a:rPr>
            <a:t>Create</a:t>
          </a:r>
        </a:p>
      </dgm:t>
    </dgm:pt>
    <dgm:pt modelId="{B80F3F33-9404-42FC-AB2B-1329F9CDC285}" type="parTrans" cxnId="{FA0E73A7-33FF-4135-9577-DE878A60C79A}">
      <dgm:prSet/>
      <dgm:spPr/>
      <dgm:t>
        <a:bodyPr/>
        <a:lstStyle/>
        <a:p>
          <a:endParaRPr lang="en-US">
            <a:latin typeface="Trebuchet MS" panose="020B0603020202020204" pitchFamily="34" charset="0"/>
          </a:endParaRPr>
        </a:p>
      </dgm:t>
    </dgm:pt>
    <dgm:pt modelId="{C09DA966-C960-4DBF-99B6-984D3FC6A403}" type="sibTrans" cxnId="{FA0E73A7-33FF-4135-9577-DE878A60C79A}">
      <dgm:prSet/>
      <dgm:spPr/>
      <dgm:t>
        <a:bodyPr/>
        <a:lstStyle/>
        <a:p>
          <a:endParaRPr lang="en-US">
            <a:latin typeface="Trebuchet MS" panose="020B0603020202020204" pitchFamily="34" charset="0"/>
          </a:endParaRPr>
        </a:p>
      </dgm:t>
    </dgm:pt>
    <dgm:pt modelId="{323443F7-8487-4058-B1C1-4D2177B0E2F3}">
      <dgm:prSet phldrT="[Text]" custT="1"/>
      <dgm:spPr>
        <a:xfrm rot="5400000">
          <a:off x="4453153" y="-3505618"/>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Session </a:t>
          </a:r>
          <a:r>
            <a:rPr lang="en-US" sz="1800" b="1" dirty="0">
              <a:solidFill>
                <a:sysClr val="windowText" lastClr="000000">
                  <a:hueOff val="0"/>
                  <a:satOff val="0"/>
                  <a:lumOff val="0"/>
                  <a:alphaOff val="0"/>
                </a:sysClr>
              </a:solidFill>
              <a:latin typeface="Trebuchet MS" panose="020B0603020202020204" pitchFamily="34" charset="0"/>
              <a:ea typeface="+mn-ea"/>
              <a:cs typeface="+mn-cs"/>
            </a:rPr>
            <a:t>Form Group Type </a:t>
          </a:r>
          <a:r>
            <a:rPr lang="en-US" sz="1800" dirty="0">
              <a:solidFill>
                <a:sysClr val="windowText" lastClr="000000">
                  <a:hueOff val="0"/>
                  <a:satOff val="0"/>
                  <a:lumOff val="0"/>
                  <a:alphaOff val="0"/>
                </a:sysClr>
              </a:solidFill>
              <a:latin typeface="Trebuchet MS" panose="020B0603020202020204" pitchFamily="34" charset="0"/>
              <a:ea typeface="+mn-ea"/>
              <a:cs typeface="+mn-cs"/>
            </a:rPr>
            <a:t>can be set to </a:t>
          </a:r>
          <a:r>
            <a:rPr lang="en-US" sz="1800" b="1" dirty="0">
              <a:solidFill>
                <a:schemeClr val="tx1"/>
              </a:solidFill>
              <a:latin typeface="Trebuchet MS" panose="020B0603020202020204" pitchFamily="34" charset="0"/>
              <a:ea typeface="+mn-ea"/>
              <a:cs typeface="+mn-cs"/>
            </a:rPr>
            <a:t>Oral Script </a:t>
          </a:r>
          <a:r>
            <a:rPr lang="en-US" sz="1800" dirty="0">
              <a:solidFill>
                <a:sysClr val="windowText" lastClr="000000">
                  <a:hueOff val="0"/>
                  <a:satOff val="0"/>
                  <a:lumOff val="0"/>
                  <a:alphaOff val="0"/>
                </a:sysClr>
              </a:solidFill>
              <a:latin typeface="Trebuchet MS" panose="020B0603020202020204" pitchFamily="34" charset="0"/>
              <a:ea typeface="+mn-ea"/>
              <a:cs typeface="+mn-cs"/>
            </a:rPr>
            <a:t>if the session is not in prepared status</a:t>
          </a:r>
        </a:p>
      </dgm:t>
    </dgm:pt>
    <dgm:pt modelId="{15954FB5-C6E4-4D58-875A-2F7428431FD5}" type="parTrans" cxnId="{CCB7A401-9A8E-458D-A61F-5BF8C002C9CC}">
      <dgm:prSet/>
      <dgm:spPr/>
      <dgm:t>
        <a:bodyPr/>
        <a:lstStyle/>
        <a:p>
          <a:endParaRPr lang="en-US">
            <a:latin typeface="Trebuchet MS" panose="020B0603020202020204" pitchFamily="34" charset="0"/>
          </a:endParaRPr>
        </a:p>
      </dgm:t>
    </dgm:pt>
    <dgm:pt modelId="{7EBA7935-9CB1-41C3-855B-E93C55288942}" type="sibTrans" cxnId="{CCB7A401-9A8E-458D-A61F-5BF8C002C9CC}">
      <dgm:prSet/>
      <dgm:spPr/>
      <dgm:t>
        <a:bodyPr/>
        <a:lstStyle/>
        <a:p>
          <a:endParaRPr lang="en-US">
            <a:latin typeface="Trebuchet MS" panose="020B0603020202020204" pitchFamily="34" charset="0"/>
          </a:endParaRPr>
        </a:p>
      </dgm:t>
    </dgm:pt>
    <dgm:pt modelId="{708EF14F-22C0-4712-9169-35D0DD1C2A59}">
      <dgm:prSet phldrT="[Text]"/>
      <dgm:spPr>
        <a:xfrm rot="5400000">
          <a:off x="-201323" y="1412753"/>
          <a:ext cx="1342159" cy="939511"/>
        </a:xfrm>
        <a:solidFill>
          <a:schemeClr val="tx2"/>
        </a:solidFill>
        <a:ln w="25400" cap="flat" cmpd="sng" algn="ctr">
          <a:solidFill>
            <a:schemeClr val="tx2"/>
          </a:solidFill>
          <a:prstDash val="solid"/>
        </a:ln>
        <a:effectLst/>
      </dgm:spPr>
      <dgm:t>
        <a:bodyPr/>
        <a:lstStyle/>
        <a:p>
          <a:r>
            <a:rPr lang="en-US" dirty="0">
              <a:solidFill>
                <a:sysClr val="window" lastClr="FFFFFF"/>
              </a:solidFill>
              <a:latin typeface="Trebuchet MS" panose="020B0603020202020204" pitchFamily="34" charset="0"/>
              <a:ea typeface="+mn-ea"/>
              <a:cs typeface="+mn-cs"/>
            </a:rPr>
            <a:t>Prepare</a:t>
          </a:r>
        </a:p>
      </dgm:t>
    </dgm:pt>
    <dgm:pt modelId="{B50792EE-228F-44F3-8304-68CD8D089C88}" type="parTrans" cxnId="{CAC524C8-7F94-4ECE-85D0-56F788059860}">
      <dgm:prSet/>
      <dgm:spPr/>
      <dgm:t>
        <a:bodyPr/>
        <a:lstStyle/>
        <a:p>
          <a:endParaRPr lang="en-US">
            <a:latin typeface="Trebuchet MS" panose="020B0603020202020204" pitchFamily="34" charset="0"/>
          </a:endParaRPr>
        </a:p>
      </dgm:t>
    </dgm:pt>
    <dgm:pt modelId="{6693D953-1955-48AB-9CF0-1CD18D5B1427}" type="sibTrans" cxnId="{CAC524C8-7F94-4ECE-85D0-56F788059860}">
      <dgm:prSet/>
      <dgm:spPr/>
      <dgm:t>
        <a:bodyPr/>
        <a:lstStyle/>
        <a:p>
          <a:endParaRPr lang="en-US">
            <a:latin typeface="Trebuchet MS" panose="020B0603020202020204" pitchFamily="34" charset="0"/>
          </a:endParaRPr>
        </a:p>
      </dgm:t>
    </dgm:pt>
    <dgm:pt modelId="{D8EB4301-C217-4EC4-9972-D6EA8887F0A2}">
      <dgm:prSet phldrT="[Text]" custT="1"/>
      <dgm:spPr>
        <a:xfrm rot="5400000">
          <a:off x="4453153" y="-2302212"/>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Test forms are assigned when session is prepared</a:t>
          </a:r>
        </a:p>
      </dgm:t>
    </dgm:pt>
    <dgm:pt modelId="{8A023854-F960-4578-B4EA-A0F5EC5F1568}" type="parTrans" cxnId="{229658D7-8635-45C1-8738-98D237B2D5AF}">
      <dgm:prSet/>
      <dgm:spPr/>
      <dgm:t>
        <a:bodyPr/>
        <a:lstStyle/>
        <a:p>
          <a:endParaRPr lang="en-US">
            <a:latin typeface="Trebuchet MS" panose="020B0603020202020204" pitchFamily="34" charset="0"/>
          </a:endParaRPr>
        </a:p>
      </dgm:t>
    </dgm:pt>
    <dgm:pt modelId="{1EE7BE0A-1550-47E2-B79A-07D67D4B735B}" type="sibTrans" cxnId="{229658D7-8635-45C1-8738-98D237B2D5AF}">
      <dgm:prSet/>
      <dgm:spPr/>
      <dgm:t>
        <a:bodyPr/>
        <a:lstStyle/>
        <a:p>
          <a:endParaRPr lang="en-US">
            <a:latin typeface="Trebuchet MS" panose="020B0603020202020204" pitchFamily="34" charset="0"/>
          </a:endParaRPr>
        </a:p>
      </dgm:t>
    </dgm:pt>
    <dgm:pt modelId="{DE53A054-2F5B-4B3B-9E99-B3D17D0826A6}">
      <dgm:prSet phldrT="[Text]"/>
      <dgm:spPr>
        <a:xfrm rot="5400000">
          <a:off x="-201323" y="2616158"/>
          <a:ext cx="1342159" cy="939511"/>
        </a:xfrm>
        <a:solidFill>
          <a:schemeClr val="tx2"/>
        </a:solidFill>
        <a:ln w="25400" cap="flat" cmpd="sng" algn="ctr">
          <a:solidFill>
            <a:schemeClr val="tx2"/>
          </a:solidFill>
          <a:prstDash val="solid"/>
        </a:ln>
        <a:effectLst/>
      </dgm:spPr>
      <dgm:t>
        <a:bodyPr/>
        <a:lstStyle/>
        <a:p>
          <a:r>
            <a:rPr lang="en-US" dirty="0">
              <a:solidFill>
                <a:sysClr val="window" lastClr="FFFFFF"/>
              </a:solidFill>
              <a:latin typeface="Trebuchet MS" panose="020B0603020202020204" pitchFamily="34" charset="0"/>
              <a:ea typeface="+mn-ea"/>
              <a:cs typeface="+mn-cs"/>
            </a:rPr>
            <a:t>Start</a:t>
          </a:r>
        </a:p>
      </dgm:t>
    </dgm:pt>
    <dgm:pt modelId="{7EC2055D-D7B5-4F5A-8B19-DE60196E511B}" type="parTrans" cxnId="{46627BAF-13D0-4732-B106-62F8EE93C055}">
      <dgm:prSet/>
      <dgm:spPr/>
      <dgm:t>
        <a:bodyPr/>
        <a:lstStyle/>
        <a:p>
          <a:endParaRPr lang="en-US">
            <a:latin typeface="Trebuchet MS" panose="020B0603020202020204" pitchFamily="34" charset="0"/>
          </a:endParaRPr>
        </a:p>
      </dgm:t>
    </dgm:pt>
    <dgm:pt modelId="{2ADE435D-20A7-4CFD-A0A6-63F27FEE6230}" type="sibTrans" cxnId="{46627BAF-13D0-4732-B106-62F8EE93C055}">
      <dgm:prSet/>
      <dgm:spPr/>
      <dgm:t>
        <a:bodyPr/>
        <a:lstStyle/>
        <a:p>
          <a:endParaRPr lang="en-US">
            <a:latin typeface="Trebuchet MS" panose="020B0603020202020204" pitchFamily="34" charset="0"/>
          </a:endParaRPr>
        </a:p>
      </dgm:t>
    </dgm:pt>
    <dgm:pt modelId="{629B0735-C51D-42C4-A084-ADFC37A0F7A5}">
      <dgm:prSet phldrT="[Text]" custT="1"/>
      <dgm:spPr>
        <a:xfrm rot="5400000">
          <a:off x="4453153" y="-1098807"/>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Must be started prior to student being able to test </a:t>
          </a:r>
        </a:p>
      </dgm:t>
    </dgm:pt>
    <dgm:pt modelId="{B5DB16DF-75FC-4918-848E-75D087D23F9B}" type="parTrans" cxnId="{36341CBB-EABE-4841-B973-53F01C370424}">
      <dgm:prSet/>
      <dgm:spPr/>
      <dgm:t>
        <a:bodyPr/>
        <a:lstStyle/>
        <a:p>
          <a:endParaRPr lang="en-US">
            <a:latin typeface="Trebuchet MS" panose="020B0603020202020204" pitchFamily="34" charset="0"/>
          </a:endParaRPr>
        </a:p>
      </dgm:t>
    </dgm:pt>
    <dgm:pt modelId="{C82E290F-4695-4072-AA90-E0BC5AB1D049}" type="sibTrans" cxnId="{36341CBB-EABE-4841-B973-53F01C370424}">
      <dgm:prSet/>
      <dgm:spPr/>
      <dgm:t>
        <a:bodyPr/>
        <a:lstStyle/>
        <a:p>
          <a:endParaRPr lang="en-US">
            <a:latin typeface="Trebuchet MS" panose="020B0603020202020204" pitchFamily="34" charset="0"/>
          </a:endParaRPr>
        </a:p>
      </dgm:t>
    </dgm:pt>
    <dgm:pt modelId="{C22E3B3C-8351-4253-946F-B292EBEE5F79}">
      <dgm:prSet phldrT="[Text]" custT="1"/>
      <dgm:spPr>
        <a:xfrm rot="5400000">
          <a:off x="4453153" y="-1098807"/>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Can be started on the day the state window opens</a:t>
          </a:r>
        </a:p>
      </dgm:t>
    </dgm:pt>
    <dgm:pt modelId="{09472925-8CF8-40E4-8D39-21B8829C8FD1}" type="parTrans" cxnId="{E17781AB-41F6-4B42-956C-EA3537C7A0AD}">
      <dgm:prSet/>
      <dgm:spPr/>
      <dgm:t>
        <a:bodyPr/>
        <a:lstStyle/>
        <a:p>
          <a:endParaRPr lang="en-US">
            <a:latin typeface="Trebuchet MS" panose="020B0603020202020204" pitchFamily="34" charset="0"/>
          </a:endParaRPr>
        </a:p>
      </dgm:t>
    </dgm:pt>
    <dgm:pt modelId="{00D1F10B-A6D8-44BC-BE6D-2F2D1E75AC4C}" type="sibTrans" cxnId="{E17781AB-41F6-4B42-956C-EA3537C7A0AD}">
      <dgm:prSet/>
      <dgm:spPr/>
      <dgm:t>
        <a:bodyPr/>
        <a:lstStyle/>
        <a:p>
          <a:endParaRPr lang="en-US">
            <a:latin typeface="Trebuchet MS" panose="020B0603020202020204" pitchFamily="34" charset="0"/>
          </a:endParaRPr>
        </a:p>
      </dgm:t>
    </dgm:pt>
    <dgm:pt modelId="{DAE4CE6F-2D05-4461-B39A-EA878436F066}">
      <dgm:prSet/>
      <dgm:spPr>
        <a:xfrm rot="5400000">
          <a:off x="-201323" y="4032740"/>
          <a:ext cx="1342159" cy="939511"/>
        </a:xfrm>
        <a:solidFill>
          <a:schemeClr val="tx2"/>
        </a:solidFill>
        <a:ln w="25400" cap="flat" cmpd="sng" algn="ctr">
          <a:solidFill>
            <a:schemeClr val="tx2"/>
          </a:solidFill>
          <a:prstDash val="solid"/>
        </a:ln>
        <a:effectLst/>
      </dgm:spPr>
      <dgm:t>
        <a:bodyPr/>
        <a:lstStyle/>
        <a:p>
          <a:r>
            <a:rPr lang="en-US" dirty="0">
              <a:solidFill>
                <a:sysClr val="window" lastClr="FFFFFF"/>
              </a:solidFill>
              <a:latin typeface="Trebuchet MS" panose="020B0603020202020204" pitchFamily="34" charset="0"/>
              <a:ea typeface="+mn-ea"/>
              <a:cs typeface="+mn-cs"/>
            </a:rPr>
            <a:t>Stop</a:t>
          </a:r>
        </a:p>
      </dgm:t>
    </dgm:pt>
    <dgm:pt modelId="{FD266E66-66FC-4D12-B6A7-260B567CAB4E}" type="parTrans" cxnId="{55C09411-91B9-4D94-A711-7F08C7828761}">
      <dgm:prSet/>
      <dgm:spPr/>
      <dgm:t>
        <a:bodyPr/>
        <a:lstStyle/>
        <a:p>
          <a:endParaRPr lang="en-US">
            <a:latin typeface="Trebuchet MS" panose="020B0603020202020204" pitchFamily="34" charset="0"/>
          </a:endParaRPr>
        </a:p>
      </dgm:t>
    </dgm:pt>
    <dgm:pt modelId="{862EA27B-03B1-472F-A9FC-08F52208A876}" type="sibTrans" cxnId="{55C09411-91B9-4D94-A711-7F08C7828761}">
      <dgm:prSet/>
      <dgm:spPr/>
      <dgm:t>
        <a:bodyPr/>
        <a:lstStyle/>
        <a:p>
          <a:endParaRPr lang="en-US">
            <a:latin typeface="Trebuchet MS" panose="020B0603020202020204" pitchFamily="34" charset="0"/>
          </a:endParaRPr>
        </a:p>
      </dgm:t>
    </dgm:pt>
    <dgm:pt modelId="{35FFB6B9-165D-471F-932A-4B611F0C0013}">
      <dgm:prSet phldrT="[Text]" custT="1"/>
      <dgm:spPr>
        <a:xfrm rot="5400000">
          <a:off x="4453153" y="-3505618"/>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Students’ PNPs can be updated if session is not in prepared status</a:t>
          </a:r>
        </a:p>
      </dgm:t>
    </dgm:pt>
    <dgm:pt modelId="{936D0DC3-431D-4399-BD5D-ED5298E3B232}" type="parTrans" cxnId="{1337F61F-E584-4EDF-A960-BDB4ABAAF516}">
      <dgm:prSet/>
      <dgm:spPr/>
      <dgm:t>
        <a:bodyPr/>
        <a:lstStyle/>
        <a:p>
          <a:endParaRPr lang="en-US">
            <a:latin typeface="Trebuchet MS" panose="020B0603020202020204" pitchFamily="34" charset="0"/>
          </a:endParaRPr>
        </a:p>
      </dgm:t>
    </dgm:pt>
    <dgm:pt modelId="{EB690157-B6CA-42CC-A5BE-ED7FAB3C2FA7}" type="sibTrans" cxnId="{1337F61F-E584-4EDF-A960-BDB4ABAAF516}">
      <dgm:prSet/>
      <dgm:spPr/>
      <dgm:t>
        <a:bodyPr/>
        <a:lstStyle/>
        <a:p>
          <a:endParaRPr lang="en-US">
            <a:latin typeface="Trebuchet MS" panose="020B0603020202020204" pitchFamily="34" charset="0"/>
          </a:endParaRPr>
        </a:p>
      </dgm:t>
    </dgm:pt>
    <dgm:pt modelId="{F91B4814-6DB7-438E-BDE4-007418EAB74A}">
      <dgm:prSet phldrT="[Text]" custT="1"/>
      <dgm:spPr>
        <a:xfrm rot="5400000">
          <a:off x="4453153" y="-2302212"/>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DAC or SAC can prepare sessions (TA cannot prepare)</a:t>
          </a:r>
        </a:p>
      </dgm:t>
    </dgm:pt>
    <dgm:pt modelId="{395E6C55-8301-46E0-859A-FDB7369D0668}" type="parTrans" cxnId="{5181664C-B421-47E9-AF8B-9AC3D2D3E2AE}">
      <dgm:prSet/>
      <dgm:spPr/>
      <dgm:t>
        <a:bodyPr/>
        <a:lstStyle/>
        <a:p>
          <a:endParaRPr lang="en-US">
            <a:latin typeface="Trebuchet MS" panose="020B0603020202020204" pitchFamily="34" charset="0"/>
          </a:endParaRPr>
        </a:p>
      </dgm:t>
    </dgm:pt>
    <dgm:pt modelId="{05A1F390-5556-40F0-A220-2BF3D85EE294}" type="sibTrans" cxnId="{5181664C-B421-47E9-AF8B-9AC3D2D3E2AE}">
      <dgm:prSet/>
      <dgm:spPr/>
      <dgm:t>
        <a:bodyPr/>
        <a:lstStyle/>
        <a:p>
          <a:endParaRPr lang="en-US">
            <a:latin typeface="Trebuchet MS" panose="020B0603020202020204" pitchFamily="34" charset="0"/>
          </a:endParaRPr>
        </a:p>
      </dgm:t>
    </dgm:pt>
    <dgm:pt modelId="{C93D0E84-79BE-4211-8B69-D65D1850AABF}">
      <dgm:prSet phldrT="[Text]" custT="1"/>
      <dgm:spPr>
        <a:xfrm rot="5400000">
          <a:off x="4453153" y="-2302212"/>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Students can be added to a prepared session through the UI only</a:t>
          </a:r>
        </a:p>
      </dgm:t>
    </dgm:pt>
    <dgm:pt modelId="{6CB32AB8-A952-4B45-9B05-EAC204ED8C8D}" type="parTrans" cxnId="{3613D1AE-5D41-46C7-A37A-7FF39E7F9828}">
      <dgm:prSet/>
      <dgm:spPr/>
      <dgm:t>
        <a:bodyPr/>
        <a:lstStyle/>
        <a:p>
          <a:endParaRPr lang="en-US">
            <a:latin typeface="Trebuchet MS" panose="020B0603020202020204" pitchFamily="34" charset="0"/>
          </a:endParaRPr>
        </a:p>
      </dgm:t>
    </dgm:pt>
    <dgm:pt modelId="{09904AA8-884E-4E23-86FE-9E43E01A3E30}" type="sibTrans" cxnId="{3613D1AE-5D41-46C7-A37A-7FF39E7F9828}">
      <dgm:prSet/>
      <dgm:spPr/>
      <dgm:t>
        <a:bodyPr/>
        <a:lstStyle/>
        <a:p>
          <a:endParaRPr lang="en-US">
            <a:latin typeface="Trebuchet MS" panose="020B0603020202020204" pitchFamily="34" charset="0"/>
          </a:endParaRPr>
        </a:p>
      </dgm:t>
    </dgm:pt>
    <dgm:pt modelId="{15E28904-6ECF-4D80-BE23-2EAB95BB2FA6}">
      <dgm:prSet phldrT="[Text]" custT="1"/>
      <dgm:spPr>
        <a:xfrm rot="5400000">
          <a:off x="4453153" y="-1098807"/>
          <a:ext cx="872403"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Students can be added through the UI only</a:t>
          </a:r>
        </a:p>
      </dgm:t>
    </dgm:pt>
    <dgm:pt modelId="{9D307C31-0374-40EB-9D2C-4A1E0C21CFCD}" type="parTrans" cxnId="{6FD54D9B-A409-47A9-853C-A56F010F43A2}">
      <dgm:prSet/>
      <dgm:spPr/>
      <dgm:t>
        <a:bodyPr/>
        <a:lstStyle/>
        <a:p>
          <a:endParaRPr lang="en-US">
            <a:latin typeface="Trebuchet MS" panose="020B0603020202020204" pitchFamily="34" charset="0"/>
          </a:endParaRPr>
        </a:p>
      </dgm:t>
    </dgm:pt>
    <dgm:pt modelId="{917F851D-2E7C-4AAA-A026-9EF50AE9B019}" type="sibTrans" cxnId="{6FD54D9B-A409-47A9-853C-A56F010F43A2}">
      <dgm:prSet/>
      <dgm:spPr/>
      <dgm:t>
        <a:bodyPr/>
        <a:lstStyle/>
        <a:p>
          <a:endParaRPr lang="en-US">
            <a:latin typeface="Trebuchet MS" panose="020B0603020202020204" pitchFamily="34" charset="0"/>
          </a:endParaRPr>
        </a:p>
      </dgm:t>
    </dgm:pt>
    <dgm:pt modelId="{71270301-527E-4CBC-83E1-17E58D40B08D}">
      <dgm:prSet custT="1"/>
      <dgm:spPr>
        <a:xfrm rot="5400000">
          <a:off x="4239977" y="317774"/>
          <a:ext cx="1298756"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Stop sessions once all students complete testing</a:t>
          </a:r>
        </a:p>
      </dgm:t>
    </dgm:pt>
    <dgm:pt modelId="{5C436DFF-C492-44CA-912D-8E3B072959FE}" type="parTrans" cxnId="{F399AC0B-19D6-49A1-98EF-010C33BA18DD}">
      <dgm:prSet/>
      <dgm:spPr/>
      <dgm:t>
        <a:bodyPr/>
        <a:lstStyle/>
        <a:p>
          <a:endParaRPr lang="en-US">
            <a:latin typeface="Trebuchet MS" panose="020B0603020202020204" pitchFamily="34" charset="0"/>
          </a:endParaRPr>
        </a:p>
      </dgm:t>
    </dgm:pt>
    <dgm:pt modelId="{85E50886-C196-4941-B7D4-6FB87A204D21}" type="sibTrans" cxnId="{F399AC0B-19D6-49A1-98EF-010C33BA18DD}">
      <dgm:prSet/>
      <dgm:spPr/>
      <dgm:t>
        <a:bodyPr/>
        <a:lstStyle/>
        <a:p>
          <a:endParaRPr lang="en-US">
            <a:latin typeface="Trebuchet MS" panose="020B0603020202020204" pitchFamily="34" charset="0"/>
          </a:endParaRPr>
        </a:p>
      </dgm:t>
    </dgm:pt>
    <dgm:pt modelId="{C521C0CB-8B0D-43A6-B959-57CF0A2A6214}">
      <dgm:prSet custT="1"/>
      <dgm:spPr>
        <a:xfrm rot="5400000">
          <a:off x="4239977" y="317774"/>
          <a:ext cx="1298756"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dirty="0">
              <a:solidFill>
                <a:sysClr val="windowText" lastClr="000000">
                  <a:hueOff val="0"/>
                  <a:satOff val="0"/>
                  <a:lumOff val="0"/>
                  <a:alphaOff val="0"/>
                </a:sysClr>
              </a:solidFill>
              <a:latin typeface="Trebuchet MS" panose="020B0603020202020204" pitchFamily="34" charset="0"/>
              <a:ea typeface="+mn-ea"/>
              <a:cs typeface="+mn-cs"/>
            </a:rPr>
            <a:t>All units for all students in the session must be in “complete” or “marked complete” status to stop the session</a:t>
          </a:r>
        </a:p>
      </dgm:t>
    </dgm:pt>
    <dgm:pt modelId="{AA055297-E1B8-47CD-A857-F434BDEA16C9}" type="parTrans" cxnId="{489FE795-08F1-4A74-BC5F-FE0DFDB03C11}">
      <dgm:prSet/>
      <dgm:spPr/>
      <dgm:t>
        <a:bodyPr/>
        <a:lstStyle/>
        <a:p>
          <a:endParaRPr lang="en-US">
            <a:latin typeface="Trebuchet MS" panose="020B0603020202020204" pitchFamily="34" charset="0"/>
          </a:endParaRPr>
        </a:p>
      </dgm:t>
    </dgm:pt>
    <dgm:pt modelId="{8398E810-BDE7-489B-8470-EC17EAC47848}" type="sibTrans" cxnId="{489FE795-08F1-4A74-BC5F-FE0DFDB03C11}">
      <dgm:prSet/>
      <dgm:spPr/>
      <dgm:t>
        <a:bodyPr/>
        <a:lstStyle/>
        <a:p>
          <a:endParaRPr lang="en-US">
            <a:latin typeface="Trebuchet MS" panose="020B0603020202020204" pitchFamily="34" charset="0"/>
          </a:endParaRPr>
        </a:p>
      </dgm:t>
    </dgm:pt>
    <dgm:pt modelId="{DEA50FF7-868E-4C8E-8AF5-FF3CDC9D600E}">
      <dgm:prSet custT="1"/>
      <dgm:spPr>
        <a:xfrm rot="5400000">
          <a:off x="4239977" y="317774"/>
          <a:ext cx="1298756" cy="7899688"/>
        </a:xfrm>
        <a:solidFill>
          <a:sysClr val="window" lastClr="FFFFFF">
            <a:alpha val="90000"/>
            <a:hueOff val="0"/>
            <a:satOff val="0"/>
            <a:lumOff val="0"/>
            <a:alphaOff val="0"/>
          </a:sysClr>
        </a:solidFill>
        <a:ln w="25400" cap="flat" cmpd="sng" algn="ctr">
          <a:solidFill>
            <a:schemeClr val="tx2"/>
          </a:solidFill>
          <a:prstDash val="solid"/>
        </a:ln>
        <a:effectLst/>
      </dgm:spPr>
      <dgm:t>
        <a:bodyPr/>
        <a:lstStyle/>
        <a:p>
          <a:r>
            <a:rPr lang="en-US" sz="1800" b="1" dirty="0">
              <a:solidFill>
                <a:sysClr val="windowText" lastClr="000000">
                  <a:hueOff val="0"/>
                  <a:satOff val="0"/>
                  <a:lumOff val="0"/>
                  <a:alphaOff val="0"/>
                </a:sysClr>
              </a:solidFill>
              <a:latin typeface="Trebuchet MS" panose="020B0603020202020204" pitchFamily="34" charset="0"/>
              <a:ea typeface="+mn-ea"/>
              <a:cs typeface="+mn-cs"/>
            </a:rPr>
            <a:t>Code</a:t>
          </a:r>
          <a:r>
            <a:rPr lang="en-US" sz="1800" dirty="0">
              <a:solidFill>
                <a:sysClr val="windowText" lastClr="000000">
                  <a:hueOff val="0"/>
                  <a:satOff val="0"/>
                  <a:lumOff val="0"/>
                  <a:alphaOff val="0"/>
                </a:sysClr>
              </a:solidFill>
              <a:latin typeface="Trebuchet MS" panose="020B0603020202020204" pitchFamily="34" charset="0"/>
              <a:ea typeface="+mn-ea"/>
              <a:cs typeface="+mn-cs"/>
            </a:rPr>
            <a:t> and </a:t>
          </a:r>
          <a:r>
            <a:rPr lang="en-US" sz="1800" b="1" dirty="0">
              <a:solidFill>
                <a:sysClr val="windowText" lastClr="000000">
                  <a:hueOff val="0"/>
                  <a:satOff val="0"/>
                  <a:lumOff val="0"/>
                  <a:alphaOff val="0"/>
                </a:sysClr>
              </a:solidFill>
              <a:latin typeface="Trebuchet MS" panose="020B0603020202020204" pitchFamily="34" charset="0"/>
              <a:ea typeface="+mn-ea"/>
              <a:cs typeface="+mn-cs"/>
            </a:rPr>
            <a:t>remove</a:t>
          </a:r>
          <a:r>
            <a:rPr lang="en-US" sz="1800" dirty="0">
              <a:solidFill>
                <a:sysClr val="windowText" lastClr="000000">
                  <a:hueOff val="0"/>
                  <a:satOff val="0"/>
                  <a:lumOff val="0"/>
                  <a:alphaOff val="0"/>
                </a:sysClr>
              </a:solidFill>
              <a:latin typeface="Trebuchet MS" panose="020B0603020202020204" pitchFamily="34" charset="0"/>
              <a:ea typeface="+mn-ea"/>
              <a:cs typeface="+mn-cs"/>
            </a:rPr>
            <a:t> students with all units in “ready” status</a:t>
          </a:r>
        </a:p>
      </dgm:t>
    </dgm:pt>
    <dgm:pt modelId="{D84F1442-9FDB-4A61-856E-D55D3B7B988B}" type="parTrans" cxnId="{0B971134-F8E4-460C-AA53-F67F255EEFE4}">
      <dgm:prSet/>
      <dgm:spPr/>
      <dgm:t>
        <a:bodyPr/>
        <a:lstStyle/>
        <a:p>
          <a:endParaRPr lang="en-US">
            <a:latin typeface="Trebuchet MS" panose="020B0603020202020204" pitchFamily="34" charset="0"/>
          </a:endParaRPr>
        </a:p>
      </dgm:t>
    </dgm:pt>
    <dgm:pt modelId="{1BE19E5C-C813-44B8-932A-FD678823BF00}" type="sibTrans" cxnId="{0B971134-F8E4-460C-AA53-F67F255EEFE4}">
      <dgm:prSet/>
      <dgm:spPr/>
      <dgm:t>
        <a:bodyPr/>
        <a:lstStyle/>
        <a:p>
          <a:endParaRPr lang="en-US">
            <a:latin typeface="Trebuchet MS" panose="020B0603020202020204" pitchFamily="34" charset="0"/>
          </a:endParaRPr>
        </a:p>
      </dgm:t>
    </dgm:pt>
    <dgm:pt modelId="{6B425171-86BA-4756-B4A9-AB55D624A998}" type="pres">
      <dgm:prSet presAssocID="{D1AB3633-1F5B-4CA7-B425-D9D64A1A20A9}" presName="linearFlow" presStyleCnt="0">
        <dgm:presLayoutVars>
          <dgm:dir/>
          <dgm:animLvl val="lvl"/>
          <dgm:resizeHandles val="exact"/>
        </dgm:presLayoutVars>
      </dgm:prSet>
      <dgm:spPr/>
      <dgm:t>
        <a:bodyPr/>
        <a:lstStyle/>
        <a:p>
          <a:endParaRPr lang="en-US"/>
        </a:p>
      </dgm:t>
    </dgm:pt>
    <dgm:pt modelId="{C70400F7-54A4-49F1-8F32-7D8765BF144E}" type="pres">
      <dgm:prSet presAssocID="{5C0B6A0A-A526-4834-8960-AF81564DDEA1}" presName="composite" presStyleCnt="0"/>
      <dgm:spPr/>
    </dgm:pt>
    <dgm:pt modelId="{D3A338DB-8EC0-4C6F-B2DF-6846E346B4FE}" type="pres">
      <dgm:prSet presAssocID="{5C0B6A0A-A526-4834-8960-AF81564DDEA1}" presName="parentText" presStyleLbl="alignNode1" presStyleIdx="0" presStyleCnt="4">
        <dgm:presLayoutVars>
          <dgm:chMax val="1"/>
          <dgm:bulletEnabled val="1"/>
        </dgm:presLayoutVars>
      </dgm:prSet>
      <dgm:spPr>
        <a:prstGeom prst="chevron">
          <a:avLst/>
        </a:prstGeom>
      </dgm:spPr>
      <dgm:t>
        <a:bodyPr/>
        <a:lstStyle/>
        <a:p>
          <a:endParaRPr lang="en-US"/>
        </a:p>
      </dgm:t>
    </dgm:pt>
    <dgm:pt modelId="{68735429-2B00-42C6-86DE-E7005930E3F9}" type="pres">
      <dgm:prSet presAssocID="{5C0B6A0A-A526-4834-8960-AF81564DDEA1}" presName="descendantText" presStyleLbl="alignAcc1" presStyleIdx="0" presStyleCnt="4" custScaleY="100039">
        <dgm:presLayoutVars>
          <dgm:bulletEnabled val="1"/>
        </dgm:presLayoutVars>
      </dgm:prSet>
      <dgm:spPr>
        <a:prstGeom prst="round2SameRect">
          <a:avLst/>
        </a:prstGeom>
      </dgm:spPr>
      <dgm:t>
        <a:bodyPr/>
        <a:lstStyle/>
        <a:p>
          <a:endParaRPr lang="en-US"/>
        </a:p>
      </dgm:t>
    </dgm:pt>
    <dgm:pt modelId="{F9C51D87-B059-4FFC-9EC2-A16EFEAED03B}" type="pres">
      <dgm:prSet presAssocID="{C09DA966-C960-4DBF-99B6-984D3FC6A403}" presName="sp" presStyleCnt="0"/>
      <dgm:spPr/>
    </dgm:pt>
    <dgm:pt modelId="{AF7741CE-1991-477E-BE89-53832768B5E0}" type="pres">
      <dgm:prSet presAssocID="{708EF14F-22C0-4712-9169-35D0DD1C2A59}" presName="composite" presStyleCnt="0"/>
      <dgm:spPr/>
    </dgm:pt>
    <dgm:pt modelId="{1C53C7BA-652E-4465-B4CC-37DF337EC5BF}" type="pres">
      <dgm:prSet presAssocID="{708EF14F-22C0-4712-9169-35D0DD1C2A59}" presName="parentText" presStyleLbl="alignNode1" presStyleIdx="1" presStyleCnt="4">
        <dgm:presLayoutVars>
          <dgm:chMax val="1"/>
          <dgm:bulletEnabled val="1"/>
        </dgm:presLayoutVars>
      </dgm:prSet>
      <dgm:spPr>
        <a:prstGeom prst="chevron">
          <a:avLst/>
        </a:prstGeom>
      </dgm:spPr>
      <dgm:t>
        <a:bodyPr/>
        <a:lstStyle/>
        <a:p>
          <a:endParaRPr lang="en-US"/>
        </a:p>
      </dgm:t>
    </dgm:pt>
    <dgm:pt modelId="{ACD7566C-98A6-41D9-BDD2-B448F5939DE0}" type="pres">
      <dgm:prSet presAssocID="{708EF14F-22C0-4712-9169-35D0DD1C2A59}" presName="descendantText" presStyleLbl="alignAcc1" presStyleIdx="1" presStyleCnt="4" custScaleY="125940">
        <dgm:presLayoutVars>
          <dgm:bulletEnabled val="1"/>
        </dgm:presLayoutVars>
      </dgm:prSet>
      <dgm:spPr>
        <a:prstGeom prst="round2SameRect">
          <a:avLst/>
        </a:prstGeom>
      </dgm:spPr>
      <dgm:t>
        <a:bodyPr/>
        <a:lstStyle/>
        <a:p>
          <a:endParaRPr lang="en-US"/>
        </a:p>
      </dgm:t>
    </dgm:pt>
    <dgm:pt modelId="{4100C4D4-C532-4C15-BED2-0242918DE6EE}" type="pres">
      <dgm:prSet presAssocID="{6693D953-1955-48AB-9CF0-1CD18D5B1427}" presName="sp" presStyleCnt="0"/>
      <dgm:spPr/>
    </dgm:pt>
    <dgm:pt modelId="{FFC24B3C-919D-4397-B0CE-121CECA211A2}" type="pres">
      <dgm:prSet presAssocID="{DE53A054-2F5B-4B3B-9E99-B3D17D0826A6}" presName="composite" presStyleCnt="0"/>
      <dgm:spPr/>
    </dgm:pt>
    <dgm:pt modelId="{2B10C6E8-439E-4367-A8A7-9E27D5F98A1C}" type="pres">
      <dgm:prSet presAssocID="{DE53A054-2F5B-4B3B-9E99-B3D17D0826A6}" presName="parentText" presStyleLbl="alignNode1" presStyleIdx="2" presStyleCnt="4">
        <dgm:presLayoutVars>
          <dgm:chMax val="1"/>
          <dgm:bulletEnabled val="1"/>
        </dgm:presLayoutVars>
      </dgm:prSet>
      <dgm:spPr>
        <a:prstGeom prst="chevron">
          <a:avLst/>
        </a:prstGeom>
      </dgm:spPr>
      <dgm:t>
        <a:bodyPr/>
        <a:lstStyle/>
        <a:p>
          <a:endParaRPr lang="en-US"/>
        </a:p>
      </dgm:t>
    </dgm:pt>
    <dgm:pt modelId="{06AEA8A8-2F97-4313-988D-23350F4AC213}" type="pres">
      <dgm:prSet presAssocID="{DE53A054-2F5B-4B3B-9E99-B3D17D0826A6}" presName="descendantText" presStyleLbl="alignAcc1" presStyleIdx="2" presStyleCnt="4">
        <dgm:presLayoutVars>
          <dgm:bulletEnabled val="1"/>
        </dgm:presLayoutVars>
      </dgm:prSet>
      <dgm:spPr>
        <a:prstGeom prst="round2SameRect">
          <a:avLst/>
        </a:prstGeom>
      </dgm:spPr>
      <dgm:t>
        <a:bodyPr/>
        <a:lstStyle/>
        <a:p>
          <a:endParaRPr lang="en-US"/>
        </a:p>
      </dgm:t>
    </dgm:pt>
    <dgm:pt modelId="{E9263BF4-D160-4F9E-9B06-3A74FB9704FA}" type="pres">
      <dgm:prSet presAssocID="{2ADE435D-20A7-4CFD-A0A6-63F27FEE6230}" presName="sp" presStyleCnt="0"/>
      <dgm:spPr/>
    </dgm:pt>
    <dgm:pt modelId="{A997C58C-AD93-4482-A207-4BF8DEADB5F6}" type="pres">
      <dgm:prSet presAssocID="{DAE4CE6F-2D05-4461-B39A-EA878436F066}" presName="composite" presStyleCnt="0"/>
      <dgm:spPr/>
    </dgm:pt>
    <dgm:pt modelId="{C1B507E1-2DF0-4B5E-8A01-B31C15E3485E}" type="pres">
      <dgm:prSet presAssocID="{DAE4CE6F-2D05-4461-B39A-EA878436F066}" presName="parentText" presStyleLbl="alignNode1" presStyleIdx="3" presStyleCnt="4">
        <dgm:presLayoutVars>
          <dgm:chMax val="1"/>
          <dgm:bulletEnabled val="1"/>
        </dgm:presLayoutVars>
      </dgm:prSet>
      <dgm:spPr>
        <a:prstGeom prst="chevron">
          <a:avLst/>
        </a:prstGeom>
      </dgm:spPr>
      <dgm:t>
        <a:bodyPr/>
        <a:lstStyle/>
        <a:p>
          <a:endParaRPr lang="en-US"/>
        </a:p>
      </dgm:t>
    </dgm:pt>
    <dgm:pt modelId="{3AF60F73-AC9B-4030-8375-E5FE588A71FF}" type="pres">
      <dgm:prSet presAssocID="{DAE4CE6F-2D05-4461-B39A-EA878436F066}" presName="descendantText" presStyleLbl="alignAcc1" presStyleIdx="3" presStyleCnt="4" custScaleY="148871">
        <dgm:presLayoutVars>
          <dgm:bulletEnabled val="1"/>
        </dgm:presLayoutVars>
      </dgm:prSet>
      <dgm:spPr>
        <a:prstGeom prst="round2SameRect">
          <a:avLst/>
        </a:prstGeom>
      </dgm:spPr>
      <dgm:t>
        <a:bodyPr/>
        <a:lstStyle/>
        <a:p>
          <a:endParaRPr lang="en-US"/>
        </a:p>
      </dgm:t>
    </dgm:pt>
  </dgm:ptLst>
  <dgm:cxnLst>
    <dgm:cxn modelId="{2633C643-D9AB-4686-BC8C-AF7342C5B43E}" type="presOf" srcId="{C93D0E84-79BE-4211-8B69-D65D1850AABF}" destId="{ACD7566C-98A6-41D9-BDD2-B448F5939DE0}" srcOrd="0" destOrd="2" presId="urn:microsoft.com/office/officeart/2005/8/layout/chevron2"/>
    <dgm:cxn modelId="{46C1383B-6D60-4FD1-925D-377E9A0F198A}" type="presOf" srcId="{C521C0CB-8B0D-43A6-B959-57CF0A2A6214}" destId="{3AF60F73-AC9B-4030-8375-E5FE588A71FF}" srcOrd="0" destOrd="2" presId="urn:microsoft.com/office/officeart/2005/8/layout/chevron2"/>
    <dgm:cxn modelId="{90E1F644-6034-4A7E-A9B0-843C5C1D6E30}" type="presOf" srcId="{71270301-527E-4CBC-83E1-17E58D40B08D}" destId="{3AF60F73-AC9B-4030-8375-E5FE588A71FF}" srcOrd="0" destOrd="1" presId="urn:microsoft.com/office/officeart/2005/8/layout/chevron2"/>
    <dgm:cxn modelId="{9C5757EA-61ED-4D2E-8789-6AE1F037BDF4}" type="presOf" srcId="{C22E3B3C-8351-4253-946F-B292EBEE5F79}" destId="{06AEA8A8-2F97-4313-988D-23350F4AC213}" srcOrd="0" destOrd="1" presId="urn:microsoft.com/office/officeart/2005/8/layout/chevron2"/>
    <dgm:cxn modelId="{91C12E31-F95C-4A5D-B5D2-1A145167CFA9}" type="presOf" srcId="{D1AB3633-1F5B-4CA7-B425-D9D64A1A20A9}" destId="{6B425171-86BA-4756-B4A9-AB55D624A998}" srcOrd="0" destOrd="0" presId="urn:microsoft.com/office/officeart/2005/8/layout/chevron2"/>
    <dgm:cxn modelId="{1337F61F-E584-4EDF-A960-BDB4ABAAF516}" srcId="{5C0B6A0A-A526-4834-8960-AF81564DDEA1}" destId="{35FFB6B9-165D-471F-932A-4B611F0C0013}" srcOrd="1" destOrd="0" parTransId="{936D0DC3-431D-4399-BD5D-ED5298E3B232}" sibTransId="{EB690157-B6CA-42CC-A5BE-ED7FAB3C2FA7}"/>
    <dgm:cxn modelId="{11CD2823-977C-40E7-AE37-88E76E54448F}" type="presOf" srcId="{708EF14F-22C0-4712-9169-35D0DD1C2A59}" destId="{1C53C7BA-652E-4465-B4CC-37DF337EC5BF}" srcOrd="0" destOrd="0" presId="urn:microsoft.com/office/officeart/2005/8/layout/chevron2"/>
    <dgm:cxn modelId="{46627BAF-13D0-4732-B106-62F8EE93C055}" srcId="{D1AB3633-1F5B-4CA7-B425-D9D64A1A20A9}" destId="{DE53A054-2F5B-4B3B-9E99-B3D17D0826A6}" srcOrd="2" destOrd="0" parTransId="{7EC2055D-D7B5-4F5A-8B19-DE60196E511B}" sibTransId="{2ADE435D-20A7-4CFD-A0A6-63F27FEE6230}"/>
    <dgm:cxn modelId="{F399AC0B-19D6-49A1-98EF-010C33BA18DD}" srcId="{DAE4CE6F-2D05-4461-B39A-EA878436F066}" destId="{71270301-527E-4CBC-83E1-17E58D40B08D}" srcOrd="1" destOrd="0" parTransId="{5C436DFF-C492-44CA-912D-8E3B072959FE}" sibTransId="{85E50886-C196-4941-B7D4-6FB87A204D21}"/>
    <dgm:cxn modelId="{7FC50013-13B7-4CFB-8809-1CBA3C0D2584}" type="presOf" srcId="{629B0735-C51D-42C4-A084-ADFC37A0F7A5}" destId="{06AEA8A8-2F97-4313-988D-23350F4AC213}" srcOrd="0" destOrd="0" presId="urn:microsoft.com/office/officeart/2005/8/layout/chevron2"/>
    <dgm:cxn modelId="{901D12B8-FD47-4ADA-906D-772A5DD25838}" type="presOf" srcId="{35FFB6B9-165D-471F-932A-4B611F0C0013}" destId="{68735429-2B00-42C6-86DE-E7005930E3F9}" srcOrd="0" destOrd="1" presId="urn:microsoft.com/office/officeart/2005/8/layout/chevron2"/>
    <dgm:cxn modelId="{E17781AB-41F6-4B42-956C-EA3537C7A0AD}" srcId="{DE53A054-2F5B-4B3B-9E99-B3D17D0826A6}" destId="{C22E3B3C-8351-4253-946F-B292EBEE5F79}" srcOrd="1" destOrd="0" parTransId="{09472925-8CF8-40E4-8D39-21B8829C8FD1}" sibTransId="{00D1F10B-A6D8-44BC-BE6D-2F2D1E75AC4C}"/>
    <dgm:cxn modelId="{58332808-B5ED-4C8E-8F3C-40AA73B9123C}" type="presOf" srcId="{DAE4CE6F-2D05-4461-B39A-EA878436F066}" destId="{C1B507E1-2DF0-4B5E-8A01-B31C15E3485E}" srcOrd="0" destOrd="0" presId="urn:microsoft.com/office/officeart/2005/8/layout/chevron2"/>
    <dgm:cxn modelId="{0B971134-F8E4-460C-AA53-F67F255EEFE4}" srcId="{DAE4CE6F-2D05-4461-B39A-EA878436F066}" destId="{DEA50FF7-868E-4C8E-8AF5-FF3CDC9D600E}" srcOrd="0" destOrd="0" parTransId="{D84F1442-9FDB-4A61-856E-D55D3B7B988B}" sibTransId="{1BE19E5C-C813-44B8-932A-FD678823BF00}"/>
    <dgm:cxn modelId="{7D7C4294-B977-4D5D-A12D-53F5885AF48A}" type="presOf" srcId="{DE53A054-2F5B-4B3B-9E99-B3D17D0826A6}" destId="{2B10C6E8-439E-4367-A8A7-9E27D5F98A1C}" srcOrd="0" destOrd="0" presId="urn:microsoft.com/office/officeart/2005/8/layout/chevron2"/>
    <dgm:cxn modelId="{55C09411-91B9-4D94-A711-7F08C7828761}" srcId="{D1AB3633-1F5B-4CA7-B425-D9D64A1A20A9}" destId="{DAE4CE6F-2D05-4461-B39A-EA878436F066}" srcOrd="3" destOrd="0" parTransId="{FD266E66-66FC-4D12-B6A7-260B567CAB4E}" sibTransId="{862EA27B-03B1-472F-A9FC-08F52208A876}"/>
    <dgm:cxn modelId="{229658D7-8635-45C1-8738-98D237B2D5AF}" srcId="{708EF14F-22C0-4712-9169-35D0DD1C2A59}" destId="{D8EB4301-C217-4EC4-9972-D6EA8887F0A2}" srcOrd="0" destOrd="0" parTransId="{8A023854-F960-4578-B4EA-A0F5EC5F1568}" sibTransId="{1EE7BE0A-1550-47E2-B79A-07D67D4B735B}"/>
    <dgm:cxn modelId="{1D1B491E-8BEB-46E5-A7F4-E554A5D36693}" type="presOf" srcId="{5C0B6A0A-A526-4834-8960-AF81564DDEA1}" destId="{D3A338DB-8EC0-4C6F-B2DF-6846E346B4FE}" srcOrd="0" destOrd="0" presId="urn:microsoft.com/office/officeart/2005/8/layout/chevron2"/>
    <dgm:cxn modelId="{5181664C-B421-47E9-AF8B-9AC3D2D3E2AE}" srcId="{708EF14F-22C0-4712-9169-35D0DD1C2A59}" destId="{F91B4814-6DB7-438E-BDE4-007418EAB74A}" srcOrd="1" destOrd="0" parTransId="{395E6C55-8301-46E0-859A-FDB7369D0668}" sibTransId="{05A1F390-5556-40F0-A220-2BF3D85EE294}"/>
    <dgm:cxn modelId="{EFB29C9F-4D3D-4F1F-9944-D687F56BB404}" type="presOf" srcId="{DEA50FF7-868E-4C8E-8AF5-FF3CDC9D600E}" destId="{3AF60F73-AC9B-4030-8375-E5FE588A71FF}" srcOrd="0" destOrd="0" presId="urn:microsoft.com/office/officeart/2005/8/layout/chevron2"/>
    <dgm:cxn modelId="{6FD54D9B-A409-47A9-853C-A56F010F43A2}" srcId="{DE53A054-2F5B-4B3B-9E99-B3D17D0826A6}" destId="{15E28904-6ECF-4D80-BE23-2EAB95BB2FA6}" srcOrd="2" destOrd="0" parTransId="{9D307C31-0374-40EB-9D2C-4A1E0C21CFCD}" sibTransId="{917F851D-2E7C-4AAA-A026-9EF50AE9B019}"/>
    <dgm:cxn modelId="{489FE795-08F1-4A74-BC5F-FE0DFDB03C11}" srcId="{DAE4CE6F-2D05-4461-B39A-EA878436F066}" destId="{C521C0CB-8B0D-43A6-B959-57CF0A2A6214}" srcOrd="2" destOrd="0" parTransId="{AA055297-E1B8-47CD-A857-F434BDEA16C9}" sibTransId="{8398E810-BDE7-489B-8470-EC17EAC47848}"/>
    <dgm:cxn modelId="{E7ACBC7F-5EB3-4CBF-A175-51039742A284}" type="presOf" srcId="{F91B4814-6DB7-438E-BDE4-007418EAB74A}" destId="{ACD7566C-98A6-41D9-BDD2-B448F5939DE0}" srcOrd="0" destOrd="1" presId="urn:microsoft.com/office/officeart/2005/8/layout/chevron2"/>
    <dgm:cxn modelId="{B6CC36BA-1EAD-4DFA-8A8C-A1C6C2030CB8}" type="presOf" srcId="{323443F7-8487-4058-B1C1-4D2177B0E2F3}" destId="{68735429-2B00-42C6-86DE-E7005930E3F9}" srcOrd="0" destOrd="0" presId="urn:microsoft.com/office/officeart/2005/8/layout/chevron2"/>
    <dgm:cxn modelId="{86DA8B80-E2E5-4BA6-8F15-60914751EB3B}" type="presOf" srcId="{D8EB4301-C217-4EC4-9972-D6EA8887F0A2}" destId="{ACD7566C-98A6-41D9-BDD2-B448F5939DE0}" srcOrd="0" destOrd="0" presId="urn:microsoft.com/office/officeart/2005/8/layout/chevron2"/>
    <dgm:cxn modelId="{E78A30DC-073D-48F0-993A-498F57BA5ABE}" type="presOf" srcId="{15E28904-6ECF-4D80-BE23-2EAB95BB2FA6}" destId="{06AEA8A8-2F97-4313-988D-23350F4AC213}" srcOrd="0" destOrd="2" presId="urn:microsoft.com/office/officeart/2005/8/layout/chevron2"/>
    <dgm:cxn modelId="{CCB7A401-9A8E-458D-A61F-5BF8C002C9CC}" srcId="{5C0B6A0A-A526-4834-8960-AF81564DDEA1}" destId="{323443F7-8487-4058-B1C1-4D2177B0E2F3}" srcOrd="0" destOrd="0" parTransId="{15954FB5-C6E4-4D58-875A-2F7428431FD5}" sibTransId="{7EBA7935-9CB1-41C3-855B-E93C55288942}"/>
    <dgm:cxn modelId="{FA0E73A7-33FF-4135-9577-DE878A60C79A}" srcId="{D1AB3633-1F5B-4CA7-B425-D9D64A1A20A9}" destId="{5C0B6A0A-A526-4834-8960-AF81564DDEA1}" srcOrd="0" destOrd="0" parTransId="{B80F3F33-9404-42FC-AB2B-1329F9CDC285}" sibTransId="{C09DA966-C960-4DBF-99B6-984D3FC6A403}"/>
    <dgm:cxn modelId="{36341CBB-EABE-4841-B973-53F01C370424}" srcId="{DE53A054-2F5B-4B3B-9E99-B3D17D0826A6}" destId="{629B0735-C51D-42C4-A084-ADFC37A0F7A5}" srcOrd="0" destOrd="0" parTransId="{B5DB16DF-75FC-4918-848E-75D087D23F9B}" sibTransId="{C82E290F-4695-4072-AA90-E0BC5AB1D049}"/>
    <dgm:cxn modelId="{3613D1AE-5D41-46C7-A37A-7FF39E7F9828}" srcId="{708EF14F-22C0-4712-9169-35D0DD1C2A59}" destId="{C93D0E84-79BE-4211-8B69-D65D1850AABF}" srcOrd="2" destOrd="0" parTransId="{6CB32AB8-A952-4B45-9B05-EAC204ED8C8D}" sibTransId="{09904AA8-884E-4E23-86FE-9E43E01A3E30}"/>
    <dgm:cxn modelId="{CAC524C8-7F94-4ECE-85D0-56F788059860}" srcId="{D1AB3633-1F5B-4CA7-B425-D9D64A1A20A9}" destId="{708EF14F-22C0-4712-9169-35D0DD1C2A59}" srcOrd="1" destOrd="0" parTransId="{B50792EE-228F-44F3-8304-68CD8D089C88}" sibTransId="{6693D953-1955-48AB-9CF0-1CD18D5B1427}"/>
    <dgm:cxn modelId="{FAE45B97-FBED-4403-9F96-03EA12A58861}" type="presParOf" srcId="{6B425171-86BA-4756-B4A9-AB55D624A998}" destId="{C70400F7-54A4-49F1-8F32-7D8765BF144E}" srcOrd="0" destOrd="0" presId="urn:microsoft.com/office/officeart/2005/8/layout/chevron2"/>
    <dgm:cxn modelId="{816451AA-AC74-4B12-BED9-D8552DA433FA}" type="presParOf" srcId="{C70400F7-54A4-49F1-8F32-7D8765BF144E}" destId="{D3A338DB-8EC0-4C6F-B2DF-6846E346B4FE}" srcOrd="0" destOrd="0" presId="urn:microsoft.com/office/officeart/2005/8/layout/chevron2"/>
    <dgm:cxn modelId="{38EDBC7C-071E-489F-94F6-FE4E451A9C46}" type="presParOf" srcId="{C70400F7-54A4-49F1-8F32-7D8765BF144E}" destId="{68735429-2B00-42C6-86DE-E7005930E3F9}" srcOrd="1" destOrd="0" presId="urn:microsoft.com/office/officeart/2005/8/layout/chevron2"/>
    <dgm:cxn modelId="{2DC2D07A-C4A8-4AAE-88C0-C6C7B6247D0A}" type="presParOf" srcId="{6B425171-86BA-4756-B4A9-AB55D624A998}" destId="{F9C51D87-B059-4FFC-9EC2-A16EFEAED03B}" srcOrd="1" destOrd="0" presId="urn:microsoft.com/office/officeart/2005/8/layout/chevron2"/>
    <dgm:cxn modelId="{75FF33A6-1C33-452F-A6BB-03EF686FD197}" type="presParOf" srcId="{6B425171-86BA-4756-B4A9-AB55D624A998}" destId="{AF7741CE-1991-477E-BE89-53832768B5E0}" srcOrd="2" destOrd="0" presId="urn:microsoft.com/office/officeart/2005/8/layout/chevron2"/>
    <dgm:cxn modelId="{F69A00ED-78DB-451A-8E38-CE983198C8A7}" type="presParOf" srcId="{AF7741CE-1991-477E-BE89-53832768B5E0}" destId="{1C53C7BA-652E-4465-B4CC-37DF337EC5BF}" srcOrd="0" destOrd="0" presId="urn:microsoft.com/office/officeart/2005/8/layout/chevron2"/>
    <dgm:cxn modelId="{44D54188-4FC5-4A0C-AF26-6769F96CCDC2}" type="presParOf" srcId="{AF7741CE-1991-477E-BE89-53832768B5E0}" destId="{ACD7566C-98A6-41D9-BDD2-B448F5939DE0}" srcOrd="1" destOrd="0" presId="urn:microsoft.com/office/officeart/2005/8/layout/chevron2"/>
    <dgm:cxn modelId="{1B692374-5890-4460-82C1-90133FEC455D}" type="presParOf" srcId="{6B425171-86BA-4756-B4A9-AB55D624A998}" destId="{4100C4D4-C532-4C15-BED2-0242918DE6EE}" srcOrd="3" destOrd="0" presId="urn:microsoft.com/office/officeart/2005/8/layout/chevron2"/>
    <dgm:cxn modelId="{DB5BD8C6-3B64-49D6-81CB-FF1B220DA725}" type="presParOf" srcId="{6B425171-86BA-4756-B4A9-AB55D624A998}" destId="{FFC24B3C-919D-4397-B0CE-121CECA211A2}" srcOrd="4" destOrd="0" presId="urn:microsoft.com/office/officeart/2005/8/layout/chevron2"/>
    <dgm:cxn modelId="{10F2E637-A89C-493D-93A2-E0AB8F3D9A7C}" type="presParOf" srcId="{FFC24B3C-919D-4397-B0CE-121CECA211A2}" destId="{2B10C6E8-439E-4367-A8A7-9E27D5F98A1C}" srcOrd="0" destOrd="0" presId="urn:microsoft.com/office/officeart/2005/8/layout/chevron2"/>
    <dgm:cxn modelId="{9913D7A8-23B8-4E0A-8FF0-FC4A6A3BD1BA}" type="presParOf" srcId="{FFC24B3C-919D-4397-B0CE-121CECA211A2}" destId="{06AEA8A8-2F97-4313-988D-23350F4AC213}" srcOrd="1" destOrd="0" presId="urn:microsoft.com/office/officeart/2005/8/layout/chevron2"/>
    <dgm:cxn modelId="{E07F0EBC-5E31-41CD-A1B0-CD59544D80F8}" type="presParOf" srcId="{6B425171-86BA-4756-B4A9-AB55D624A998}" destId="{E9263BF4-D160-4F9E-9B06-3A74FB9704FA}" srcOrd="5" destOrd="0" presId="urn:microsoft.com/office/officeart/2005/8/layout/chevron2"/>
    <dgm:cxn modelId="{A836133A-F869-4A24-A9CB-E58D9DB6BA35}" type="presParOf" srcId="{6B425171-86BA-4756-B4A9-AB55D624A998}" destId="{A997C58C-AD93-4482-A207-4BF8DEADB5F6}" srcOrd="6" destOrd="0" presId="urn:microsoft.com/office/officeart/2005/8/layout/chevron2"/>
    <dgm:cxn modelId="{4400E9F3-9849-4333-877C-CB6D2598979B}" type="presParOf" srcId="{A997C58C-AD93-4482-A207-4BF8DEADB5F6}" destId="{C1B507E1-2DF0-4B5E-8A01-B31C15E3485E}" srcOrd="0" destOrd="0" presId="urn:microsoft.com/office/officeart/2005/8/layout/chevron2"/>
    <dgm:cxn modelId="{9F52EA26-D791-42AF-AC0E-30A2C0317EE3}" type="presParOf" srcId="{A997C58C-AD93-4482-A207-4BF8DEADB5F6}" destId="{3AF60F73-AC9B-4030-8375-E5FE588A71FF}" srcOrd="1" destOrd="0" presId="urn:microsoft.com/office/officeart/2005/8/layout/chevron2"/>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AFDBCC9-7706-47E0-A628-E0434478BE8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DB39F4B-EDF7-4A8F-8B48-24A2E2BDAD4D}">
      <dgm:prSet phldrT="[Text]" custT="1"/>
      <dgm:spPr>
        <a:xfrm>
          <a:off x="4225876" y="194881"/>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Test Marked Complete </a:t>
          </a:r>
        </a:p>
      </dgm:t>
    </dgm:pt>
    <dgm:pt modelId="{F27B8AC7-0A43-4488-9C75-17FEDBD0617B}" type="parTrans" cxnId="{899339B0-D427-4664-B0D9-B323026AC31F}">
      <dgm:prSet/>
      <dgm:spPr/>
      <dgm:t>
        <a:bodyPr/>
        <a:lstStyle/>
        <a:p>
          <a:endParaRPr lang="en-US" sz="1800">
            <a:latin typeface="+mn-lt"/>
          </a:endParaRPr>
        </a:p>
      </dgm:t>
    </dgm:pt>
    <dgm:pt modelId="{6C7D008F-853F-45DA-B6A5-67C55965585F}" type="sibTrans" cxnId="{899339B0-D427-4664-B0D9-B323026AC31F}">
      <dgm:prSet/>
      <dgm:spPr/>
      <dgm:t>
        <a:bodyPr/>
        <a:lstStyle/>
        <a:p>
          <a:endParaRPr lang="en-US" sz="1800">
            <a:latin typeface="+mn-lt"/>
          </a:endParaRPr>
        </a:p>
      </dgm:t>
    </dgm:pt>
    <dgm:pt modelId="{A9E99F97-D00C-47DB-A5D8-70369E867705}">
      <dgm:prSet phldrT="[Text]" custT="1"/>
      <dgm:spPr>
        <a:xfrm>
          <a:off x="1976078" y="1899103"/>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b="1" dirty="0">
              <a:solidFill>
                <a:sysClr val="windowText" lastClr="000000">
                  <a:hueOff val="0"/>
                  <a:satOff val="0"/>
                  <a:lumOff val="0"/>
                  <a:alphaOff val="0"/>
                </a:sysClr>
              </a:solidFill>
              <a:latin typeface="+mn-lt"/>
              <a:ea typeface="+mn-ea"/>
              <a:cs typeface="+mn-cs"/>
            </a:rPr>
            <a:t>Void Score Code Applied</a:t>
          </a:r>
        </a:p>
      </dgm:t>
    </dgm:pt>
    <dgm:pt modelId="{848A1C04-3621-4236-9C98-17AEF42C8F21}" type="parTrans" cxnId="{7CD63427-0EC1-44DD-AFC2-AF54AFCBE9B9}">
      <dgm:prSet/>
      <dgm:spPr>
        <a:xfrm>
          <a:off x="2691923" y="1169453"/>
          <a:ext cx="2249797" cy="535349"/>
        </a:xfrm>
        <a:noFill/>
        <a:ln w="25400" cap="flat" cmpd="sng" algn="ctr">
          <a:solidFill>
            <a:srgbClr val="4F81BD">
              <a:shade val="60000"/>
              <a:hueOff val="0"/>
              <a:satOff val="0"/>
              <a:lumOff val="0"/>
              <a:alphaOff val="0"/>
            </a:srgbClr>
          </a:solidFill>
          <a:prstDash val="solid"/>
        </a:ln>
        <a:effectLst/>
      </dgm:spPr>
      <dgm:t>
        <a:bodyPr/>
        <a:lstStyle/>
        <a:p>
          <a:endParaRPr lang="en-US" sz="1800">
            <a:latin typeface="+mn-lt"/>
          </a:endParaRPr>
        </a:p>
      </dgm:t>
    </dgm:pt>
    <dgm:pt modelId="{5080A167-1DA6-44D0-A4B3-4B0353E6DF88}" type="sibTrans" cxnId="{7CD63427-0EC1-44DD-AFC2-AF54AFCBE9B9}">
      <dgm:prSet/>
      <dgm:spPr/>
      <dgm:t>
        <a:bodyPr/>
        <a:lstStyle/>
        <a:p>
          <a:endParaRPr lang="en-US" sz="1800">
            <a:latin typeface="+mn-lt"/>
          </a:endParaRPr>
        </a:p>
      </dgm:t>
    </dgm:pt>
    <dgm:pt modelId="{63B89283-3F83-459B-B908-FE4D4F004A31}">
      <dgm:prSet phldrT="[Text]" custT="1"/>
      <dgm:spPr>
        <a:xfrm>
          <a:off x="1976078" y="3603325"/>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Test is not scored</a:t>
          </a:r>
        </a:p>
      </dgm:t>
    </dgm:pt>
    <dgm:pt modelId="{518F6438-B200-42D1-98FD-D42049E566F8}" type="parTrans" cxnId="{B9795D84-AAB7-44FD-A453-C314F05250BE}">
      <dgm:prSet/>
      <dgm:spPr>
        <a:xfrm>
          <a:off x="2646203" y="2873674"/>
          <a:ext cx="91440" cy="535349"/>
        </a:xfrm>
        <a:noFill/>
        <a:ln w="25400" cap="flat" cmpd="sng" algn="ctr">
          <a:solidFill>
            <a:srgbClr val="4F81BD">
              <a:shade val="80000"/>
              <a:hueOff val="0"/>
              <a:satOff val="0"/>
              <a:lumOff val="0"/>
              <a:alphaOff val="0"/>
            </a:srgbClr>
          </a:solidFill>
          <a:prstDash val="solid"/>
        </a:ln>
        <a:effectLst/>
      </dgm:spPr>
      <dgm:t>
        <a:bodyPr/>
        <a:lstStyle/>
        <a:p>
          <a:endParaRPr lang="en-US" sz="1800">
            <a:latin typeface="+mn-lt"/>
          </a:endParaRPr>
        </a:p>
      </dgm:t>
    </dgm:pt>
    <dgm:pt modelId="{AB3200D8-8C35-41E7-87B8-79136F262F8B}" type="sibTrans" cxnId="{B9795D84-AAB7-44FD-A453-C314F05250BE}">
      <dgm:prSet/>
      <dgm:spPr/>
      <dgm:t>
        <a:bodyPr/>
        <a:lstStyle/>
        <a:p>
          <a:endParaRPr lang="en-US" sz="1800">
            <a:latin typeface="+mn-lt"/>
          </a:endParaRPr>
        </a:p>
      </dgm:t>
    </dgm:pt>
    <dgm:pt modelId="{93FB8C94-BCA4-42A1-9860-F9DB154DDC54}">
      <dgm:prSet phldrT="[Text]" custT="1"/>
      <dgm:spPr>
        <a:xfrm>
          <a:off x="4225876" y="1899103"/>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b="1" dirty="0">
              <a:solidFill>
                <a:sysClr val="windowText" lastClr="000000">
                  <a:hueOff val="0"/>
                  <a:satOff val="0"/>
                  <a:lumOff val="0"/>
                  <a:alphaOff val="0"/>
                </a:sysClr>
              </a:solidFill>
              <a:latin typeface="+mn-lt"/>
              <a:ea typeface="+mn-ea"/>
              <a:cs typeface="+mn-cs"/>
            </a:rPr>
            <a:t>No Void Score Code Applied</a:t>
          </a:r>
        </a:p>
      </dgm:t>
    </dgm:pt>
    <dgm:pt modelId="{CC90FED6-18E5-44E1-BA7E-42FADA64FE3C}" type="parTrans" cxnId="{877C0274-5968-4F48-B0BE-BA370DBDC962}">
      <dgm:prSet/>
      <dgm:spPr>
        <a:xfrm>
          <a:off x="4896001" y="1169453"/>
          <a:ext cx="91440" cy="535349"/>
        </a:xfrm>
        <a:noFill/>
        <a:ln w="25400" cap="flat" cmpd="sng" algn="ctr">
          <a:solidFill>
            <a:srgbClr val="4F81BD">
              <a:shade val="60000"/>
              <a:hueOff val="0"/>
              <a:satOff val="0"/>
              <a:lumOff val="0"/>
              <a:alphaOff val="0"/>
            </a:srgbClr>
          </a:solidFill>
          <a:prstDash val="solid"/>
        </a:ln>
        <a:effectLst/>
      </dgm:spPr>
      <dgm:t>
        <a:bodyPr/>
        <a:lstStyle/>
        <a:p>
          <a:endParaRPr lang="en-US" sz="1800">
            <a:latin typeface="+mn-lt"/>
          </a:endParaRPr>
        </a:p>
      </dgm:t>
    </dgm:pt>
    <dgm:pt modelId="{F72289E5-53ED-49C6-AA05-D8AFFDCE615C}" type="sibTrans" cxnId="{877C0274-5968-4F48-B0BE-BA370DBDC962}">
      <dgm:prSet/>
      <dgm:spPr/>
      <dgm:t>
        <a:bodyPr/>
        <a:lstStyle/>
        <a:p>
          <a:endParaRPr lang="en-US" sz="1800">
            <a:latin typeface="+mn-lt"/>
          </a:endParaRPr>
        </a:p>
      </dgm:t>
    </dgm:pt>
    <dgm:pt modelId="{EAB8552B-072A-4AA5-9278-6C5F41000B21}">
      <dgm:prSet phldrT="[Text]" custT="1"/>
      <dgm:spPr>
        <a:xfrm>
          <a:off x="4225876" y="3603325"/>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Test is scored, counts for participation</a:t>
          </a:r>
        </a:p>
      </dgm:t>
    </dgm:pt>
    <dgm:pt modelId="{3FA38A28-ECC9-484E-B217-1CE63F9FBD1D}" type="parTrans" cxnId="{566B9D8D-65ED-4BE5-BFB4-107C5FF0D964}">
      <dgm:prSet/>
      <dgm:spPr>
        <a:xfrm>
          <a:off x="4896001" y="2873674"/>
          <a:ext cx="91440" cy="535349"/>
        </a:xfrm>
        <a:noFill/>
        <a:ln w="25400" cap="flat" cmpd="sng" algn="ctr">
          <a:solidFill>
            <a:srgbClr val="4F81BD">
              <a:shade val="80000"/>
              <a:hueOff val="0"/>
              <a:satOff val="0"/>
              <a:lumOff val="0"/>
              <a:alphaOff val="0"/>
            </a:srgbClr>
          </a:solidFill>
          <a:prstDash val="solid"/>
        </a:ln>
        <a:effectLst/>
      </dgm:spPr>
      <dgm:t>
        <a:bodyPr/>
        <a:lstStyle/>
        <a:p>
          <a:endParaRPr lang="en-US" sz="1800">
            <a:latin typeface="+mn-lt"/>
          </a:endParaRPr>
        </a:p>
      </dgm:t>
    </dgm:pt>
    <dgm:pt modelId="{AD028513-9A42-49A6-A780-16A4107A9047}" type="sibTrans" cxnId="{566B9D8D-65ED-4BE5-BFB4-107C5FF0D964}">
      <dgm:prSet/>
      <dgm:spPr/>
      <dgm:t>
        <a:bodyPr/>
        <a:lstStyle/>
        <a:p>
          <a:endParaRPr lang="en-US" sz="1800">
            <a:latin typeface="+mn-lt"/>
          </a:endParaRPr>
        </a:p>
      </dgm:t>
    </dgm:pt>
    <dgm:pt modelId="{6555C82B-120B-4285-802B-4CFA5317A249}">
      <dgm:prSet custT="1"/>
      <dgm:spPr>
        <a:xfrm>
          <a:off x="3301048" y="5307546"/>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Codes 2, 4, 5, 6 count against participation </a:t>
          </a:r>
        </a:p>
      </dgm:t>
    </dgm:pt>
    <dgm:pt modelId="{2642A94F-4443-48EC-B7C8-B5E99D53225A}" type="parTrans" cxnId="{11C63C9B-F671-4E9F-956B-1B796669594C}">
      <dgm:prSet/>
      <dgm:spPr>
        <a:xfrm>
          <a:off x="2691923" y="4577896"/>
          <a:ext cx="1324969" cy="535349"/>
        </a:xfrm>
        <a:noFill/>
        <a:ln w="25400" cap="flat" cmpd="sng" algn="ctr">
          <a:solidFill>
            <a:srgbClr val="4F81BD">
              <a:shade val="80000"/>
              <a:hueOff val="0"/>
              <a:satOff val="0"/>
              <a:lumOff val="0"/>
              <a:alphaOff val="0"/>
            </a:srgbClr>
          </a:solidFill>
          <a:prstDash val="solid"/>
        </a:ln>
        <a:effectLst/>
      </dgm:spPr>
      <dgm:t>
        <a:bodyPr/>
        <a:lstStyle/>
        <a:p>
          <a:endParaRPr lang="en-US" sz="1800">
            <a:latin typeface="+mn-lt"/>
          </a:endParaRPr>
        </a:p>
      </dgm:t>
    </dgm:pt>
    <dgm:pt modelId="{C36BC9EC-0F61-4B0E-BB93-FDADEDE8F0A7}" type="sibTrans" cxnId="{11C63C9B-F671-4E9F-956B-1B796669594C}">
      <dgm:prSet/>
      <dgm:spPr/>
      <dgm:t>
        <a:bodyPr/>
        <a:lstStyle/>
        <a:p>
          <a:endParaRPr lang="en-US" sz="1800">
            <a:latin typeface="+mn-lt"/>
          </a:endParaRPr>
        </a:p>
      </dgm:t>
    </dgm:pt>
    <dgm:pt modelId="{89AFC597-90ED-4349-AEA8-D65CE5CB174C}">
      <dgm:prSet custT="1"/>
      <dgm:spPr>
        <a:xfrm>
          <a:off x="651109" y="5307546"/>
          <a:ext cx="2240884"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nSpc>
              <a:spcPct val="100000"/>
            </a:lnSpc>
            <a:spcAft>
              <a:spcPts val="0"/>
            </a:spcAft>
          </a:pPr>
          <a:r>
            <a:rPr lang="en-US" sz="1800" dirty="0">
              <a:solidFill>
                <a:sysClr val="windowText" lastClr="000000">
                  <a:hueOff val="0"/>
                  <a:satOff val="0"/>
                  <a:lumOff val="0"/>
                  <a:alphaOff val="0"/>
                </a:sysClr>
              </a:solidFill>
              <a:latin typeface="+mn-lt"/>
              <a:ea typeface="+mn-ea"/>
              <a:cs typeface="+mn-cs"/>
            </a:rPr>
            <a:t>Codes 1, 3, 7, 8, 9 </a:t>
          </a:r>
        </a:p>
        <a:p>
          <a:pPr>
            <a:lnSpc>
              <a:spcPct val="90000"/>
            </a:lnSpc>
            <a:spcAft>
              <a:spcPts val="0"/>
            </a:spcAft>
          </a:pPr>
          <a:r>
            <a:rPr lang="en-US" sz="1800" dirty="0">
              <a:solidFill>
                <a:sysClr val="windowText" lastClr="000000">
                  <a:hueOff val="0"/>
                  <a:satOff val="0"/>
                  <a:lumOff val="0"/>
                  <a:alphaOff val="0"/>
                </a:sysClr>
              </a:solidFill>
              <a:latin typeface="+mn-lt"/>
              <a:ea typeface="+mn-ea"/>
              <a:cs typeface="+mn-cs"/>
            </a:rPr>
            <a:t>do not count against participation </a:t>
          </a:r>
        </a:p>
      </dgm:t>
    </dgm:pt>
    <dgm:pt modelId="{65CEA795-B320-4212-A3BB-2CEDB6964220}" type="parTrans" cxnId="{17019C2A-89AF-41BB-A4BC-05A7AC7E73A2}">
      <dgm:prSet/>
      <dgm:spPr>
        <a:xfrm>
          <a:off x="1567024" y="4577896"/>
          <a:ext cx="1124898" cy="535349"/>
        </a:xfrm>
        <a:noFill/>
        <a:ln w="25400" cap="flat" cmpd="sng" algn="ctr">
          <a:solidFill>
            <a:srgbClr val="4F81BD">
              <a:shade val="80000"/>
              <a:hueOff val="0"/>
              <a:satOff val="0"/>
              <a:lumOff val="0"/>
              <a:alphaOff val="0"/>
            </a:srgbClr>
          </a:solidFill>
          <a:prstDash val="solid"/>
        </a:ln>
        <a:effectLst/>
      </dgm:spPr>
      <dgm:t>
        <a:bodyPr/>
        <a:lstStyle/>
        <a:p>
          <a:endParaRPr lang="en-US" sz="1800">
            <a:latin typeface="+mn-lt"/>
          </a:endParaRPr>
        </a:p>
      </dgm:t>
    </dgm:pt>
    <dgm:pt modelId="{B553F152-B0F3-4C48-BE86-24DA1CFE203B}" type="sibTrans" cxnId="{17019C2A-89AF-41BB-A4BC-05A7AC7E73A2}">
      <dgm:prSet/>
      <dgm:spPr/>
      <dgm:t>
        <a:bodyPr/>
        <a:lstStyle/>
        <a:p>
          <a:endParaRPr lang="en-US" sz="1800">
            <a:latin typeface="+mn-lt"/>
          </a:endParaRPr>
        </a:p>
      </dgm:t>
    </dgm:pt>
    <dgm:pt modelId="{5EEB7109-4FE7-409D-83B3-78EDF4E134E9}">
      <dgm:prSet custT="1"/>
      <dgm:spPr>
        <a:xfrm>
          <a:off x="6475673" y="1899103"/>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b="1" dirty="0">
              <a:solidFill>
                <a:sysClr val="windowText" lastClr="000000">
                  <a:hueOff val="0"/>
                  <a:satOff val="0"/>
                  <a:lumOff val="0"/>
                  <a:alphaOff val="0"/>
                </a:sysClr>
              </a:solidFill>
              <a:latin typeface="+mn-lt"/>
              <a:ea typeface="+mn-ea"/>
              <a:cs typeface="+mn-cs"/>
            </a:rPr>
            <a:t>Not Tested Code Applied</a:t>
          </a:r>
        </a:p>
      </dgm:t>
    </dgm:pt>
    <dgm:pt modelId="{AEAF33AE-59B5-4A29-BC87-DBA45453C9EA}" type="parTrans" cxnId="{1B8E9B7F-96B3-432B-A626-D83C515E8255}">
      <dgm:prSet/>
      <dgm:spPr>
        <a:xfrm>
          <a:off x="4941721" y="1169453"/>
          <a:ext cx="2249797" cy="535349"/>
        </a:xfrm>
        <a:noFill/>
        <a:ln w="25400" cap="flat" cmpd="sng" algn="ctr">
          <a:solidFill>
            <a:srgbClr val="4F81BD">
              <a:shade val="60000"/>
              <a:hueOff val="0"/>
              <a:satOff val="0"/>
              <a:lumOff val="0"/>
              <a:alphaOff val="0"/>
            </a:srgbClr>
          </a:solidFill>
          <a:prstDash val="solid"/>
        </a:ln>
        <a:effectLst/>
      </dgm:spPr>
      <dgm:t>
        <a:bodyPr/>
        <a:lstStyle/>
        <a:p>
          <a:endParaRPr lang="en-US" sz="1800">
            <a:latin typeface="+mn-lt"/>
          </a:endParaRPr>
        </a:p>
      </dgm:t>
    </dgm:pt>
    <dgm:pt modelId="{4E135476-178A-4D49-929F-3F72C67638EB}" type="sibTrans" cxnId="{1B8E9B7F-96B3-432B-A626-D83C515E8255}">
      <dgm:prSet/>
      <dgm:spPr/>
      <dgm:t>
        <a:bodyPr/>
        <a:lstStyle/>
        <a:p>
          <a:endParaRPr lang="en-US" sz="1800">
            <a:latin typeface="+mn-lt"/>
          </a:endParaRPr>
        </a:p>
      </dgm:t>
    </dgm:pt>
    <dgm:pt modelId="{4939A132-8DA3-41D9-B23C-07595F62F743}">
      <dgm:prSet custT="1"/>
      <dgm:spPr>
        <a:xfrm>
          <a:off x="6475673" y="3603325"/>
          <a:ext cx="1840743" cy="1168872"/>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1800" dirty="0">
              <a:solidFill>
                <a:sysClr val="windowText" lastClr="000000">
                  <a:hueOff val="0"/>
                  <a:satOff val="0"/>
                  <a:lumOff val="0"/>
                  <a:alphaOff val="0"/>
                </a:sysClr>
              </a:solidFill>
              <a:latin typeface="+mn-lt"/>
              <a:ea typeface="+mn-ea"/>
              <a:cs typeface="+mn-cs"/>
            </a:rPr>
            <a:t>Test is scored, counts for participation</a:t>
          </a:r>
        </a:p>
      </dgm:t>
    </dgm:pt>
    <dgm:pt modelId="{D61BB4C1-DAA7-4A8A-A152-67B6812B6434}" type="parTrans" cxnId="{1FB5B1B4-0389-4109-BF5A-18B27E42D957}">
      <dgm:prSet/>
      <dgm:spPr>
        <a:xfrm>
          <a:off x="7145798" y="2873674"/>
          <a:ext cx="91440" cy="535349"/>
        </a:xfrm>
        <a:noFill/>
        <a:ln w="25400" cap="flat" cmpd="sng" algn="ctr">
          <a:solidFill>
            <a:srgbClr val="4F81BD">
              <a:shade val="80000"/>
              <a:hueOff val="0"/>
              <a:satOff val="0"/>
              <a:lumOff val="0"/>
              <a:alphaOff val="0"/>
            </a:srgbClr>
          </a:solidFill>
          <a:prstDash val="solid"/>
        </a:ln>
        <a:effectLst/>
      </dgm:spPr>
      <dgm:t>
        <a:bodyPr/>
        <a:lstStyle/>
        <a:p>
          <a:endParaRPr lang="en-US" sz="1800">
            <a:latin typeface="+mn-lt"/>
          </a:endParaRPr>
        </a:p>
      </dgm:t>
    </dgm:pt>
    <dgm:pt modelId="{9999576C-17BA-4826-8641-B5269DBB6D2A}" type="sibTrans" cxnId="{1FB5B1B4-0389-4109-BF5A-18B27E42D957}">
      <dgm:prSet/>
      <dgm:spPr/>
      <dgm:t>
        <a:bodyPr/>
        <a:lstStyle/>
        <a:p>
          <a:endParaRPr lang="en-US" sz="1800">
            <a:latin typeface="+mn-lt"/>
          </a:endParaRPr>
        </a:p>
      </dgm:t>
    </dgm:pt>
    <dgm:pt modelId="{F40F7BB7-A941-43F8-AF35-6168BD814C17}" type="pres">
      <dgm:prSet presAssocID="{BAFDBCC9-7706-47E0-A628-E0434478BE8E}" presName="hierChild1" presStyleCnt="0">
        <dgm:presLayoutVars>
          <dgm:chPref val="1"/>
          <dgm:dir/>
          <dgm:animOne val="branch"/>
          <dgm:animLvl val="lvl"/>
          <dgm:resizeHandles/>
        </dgm:presLayoutVars>
      </dgm:prSet>
      <dgm:spPr/>
      <dgm:t>
        <a:bodyPr/>
        <a:lstStyle/>
        <a:p>
          <a:endParaRPr lang="en-US"/>
        </a:p>
      </dgm:t>
    </dgm:pt>
    <dgm:pt modelId="{9C2D25C0-DF7F-4002-A455-A9881BFE41D1}" type="pres">
      <dgm:prSet presAssocID="{EDB39F4B-EDF7-4A8F-8B48-24A2E2BDAD4D}" presName="hierRoot1" presStyleCnt="0"/>
      <dgm:spPr/>
    </dgm:pt>
    <dgm:pt modelId="{04BB7AA3-7227-4C74-9ED4-A6DBA2AAE658}" type="pres">
      <dgm:prSet presAssocID="{EDB39F4B-EDF7-4A8F-8B48-24A2E2BDAD4D}" presName="composite" presStyleCnt="0"/>
      <dgm:spPr/>
    </dgm:pt>
    <dgm:pt modelId="{36D37DEC-5FC3-47DC-B2DB-4AAA91D68A1A}" type="pres">
      <dgm:prSet presAssocID="{EDB39F4B-EDF7-4A8F-8B48-24A2E2BDAD4D}" presName="background" presStyleLbl="node0" presStyleIdx="0" presStyleCnt="1"/>
      <dgm:spPr>
        <a:xfrm>
          <a:off x="4021349" y="581"/>
          <a:ext cx="1840743" cy="1168872"/>
        </a:xfrm>
        <a:prstGeom prst="roundRect">
          <a:avLst>
            <a:gd name="adj" fmla="val 10000"/>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DE3B4DA8-1B78-45DE-BF1E-E08CF2E58135}" type="pres">
      <dgm:prSet presAssocID="{EDB39F4B-EDF7-4A8F-8B48-24A2E2BDAD4D}" presName="text" presStyleLbl="fgAcc0" presStyleIdx="0" presStyleCnt="1">
        <dgm:presLayoutVars>
          <dgm:chPref val="3"/>
        </dgm:presLayoutVars>
      </dgm:prSet>
      <dgm:spPr>
        <a:prstGeom prst="roundRect">
          <a:avLst>
            <a:gd name="adj" fmla="val 10000"/>
          </a:avLst>
        </a:prstGeom>
      </dgm:spPr>
      <dgm:t>
        <a:bodyPr/>
        <a:lstStyle/>
        <a:p>
          <a:endParaRPr lang="en-US"/>
        </a:p>
      </dgm:t>
    </dgm:pt>
    <dgm:pt modelId="{027F1289-F396-4436-8AEE-CC9FDE10EAFD}" type="pres">
      <dgm:prSet presAssocID="{EDB39F4B-EDF7-4A8F-8B48-24A2E2BDAD4D}" presName="hierChild2" presStyleCnt="0"/>
      <dgm:spPr/>
    </dgm:pt>
    <dgm:pt modelId="{7502C4F6-BAB8-4616-A9FC-30306E89D5A7}" type="pres">
      <dgm:prSet presAssocID="{848A1C04-3621-4236-9C98-17AEF42C8F21}" presName="Name10" presStyleLbl="parChTrans1D2" presStyleIdx="0" presStyleCnt="3"/>
      <dgm:spPr>
        <a:custGeom>
          <a:avLst/>
          <a:gdLst/>
          <a:ahLst/>
          <a:cxnLst/>
          <a:rect l="0" t="0" r="0" b="0"/>
          <a:pathLst>
            <a:path>
              <a:moveTo>
                <a:pt x="2249797" y="0"/>
              </a:moveTo>
              <a:lnTo>
                <a:pt x="2249797" y="364825"/>
              </a:lnTo>
              <a:lnTo>
                <a:pt x="0" y="364825"/>
              </a:lnTo>
              <a:lnTo>
                <a:pt x="0" y="535349"/>
              </a:lnTo>
            </a:path>
          </a:pathLst>
        </a:custGeom>
      </dgm:spPr>
      <dgm:t>
        <a:bodyPr/>
        <a:lstStyle/>
        <a:p>
          <a:endParaRPr lang="en-US"/>
        </a:p>
      </dgm:t>
    </dgm:pt>
    <dgm:pt modelId="{35F1CD1E-7ECE-4B9F-8784-ED0C2A2683FB}" type="pres">
      <dgm:prSet presAssocID="{A9E99F97-D00C-47DB-A5D8-70369E867705}" presName="hierRoot2" presStyleCnt="0"/>
      <dgm:spPr/>
    </dgm:pt>
    <dgm:pt modelId="{F0F003E4-0642-4862-A595-B0F0EE45EE90}" type="pres">
      <dgm:prSet presAssocID="{A9E99F97-D00C-47DB-A5D8-70369E867705}" presName="composite2" presStyleCnt="0"/>
      <dgm:spPr/>
    </dgm:pt>
    <dgm:pt modelId="{BD2922E9-BC81-435C-B654-6F6DFC6169BD}" type="pres">
      <dgm:prSet presAssocID="{A9E99F97-D00C-47DB-A5D8-70369E867705}" presName="background2" presStyleLbl="node2" presStyleIdx="0" presStyleCnt="3"/>
      <dgm:spPr>
        <a:xfrm>
          <a:off x="1771551" y="1704802"/>
          <a:ext cx="1840743"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pt>
    <dgm:pt modelId="{423E0CD1-38B5-4449-950E-22A260BDA684}" type="pres">
      <dgm:prSet presAssocID="{A9E99F97-D00C-47DB-A5D8-70369E867705}" presName="text2" presStyleLbl="fgAcc2" presStyleIdx="0" presStyleCnt="3">
        <dgm:presLayoutVars>
          <dgm:chPref val="3"/>
        </dgm:presLayoutVars>
      </dgm:prSet>
      <dgm:spPr>
        <a:prstGeom prst="roundRect">
          <a:avLst>
            <a:gd name="adj" fmla="val 10000"/>
          </a:avLst>
        </a:prstGeom>
      </dgm:spPr>
      <dgm:t>
        <a:bodyPr/>
        <a:lstStyle/>
        <a:p>
          <a:endParaRPr lang="en-US"/>
        </a:p>
      </dgm:t>
    </dgm:pt>
    <dgm:pt modelId="{16377E29-01EB-44FC-873E-90DA3D01502F}" type="pres">
      <dgm:prSet presAssocID="{A9E99F97-D00C-47DB-A5D8-70369E867705}" presName="hierChild3" presStyleCnt="0"/>
      <dgm:spPr/>
    </dgm:pt>
    <dgm:pt modelId="{62B501CD-C890-4487-AAB7-C2F6D603B6B1}" type="pres">
      <dgm:prSet presAssocID="{518F6438-B200-42D1-98FD-D42049E566F8}" presName="Name17" presStyleLbl="parChTrans1D3" presStyleIdx="0" presStyleCnt="3"/>
      <dgm:spPr>
        <a:custGeom>
          <a:avLst/>
          <a:gdLst/>
          <a:ahLst/>
          <a:cxnLst/>
          <a:rect l="0" t="0" r="0" b="0"/>
          <a:pathLst>
            <a:path>
              <a:moveTo>
                <a:pt x="45720" y="0"/>
              </a:moveTo>
              <a:lnTo>
                <a:pt x="45720" y="535349"/>
              </a:lnTo>
            </a:path>
          </a:pathLst>
        </a:custGeom>
      </dgm:spPr>
      <dgm:t>
        <a:bodyPr/>
        <a:lstStyle/>
        <a:p>
          <a:endParaRPr lang="en-US"/>
        </a:p>
      </dgm:t>
    </dgm:pt>
    <dgm:pt modelId="{069C19A6-3CD7-4A53-9C86-72D1A86FBF18}" type="pres">
      <dgm:prSet presAssocID="{63B89283-3F83-459B-B908-FE4D4F004A31}" presName="hierRoot3" presStyleCnt="0"/>
      <dgm:spPr/>
    </dgm:pt>
    <dgm:pt modelId="{FB793AE1-1DE6-4701-8309-BBF953C5E1DF}" type="pres">
      <dgm:prSet presAssocID="{63B89283-3F83-459B-B908-FE4D4F004A31}" presName="composite3" presStyleCnt="0"/>
      <dgm:spPr/>
    </dgm:pt>
    <dgm:pt modelId="{53B856BF-BE3D-42C3-9968-D79F1B954340}" type="pres">
      <dgm:prSet presAssocID="{63B89283-3F83-459B-B908-FE4D4F004A31}" presName="background3" presStyleLbl="node3" presStyleIdx="0" presStyleCnt="3"/>
      <dgm:spPr>
        <a:xfrm>
          <a:off x="1771551" y="3409024"/>
          <a:ext cx="1840743"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pt>
    <dgm:pt modelId="{3C062735-C796-4C1C-B698-8C4B3B349C16}" type="pres">
      <dgm:prSet presAssocID="{63B89283-3F83-459B-B908-FE4D4F004A31}" presName="text3" presStyleLbl="fgAcc3" presStyleIdx="0" presStyleCnt="3">
        <dgm:presLayoutVars>
          <dgm:chPref val="3"/>
        </dgm:presLayoutVars>
      </dgm:prSet>
      <dgm:spPr>
        <a:prstGeom prst="roundRect">
          <a:avLst>
            <a:gd name="adj" fmla="val 10000"/>
          </a:avLst>
        </a:prstGeom>
      </dgm:spPr>
      <dgm:t>
        <a:bodyPr/>
        <a:lstStyle/>
        <a:p>
          <a:endParaRPr lang="en-US"/>
        </a:p>
      </dgm:t>
    </dgm:pt>
    <dgm:pt modelId="{3B6E883D-941C-422D-BC0B-11518D0A7F5C}" type="pres">
      <dgm:prSet presAssocID="{63B89283-3F83-459B-B908-FE4D4F004A31}" presName="hierChild4" presStyleCnt="0"/>
      <dgm:spPr/>
    </dgm:pt>
    <dgm:pt modelId="{F161A53F-7AC0-4CD7-AF3E-0B0B8D11DEAD}" type="pres">
      <dgm:prSet presAssocID="{65CEA795-B320-4212-A3BB-2CEDB6964220}" presName="Name23" presStyleLbl="parChTrans1D4" presStyleIdx="0" presStyleCnt="2"/>
      <dgm:spPr>
        <a:custGeom>
          <a:avLst/>
          <a:gdLst/>
          <a:ahLst/>
          <a:cxnLst/>
          <a:rect l="0" t="0" r="0" b="0"/>
          <a:pathLst>
            <a:path>
              <a:moveTo>
                <a:pt x="1124898" y="0"/>
              </a:moveTo>
              <a:lnTo>
                <a:pt x="1124898" y="364825"/>
              </a:lnTo>
              <a:lnTo>
                <a:pt x="0" y="364825"/>
              </a:lnTo>
              <a:lnTo>
                <a:pt x="0" y="535349"/>
              </a:lnTo>
            </a:path>
          </a:pathLst>
        </a:custGeom>
      </dgm:spPr>
      <dgm:t>
        <a:bodyPr/>
        <a:lstStyle/>
        <a:p>
          <a:endParaRPr lang="en-US"/>
        </a:p>
      </dgm:t>
    </dgm:pt>
    <dgm:pt modelId="{633699EC-9672-4FB6-BEF5-F44FBAE4A97E}" type="pres">
      <dgm:prSet presAssocID="{89AFC597-90ED-4349-AEA8-D65CE5CB174C}" presName="hierRoot4" presStyleCnt="0"/>
      <dgm:spPr/>
    </dgm:pt>
    <dgm:pt modelId="{9F01D7C3-FD6F-41DA-AD4D-4C1DC5F7C795}" type="pres">
      <dgm:prSet presAssocID="{89AFC597-90ED-4349-AEA8-D65CE5CB174C}" presName="composite4" presStyleCnt="0"/>
      <dgm:spPr/>
    </dgm:pt>
    <dgm:pt modelId="{8712CF74-D39E-4672-B54E-31BC26CD8490}" type="pres">
      <dgm:prSet presAssocID="{89AFC597-90ED-4349-AEA8-D65CE5CB174C}" presName="background4" presStyleLbl="node4" presStyleIdx="0" presStyleCnt="2"/>
      <dgm:spPr>
        <a:xfrm>
          <a:off x="446582" y="5113246"/>
          <a:ext cx="2240884"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pt>
    <dgm:pt modelId="{BB9C9CE0-9875-4D80-A6DC-C1A1EC7B0224}" type="pres">
      <dgm:prSet presAssocID="{89AFC597-90ED-4349-AEA8-D65CE5CB174C}" presName="text4" presStyleLbl="fgAcc4" presStyleIdx="0" presStyleCnt="2" custScaleX="157642">
        <dgm:presLayoutVars>
          <dgm:chPref val="3"/>
        </dgm:presLayoutVars>
      </dgm:prSet>
      <dgm:spPr>
        <a:prstGeom prst="roundRect">
          <a:avLst>
            <a:gd name="adj" fmla="val 10000"/>
          </a:avLst>
        </a:prstGeom>
      </dgm:spPr>
      <dgm:t>
        <a:bodyPr/>
        <a:lstStyle/>
        <a:p>
          <a:endParaRPr lang="en-US"/>
        </a:p>
      </dgm:t>
    </dgm:pt>
    <dgm:pt modelId="{FCF1BEF0-C039-4B9D-96CB-6CF69CC7F98E}" type="pres">
      <dgm:prSet presAssocID="{89AFC597-90ED-4349-AEA8-D65CE5CB174C}" presName="hierChild5" presStyleCnt="0"/>
      <dgm:spPr/>
    </dgm:pt>
    <dgm:pt modelId="{DF9533C8-BCDD-4631-907B-1242CE9086DB}" type="pres">
      <dgm:prSet presAssocID="{2642A94F-4443-48EC-B7C8-B5E99D53225A}" presName="Name23" presStyleLbl="parChTrans1D4" presStyleIdx="1" presStyleCnt="2"/>
      <dgm:spPr>
        <a:custGeom>
          <a:avLst/>
          <a:gdLst/>
          <a:ahLst/>
          <a:cxnLst/>
          <a:rect l="0" t="0" r="0" b="0"/>
          <a:pathLst>
            <a:path>
              <a:moveTo>
                <a:pt x="0" y="0"/>
              </a:moveTo>
              <a:lnTo>
                <a:pt x="0" y="364825"/>
              </a:lnTo>
              <a:lnTo>
                <a:pt x="1324969" y="364825"/>
              </a:lnTo>
              <a:lnTo>
                <a:pt x="1324969" y="535349"/>
              </a:lnTo>
            </a:path>
          </a:pathLst>
        </a:custGeom>
      </dgm:spPr>
      <dgm:t>
        <a:bodyPr/>
        <a:lstStyle/>
        <a:p>
          <a:endParaRPr lang="en-US"/>
        </a:p>
      </dgm:t>
    </dgm:pt>
    <dgm:pt modelId="{0ABD83C9-A979-42A0-B375-23B27A419C71}" type="pres">
      <dgm:prSet presAssocID="{6555C82B-120B-4285-802B-4CFA5317A249}" presName="hierRoot4" presStyleCnt="0"/>
      <dgm:spPr/>
    </dgm:pt>
    <dgm:pt modelId="{06EFBBEB-9A1C-4F85-992C-69249465B498}" type="pres">
      <dgm:prSet presAssocID="{6555C82B-120B-4285-802B-4CFA5317A249}" presName="composite4" presStyleCnt="0"/>
      <dgm:spPr/>
    </dgm:pt>
    <dgm:pt modelId="{446F690F-0977-4D07-A691-5758AD809D01}" type="pres">
      <dgm:prSet presAssocID="{6555C82B-120B-4285-802B-4CFA5317A249}" presName="background4" presStyleLbl="node4" presStyleIdx="1" presStyleCnt="2"/>
      <dgm:spPr>
        <a:xfrm>
          <a:off x="3096520" y="5113246"/>
          <a:ext cx="1840743" cy="1168872"/>
        </a:xfrm>
        <a:prstGeom prst="roundRect">
          <a:avLst>
            <a:gd name="adj" fmla="val 10000"/>
          </a:avLst>
        </a:prstGeom>
        <a:solidFill>
          <a:srgbClr val="C0504D">
            <a:lumMod val="60000"/>
            <a:lumOff val="40000"/>
          </a:srgbClr>
        </a:solidFill>
        <a:ln w="25400" cap="flat" cmpd="sng" algn="ctr">
          <a:solidFill>
            <a:sysClr val="window" lastClr="FFFFFF">
              <a:hueOff val="0"/>
              <a:satOff val="0"/>
              <a:lumOff val="0"/>
              <a:alphaOff val="0"/>
            </a:sysClr>
          </a:solidFill>
          <a:prstDash val="solid"/>
        </a:ln>
        <a:effectLst/>
      </dgm:spPr>
    </dgm:pt>
    <dgm:pt modelId="{1734CAFD-C4A6-40D3-B2E5-69F561076C82}" type="pres">
      <dgm:prSet presAssocID="{6555C82B-120B-4285-802B-4CFA5317A249}" presName="text4" presStyleLbl="fgAcc4" presStyleIdx="1" presStyleCnt="2" custScaleX="155377">
        <dgm:presLayoutVars>
          <dgm:chPref val="3"/>
        </dgm:presLayoutVars>
      </dgm:prSet>
      <dgm:spPr>
        <a:prstGeom prst="roundRect">
          <a:avLst>
            <a:gd name="adj" fmla="val 10000"/>
          </a:avLst>
        </a:prstGeom>
      </dgm:spPr>
      <dgm:t>
        <a:bodyPr/>
        <a:lstStyle/>
        <a:p>
          <a:endParaRPr lang="en-US"/>
        </a:p>
      </dgm:t>
    </dgm:pt>
    <dgm:pt modelId="{C1245582-7BE3-45D0-8F29-9DE292F10374}" type="pres">
      <dgm:prSet presAssocID="{6555C82B-120B-4285-802B-4CFA5317A249}" presName="hierChild5" presStyleCnt="0"/>
      <dgm:spPr/>
    </dgm:pt>
    <dgm:pt modelId="{24F7C5FE-26D3-4774-BB22-C8742F648F54}" type="pres">
      <dgm:prSet presAssocID="{CC90FED6-18E5-44E1-BA7E-42FADA64FE3C}" presName="Name10" presStyleLbl="parChTrans1D2" presStyleIdx="1" presStyleCnt="3"/>
      <dgm:spPr>
        <a:custGeom>
          <a:avLst/>
          <a:gdLst/>
          <a:ahLst/>
          <a:cxnLst/>
          <a:rect l="0" t="0" r="0" b="0"/>
          <a:pathLst>
            <a:path>
              <a:moveTo>
                <a:pt x="45720" y="0"/>
              </a:moveTo>
              <a:lnTo>
                <a:pt x="45720" y="535349"/>
              </a:lnTo>
            </a:path>
          </a:pathLst>
        </a:custGeom>
      </dgm:spPr>
      <dgm:t>
        <a:bodyPr/>
        <a:lstStyle/>
        <a:p>
          <a:endParaRPr lang="en-US"/>
        </a:p>
      </dgm:t>
    </dgm:pt>
    <dgm:pt modelId="{EBB4B5FD-E8AF-4D0C-8FF8-077779A100CC}" type="pres">
      <dgm:prSet presAssocID="{93FB8C94-BCA4-42A1-9860-F9DB154DDC54}" presName="hierRoot2" presStyleCnt="0"/>
      <dgm:spPr/>
    </dgm:pt>
    <dgm:pt modelId="{043F599D-B2B5-43EF-B387-71D27768EC3F}" type="pres">
      <dgm:prSet presAssocID="{93FB8C94-BCA4-42A1-9860-F9DB154DDC54}" presName="composite2" presStyleCnt="0"/>
      <dgm:spPr/>
    </dgm:pt>
    <dgm:pt modelId="{F1DEC968-E8B5-4CCA-8E6E-1CD2EB2EBD9C}" type="pres">
      <dgm:prSet presAssocID="{93FB8C94-BCA4-42A1-9860-F9DB154DDC54}" presName="background2" presStyleLbl="node2" presStyleIdx="1" presStyleCnt="3"/>
      <dgm:spPr>
        <a:xfrm>
          <a:off x="4021349" y="1704802"/>
          <a:ext cx="1840743" cy="1168872"/>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pt>
    <dgm:pt modelId="{FE91843E-7A95-4A2D-9316-7D4CEB13B7EE}" type="pres">
      <dgm:prSet presAssocID="{93FB8C94-BCA4-42A1-9860-F9DB154DDC54}" presName="text2" presStyleLbl="fgAcc2" presStyleIdx="1" presStyleCnt="3">
        <dgm:presLayoutVars>
          <dgm:chPref val="3"/>
        </dgm:presLayoutVars>
      </dgm:prSet>
      <dgm:spPr>
        <a:prstGeom prst="roundRect">
          <a:avLst>
            <a:gd name="adj" fmla="val 10000"/>
          </a:avLst>
        </a:prstGeom>
      </dgm:spPr>
      <dgm:t>
        <a:bodyPr/>
        <a:lstStyle/>
        <a:p>
          <a:endParaRPr lang="en-US"/>
        </a:p>
      </dgm:t>
    </dgm:pt>
    <dgm:pt modelId="{9ECCE31F-23DE-4840-B789-AEDB7C951866}" type="pres">
      <dgm:prSet presAssocID="{93FB8C94-BCA4-42A1-9860-F9DB154DDC54}" presName="hierChild3" presStyleCnt="0"/>
      <dgm:spPr/>
    </dgm:pt>
    <dgm:pt modelId="{6874EB6B-D971-402E-97DD-F4F9DEA69CA1}" type="pres">
      <dgm:prSet presAssocID="{3FA38A28-ECC9-484E-B217-1CE63F9FBD1D}" presName="Name17" presStyleLbl="parChTrans1D3" presStyleIdx="1" presStyleCnt="3"/>
      <dgm:spPr>
        <a:custGeom>
          <a:avLst/>
          <a:gdLst/>
          <a:ahLst/>
          <a:cxnLst/>
          <a:rect l="0" t="0" r="0" b="0"/>
          <a:pathLst>
            <a:path>
              <a:moveTo>
                <a:pt x="45720" y="0"/>
              </a:moveTo>
              <a:lnTo>
                <a:pt x="45720" y="535349"/>
              </a:lnTo>
            </a:path>
          </a:pathLst>
        </a:custGeom>
      </dgm:spPr>
      <dgm:t>
        <a:bodyPr/>
        <a:lstStyle/>
        <a:p>
          <a:endParaRPr lang="en-US"/>
        </a:p>
      </dgm:t>
    </dgm:pt>
    <dgm:pt modelId="{529DD59B-2AF2-4035-A183-033663926F66}" type="pres">
      <dgm:prSet presAssocID="{EAB8552B-072A-4AA5-9278-6C5F41000B21}" presName="hierRoot3" presStyleCnt="0"/>
      <dgm:spPr/>
    </dgm:pt>
    <dgm:pt modelId="{C2EA97F4-54D7-44CA-9929-853755E6131F}" type="pres">
      <dgm:prSet presAssocID="{EAB8552B-072A-4AA5-9278-6C5F41000B21}" presName="composite3" presStyleCnt="0"/>
      <dgm:spPr/>
    </dgm:pt>
    <dgm:pt modelId="{F0EC923B-54CD-406C-87F5-488E90311189}" type="pres">
      <dgm:prSet presAssocID="{EAB8552B-072A-4AA5-9278-6C5F41000B21}" presName="background3" presStyleLbl="node3" presStyleIdx="1" presStyleCnt="3"/>
      <dgm:spPr>
        <a:xfrm>
          <a:off x="4021349" y="3409024"/>
          <a:ext cx="1840743" cy="1168872"/>
        </a:xfrm>
        <a:prstGeom prst="roundRect">
          <a:avLst>
            <a:gd name="adj" fmla="val 10000"/>
          </a:avLst>
        </a:prstGeom>
        <a:solidFill>
          <a:srgbClr val="9BBB59">
            <a:lumMod val="60000"/>
            <a:lumOff val="40000"/>
          </a:srgbClr>
        </a:solidFill>
        <a:ln w="25400" cap="flat" cmpd="sng" algn="ctr">
          <a:solidFill>
            <a:sysClr val="window" lastClr="FFFFFF">
              <a:hueOff val="0"/>
              <a:satOff val="0"/>
              <a:lumOff val="0"/>
              <a:alphaOff val="0"/>
            </a:sysClr>
          </a:solidFill>
          <a:prstDash val="solid"/>
        </a:ln>
        <a:effectLst/>
      </dgm:spPr>
    </dgm:pt>
    <dgm:pt modelId="{388D064C-062B-4342-A30F-006B0B391339}" type="pres">
      <dgm:prSet presAssocID="{EAB8552B-072A-4AA5-9278-6C5F41000B21}" presName="text3" presStyleLbl="fgAcc3" presStyleIdx="1" presStyleCnt="3">
        <dgm:presLayoutVars>
          <dgm:chPref val="3"/>
        </dgm:presLayoutVars>
      </dgm:prSet>
      <dgm:spPr>
        <a:prstGeom prst="roundRect">
          <a:avLst>
            <a:gd name="adj" fmla="val 10000"/>
          </a:avLst>
        </a:prstGeom>
      </dgm:spPr>
      <dgm:t>
        <a:bodyPr/>
        <a:lstStyle/>
        <a:p>
          <a:endParaRPr lang="en-US"/>
        </a:p>
      </dgm:t>
    </dgm:pt>
    <dgm:pt modelId="{C5A63EE6-62DB-4DD2-8DE4-A81C7B80A974}" type="pres">
      <dgm:prSet presAssocID="{EAB8552B-072A-4AA5-9278-6C5F41000B21}" presName="hierChild4" presStyleCnt="0"/>
      <dgm:spPr/>
    </dgm:pt>
    <dgm:pt modelId="{5A1EE981-97CC-4FA5-B778-58A7DB483C9E}" type="pres">
      <dgm:prSet presAssocID="{AEAF33AE-59B5-4A29-BC87-DBA45453C9EA}" presName="Name10" presStyleLbl="parChTrans1D2" presStyleIdx="2" presStyleCnt="3"/>
      <dgm:spPr>
        <a:custGeom>
          <a:avLst/>
          <a:gdLst/>
          <a:ahLst/>
          <a:cxnLst/>
          <a:rect l="0" t="0" r="0" b="0"/>
          <a:pathLst>
            <a:path>
              <a:moveTo>
                <a:pt x="0" y="0"/>
              </a:moveTo>
              <a:lnTo>
                <a:pt x="0" y="364825"/>
              </a:lnTo>
              <a:lnTo>
                <a:pt x="2249797" y="364825"/>
              </a:lnTo>
              <a:lnTo>
                <a:pt x="2249797" y="535349"/>
              </a:lnTo>
            </a:path>
          </a:pathLst>
        </a:custGeom>
      </dgm:spPr>
      <dgm:t>
        <a:bodyPr/>
        <a:lstStyle/>
        <a:p>
          <a:endParaRPr lang="en-US"/>
        </a:p>
      </dgm:t>
    </dgm:pt>
    <dgm:pt modelId="{4A3B6D45-E6BD-4AF4-AF3C-2FC374D61334}" type="pres">
      <dgm:prSet presAssocID="{5EEB7109-4FE7-409D-83B3-78EDF4E134E9}" presName="hierRoot2" presStyleCnt="0"/>
      <dgm:spPr/>
    </dgm:pt>
    <dgm:pt modelId="{D992F13F-55FE-48F1-BA94-8BA0DE6D1A47}" type="pres">
      <dgm:prSet presAssocID="{5EEB7109-4FE7-409D-83B3-78EDF4E134E9}" presName="composite2" presStyleCnt="0"/>
      <dgm:spPr/>
    </dgm:pt>
    <dgm:pt modelId="{FA680BD2-6ACF-4C42-815E-5E2260651DA3}" type="pres">
      <dgm:prSet presAssocID="{5EEB7109-4FE7-409D-83B3-78EDF4E134E9}" presName="background2" presStyleLbl="node2" presStyleIdx="2" presStyleCnt="3"/>
      <dgm:spPr>
        <a:xfrm>
          <a:off x="6271146" y="1704802"/>
          <a:ext cx="1840743" cy="1168872"/>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pt>
    <dgm:pt modelId="{501FFC76-BFDA-4149-A20B-FE76426A11BA}" type="pres">
      <dgm:prSet presAssocID="{5EEB7109-4FE7-409D-83B3-78EDF4E134E9}" presName="text2" presStyleLbl="fgAcc2" presStyleIdx="2" presStyleCnt="3">
        <dgm:presLayoutVars>
          <dgm:chPref val="3"/>
        </dgm:presLayoutVars>
      </dgm:prSet>
      <dgm:spPr>
        <a:prstGeom prst="roundRect">
          <a:avLst>
            <a:gd name="adj" fmla="val 10000"/>
          </a:avLst>
        </a:prstGeom>
      </dgm:spPr>
      <dgm:t>
        <a:bodyPr/>
        <a:lstStyle/>
        <a:p>
          <a:endParaRPr lang="en-US"/>
        </a:p>
      </dgm:t>
    </dgm:pt>
    <dgm:pt modelId="{F2D03054-6A42-4E43-9B1B-E9240C00D39C}" type="pres">
      <dgm:prSet presAssocID="{5EEB7109-4FE7-409D-83B3-78EDF4E134E9}" presName="hierChild3" presStyleCnt="0"/>
      <dgm:spPr/>
    </dgm:pt>
    <dgm:pt modelId="{BE7E4E8A-5194-4A61-9F6B-C9F0F975A85A}" type="pres">
      <dgm:prSet presAssocID="{D61BB4C1-DAA7-4A8A-A152-67B6812B6434}" presName="Name17" presStyleLbl="parChTrans1D3" presStyleIdx="2" presStyleCnt="3"/>
      <dgm:spPr>
        <a:custGeom>
          <a:avLst/>
          <a:gdLst/>
          <a:ahLst/>
          <a:cxnLst/>
          <a:rect l="0" t="0" r="0" b="0"/>
          <a:pathLst>
            <a:path>
              <a:moveTo>
                <a:pt x="45720" y="0"/>
              </a:moveTo>
              <a:lnTo>
                <a:pt x="45720" y="535349"/>
              </a:lnTo>
            </a:path>
          </a:pathLst>
        </a:custGeom>
      </dgm:spPr>
      <dgm:t>
        <a:bodyPr/>
        <a:lstStyle/>
        <a:p>
          <a:endParaRPr lang="en-US"/>
        </a:p>
      </dgm:t>
    </dgm:pt>
    <dgm:pt modelId="{84602AC8-0BD6-4237-B6E7-85023133EF23}" type="pres">
      <dgm:prSet presAssocID="{4939A132-8DA3-41D9-B23C-07595F62F743}" presName="hierRoot3" presStyleCnt="0"/>
      <dgm:spPr/>
    </dgm:pt>
    <dgm:pt modelId="{CC8BD41A-F20D-4C79-BB96-590DA556566E}" type="pres">
      <dgm:prSet presAssocID="{4939A132-8DA3-41D9-B23C-07595F62F743}" presName="composite3" presStyleCnt="0"/>
      <dgm:spPr/>
    </dgm:pt>
    <dgm:pt modelId="{7D0D7C58-9ED5-4834-ADDC-39A9B7C63189}" type="pres">
      <dgm:prSet presAssocID="{4939A132-8DA3-41D9-B23C-07595F62F743}" presName="background3" presStyleLbl="node3" presStyleIdx="2" presStyleCnt="3"/>
      <dgm:spPr>
        <a:xfrm>
          <a:off x="6271146" y="3409024"/>
          <a:ext cx="1840743" cy="1168872"/>
        </a:xfrm>
        <a:prstGeom prst="roundRect">
          <a:avLst>
            <a:gd name="adj" fmla="val 10000"/>
          </a:avLst>
        </a:prstGeom>
        <a:solidFill>
          <a:srgbClr val="8064A2">
            <a:lumMod val="60000"/>
            <a:lumOff val="40000"/>
          </a:srgbClr>
        </a:solidFill>
        <a:ln w="25400" cap="flat" cmpd="sng" algn="ctr">
          <a:solidFill>
            <a:sysClr val="window" lastClr="FFFFFF">
              <a:hueOff val="0"/>
              <a:satOff val="0"/>
              <a:lumOff val="0"/>
              <a:alphaOff val="0"/>
            </a:sysClr>
          </a:solidFill>
          <a:prstDash val="solid"/>
        </a:ln>
        <a:effectLst/>
      </dgm:spPr>
    </dgm:pt>
    <dgm:pt modelId="{07A1EDEB-33A2-4F93-BA10-3F01E88420D6}" type="pres">
      <dgm:prSet presAssocID="{4939A132-8DA3-41D9-B23C-07595F62F743}" presName="text3" presStyleLbl="fgAcc3" presStyleIdx="2" presStyleCnt="3">
        <dgm:presLayoutVars>
          <dgm:chPref val="3"/>
        </dgm:presLayoutVars>
      </dgm:prSet>
      <dgm:spPr>
        <a:prstGeom prst="roundRect">
          <a:avLst>
            <a:gd name="adj" fmla="val 10000"/>
          </a:avLst>
        </a:prstGeom>
      </dgm:spPr>
      <dgm:t>
        <a:bodyPr/>
        <a:lstStyle/>
        <a:p>
          <a:endParaRPr lang="en-US"/>
        </a:p>
      </dgm:t>
    </dgm:pt>
    <dgm:pt modelId="{DAB88085-7679-4A69-83CA-FACF3C868538}" type="pres">
      <dgm:prSet presAssocID="{4939A132-8DA3-41D9-B23C-07595F62F743}" presName="hierChild4" presStyleCnt="0"/>
      <dgm:spPr/>
    </dgm:pt>
  </dgm:ptLst>
  <dgm:cxnLst>
    <dgm:cxn modelId="{8788B531-190D-4A95-90D2-8976D5169625}" type="presOf" srcId="{3FA38A28-ECC9-484E-B217-1CE63F9FBD1D}" destId="{6874EB6B-D971-402E-97DD-F4F9DEA69CA1}" srcOrd="0" destOrd="0" presId="urn:microsoft.com/office/officeart/2005/8/layout/hierarchy1"/>
    <dgm:cxn modelId="{164F6357-87E8-4650-8A0E-9FE092DB46A2}" type="presOf" srcId="{2642A94F-4443-48EC-B7C8-B5E99D53225A}" destId="{DF9533C8-BCDD-4631-907B-1242CE9086DB}" srcOrd="0" destOrd="0" presId="urn:microsoft.com/office/officeart/2005/8/layout/hierarchy1"/>
    <dgm:cxn modelId="{B47EEDC6-59CB-40D8-B631-740EC687652B}" type="presOf" srcId="{BAFDBCC9-7706-47E0-A628-E0434478BE8E}" destId="{F40F7BB7-A941-43F8-AF35-6168BD814C17}" srcOrd="0" destOrd="0" presId="urn:microsoft.com/office/officeart/2005/8/layout/hierarchy1"/>
    <dgm:cxn modelId="{0F8AEADB-DD38-4108-B23D-A426BF2C21EA}" type="presOf" srcId="{5EEB7109-4FE7-409D-83B3-78EDF4E134E9}" destId="{501FFC76-BFDA-4149-A20B-FE76426A11BA}" srcOrd="0" destOrd="0" presId="urn:microsoft.com/office/officeart/2005/8/layout/hierarchy1"/>
    <dgm:cxn modelId="{1B8E9B7F-96B3-432B-A626-D83C515E8255}" srcId="{EDB39F4B-EDF7-4A8F-8B48-24A2E2BDAD4D}" destId="{5EEB7109-4FE7-409D-83B3-78EDF4E134E9}" srcOrd="2" destOrd="0" parTransId="{AEAF33AE-59B5-4A29-BC87-DBA45453C9EA}" sibTransId="{4E135476-178A-4D49-929F-3F72C67638EB}"/>
    <dgm:cxn modelId="{FDFE286A-7AA8-4E47-BF5E-50B85BC40322}" type="presOf" srcId="{518F6438-B200-42D1-98FD-D42049E566F8}" destId="{62B501CD-C890-4487-AAB7-C2F6D603B6B1}" srcOrd="0" destOrd="0" presId="urn:microsoft.com/office/officeart/2005/8/layout/hierarchy1"/>
    <dgm:cxn modelId="{11C63C9B-F671-4E9F-956B-1B796669594C}" srcId="{63B89283-3F83-459B-B908-FE4D4F004A31}" destId="{6555C82B-120B-4285-802B-4CFA5317A249}" srcOrd="1" destOrd="0" parTransId="{2642A94F-4443-48EC-B7C8-B5E99D53225A}" sibTransId="{C36BC9EC-0F61-4B0E-BB93-FDADEDE8F0A7}"/>
    <dgm:cxn modelId="{1E876689-7A7F-4121-9FF3-183BCB069F7B}" type="presOf" srcId="{CC90FED6-18E5-44E1-BA7E-42FADA64FE3C}" destId="{24F7C5FE-26D3-4774-BB22-C8742F648F54}" srcOrd="0" destOrd="0" presId="urn:microsoft.com/office/officeart/2005/8/layout/hierarchy1"/>
    <dgm:cxn modelId="{D6F93531-ED30-4980-B06B-939F1231DE34}" type="presOf" srcId="{EDB39F4B-EDF7-4A8F-8B48-24A2E2BDAD4D}" destId="{DE3B4DA8-1B78-45DE-BF1E-E08CF2E58135}" srcOrd="0" destOrd="0" presId="urn:microsoft.com/office/officeart/2005/8/layout/hierarchy1"/>
    <dgm:cxn modelId="{17485C4F-264E-40EE-B5E9-5E6CCF2529A6}" type="presOf" srcId="{848A1C04-3621-4236-9C98-17AEF42C8F21}" destId="{7502C4F6-BAB8-4616-A9FC-30306E89D5A7}" srcOrd="0" destOrd="0" presId="urn:microsoft.com/office/officeart/2005/8/layout/hierarchy1"/>
    <dgm:cxn modelId="{566B9D8D-65ED-4BE5-BFB4-107C5FF0D964}" srcId="{93FB8C94-BCA4-42A1-9860-F9DB154DDC54}" destId="{EAB8552B-072A-4AA5-9278-6C5F41000B21}" srcOrd="0" destOrd="0" parTransId="{3FA38A28-ECC9-484E-B217-1CE63F9FBD1D}" sibTransId="{AD028513-9A42-49A6-A780-16A4107A9047}"/>
    <dgm:cxn modelId="{635BF5FA-EF92-4CD8-A240-7E63310A6F58}" type="presOf" srcId="{A9E99F97-D00C-47DB-A5D8-70369E867705}" destId="{423E0CD1-38B5-4449-950E-22A260BDA684}" srcOrd="0" destOrd="0" presId="urn:microsoft.com/office/officeart/2005/8/layout/hierarchy1"/>
    <dgm:cxn modelId="{CA582722-38F9-49D8-855F-F290643274E7}" type="presOf" srcId="{EAB8552B-072A-4AA5-9278-6C5F41000B21}" destId="{388D064C-062B-4342-A30F-006B0B391339}" srcOrd="0" destOrd="0" presId="urn:microsoft.com/office/officeart/2005/8/layout/hierarchy1"/>
    <dgm:cxn modelId="{99D61234-E1AA-4C89-AF7D-E89F1ABFBE16}" type="presOf" srcId="{6555C82B-120B-4285-802B-4CFA5317A249}" destId="{1734CAFD-C4A6-40D3-B2E5-69F561076C82}" srcOrd="0" destOrd="0" presId="urn:microsoft.com/office/officeart/2005/8/layout/hierarchy1"/>
    <dgm:cxn modelId="{F9D94897-C7BD-4E50-8D0F-FD4FC4B67007}" type="presOf" srcId="{AEAF33AE-59B5-4A29-BC87-DBA45453C9EA}" destId="{5A1EE981-97CC-4FA5-B778-58A7DB483C9E}" srcOrd="0" destOrd="0" presId="urn:microsoft.com/office/officeart/2005/8/layout/hierarchy1"/>
    <dgm:cxn modelId="{3C53A918-A147-4CB6-AC9E-016F448BDE7B}" type="presOf" srcId="{89AFC597-90ED-4349-AEA8-D65CE5CB174C}" destId="{BB9C9CE0-9875-4D80-A6DC-C1A1EC7B0224}" srcOrd="0" destOrd="0" presId="urn:microsoft.com/office/officeart/2005/8/layout/hierarchy1"/>
    <dgm:cxn modelId="{17019C2A-89AF-41BB-A4BC-05A7AC7E73A2}" srcId="{63B89283-3F83-459B-B908-FE4D4F004A31}" destId="{89AFC597-90ED-4349-AEA8-D65CE5CB174C}" srcOrd="0" destOrd="0" parTransId="{65CEA795-B320-4212-A3BB-2CEDB6964220}" sibTransId="{B553F152-B0F3-4C48-BE86-24DA1CFE203B}"/>
    <dgm:cxn modelId="{473BA6AA-5109-49E2-A949-FB4462F3A066}" type="presOf" srcId="{D61BB4C1-DAA7-4A8A-A152-67B6812B6434}" destId="{BE7E4E8A-5194-4A61-9F6B-C9F0F975A85A}" srcOrd="0" destOrd="0" presId="urn:microsoft.com/office/officeart/2005/8/layout/hierarchy1"/>
    <dgm:cxn modelId="{B9795D84-AAB7-44FD-A453-C314F05250BE}" srcId="{A9E99F97-D00C-47DB-A5D8-70369E867705}" destId="{63B89283-3F83-459B-B908-FE4D4F004A31}" srcOrd="0" destOrd="0" parTransId="{518F6438-B200-42D1-98FD-D42049E566F8}" sibTransId="{AB3200D8-8C35-41E7-87B8-79136F262F8B}"/>
    <dgm:cxn modelId="{8F29048E-2A25-4C1E-A141-54F86F8D9C84}" type="presOf" srcId="{4939A132-8DA3-41D9-B23C-07595F62F743}" destId="{07A1EDEB-33A2-4F93-BA10-3F01E88420D6}" srcOrd="0" destOrd="0" presId="urn:microsoft.com/office/officeart/2005/8/layout/hierarchy1"/>
    <dgm:cxn modelId="{877C0274-5968-4F48-B0BE-BA370DBDC962}" srcId="{EDB39F4B-EDF7-4A8F-8B48-24A2E2BDAD4D}" destId="{93FB8C94-BCA4-42A1-9860-F9DB154DDC54}" srcOrd="1" destOrd="0" parTransId="{CC90FED6-18E5-44E1-BA7E-42FADA64FE3C}" sibTransId="{F72289E5-53ED-49C6-AA05-D8AFFDCE615C}"/>
    <dgm:cxn modelId="{182C6F62-5C56-4AAB-B90A-9DC9ACCAB95B}" type="presOf" srcId="{93FB8C94-BCA4-42A1-9860-F9DB154DDC54}" destId="{FE91843E-7A95-4A2D-9316-7D4CEB13B7EE}" srcOrd="0" destOrd="0" presId="urn:microsoft.com/office/officeart/2005/8/layout/hierarchy1"/>
    <dgm:cxn modelId="{17B4DEB4-6870-46DE-915B-4F19DE1AD03D}" type="presOf" srcId="{65CEA795-B320-4212-A3BB-2CEDB6964220}" destId="{F161A53F-7AC0-4CD7-AF3E-0B0B8D11DEAD}" srcOrd="0" destOrd="0" presId="urn:microsoft.com/office/officeart/2005/8/layout/hierarchy1"/>
    <dgm:cxn modelId="{7CD63427-0EC1-44DD-AFC2-AF54AFCBE9B9}" srcId="{EDB39F4B-EDF7-4A8F-8B48-24A2E2BDAD4D}" destId="{A9E99F97-D00C-47DB-A5D8-70369E867705}" srcOrd="0" destOrd="0" parTransId="{848A1C04-3621-4236-9C98-17AEF42C8F21}" sibTransId="{5080A167-1DA6-44D0-A4B3-4B0353E6DF88}"/>
    <dgm:cxn modelId="{899339B0-D427-4664-B0D9-B323026AC31F}" srcId="{BAFDBCC9-7706-47E0-A628-E0434478BE8E}" destId="{EDB39F4B-EDF7-4A8F-8B48-24A2E2BDAD4D}" srcOrd="0" destOrd="0" parTransId="{F27B8AC7-0A43-4488-9C75-17FEDBD0617B}" sibTransId="{6C7D008F-853F-45DA-B6A5-67C55965585F}"/>
    <dgm:cxn modelId="{1FB5B1B4-0389-4109-BF5A-18B27E42D957}" srcId="{5EEB7109-4FE7-409D-83B3-78EDF4E134E9}" destId="{4939A132-8DA3-41D9-B23C-07595F62F743}" srcOrd="0" destOrd="0" parTransId="{D61BB4C1-DAA7-4A8A-A152-67B6812B6434}" sibTransId="{9999576C-17BA-4826-8641-B5269DBB6D2A}"/>
    <dgm:cxn modelId="{663D1D6B-D2F7-48CC-93DF-B390292C9358}" type="presOf" srcId="{63B89283-3F83-459B-B908-FE4D4F004A31}" destId="{3C062735-C796-4C1C-B698-8C4B3B349C16}" srcOrd="0" destOrd="0" presId="urn:microsoft.com/office/officeart/2005/8/layout/hierarchy1"/>
    <dgm:cxn modelId="{980995C1-71A5-4F92-8024-6F23619895A4}" type="presParOf" srcId="{F40F7BB7-A941-43F8-AF35-6168BD814C17}" destId="{9C2D25C0-DF7F-4002-A455-A9881BFE41D1}" srcOrd="0" destOrd="0" presId="urn:microsoft.com/office/officeart/2005/8/layout/hierarchy1"/>
    <dgm:cxn modelId="{77711A7D-A82F-4FCA-BDBA-54717BC5947E}" type="presParOf" srcId="{9C2D25C0-DF7F-4002-A455-A9881BFE41D1}" destId="{04BB7AA3-7227-4C74-9ED4-A6DBA2AAE658}" srcOrd="0" destOrd="0" presId="urn:microsoft.com/office/officeart/2005/8/layout/hierarchy1"/>
    <dgm:cxn modelId="{E1E14F62-5BBA-4601-9DA1-80EAB277258B}" type="presParOf" srcId="{04BB7AA3-7227-4C74-9ED4-A6DBA2AAE658}" destId="{36D37DEC-5FC3-47DC-B2DB-4AAA91D68A1A}" srcOrd="0" destOrd="0" presId="urn:microsoft.com/office/officeart/2005/8/layout/hierarchy1"/>
    <dgm:cxn modelId="{889C7508-6FE4-4EA2-AEC5-BC90AF42A64D}" type="presParOf" srcId="{04BB7AA3-7227-4C74-9ED4-A6DBA2AAE658}" destId="{DE3B4DA8-1B78-45DE-BF1E-E08CF2E58135}" srcOrd="1" destOrd="0" presId="urn:microsoft.com/office/officeart/2005/8/layout/hierarchy1"/>
    <dgm:cxn modelId="{6B8B81F5-797D-437F-A35A-A8CC1F92E9C0}" type="presParOf" srcId="{9C2D25C0-DF7F-4002-A455-A9881BFE41D1}" destId="{027F1289-F396-4436-8AEE-CC9FDE10EAFD}" srcOrd="1" destOrd="0" presId="urn:microsoft.com/office/officeart/2005/8/layout/hierarchy1"/>
    <dgm:cxn modelId="{9EB2FDCE-C527-4C45-B402-1A53EB178710}" type="presParOf" srcId="{027F1289-F396-4436-8AEE-CC9FDE10EAFD}" destId="{7502C4F6-BAB8-4616-A9FC-30306E89D5A7}" srcOrd="0" destOrd="0" presId="urn:microsoft.com/office/officeart/2005/8/layout/hierarchy1"/>
    <dgm:cxn modelId="{845E6282-8795-4DC9-8F6B-3EFE2221563E}" type="presParOf" srcId="{027F1289-F396-4436-8AEE-CC9FDE10EAFD}" destId="{35F1CD1E-7ECE-4B9F-8784-ED0C2A2683FB}" srcOrd="1" destOrd="0" presId="urn:microsoft.com/office/officeart/2005/8/layout/hierarchy1"/>
    <dgm:cxn modelId="{AB50626D-B666-4BB8-84E7-36409C352D1A}" type="presParOf" srcId="{35F1CD1E-7ECE-4B9F-8784-ED0C2A2683FB}" destId="{F0F003E4-0642-4862-A595-B0F0EE45EE90}" srcOrd="0" destOrd="0" presId="urn:microsoft.com/office/officeart/2005/8/layout/hierarchy1"/>
    <dgm:cxn modelId="{02A5915A-9FCA-436F-8F93-7A878BC614C3}" type="presParOf" srcId="{F0F003E4-0642-4862-A595-B0F0EE45EE90}" destId="{BD2922E9-BC81-435C-B654-6F6DFC6169BD}" srcOrd="0" destOrd="0" presId="urn:microsoft.com/office/officeart/2005/8/layout/hierarchy1"/>
    <dgm:cxn modelId="{B45E8E7F-754F-4687-9E32-C0DC6B3AD98B}" type="presParOf" srcId="{F0F003E4-0642-4862-A595-B0F0EE45EE90}" destId="{423E0CD1-38B5-4449-950E-22A260BDA684}" srcOrd="1" destOrd="0" presId="urn:microsoft.com/office/officeart/2005/8/layout/hierarchy1"/>
    <dgm:cxn modelId="{F2DC0204-7468-413F-8C6F-ABF5A357C47C}" type="presParOf" srcId="{35F1CD1E-7ECE-4B9F-8784-ED0C2A2683FB}" destId="{16377E29-01EB-44FC-873E-90DA3D01502F}" srcOrd="1" destOrd="0" presId="urn:microsoft.com/office/officeart/2005/8/layout/hierarchy1"/>
    <dgm:cxn modelId="{E5D057B2-3959-4954-9543-B81E6C6C43A0}" type="presParOf" srcId="{16377E29-01EB-44FC-873E-90DA3D01502F}" destId="{62B501CD-C890-4487-AAB7-C2F6D603B6B1}" srcOrd="0" destOrd="0" presId="urn:microsoft.com/office/officeart/2005/8/layout/hierarchy1"/>
    <dgm:cxn modelId="{55CD21D7-06DF-4645-8CE4-2DB1DFABF6E3}" type="presParOf" srcId="{16377E29-01EB-44FC-873E-90DA3D01502F}" destId="{069C19A6-3CD7-4A53-9C86-72D1A86FBF18}" srcOrd="1" destOrd="0" presId="urn:microsoft.com/office/officeart/2005/8/layout/hierarchy1"/>
    <dgm:cxn modelId="{3D0E2783-DDE6-4650-B112-0A827FF3CAF9}" type="presParOf" srcId="{069C19A6-3CD7-4A53-9C86-72D1A86FBF18}" destId="{FB793AE1-1DE6-4701-8309-BBF953C5E1DF}" srcOrd="0" destOrd="0" presId="urn:microsoft.com/office/officeart/2005/8/layout/hierarchy1"/>
    <dgm:cxn modelId="{C8549B76-8323-4B99-82DB-5D276327E2A2}" type="presParOf" srcId="{FB793AE1-1DE6-4701-8309-BBF953C5E1DF}" destId="{53B856BF-BE3D-42C3-9968-D79F1B954340}" srcOrd="0" destOrd="0" presId="urn:microsoft.com/office/officeart/2005/8/layout/hierarchy1"/>
    <dgm:cxn modelId="{B921379B-AE19-46E1-BA46-5D27DE5FDD0C}" type="presParOf" srcId="{FB793AE1-1DE6-4701-8309-BBF953C5E1DF}" destId="{3C062735-C796-4C1C-B698-8C4B3B349C16}" srcOrd="1" destOrd="0" presId="urn:microsoft.com/office/officeart/2005/8/layout/hierarchy1"/>
    <dgm:cxn modelId="{1E51120D-54A6-4AD1-A725-E8721A7C6623}" type="presParOf" srcId="{069C19A6-3CD7-4A53-9C86-72D1A86FBF18}" destId="{3B6E883D-941C-422D-BC0B-11518D0A7F5C}" srcOrd="1" destOrd="0" presId="urn:microsoft.com/office/officeart/2005/8/layout/hierarchy1"/>
    <dgm:cxn modelId="{7D5F9340-39AF-4714-A9B0-4C8030754404}" type="presParOf" srcId="{3B6E883D-941C-422D-BC0B-11518D0A7F5C}" destId="{F161A53F-7AC0-4CD7-AF3E-0B0B8D11DEAD}" srcOrd="0" destOrd="0" presId="urn:microsoft.com/office/officeart/2005/8/layout/hierarchy1"/>
    <dgm:cxn modelId="{549E1488-9F5D-4D99-8EF5-A1D9A4B86F9E}" type="presParOf" srcId="{3B6E883D-941C-422D-BC0B-11518D0A7F5C}" destId="{633699EC-9672-4FB6-BEF5-F44FBAE4A97E}" srcOrd="1" destOrd="0" presId="urn:microsoft.com/office/officeart/2005/8/layout/hierarchy1"/>
    <dgm:cxn modelId="{C76E67AB-5B31-4AD0-98D8-D78036C773B3}" type="presParOf" srcId="{633699EC-9672-4FB6-BEF5-F44FBAE4A97E}" destId="{9F01D7C3-FD6F-41DA-AD4D-4C1DC5F7C795}" srcOrd="0" destOrd="0" presId="urn:microsoft.com/office/officeart/2005/8/layout/hierarchy1"/>
    <dgm:cxn modelId="{5CD05FCA-A937-4B25-AAF1-40AD89128B30}" type="presParOf" srcId="{9F01D7C3-FD6F-41DA-AD4D-4C1DC5F7C795}" destId="{8712CF74-D39E-4672-B54E-31BC26CD8490}" srcOrd="0" destOrd="0" presId="urn:microsoft.com/office/officeart/2005/8/layout/hierarchy1"/>
    <dgm:cxn modelId="{5DDD5413-B7E6-4E62-8161-A9A9BDB65AB6}" type="presParOf" srcId="{9F01D7C3-FD6F-41DA-AD4D-4C1DC5F7C795}" destId="{BB9C9CE0-9875-4D80-A6DC-C1A1EC7B0224}" srcOrd="1" destOrd="0" presId="urn:microsoft.com/office/officeart/2005/8/layout/hierarchy1"/>
    <dgm:cxn modelId="{B37A2008-3B00-4E3E-A98A-3F7FF388FD76}" type="presParOf" srcId="{633699EC-9672-4FB6-BEF5-F44FBAE4A97E}" destId="{FCF1BEF0-C039-4B9D-96CB-6CF69CC7F98E}" srcOrd="1" destOrd="0" presId="urn:microsoft.com/office/officeart/2005/8/layout/hierarchy1"/>
    <dgm:cxn modelId="{75C7C91D-02C4-4A10-A069-CB5D07CFD59E}" type="presParOf" srcId="{3B6E883D-941C-422D-BC0B-11518D0A7F5C}" destId="{DF9533C8-BCDD-4631-907B-1242CE9086DB}" srcOrd="2" destOrd="0" presId="urn:microsoft.com/office/officeart/2005/8/layout/hierarchy1"/>
    <dgm:cxn modelId="{A0765521-6835-4997-95F5-1A5AF0685B37}" type="presParOf" srcId="{3B6E883D-941C-422D-BC0B-11518D0A7F5C}" destId="{0ABD83C9-A979-42A0-B375-23B27A419C71}" srcOrd="3" destOrd="0" presId="urn:microsoft.com/office/officeart/2005/8/layout/hierarchy1"/>
    <dgm:cxn modelId="{0BB93C21-233A-4864-9BE0-BBFDA37DF82D}" type="presParOf" srcId="{0ABD83C9-A979-42A0-B375-23B27A419C71}" destId="{06EFBBEB-9A1C-4F85-992C-69249465B498}" srcOrd="0" destOrd="0" presId="urn:microsoft.com/office/officeart/2005/8/layout/hierarchy1"/>
    <dgm:cxn modelId="{2380C06D-1228-4A59-A28E-2853BEC4D9FD}" type="presParOf" srcId="{06EFBBEB-9A1C-4F85-992C-69249465B498}" destId="{446F690F-0977-4D07-A691-5758AD809D01}" srcOrd="0" destOrd="0" presId="urn:microsoft.com/office/officeart/2005/8/layout/hierarchy1"/>
    <dgm:cxn modelId="{1708FFBF-17BC-41E6-9FDE-84E749AB801B}" type="presParOf" srcId="{06EFBBEB-9A1C-4F85-992C-69249465B498}" destId="{1734CAFD-C4A6-40D3-B2E5-69F561076C82}" srcOrd="1" destOrd="0" presId="urn:microsoft.com/office/officeart/2005/8/layout/hierarchy1"/>
    <dgm:cxn modelId="{86E18C3B-ED00-4A8A-8896-B8421EA943F0}" type="presParOf" srcId="{0ABD83C9-A979-42A0-B375-23B27A419C71}" destId="{C1245582-7BE3-45D0-8F29-9DE292F10374}" srcOrd="1" destOrd="0" presId="urn:microsoft.com/office/officeart/2005/8/layout/hierarchy1"/>
    <dgm:cxn modelId="{9BB10FE1-63E5-4918-A2E1-A14C5FBB8021}" type="presParOf" srcId="{027F1289-F396-4436-8AEE-CC9FDE10EAFD}" destId="{24F7C5FE-26D3-4774-BB22-C8742F648F54}" srcOrd="2" destOrd="0" presId="urn:microsoft.com/office/officeart/2005/8/layout/hierarchy1"/>
    <dgm:cxn modelId="{86EAEB3E-051A-4964-BE93-447634493899}" type="presParOf" srcId="{027F1289-F396-4436-8AEE-CC9FDE10EAFD}" destId="{EBB4B5FD-E8AF-4D0C-8FF8-077779A100CC}" srcOrd="3" destOrd="0" presId="urn:microsoft.com/office/officeart/2005/8/layout/hierarchy1"/>
    <dgm:cxn modelId="{525C31E3-8247-42DB-B170-5D47191709F1}" type="presParOf" srcId="{EBB4B5FD-E8AF-4D0C-8FF8-077779A100CC}" destId="{043F599D-B2B5-43EF-B387-71D27768EC3F}" srcOrd="0" destOrd="0" presId="urn:microsoft.com/office/officeart/2005/8/layout/hierarchy1"/>
    <dgm:cxn modelId="{5269C314-AA16-43E6-A141-E4D229E4E52A}" type="presParOf" srcId="{043F599D-B2B5-43EF-B387-71D27768EC3F}" destId="{F1DEC968-E8B5-4CCA-8E6E-1CD2EB2EBD9C}" srcOrd="0" destOrd="0" presId="urn:microsoft.com/office/officeart/2005/8/layout/hierarchy1"/>
    <dgm:cxn modelId="{57C36447-BF26-42D4-9E25-6E53B9A74780}" type="presParOf" srcId="{043F599D-B2B5-43EF-B387-71D27768EC3F}" destId="{FE91843E-7A95-4A2D-9316-7D4CEB13B7EE}" srcOrd="1" destOrd="0" presId="urn:microsoft.com/office/officeart/2005/8/layout/hierarchy1"/>
    <dgm:cxn modelId="{2B33332A-5C49-4573-90A5-81C1790B4D3E}" type="presParOf" srcId="{EBB4B5FD-E8AF-4D0C-8FF8-077779A100CC}" destId="{9ECCE31F-23DE-4840-B789-AEDB7C951866}" srcOrd="1" destOrd="0" presId="urn:microsoft.com/office/officeart/2005/8/layout/hierarchy1"/>
    <dgm:cxn modelId="{EB9CAB89-995D-49C8-8456-FAC89006CF2C}" type="presParOf" srcId="{9ECCE31F-23DE-4840-B789-AEDB7C951866}" destId="{6874EB6B-D971-402E-97DD-F4F9DEA69CA1}" srcOrd="0" destOrd="0" presId="urn:microsoft.com/office/officeart/2005/8/layout/hierarchy1"/>
    <dgm:cxn modelId="{A769552A-2DEE-4100-81B2-405EC7BDC1B1}" type="presParOf" srcId="{9ECCE31F-23DE-4840-B789-AEDB7C951866}" destId="{529DD59B-2AF2-4035-A183-033663926F66}" srcOrd="1" destOrd="0" presId="urn:microsoft.com/office/officeart/2005/8/layout/hierarchy1"/>
    <dgm:cxn modelId="{8A24D778-7D7F-4058-852E-ADEAE5180823}" type="presParOf" srcId="{529DD59B-2AF2-4035-A183-033663926F66}" destId="{C2EA97F4-54D7-44CA-9929-853755E6131F}" srcOrd="0" destOrd="0" presId="urn:microsoft.com/office/officeart/2005/8/layout/hierarchy1"/>
    <dgm:cxn modelId="{CEF6717D-3EAB-4428-8778-C71E9984E728}" type="presParOf" srcId="{C2EA97F4-54D7-44CA-9929-853755E6131F}" destId="{F0EC923B-54CD-406C-87F5-488E90311189}" srcOrd="0" destOrd="0" presId="urn:microsoft.com/office/officeart/2005/8/layout/hierarchy1"/>
    <dgm:cxn modelId="{6CFDCA0E-B7B0-4942-96BD-035E6D0585C0}" type="presParOf" srcId="{C2EA97F4-54D7-44CA-9929-853755E6131F}" destId="{388D064C-062B-4342-A30F-006B0B391339}" srcOrd="1" destOrd="0" presId="urn:microsoft.com/office/officeart/2005/8/layout/hierarchy1"/>
    <dgm:cxn modelId="{C887D3F9-2821-4326-9EFF-B1A82724A316}" type="presParOf" srcId="{529DD59B-2AF2-4035-A183-033663926F66}" destId="{C5A63EE6-62DB-4DD2-8DE4-A81C7B80A974}" srcOrd="1" destOrd="0" presId="urn:microsoft.com/office/officeart/2005/8/layout/hierarchy1"/>
    <dgm:cxn modelId="{CEABD89A-0223-4052-A3B8-CFF2D9A14AAB}" type="presParOf" srcId="{027F1289-F396-4436-8AEE-CC9FDE10EAFD}" destId="{5A1EE981-97CC-4FA5-B778-58A7DB483C9E}" srcOrd="4" destOrd="0" presId="urn:microsoft.com/office/officeart/2005/8/layout/hierarchy1"/>
    <dgm:cxn modelId="{612D05E4-AFBE-4162-8856-E2406153D507}" type="presParOf" srcId="{027F1289-F396-4436-8AEE-CC9FDE10EAFD}" destId="{4A3B6D45-E6BD-4AF4-AF3C-2FC374D61334}" srcOrd="5" destOrd="0" presId="urn:microsoft.com/office/officeart/2005/8/layout/hierarchy1"/>
    <dgm:cxn modelId="{38686F3E-E041-463F-A6C4-C8A6444D3E16}" type="presParOf" srcId="{4A3B6D45-E6BD-4AF4-AF3C-2FC374D61334}" destId="{D992F13F-55FE-48F1-BA94-8BA0DE6D1A47}" srcOrd="0" destOrd="0" presId="urn:microsoft.com/office/officeart/2005/8/layout/hierarchy1"/>
    <dgm:cxn modelId="{AE9E8A97-3628-4A7C-B217-6B0973C669ED}" type="presParOf" srcId="{D992F13F-55FE-48F1-BA94-8BA0DE6D1A47}" destId="{FA680BD2-6ACF-4C42-815E-5E2260651DA3}" srcOrd="0" destOrd="0" presId="urn:microsoft.com/office/officeart/2005/8/layout/hierarchy1"/>
    <dgm:cxn modelId="{B549D087-6388-4825-A826-817362D0C70D}" type="presParOf" srcId="{D992F13F-55FE-48F1-BA94-8BA0DE6D1A47}" destId="{501FFC76-BFDA-4149-A20B-FE76426A11BA}" srcOrd="1" destOrd="0" presId="urn:microsoft.com/office/officeart/2005/8/layout/hierarchy1"/>
    <dgm:cxn modelId="{1923A0D9-FA12-4A32-BC05-CA7B6B8F3A1C}" type="presParOf" srcId="{4A3B6D45-E6BD-4AF4-AF3C-2FC374D61334}" destId="{F2D03054-6A42-4E43-9B1B-E9240C00D39C}" srcOrd="1" destOrd="0" presId="urn:microsoft.com/office/officeart/2005/8/layout/hierarchy1"/>
    <dgm:cxn modelId="{0BC991EA-86B6-4FCB-9A21-7BDC513BD9BF}" type="presParOf" srcId="{F2D03054-6A42-4E43-9B1B-E9240C00D39C}" destId="{BE7E4E8A-5194-4A61-9F6B-C9F0F975A85A}" srcOrd="0" destOrd="0" presId="urn:microsoft.com/office/officeart/2005/8/layout/hierarchy1"/>
    <dgm:cxn modelId="{F4DA3AB2-A005-4D6C-870F-6C8527D3DFC4}" type="presParOf" srcId="{F2D03054-6A42-4E43-9B1B-E9240C00D39C}" destId="{84602AC8-0BD6-4237-B6E7-85023133EF23}" srcOrd="1" destOrd="0" presId="urn:microsoft.com/office/officeart/2005/8/layout/hierarchy1"/>
    <dgm:cxn modelId="{B3ECD158-0775-4378-B48A-E54B117829D7}" type="presParOf" srcId="{84602AC8-0BD6-4237-B6E7-85023133EF23}" destId="{CC8BD41A-F20D-4C79-BB96-590DA556566E}" srcOrd="0" destOrd="0" presId="urn:microsoft.com/office/officeart/2005/8/layout/hierarchy1"/>
    <dgm:cxn modelId="{AA9829B5-85E7-41A5-8A6B-178213AB8513}" type="presParOf" srcId="{CC8BD41A-F20D-4C79-BB96-590DA556566E}" destId="{7D0D7C58-9ED5-4834-ADDC-39A9B7C63189}" srcOrd="0" destOrd="0" presId="urn:microsoft.com/office/officeart/2005/8/layout/hierarchy1"/>
    <dgm:cxn modelId="{2D036D8C-59CF-46D1-88E0-9BAF91BC7BF8}" type="presParOf" srcId="{CC8BD41A-F20D-4C79-BB96-590DA556566E}" destId="{07A1EDEB-33A2-4F93-BA10-3F01E88420D6}" srcOrd="1" destOrd="0" presId="urn:microsoft.com/office/officeart/2005/8/layout/hierarchy1"/>
    <dgm:cxn modelId="{C9F5155A-CE98-4C57-9C36-BB757BADA7B1}" type="presParOf" srcId="{84602AC8-0BD6-4237-B6E7-85023133EF23}" destId="{DAB88085-7679-4A69-83CA-FACF3C86853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11/28/2018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1813538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468410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811349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404824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974B42-7198-4891-A8F4-FDF1110118AD}"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277834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66182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2184330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88</a:t>
            </a:fld>
            <a:endParaRPr lang="en-US">
              <a:solidFill>
                <a:prstClr val="black"/>
              </a:solidFill>
            </a:endParaRPr>
          </a:p>
        </p:txBody>
      </p:sp>
    </p:spTree>
    <p:extLst>
      <p:ext uri="{BB962C8B-B14F-4D97-AF65-F5344CB8AC3E}">
        <p14:creationId xmlns:p14="http://schemas.microsoft.com/office/powerpoint/2010/main" val="4229788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9076847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290120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1763937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569553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67220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3183007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639217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3595801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140</a:t>
            </a:fld>
            <a:endParaRPr lang="en-US">
              <a:solidFill>
                <a:prstClr val="black"/>
              </a:solidFill>
            </a:endParaRPr>
          </a:p>
        </p:txBody>
      </p:sp>
    </p:spTree>
    <p:extLst>
      <p:ext uri="{BB962C8B-B14F-4D97-AF65-F5344CB8AC3E}">
        <p14:creationId xmlns:p14="http://schemas.microsoft.com/office/powerpoint/2010/main" val="15009672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143</a:t>
            </a:fld>
            <a:endParaRPr lang="en-US">
              <a:solidFill>
                <a:prstClr val="black"/>
              </a:solidFill>
            </a:endParaRPr>
          </a:p>
        </p:txBody>
      </p:sp>
    </p:spTree>
    <p:extLst>
      <p:ext uri="{BB962C8B-B14F-4D97-AF65-F5344CB8AC3E}">
        <p14:creationId xmlns:p14="http://schemas.microsoft.com/office/powerpoint/2010/main" val="4350695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158</a:t>
            </a:fld>
            <a:endParaRPr lang="en-US">
              <a:solidFill>
                <a:prstClr val="black"/>
              </a:solidFill>
            </a:endParaRPr>
          </a:p>
        </p:txBody>
      </p:sp>
    </p:spTree>
    <p:extLst>
      <p:ext uri="{BB962C8B-B14F-4D97-AF65-F5344CB8AC3E}">
        <p14:creationId xmlns:p14="http://schemas.microsoft.com/office/powerpoint/2010/main" val="14036275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160</a:t>
            </a:fld>
            <a:endParaRPr lang="en-US">
              <a:solidFill>
                <a:prstClr val="black"/>
              </a:solidFill>
            </a:endParaRPr>
          </a:p>
        </p:txBody>
      </p:sp>
    </p:spTree>
    <p:extLst>
      <p:ext uri="{BB962C8B-B14F-4D97-AF65-F5344CB8AC3E}">
        <p14:creationId xmlns:p14="http://schemas.microsoft.com/office/powerpoint/2010/main" val="25787278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170</a:t>
            </a:fld>
            <a:endParaRPr lang="en-US">
              <a:solidFill>
                <a:prstClr val="black"/>
              </a:solidFill>
            </a:endParaRPr>
          </a:p>
        </p:txBody>
      </p:sp>
    </p:spTree>
    <p:extLst>
      <p:ext uri="{BB962C8B-B14F-4D97-AF65-F5344CB8AC3E}">
        <p14:creationId xmlns:p14="http://schemas.microsoft.com/office/powerpoint/2010/main" val="24504570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177</a:t>
            </a:fld>
            <a:endParaRPr lang="en-US">
              <a:solidFill>
                <a:prstClr val="black"/>
              </a:solidFill>
            </a:endParaRPr>
          </a:p>
        </p:txBody>
      </p:sp>
    </p:spTree>
    <p:extLst>
      <p:ext uri="{BB962C8B-B14F-4D97-AF65-F5344CB8AC3E}">
        <p14:creationId xmlns:p14="http://schemas.microsoft.com/office/powerpoint/2010/main" val="3051596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242210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183</a:t>
            </a:fld>
            <a:endParaRPr lang="en-US">
              <a:solidFill>
                <a:prstClr val="black"/>
              </a:solidFill>
            </a:endParaRPr>
          </a:p>
        </p:txBody>
      </p:sp>
    </p:spTree>
    <p:extLst>
      <p:ext uri="{BB962C8B-B14F-4D97-AF65-F5344CB8AC3E}">
        <p14:creationId xmlns:p14="http://schemas.microsoft.com/office/powerpoint/2010/main" val="7480572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187</a:t>
            </a:fld>
            <a:endParaRPr lang="en-US">
              <a:solidFill>
                <a:prstClr val="black"/>
              </a:solidFill>
            </a:endParaRPr>
          </a:p>
        </p:txBody>
      </p:sp>
    </p:spTree>
    <p:extLst>
      <p:ext uri="{BB962C8B-B14F-4D97-AF65-F5344CB8AC3E}">
        <p14:creationId xmlns:p14="http://schemas.microsoft.com/office/powerpoint/2010/main" val="10816653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188</a:t>
            </a:fld>
            <a:endParaRPr lang="en-US">
              <a:solidFill>
                <a:prstClr val="black"/>
              </a:solidFill>
            </a:endParaRPr>
          </a:p>
        </p:txBody>
      </p:sp>
    </p:spTree>
    <p:extLst>
      <p:ext uri="{BB962C8B-B14F-4D97-AF65-F5344CB8AC3E}">
        <p14:creationId xmlns:p14="http://schemas.microsoft.com/office/powerpoint/2010/main" val="31905173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976AB643-1C83-46B1-A4FF-8E4A58FA665A}" type="slidenum">
              <a:rPr lang="en-US" smtClean="0">
                <a:solidFill>
                  <a:prstClr val="black"/>
                </a:solidFill>
              </a:rPr>
              <a:pPr/>
              <a:t>189</a:t>
            </a:fld>
            <a:endParaRPr lang="en-US">
              <a:solidFill>
                <a:prstClr val="black"/>
              </a:solidFill>
            </a:endParaRPr>
          </a:p>
        </p:txBody>
      </p:sp>
    </p:spTree>
    <p:extLst>
      <p:ext uri="{BB962C8B-B14F-4D97-AF65-F5344CB8AC3E}">
        <p14:creationId xmlns:p14="http://schemas.microsoft.com/office/powerpoint/2010/main" val="1034995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190</a:t>
            </a:fld>
            <a:endParaRPr lang="en-US">
              <a:solidFill>
                <a:prstClr val="black"/>
              </a:solidFill>
            </a:endParaRPr>
          </a:p>
        </p:txBody>
      </p:sp>
    </p:spTree>
    <p:extLst>
      <p:ext uri="{BB962C8B-B14F-4D97-AF65-F5344CB8AC3E}">
        <p14:creationId xmlns:p14="http://schemas.microsoft.com/office/powerpoint/2010/main" val="2837367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191</a:t>
            </a:fld>
            <a:endParaRPr lang="en-US">
              <a:solidFill>
                <a:prstClr val="black"/>
              </a:solidFill>
            </a:endParaRPr>
          </a:p>
        </p:txBody>
      </p:sp>
    </p:spTree>
    <p:extLst>
      <p:ext uri="{BB962C8B-B14F-4D97-AF65-F5344CB8AC3E}">
        <p14:creationId xmlns:p14="http://schemas.microsoft.com/office/powerpoint/2010/main" val="802435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734830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0"/>
          </p:nvPr>
        </p:nvSpPr>
        <p:spPr/>
        <p:txBody>
          <a:bodyPr/>
          <a:lstStyle/>
          <a:p>
            <a:fld id="{976AB643-1C83-46B1-A4FF-8E4A58FA665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903352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435033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65568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11/28/2018</a:t>
            </a:fld>
            <a:endParaRPr lang="en-US" dirty="0">
              <a:solidFill>
                <a:prstClr val="black"/>
              </a:solidFill>
            </a:endParaRPr>
          </a:p>
        </p:txBody>
      </p:sp>
      <p:sp>
        <p:nvSpPr>
          <p:cNvPr id="6" name="Footer Placeholder 5"/>
          <p:cNvSpPr>
            <a:spLocks noGrp="1"/>
          </p:cNvSpPr>
          <p:nvPr>
            <p:ph type="ftr" sz="quarter" idx="12"/>
          </p:nvPr>
        </p:nvSpPr>
        <p:spPr/>
        <p:txBody>
          <a:bodyPr/>
          <a:lstStyle/>
          <a:p>
            <a:endParaRPr lang="en-US" dirty="0">
              <a:solidFill>
                <a:prstClr val="black"/>
              </a:solidFill>
            </a:endParaRPr>
          </a:p>
        </p:txBody>
      </p:sp>
      <p:sp>
        <p:nvSpPr>
          <p:cNvPr id="8" name="Slide Number Placeholder 7"/>
          <p:cNvSpPr>
            <a:spLocks noGrp="1"/>
          </p:cNvSpPr>
          <p:nvPr>
            <p:ph type="sldNum" sz="quarter" idx="13"/>
          </p:nvPr>
        </p:nvSpPr>
        <p:spPr/>
        <p:txBody>
          <a:bodyPr/>
          <a:lstStyle/>
          <a:p>
            <a:fld id="{976AB643-1C83-46B1-A4FF-8E4A58FA665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693421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665313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cde.state.co.us/assessment/ausyncu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mailto:boyd_s@cde.state.co.us" TargetMode="External"/><Relationship Id="rId2" Type="http://schemas.openxmlformats.org/officeDocument/2006/relationships/hyperlink" Target="mailto:loerzel_s@.com"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s://support.assessment.pearson.com/display/TN/Find+SRF+and+Log+Fil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hyperlink" Target="mailto:loerzel_s@cde.state.co.u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hyperlink" Target="mailto:roden_m@cde.state.co.us"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openxmlformats.org/officeDocument/2006/relationships/hyperlink" Target="mailto:jorgensen_d@cde.state.co.us" TargetMode="External"/><Relationship Id="rId2" Type="http://schemas.openxmlformats.org/officeDocument/2006/relationships/hyperlink" Target="http://www.cde.state.co.us/assessment/cmas-dataandresults" TargetMode="External"/><Relationship Id="rId1" Type="http://schemas.openxmlformats.org/officeDocument/2006/relationships/slideLayout" Target="../slideLayouts/slideLayout2.xml"/><Relationship Id="rId4" Type="http://schemas.openxmlformats.org/officeDocument/2006/relationships/hyperlink" Target="mailto:knevals_j@cde.state.co.us" TargetMode="Externa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hyperlink" Target="mailto:allen_m@cde.state.co.us" TargetMode="Externa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hyperlink" Target="http://www.cde.state.co.us/assessment/dtc"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hyperlink" Target="https://pearson.cvent.com/ColoradoEducatorDatabas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avocet.pearson.com/CO/Home" TargetMode="Externa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hyperlink" Target="https://co.pearsonaccessnext.com/" TargetMode="Externa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8" Type="http://schemas.openxmlformats.org/officeDocument/2006/relationships/hyperlink" Target="http://trng-co.pearsonaccessnext.com/" TargetMode="External"/><Relationship Id="rId3" Type="http://schemas.openxmlformats.org/officeDocument/2006/relationships/hyperlink" Target="http://www.cde.state.co.us/assessment/trainings" TargetMode="External"/><Relationship Id="rId7" Type="http://schemas.openxmlformats.org/officeDocument/2006/relationships/hyperlink" Target="https://co.pearsonaccessnext.com/"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avocet.pearson.com/CO/Home" TargetMode="External"/><Relationship Id="rId5" Type="http://schemas.openxmlformats.org/officeDocument/2006/relationships/hyperlink" Target="http://download.pearsonaccessnext.com/co/co-practicetest.html?links=1" TargetMode="External"/><Relationship Id="rId4" Type="http://schemas.openxmlformats.org/officeDocument/2006/relationships/hyperlink" Target="http://www.cde.state.co.us/assessment/cmas" TargetMode="External"/></Relationships>
</file>

<file path=ppt/slides/_rels/slide188.xml.rels><?xml version="1.0" encoding="UTF-8" standalone="yes"?>
<Relationships xmlns="http://schemas.openxmlformats.org/package/2006/relationships"><Relationship Id="rId3" Type="http://schemas.openxmlformats.org/officeDocument/2006/relationships/hyperlink" Target="https://enetlearning.adobeconnect.com/assmtofficehr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8" Type="http://schemas.openxmlformats.org/officeDocument/2006/relationships/hyperlink" Target="mailto:Bonner_c@cde.state.co.us" TargetMode="External"/><Relationship Id="rId3" Type="http://schemas.openxmlformats.org/officeDocument/2006/relationships/hyperlink" Target="mailto:loerzel_s@cde.state.co.us" TargetMode="External"/><Relationship Id="rId7" Type="http://schemas.openxmlformats.org/officeDocument/2006/relationships/hyperlink" Target="mailto:anthony_J@cde.state.co.u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bonner_s@cde.state.co.us" TargetMode="External"/><Relationship Id="rId5" Type="http://schemas.openxmlformats.org/officeDocument/2006/relationships/hyperlink" Target="mailto:villalobospavia_h@cde.state.co.us" TargetMode="External"/><Relationship Id="rId4" Type="http://schemas.openxmlformats.org/officeDocument/2006/relationships/hyperlink" Target="mailto:roden_m@cde.state.co.u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hyperlink" Target="mailto:carey_j@cde.state.co.u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Shen_s@cde.state.co.us" TargetMode="Externa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hyperlink" Target="http://trng-co.pearsonaccessnext.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e.state.co.us/assessment/cmas_spaassessflowchart_18-1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mailto:roden_m@cde.state.co.u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9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Spring 2019 CMAS Administration Training for DACs</a:t>
            </a:r>
            <a:endParaRPr lang="en-US" sz="3600" dirty="0"/>
          </a:p>
        </p:txBody>
      </p:sp>
      <p:sp>
        <p:nvSpPr>
          <p:cNvPr id="3" name="Subtitle 2"/>
          <p:cNvSpPr>
            <a:spLocks noGrp="1"/>
          </p:cNvSpPr>
          <p:nvPr>
            <p:ph type="subTitle" idx="1"/>
          </p:nvPr>
        </p:nvSpPr>
        <p:spPr>
          <a:xfrm>
            <a:off x="1143000" y="5029999"/>
            <a:ext cx="6858000" cy="1438366"/>
          </a:xfrm>
        </p:spPr>
        <p:txBody>
          <a:bodyPr>
            <a:normAutofit/>
          </a:bodyPr>
          <a:lstStyle/>
          <a:p>
            <a:r>
              <a:rPr lang="en-US" b="1" dirty="0" smtClean="0">
                <a:latin typeface="+mn-lt"/>
              </a:rPr>
              <a:t>Science, Social Studies, Math &amp; ELA including CSLA</a:t>
            </a:r>
          </a:p>
          <a:p>
            <a:endParaRPr lang="en-US" dirty="0">
              <a:latin typeface="+mn-lt"/>
            </a:endParaRPr>
          </a:p>
          <a:p>
            <a:r>
              <a:rPr lang="en-US" sz="2200" dirty="0" smtClean="0">
                <a:latin typeface="+mn-lt"/>
              </a:rPr>
              <a:t>October and November 2018</a:t>
            </a:r>
            <a:endParaRPr lang="en-US" sz="2200" dirty="0">
              <a:latin typeface="+mn-lt"/>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dirty="0" smtClean="0"/>
              <a:t>Parent Excusals §22-7-1013(8</a:t>
            </a:r>
            <a:r>
              <a:rPr lang="en-US" dirty="0"/>
              <a:t>)(a-c)</a:t>
            </a:r>
          </a:p>
        </p:txBody>
      </p:sp>
      <p:sp>
        <p:nvSpPr>
          <p:cNvPr id="3" name="Content Placeholder 2"/>
          <p:cNvSpPr>
            <a:spLocks noGrp="1"/>
          </p:cNvSpPr>
          <p:nvPr>
            <p:ph idx="1"/>
          </p:nvPr>
        </p:nvSpPr>
        <p:spPr>
          <a:xfrm>
            <a:off x="628650" y="1463040"/>
            <a:ext cx="7886700" cy="5258436"/>
          </a:xfrm>
        </p:spPr>
        <p:txBody>
          <a:bodyPr>
            <a:normAutofit fontScale="92500" lnSpcReduction="20000"/>
          </a:bodyPr>
          <a:lstStyle/>
          <a:p>
            <a:r>
              <a:rPr lang="en-US" sz="2800" dirty="0">
                <a:solidFill>
                  <a:srgbClr val="000000"/>
                </a:solidFill>
              </a:rPr>
              <a:t>A student’s parent may excuse the student from participating in a state assessment</a:t>
            </a:r>
          </a:p>
          <a:p>
            <a:endParaRPr lang="en-US" sz="1200" dirty="0">
              <a:solidFill>
                <a:srgbClr val="000000"/>
              </a:solidFill>
            </a:endParaRPr>
          </a:p>
          <a:p>
            <a:pPr lvl="1"/>
            <a:r>
              <a:rPr lang="en-US" sz="2400" dirty="0">
                <a:solidFill>
                  <a:srgbClr val="000000"/>
                </a:solidFill>
              </a:rPr>
              <a:t>Each LEP will adopt and implement a written policy and procedure by which a student’s parent may excuse the student from participating in one or more of the state assessments.</a:t>
            </a:r>
          </a:p>
          <a:p>
            <a:pPr lvl="2"/>
            <a:r>
              <a:rPr lang="en-US" sz="2100" dirty="0">
                <a:solidFill>
                  <a:srgbClr val="000000"/>
                </a:solidFill>
              </a:rPr>
              <a:t>If a parent excuses his or her student, the LEP shall not impose negative consequence on the student or parent including:</a:t>
            </a:r>
          </a:p>
          <a:p>
            <a:pPr lvl="3"/>
            <a:r>
              <a:rPr lang="en-US" sz="2100" dirty="0">
                <a:solidFill>
                  <a:srgbClr val="000000"/>
                </a:solidFill>
              </a:rPr>
              <a:t>Prohibiting school attendance; imposing an unexcused absence; or prohibiting participation in extracurricular activities.</a:t>
            </a:r>
          </a:p>
          <a:p>
            <a:pPr lvl="3"/>
            <a:r>
              <a:rPr lang="en-US" sz="2100" dirty="0">
                <a:solidFill>
                  <a:srgbClr val="7030A0"/>
                </a:solidFill>
              </a:rPr>
              <a:t>NEW: Prohibiting the student from participating in an activity, or receiving any other form of reward that the LEP provides to students who participate in the state assessment.</a:t>
            </a:r>
          </a:p>
          <a:p>
            <a:pPr marL="1371600" lvl="3" indent="0">
              <a:buNone/>
            </a:pPr>
            <a:endParaRPr lang="en-US" sz="1200" dirty="0">
              <a:solidFill>
                <a:srgbClr val="000000"/>
              </a:solidFill>
            </a:endParaRPr>
          </a:p>
          <a:p>
            <a:pPr lvl="2"/>
            <a:r>
              <a:rPr lang="en-US" sz="2400" dirty="0">
                <a:solidFill>
                  <a:srgbClr val="000000"/>
                </a:solidFill>
              </a:rPr>
              <a:t>LEP shall not impose an unreasonable burden or requirement on a student that would: </a:t>
            </a:r>
          </a:p>
          <a:p>
            <a:pPr lvl="3"/>
            <a:r>
              <a:rPr lang="en-US" sz="2100" dirty="0">
                <a:solidFill>
                  <a:srgbClr val="000000"/>
                </a:solidFill>
              </a:rPr>
              <a:t>Discourage the student from taking a state assessment or</a:t>
            </a:r>
          </a:p>
          <a:p>
            <a:pPr lvl="3"/>
            <a:r>
              <a:rPr lang="en-US" sz="21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4"/>
          </p:nvPr>
        </p:nvSpPr>
        <p:spPr/>
        <p:txBody>
          <a:bodyPr/>
          <a:lstStyle/>
          <a:p>
            <a:fld id="{67726FA2-3EC9-4717-AD62-D8C823692DD3}" type="slidenum">
              <a:rPr lang="en-US" smtClean="0"/>
              <a:pPr/>
              <a:t>10</a:t>
            </a:fld>
            <a:endParaRPr lang="en-US" dirty="0"/>
          </a:p>
        </p:txBody>
      </p:sp>
    </p:spTree>
    <p:extLst>
      <p:ext uri="{BB962C8B-B14F-4D97-AF65-F5344CB8AC3E}">
        <p14:creationId xmlns:p14="http://schemas.microsoft.com/office/powerpoint/2010/main" val="2705093316"/>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Headphones</a:t>
            </a:r>
          </a:p>
        </p:txBody>
      </p:sp>
      <p:sp>
        <p:nvSpPr>
          <p:cNvPr id="2" name="Content Placeholder 1"/>
          <p:cNvSpPr>
            <a:spLocks noGrp="1"/>
          </p:cNvSpPr>
          <p:nvPr>
            <p:ph idx="1"/>
          </p:nvPr>
        </p:nvSpPr>
        <p:spPr/>
        <p:txBody>
          <a:bodyPr/>
          <a:lstStyle/>
          <a:p>
            <a:pPr>
              <a:buClr>
                <a:sysClr val="windowText" lastClr="000000"/>
              </a:buClr>
              <a:defRPr/>
            </a:pPr>
            <a:r>
              <a:rPr lang="en-US" dirty="0">
                <a:solidFill>
                  <a:sysClr val="windowText" lastClr="000000"/>
                </a:solidFill>
                <a:latin typeface="+mn-lt"/>
              </a:rPr>
              <a:t>Text-to-Speech</a:t>
            </a:r>
          </a:p>
          <a:p>
            <a:pPr marL="342900" indent="-342900">
              <a:buClr>
                <a:sysClr val="windowText" lastClr="000000"/>
              </a:buClr>
              <a:buFont typeface="Arial" panose="020B0604020202020204" pitchFamily="34" charset="0"/>
              <a:buChar char="•"/>
              <a:defRPr/>
            </a:pPr>
            <a:r>
              <a:rPr lang="en-US" sz="2200" dirty="0">
                <a:solidFill>
                  <a:sysClr val="windowText" lastClr="000000"/>
                </a:solidFill>
                <a:latin typeface="+mn-lt"/>
              </a:rPr>
              <a:t>To be in a testing room with other students, headphones must be worn</a:t>
            </a:r>
          </a:p>
          <a:p>
            <a:pPr marL="342900" indent="-342900">
              <a:buClr>
                <a:sysClr val="windowText" lastClr="000000"/>
              </a:buClr>
              <a:buFont typeface="Arial" panose="020B0604020202020204" pitchFamily="34" charset="0"/>
              <a:buChar char="•"/>
              <a:defRPr/>
            </a:pPr>
            <a:r>
              <a:rPr lang="en-US" sz="2200" dirty="0">
                <a:solidFill>
                  <a:sysClr val="windowText" lastClr="000000"/>
                </a:solidFill>
                <a:latin typeface="+mn-lt"/>
              </a:rPr>
              <a:t>Students must be tested separately if they are unable to wear headphones</a:t>
            </a:r>
          </a:p>
          <a:p>
            <a:pPr>
              <a:buClr>
                <a:sysClr val="windowText" lastClr="000000"/>
              </a:buClr>
              <a:defRPr/>
            </a:pPr>
            <a:endParaRPr lang="en-US" sz="2200" dirty="0">
              <a:solidFill>
                <a:sysClr val="windowText" lastClr="000000"/>
              </a:solidFill>
              <a:latin typeface="+mn-lt"/>
            </a:endParaRPr>
          </a:p>
          <a:p>
            <a:pPr>
              <a:buClr>
                <a:sysClr val="windowText" lastClr="000000"/>
              </a:buClr>
              <a:defRPr/>
            </a:pPr>
            <a:r>
              <a:rPr lang="en-US" sz="2200" b="1" dirty="0">
                <a:solidFill>
                  <a:sysClr val="windowText" lastClr="000000"/>
                </a:solidFill>
                <a:latin typeface="+mn-lt"/>
              </a:rPr>
              <a:t>Note</a:t>
            </a:r>
            <a:r>
              <a:rPr lang="en-US" sz="2200" dirty="0">
                <a:solidFill>
                  <a:sysClr val="windowText" lastClr="000000"/>
                </a:solidFill>
                <a:latin typeface="+mn-lt"/>
              </a:rPr>
              <a:t>: CMAS assessments do not contain audio </a:t>
            </a:r>
            <a:r>
              <a:rPr lang="en-US" sz="2200" b="1" dirty="0">
                <a:solidFill>
                  <a:sysClr val="windowText" lastClr="000000"/>
                </a:solidFill>
                <a:latin typeface="+mn-lt"/>
              </a:rPr>
              <a:t>unless</a:t>
            </a:r>
            <a:r>
              <a:rPr lang="en-US" sz="2200" dirty="0">
                <a:solidFill>
                  <a:sysClr val="windowText" lastClr="000000"/>
                </a:solidFill>
                <a:latin typeface="+mn-lt"/>
              </a:rPr>
              <a:t> TTS is used</a:t>
            </a:r>
          </a:p>
          <a:p>
            <a:endParaRPr lang="en-US" dirty="0">
              <a:latin typeface="+mn-lt"/>
            </a:endParaRPr>
          </a:p>
        </p:txBody>
      </p:sp>
    </p:spTree>
    <p:extLst>
      <p:ext uri="{BB962C8B-B14F-4D97-AF65-F5344CB8AC3E}">
        <p14:creationId xmlns:p14="http://schemas.microsoft.com/office/powerpoint/2010/main" val="178255777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Unauthorized Visitors and the Media</a:t>
            </a:r>
          </a:p>
        </p:txBody>
      </p:sp>
      <p:sp>
        <p:nvSpPr>
          <p:cNvPr id="2" name="Content Placeholder 1"/>
          <p:cNvSpPr>
            <a:spLocks noGrp="1"/>
          </p:cNvSpPr>
          <p:nvPr>
            <p:ph idx="1"/>
          </p:nvPr>
        </p:nvSpPr>
        <p:spPr/>
        <p:txBody>
          <a:bodyPr>
            <a:normAutofit/>
          </a:bodyPr>
          <a:lstStyle/>
          <a:p>
            <a:pPr marL="457200" indent="-457200">
              <a:buClr>
                <a:sysClr val="windowText" lastClr="000000"/>
              </a:buClr>
              <a:buFont typeface="Arial" panose="020B0604020202020204" pitchFamily="34" charset="0"/>
              <a:buChar char="•"/>
              <a:defRPr/>
            </a:pPr>
            <a:r>
              <a:rPr lang="en-US" dirty="0">
                <a:solidFill>
                  <a:srgbClr val="000000"/>
                </a:solidFill>
                <a:latin typeface="+mn-lt"/>
              </a:rPr>
              <a:t>Only students, Test Administrators/Examiners, and authorized school, district, state personnel, or state-sanctioned test monitors may be in testing areas during administration</a:t>
            </a:r>
          </a:p>
          <a:p>
            <a:pPr marL="342900" indent="-342900">
              <a:buClr>
                <a:sysClr val="windowText" lastClr="000000"/>
              </a:buClr>
              <a:buFont typeface="Arial" panose="020B0604020202020204" pitchFamily="34" charset="0"/>
              <a:buChar char="•"/>
              <a:defRPr/>
            </a:pPr>
            <a:endParaRPr lang="en-US" dirty="0">
              <a:solidFill>
                <a:srgbClr val="000000"/>
              </a:solidFill>
              <a:latin typeface="+mn-lt"/>
            </a:endParaRPr>
          </a:p>
          <a:p>
            <a:pPr marL="457200" indent="-457200">
              <a:buClr>
                <a:sysClr val="windowText" lastClr="000000"/>
              </a:buClr>
              <a:buFont typeface="Arial" panose="020B0604020202020204" pitchFamily="34" charset="0"/>
              <a:buChar char="•"/>
              <a:defRPr/>
            </a:pPr>
            <a:r>
              <a:rPr lang="en-US" dirty="0">
                <a:solidFill>
                  <a:srgbClr val="000000"/>
                </a:solidFill>
                <a:latin typeface="+mn-lt"/>
              </a:rPr>
              <a:t>Media are not allowed to have access to the tests before, during, or after test administration, or take pictures or video of testing materials or testing students</a:t>
            </a:r>
          </a:p>
          <a:p>
            <a:pPr marL="457200" indent="-457200">
              <a:buClr>
                <a:sysClr val="windowText" lastClr="000000"/>
              </a:buClr>
              <a:buFont typeface="Arial" panose="020B0604020202020204" pitchFamily="34" charset="0"/>
              <a:buChar char="•"/>
              <a:defRPr/>
            </a:pPr>
            <a:endParaRPr lang="en-US" dirty="0">
              <a:solidFill>
                <a:srgbClr val="000000"/>
              </a:solidFill>
              <a:latin typeface="+mn-lt"/>
            </a:endParaRPr>
          </a:p>
          <a:p>
            <a:pPr marL="457200" indent="-457200">
              <a:buClr>
                <a:sysClr val="windowText" lastClr="000000"/>
              </a:buClr>
              <a:buFont typeface="Arial" panose="020B0604020202020204" pitchFamily="34" charset="0"/>
              <a:buChar char="•"/>
              <a:defRPr/>
            </a:pPr>
            <a:r>
              <a:rPr lang="en-US" dirty="0">
                <a:solidFill>
                  <a:srgbClr val="000000"/>
                </a:solidFill>
                <a:latin typeface="+mn-lt"/>
              </a:rPr>
              <a:t>Parents are not allowed in the testing room with their </a:t>
            </a:r>
            <a:r>
              <a:rPr lang="en-US" dirty="0" smtClean="0">
                <a:solidFill>
                  <a:srgbClr val="000000"/>
                </a:solidFill>
                <a:latin typeface="+mn-lt"/>
              </a:rPr>
              <a:t>child</a:t>
            </a:r>
            <a:endParaRPr lang="en-US" dirty="0">
              <a:solidFill>
                <a:srgbClr val="000000"/>
              </a:solidFill>
              <a:latin typeface="+mn-lt"/>
            </a:endParaRPr>
          </a:p>
        </p:txBody>
      </p:sp>
    </p:spTree>
    <p:extLst>
      <p:ext uri="{BB962C8B-B14F-4D97-AF65-F5344CB8AC3E}">
        <p14:creationId xmlns:p14="http://schemas.microsoft.com/office/powerpoint/2010/main" val="42358999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Receiving Materials</a:t>
            </a:r>
            <a:br>
              <a:rPr lang="en-US" sz="3200" dirty="0">
                <a:solidFill>
                  <a:srgbClr val="000000"/>
                </a:solidFill>
              </a:rPr>
            </a:br>
            <a:r>
              <a:rPr lang="en-US" sz="3200" dirty="0">
                <a:solidFill>
                  <a:srgbClr val="000000"/>
                </a:solidFill>
              </a:rPr>
              <a:t>&amp; Test Security</a:t>
            </a:r>
          </a:p>
        </p:txBody>
      </p:sp>
      <p:sp>
        <p:nvSpPr>
          <p:cNvPr id="3" name="Date Placeholder 2">
            <a:extLst>
              <a:ext uri="{FF2B5EF4-FFF2-40B4-BE49-F238E27FC236}">
                <a16:creationId xmlns:a16="http://schemas.microsoft.com/office/drawing/2014/main" xmlns="" id="{23504B81-143D-4223-961E-56BBD7267119}"/>
              </a:ext>
            </a:extLst>
          </p:cNvPr>
          <p:cNvSpPr>
            <a:spLocks noGrp="1"/>
          </p:cNvSpPr>
          <p:nvPr>
            <p:ph type="dt" sz="half" idx="4294967295"/>
          </p:nvPr>
        </p:nvSpPr>
        <p:spPr>
          <a:xfrm>
            <a:off x="0" y="6537325"/>
            <a:ext cx="2057400" cy="184150"/>
          </a:xfrm>
          <a:prstGeom prst="rect">
            <a:avLst/>
          </a:prstGeom>
        </p:spPr>
        <p:txBody>
          <a:bodyPr/>
          <a:lstStyle/>
          <a:p>
            <a:fld id="{FFB4FD94-E3BA-4777-B140-111F550BB2AC}"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167802728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Security Protocols</a:t>
            </a:r>
          </a:p>
        </p:txBody>
      </p:sp>
      <p:sp>
        <p:nvSpPr>
          <p:cNvPr id="2" name="Content Placeholder 1"/>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US" dirty="0">
                <a:solidFill>
                  <a:srgbClr val="000000"/>
                </a:solidFill>
                <a:latin typeface="+mn-lt"/>
              </a:rPr>
              <a:t>Protection of student information and data</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Protecting the validity of the state assessments</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Financial considerations</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State law: Maintain the integrity of the assessment</a:t>
            </a:r>
          </a:p>
          <a:p>
            <a:endParaRPr lang="en-US" dirty="0">
              <a:latin typeface="+mn-lt"/>
            </a:endParaRPr>
          </a:p>
        </p:txBody>
      </p:sp>
    </p:spTree>
    <p:extLst>
      <p:ext uri="{BB962C8B-B14F-4D97-AF65-F5344CB8AC3E}">
        <p14:creationId xmlns:p14="http://schemas.microsoft.com/office/powerpoint/2010/main" val="12963586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Security Plan</a:t>
            </a:r>
          </a:p>
        </p:txBody>
      </p:sp>
      <p:sp>
        <p:nvSpPr>
          <p:cNvPr id="2" name="Content Placeholder 1"/>
          <p:cNvSpPr>
            <a:spLocks noGrp="1"/>
          </p:cNvSpPr>
          <p:nvPr>
            <p:ph idx="1"/>
          </p:nvPr>
        </p:nvSpPr>
        <p:spPr/>
        <p:txBody>
          <a:bodyPr>
            <a:normAutofit/>
          </a:bodyPr>
          <a:lstStyle/>
          <a:p>
            <a:pPr>
              <a:buClr>
                <a:sysClr val="windowText" lastClr="000000"/>
              </a:buClr>
              <a:defRPr/>
            </a:pPr>
            <a:r>
              <a:rPr lang="en-US" dirty="0">
                <a:solidFill>
                  <a:srgbClr val="000000"/>
                </a:solidFill>
                <a:latin typeface="+mn-lt"/>
              </a:rPr>
              <a:t>Successful Security Plan requirements:</a:t>
            </a:r>
          </a:p>
          <a:p>
            <a:pPr marL="342900" indent="-342900">
              <a:buClr>
                <a:sysClr val="windowText" lastClr="000000"/>
              </a:buClr>
              <a:buFont typeface="Arial" panose="020B0604020202020204" pitchFamily="34" charset="0"/>
              <a:buChar char="•"/>
              <a:defRPr/>
            </a:pPr>
            <a:r>
              <a:rPr lang="en-US" sz="2000" dirty="0">
                <a:solidFill>
                  <a:srgbClr val="000000"/>
                </a:solidFill>
                <a:latin typeface="+mn-lt"/>
              </a:rPr>
              <a:t>All personnel have appropriate annual training</a:t>
            </a:r>
          </a:p>
          <a:p>
            <a:pPr marL="342900" indent="-342900">
              <a:buClr>
                <a:sysClr val="windowText" lastClr="000000"/>
              </a:buClr>
              <a:buFont typeface="Arial" panose="020B0604020202020204" pitchFamily="34" charset="0"/>
              <a:buChar char="•"/>
              <a:defRPr/>
            </a:pPr>
            <a:r>
              <a:rPr lang="en-US" sz="2000" dirty="0">
                <a:solidFill>
                  <a:srgbClr val="000000"/>
                </a:solidFill>
                <a:latin typeface="+mn-lt"/>
              </a:rPr>
              <a:t>All </a:t>
            </a:r>
            <a:r>
              <a:rPr lang="en-US" sz="2000" dirty="0">
                <a:solidFill>
                  <a:srgbClr val="040404"/>
                </a:solidFill>
                <a:latin typeface="+mn-lt"/>
              </a:rPr>
              <a:t>involved</a:t>
            </a:r>
            <a:r>
              <a:rPr lang="en-US" sz="2000" dirty="0">
                <a:solidFill>
                  <a:srgbClr val="000000"/>
                </a:solidFill>
                <a:latin typeface="+mn-lt"/>
              </a:rPr>
              <a:t> personnel understand security protocols</a:t>
            </a:r>
          </a:p>
          <a:p>
            <a:pPr marL="342900" indent="-342900">
              <a:buClr>
                <a:sysClr val="windowText" lastClr="000000"/>
              </a:buClr>
              <a:buFont typeface="Arial" panose="020B0604020202020204" pitchFamily="34" charset="0"/>
              <a:buChar char="•"/>
              <a:defRPr/>
            </a:pPr>
            <a:r>
              <a:rPr lang="en-US" sz="2000" dirty="0">
                <a:solidFill>
                  <a:srgbClr val="000000"/>
                </a:solidFill>
                <a:latin typeface="+mn-lt"/>
              </a:rPr>
              <a:t>All involved personnel have signed security agreements</a:t>
            </a:r>
          </a:p>
          <a:p>
            <a:pPr lvl="1">
              <a:buClr>
                <a:sysClr val="windowText" lastClr="000000"/>
              </a:buClr>
              <a:defRPr/>
            </a:pPr>
            <a:r>
              <a:rPr lang="en-US" b="1" dirty="0">
                <a:solidFill>
                  <a:srgbClr val="000000"/>
                </a:solidFill>
              </a:rPr>
              <a:t>Think about anyone who may be in/enter the testing environment</a:t>
            </a:r>
          </a:p>
          <a:p>
            <a:pPr marL="342900" indent="-342900">
              <a:buClr>
                <a:sysClr val="windowText" lastClr="000000"/>
              </a:buClr>
              <a:buFont typeface="Arial" panose="020B0604020202020204" pitchFamily="34" charset="0"/>
              <a:buChar char="•"/>
              <a:defRPr/>
            </a:pPr>
            <a:r>
              <a:rPr lang="en-US" sz="2000" dirty="0">
                <a:solidFill>
                  <a:srgbClr val="000000"/>
                </a:solidFill>
                <a:latin typeface="+mn-lt"/>
              </a:rPr>
              <a:t>Test environments are secured against unauthorized personnel</a:t>
            </a:r>
          </a:p>
          <a:p>
            <a:pPr marL="342900" indent="-342900">
              <a:buClr>
                <a:sysClr val="windowText" lastClr="000000"/>
              </a:buClr>
              <a:buFont typeface="Arial" panose="020B0604020202020204" pitchFamily="34" charset="0"/>
              <a:buChar char="•"/>
              <a:defRPr/>
            </a:pPr>
            <a:r>
              <a:rPr lang="en-US" sz="2000" dirty="0">
                <a:solidFill>
                  <a:srgbClr val="000000"/>
                </a:solidFill>
                <a:latin typeface="+mn-lt"/>
              </a:rPr>
              <a:t>Establish a documented/physical chain of custody form process</a:t>
            </a:r>
          </a:p>
          <a:p>
            <a:pPr marL="342900" indent="-342900">
              <a:buClr>
                <a:sysClr val="windowText" lastClr="000000"/>
              </a:buClr>
              <a:buFont typeface="Arial" panose="020B0604020202020204" pitchFamily="34" charset="0"/>
              <a:buChar char="•"/>
              <a:defRPr/>
            </a:pPr>
            <a:r>
              <a:rPr lang="en-US" sz="2000" dirty="0">
                <a:solidFill>
                  <a:srgbClr val="000000"/>
                </a:solidFill>
                <a:latin typeface="+mn-lt"/>
              </a:rPr>
              <a:t>Materials are kept in a central, secure, and locked location with limited access</a:t>
            </a:r>
          </a:p>
          <a:p>
            <a:pPr lvl="1" indent="-342900">
              <a:buClr>
                <a:sysClr val="windowText" lastClr="000000"/>
              </a:buClr>
              <a:defRPr/>
            </a:pPr>
            <a:r>
              <a:rPr lang="en-US" sz="1800" dirty="0">
                <a:solidFill>
                  <a:srgbClr val="000000"/>
                </a:solidFill>
              </a:rPr>
              <a:t>If materials are missing, follow up will be needed</a:t>
            </a:r>
          </a:p>
          <a:p>
            <a:pPr lvl="1" indent="-342900">
              <a:buClr>
                <a:sysClr val="windowText" lastClr="000000"/>
              </a:buClr>
              <a:defRPr/>
            </a:pPr>
            <a:r>
              <a:rPr lang="en-US" sz="1800" dirty="0">
                <a:solidFill>
                  <a:srgbClr val="000000"/>
                </a:solidFill>
              </a:rPr>
              <a:t>Ensure that barcodes are identified </a:t>
            </a:r>
          </a:p>
          <a:p>
            <a:endParaRPr lang="en-US" dirty="0">
              <a:latin typeface="+mn-lt"/>
            </a:endParaRPr>
          </a:p>
        </p:txBody>
      </p:sp>
    </p:spTree>
    <p:extLst>
      <p:ext uri="{BB962C8B-B14F-4D97-AF65-F5344CB8AC3E}">
        <p14:creationId xmlns:p14="http://schemas.microsoft.com/office/powerpoint/2010/main" val="19359601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Materials Security</a:t>
            </a:r>
          </a:p>
        </p:txBody>
      </p:sp>
      <p:sp>
        <p:nvSpPr>
          <p:cNvPr id="4" name="Content Placeholder 3"/>
          <p:cNvSpPr>
            <a:spLocks noGrp="1"/>
          </p:cNvSpPr>
          <p:nvPr>
            <p:ph idx="1"/>
          </p:nvPr>
        </p:nvSpPr>
        <p:spPr>
          <a:xfrm>
            <a:off x="582303" y="1493956"/>
            <a:ext cx="7886700" cy="4351338"/>
          </a:xfrm>
        </p:spPr>
        <p:txBody>
          <a:bodyPr/>
          <a:lstStyle/>
          <a:p>
            <a:pPr>
              <a:buClrTx/>
            </a:pPr>
            <a:r>
              <a:rPr lang="en-US" dirty="0">
                <a:solidFill>
                  <a:schemeClr val="tx1"/>
                </a:solidFill>
              </a:rPr>
              <a:t>Secure</a:t>
            </a:r>
          </a:p>
        </p:txBody>
      </p:sp>
      <p:sp>
        <p:nvSpPr>
          <p:cNvPr id="5" name="Content Placeholder 4"/>
          <p:cNvSpPr>
            <a:spLocks noGrp="1"/>
          </p:cNvSpPr>
          <p:nvPr>
            <p:ph idx="4294967295"/>
          </p:nvPr>
        </p:nvSpPr>
        <p:spPr>
          <a:xfrm>
            <a:off x="4525653" y="1463040"/>
            <a:ext cx="3859212" cy="5057775"/>
          </a:xfrm>
        </p:spPr>
        <p:txBody>
          <a:bodyPr/>
          <a:lstStyle/>
          <a:p>
            <a:pPr marL="0" indent="0">
              <a:buClrTx/>
              <a:buNone/>
            </a:pPr>
            <a:r>
              <a:rPr lang="en-US" dirty="0"/>
              <a:t>Non-Secure</a:t>
            </a:r>
          </a:p>
        </p:txBody>
      </p:sp>
      <p:sp>
        <p:nvSpPr>
          <p:cNvPr id="6" name="Content Placeholder 6"/>
          <p:cNvSpPr txBox="1">
            <a:spLocks/>
          </p:cNvSpPr>
          <p:nvPr/>
        </p:nvSpPr>
        <p:spPr>
          <a:xfrm>
            <a:off x="864965" y="1972535"/>
            <a:ext cx="3660688" cy="461803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ysClr val="windowText" lastClr="000000"/>
              </a:buClr>
              <a:defRPr/>
            </a:pPr>
            <a:r>
              <a:rPr lang="en-US" sz="1800" dirty="0">
                <a:solidFill>
                  <a:sysClr val="windowText" lastClr="000000"/>
                </a:solidFill>
              </a:rPr>
              <a:t>Student Testing Tickets</a:t>
            </a:r>
          </a:p>
          <a:p>
            <a:pPr>
              <a:buClr>
                <a:sysClr val="windowText" lastClr="000000"/>
              </a:buClr>
              <a:defRPr/>
            </a:pPr>
            <a:r>
              <a:rPr lang="en-US" sz="1800" dirty="0">
                <a:solidFill>
                  <a:srgbClr val="000000"/>
                </a:solidFill>
              </a:rPr>
              <a:t>Paper-based test books</a:t>
            </a:r>
          </a:p>
          <a:p>
            <a:pPr>
              <a:buClr>
                <a:sysClr val="windowText" lastClr="000000"/>
              </a:buClr>
              <a:defRPr/>
            </a:pPr>
            <a:r>
              <a:rPr lang="en-US" sz="1800" dirty="0" smtClean="0">
                <a:solidFill>
                  <a:prstClr val="black"/>
                </a:solidFill>
              </a:rPr>
              <a:t>Social </a:t>
            </a:r>
            <a:r>
              <a:rPr lang="en-US" sz="1800" dirty="0">
                <a:solidFill>
                  <a:prstClr val="black"/>
                </a:solidFill>
              </a:rPr>
              <a:t>Studies source books </a:t>
            </a:r>
          </a:p>
          <a:p>
            <a:pPr>
              <a:buClr>
                <a:sysClr val="windowText" lastClr="000000"/>
              </a:buClr>
              <a:defRPr/>
            </a:pPr>
            <a:r>
              <a:rPr lang="en-US" sz="1800" dirty="0">
                <a:solidFill>
                  <a:prstClr val="black"/>
                </a:solidFill>
              </a:rPr>
              <a:t>Periodic Table (PBT HS </a:t>
            </a:r>
            <a:r>
              <a:rPr lang="en-US" sz="1800" dirty="0" err="1">
                <a:solidFill>
                  <a:prstClr val="black"/>
                </a:solidFill>
              </a:rPr>
              <a:t>Sci</a:t>
            </a:r>
            <a:r>
              <a:rPr lang="en-US" sz="1800" dirty="0">
                <a:solidFill>
                  <a:prstClr val="black"/>
                </a:solidFill>
              </a:rPr>
              <a:t>)</a:t>
            </a:r>
          </a:p>
          <a:p>
            <a:pPr>
              <a:buClr>
                <a:sysClr val="windowText" lastClr="000000"/>
              </a:buClr>
              <a:defRPr/>
            </a:pPr>
            <a:r>
              <a:rPr lang="en-US" sz="1800" dirty="0">
                <a:solidFill>
                  <a:prstClr val="black"/>
                </a:solidFill>
              </a:rPr>
              <a:t>Oral scripts</a:t>
            </a:r>
          </a:p>
          <a:p>
            <a:pPr>
              <a:buClr>
                <a:sysClr val="windowText" lastClr="000000"/>
              </a:buClr>
              <a:defRPr/>
            </a:pPr>
            <a:r>
              <a:rPr lang="en-US" sz="1800" u="sng" dirty="0">
                <a:solidFill>
                  <a:prstClr val="black"/>
                </a:solidFill>
              </a:rPr>
              <a:t>Used</a:t>
            </a:r>
            <a:r>
              <a:rPr lang="en-US" sz="1800" dirty="0">
                <a:solidFill>
                  <a:prstClr val="black"/>
                </a:solidFill>
              </a:rPr>
              <a:t> scratch paper</a:t>
            </a:r>
          </a:p>
          <a:p>
            <a:pPr>
              <a:buClr>
                <a:sysClr val="windowText" lastClr="000000"/>
              </a:buClr>
              <a:defRPr/>
            </a:pPr>
            <a:r>
              <a:rPr lang="en-US" sz="1800" dirty="0">
                <a:solidFill>
                  <a:prstClr val="black"/>
                </a:solidFill>
              </a:rPr>
              <a:t>Any student work/responses</a:t>
            </a:r>
          </a:p>
          <a:p>
            <a:pPr>
              <a:buClr>
                <a:sysClr val="windowText" lastClr="000000"/>
              </a:buClr>
              <a:defRPr/>
            </a:pPr>
            <a:r>
              <a:rPr lang="en-US" sz="1800" dirty="0">
                <a:solidFill>
                  <a:prstClr val="black"/>
                </a:solidFill>
              </a:rPr>
              <a:t>Math reference sheets just prior to testing</a:t>
            </a:r>
          </a:p>
          <a:p>
            <a:pPr lvl="1">
              <a:buClr>
                <a:sysClr val="windowText" lastClr="000000"/>
              </a:buClr>
              <a:buFont typeface="Arial" panose="020B0604020202020204" pitchFamily="34" charset="0"/>
              <a:buChar char="•"/>
              <a:defRPr/>
            </a:pPr>
            <a:r>
              <a:rPr lang="en-US" sz="1800" dirty="0">
                <a:solidFill>
                  <a:prstClr val="black"/>
                </a:solidFill>
              </a:rPr>
              <a:t>If written on, cannot be reused</a:t>
            </a:r>
          </a:p>
        </p:txBody>
      </p:sp>
      <p:sp>
        <p:nvSpPr>
          <p:cNvPr id="7" name="Content Placeholder 8"/>
          <p:cNvSpPr txBox="1">
            <a:spLocks/>
          </p:cNvSpPr>
          <p:nvPr/>
        </p:nvSpPr>
        <p:spPr>
          <a:xfrm>
            <a:off x="4985000" y="1972535"/>
            <a:ext cx="3254000" cy="36877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Clr>
                <a:sysClr val="windowText" lastClr="000000"/>
              </a:buClr>
              <a:defRPr/>
            </a:pPr>
            <a:r>
              <a:rPr lang="en-US" sz="1800" dirty="0">
                <a:solidFill>
                  <a:prstClr val="black"/>
                </a:solidFill>
              </a:rPr>
              <a:t>Test Administrator Manuals (TAM)</a:t>
            </a:r>
          </a:p>
          <a:p>
            <a:pPr>
              <a:spcBef>
                <a:spcPts val="0"/>
              </a:spcBef>
              <a:buClr>
                <a:sysClr val="windowText" lastClr="000000"/>
              </a:buClr>
              <a:defRPr/>
            </a:pPr>
            <a:r>
              <a:rPr lang="en-US" sz="1800" dirty="0">
                <a:solidFill>
                  <a:prstClr val="black"/>
                </a:solidFill>
              </a:rPr>
              <a:t>Procedures Manual</a:t>
            </a:r>
          </a:p>
          <a:p>
            <a:pPr>
              <a:spcBef>
                <a:spcPts val="0"/>
              </a:spcBef>
              <a:buClr>
                <a:sysClr val="windowText" lastClr="000000"/>
              </a:buClr>
              <a:defRPr/>
            </a:pPr>
            <a:r>
              <a:rPr lang="en-US" sz="1800" dirty="0">
                <a:solidFill>
                  <a:prstClr val="black"/>
                </a:solidFill>
              </a:rPr>
              <a:t>Unused scratch paper</a:t>
            </a:r>
          </a:p>
          <a:p>
            <a:pPr>
              <a:spcBef>
                <a:spcPts val="0"/>
              </a:spcBef>
              <a:buClr>
                <a:sysClr val="windowText" lastClr="000000"/>
              </a:buClr>
              <a:defRPr/>
            </a:pPr>
            <a:r>
              <a:rPr lang="en-US" sz="1800" dirty="0">
                <a:solidFill>
                  <a:prstClr val="black"/>
                </a:solidFill>
              </a:rPr>
              <a:t>Math reference sheets if not written on</a:t>
            </a:r>
          </a:p>
        </p:txBody>
      </p:sp>
    </p:spTree>
    <p:extLst>
      <p:ext uri="{BB962C8B-B14F-4D97-AF65-F5344CB8AC3E}">
        <p14:creationId xmlns:p14="http://schemas.microsoft.com/office/powerpoint/2010/main" val="39908986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Maintaining Security of the Assessments</a:t>
            </a:r>
          </a:p>
        </p:txBody>
      </p:sp>
      <p:sp>
        <p:nvSpPr>
          <p:cNvPr id="2" name="Content Placeholder 1"/>
          <p:cNvSpPr>
            <a:spLocks noGrp="1"/>
          </p:cNvSpPr>
          <p:nvPr>
            <p:ph idx="1"/>
          </p:nvPr>
        </p:nvSpPr>
        <p:spPr/>
        <p:txBody>
          <a:bodyPr>
            <a:normAutofit/>
          </a:bodyPr>
          <a:lstStyle/>
          <a:p>
            <a:pPr marL="342900" indent="-342900">
              <a:spcBef>
                <a:spcPct val="0"/>
              </a:spcBef>
              <a:spcAft>
                <a:spcPct val="40000"/>
              </a:spcAft>
              <a:buClr>
                <a:sysClr val="windowText" lastClr="000000"/>
              </a:buClr>
              <a:buFont typeface="Arial" panose="020B0604020202020204" pitchFamily="34" charset="0"/>
              <a:buChar char="•"/>
              <a:defRPr/>
            </a:pPr>
            <a:r>
              <a:rPr lang="en-US" sz="2000" dirty="0">
                <a:solidFill>
                  <a:srgbClr val="000000"/>
                </a:solidFill>
                <a:latin typeface="+mn-lt"/>
              </a:rPr>
              <a:t>All secure test materials </a:t>
            </a:r>
            <a:r>
              <a:rPr lang="en-US" sz="2000" b="1" dirty="0">
                <a:solidFill>
                  <a:srgbClr val="000000"/>
                </a:solidFill>
                <a:latin typeface="+mn-lt"/>
              </a:rPr>
              <a:t>must be secured</a:t>
            </a:r>
            <a:r>
              <a:rPr lang="en-US" sz="2000" dirty="0">
                <a:solidFill>
                  <a:srgbClr val="000000"/>
                </a:solidFill>
                <a:latin typeface="+mn-lt"/>
              </a:rPr>
              <a:t> while in the Test Administrator’s possession</a:t>
            </a:r>
          </a:p>
          <a:p>
            <a:pPr marL="342900" indent="-342900">
              <a:spcBef>
                <a:spcPct val="0"/>
              </a:spcBef>
              <a:spcAft>
                <a:spcPct val="40000"/>
              </a:spcAft>
              <a:buClr>
                <a:sysClr val="windowText" lastClr="000000"/>
              </a:buClr>
              <a:buFont typeface="Arial" panose="020B0604020202020204" pitchFamily="34" charset="0"/>
              <a:buChar char="•"/>
              <a:defRPr/>
            </a:pPr>
            <a:r>
              <a:rPr lang="en-US" sz="2000" b="1" dirty="0">
                <a:solidFill>
                  <a:srgbClr val="000000"/>
                </a:solidFill>
                <a:latin typeface="+mn-lt"/>
              </a:rPr>
              <a:t>No</a:t>
            </a:r>
            <a:r>
              <a:rPr lang="en-US" sz="2000" dirty="0">
                <a:solidFill>
                  <a:srgbClr val="000000"/>
                </a:solidFill>
                <a:latin typeface="+mn-lt"/>
              </a:rPr>
              <a:t> duplication of secure CMAS materials is permissible</a:t>
            </a:r>
          </a:p>
          <a:p>
            <a:pPr marL="342900" indent="-342900">
              <a:spcBef>
                <a:spcPct val="0"/>
              </a:spcBef>
              <a:spcAft>
                <a:spcPct val="40000"/>
              </a:spcAft>
              <a:buClr>
                <a:sysClr val="windowText" lastClr="000000"/>
              </a:buClr>
              <a:buFont typeface="Arial" panose="020B0604020202020204" pitchFamily="34" charset="0"/>
              <a:buChar char="•"/>
              <a:defRPr/>
            </a:pPr>
            <a:r>
              <a:rPr lang="en-US" sz="2000" b="1" dirty="0">
                <a:solidFill>
                  <a:srgbClr val="000000"/>
                </a:solidFill>
                <a:latin typeface="+mn-lt"/>
              </a:rPr>
              <a:t>No</a:t>
            </a:r>
            <a:r>
              <a:rPr lang="en-US" sz="2000" dirty="0">
                <a:solidFill>
                  <a:srgbClr val="000000"/>
                </a:solidFill>
                <a:latin typeface="+mn-lt"/>
              </a:rPr>
              <a:t> cell phones or other communication, reproduction, or recording devices are allowed during test sessions unless required for accessibility</a:t>
            </a:r>
          </a:p>
          <a:p>
            <a:pPr lvl="1">
              <a:spcBef>
                <a:spcPct val="0"/>
              </a:spcBef>
              <a:spcAft>
                <a:spcPct val="40000"/>
              </a:spcAft>
              <a:buClr>
                <a:sysClr val="windowText" lastClr="000000"/>
              </a:buClr>
              <a:defRPr/>
            </a:pPr>
            <a:r>
              <a:rPr lang="en-US" sz="1800" dirty="0">
                <a:solidFill>
                  <a:sysClr val="windowText" lastClr="000000"/>
                </a:solidFill>
              </a:rPr>
              <a:t>Students should be aware that cell phones or other electronic devices are prohibited. Having these devices during testing (including if a student finishes testing but other students have not) or during a break </a:t>
            </a:r>
            <a:r>
              <a:rPr lang="en-US" sz="1800" b="1" dirty="0">
                <a:solidFill>
                  <a:sysClr val="windowText" lastClr="000000"/>
                </a:solidFill>
              </a:rPr>
              <a:t>may lead to the invalidation of not only that student’s test, but to the invalidation of others’ tests as well</a:t>
            </a:r>
            <a:r>
              <a:rPr lang="en-US" sz="1800" dirty="0">
                <a:solidFill>
                  <a:sysClr val="windowText" lastClr="000000"/>
                </a:solidFill>
              </a:rPr>
              <a:t>.</a:t>
            </a:r>
          </a:p>
          <a:p>
            <a:pPr marL="342900" indent="-342900">
              <a:spcBef>
                <a:spcPct val="0"/>
              </a:spcBef>
              <a:spcAft>
                <a:spcPts val="600"/>
              </a:spcAft>
              <a:buClr>
                <a:sysClr val="windowText" lastClr="000000"/>
              </a:buClr>
              <a:buFont typeface="Arial" panose="020B0604020202020204" pitchFamily="34" charset="0"/>
              <a:buChar char="•"/>
              <a:defRPr/>
            </a:pPr>
            <a:r>
              <a:rPr lang="en-US" sz="2000" dirty="0">
                <a:solidFill>
                  <a:sysClr val="windowText" lastClr="000000"/>
                </a:solidFill>
                <a:latin typeface="+mn-lt"/>
              </a:rPr>
              <a:t>All individuals are strictly prohibited from taking photos or video of TestNav screens and paper test materials. Ensure individuals in your district are aware of this critical instruction</a:t>
            </a:r>
            <a:r>
              <a:rPr lang="en-US" sz="2000" dirty="0" smtClean="0">
                <a:solidFill>
                  <a:sysClr val="windowText" lastClr="000000"/>
                </a:solidFill>
                <a:latin typeface="+mn-lt"/>
              </a:rPr>
              <a:t>.</a:t>
            </a:r>
            <a:endParaRPr lang="en-US" sz="2000" dirty="0">
              <a:solidFill>
                <a:sysClr val="windowText" lastClr="000000"/>
              </a:solidFill>
              <a:latin typeface="+mn-lt"/>
            </a:endParaRPr>
          </a:p>
        </p:txBody>
      </p:sp>
    </p:spTree>
    <p:extLst>
      <p:ext uri="{BB962C8B-B14F-4D97-AF65-F5344CB8AC3E}">
        <p14:creationId xmlns:p14="http://schemas.microsoft.com/office/powerpoint/2010/main" val="8041054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Receiving Test Materials</a:t>
            </a:r>
          </a:p>
        </p:txBody>
      </p:sp>
      <p:sp>
        <p:nvSpPr>
          <p:cNvPr id="2" name="Content Placeholder 1"/>
          <p:cNvSpPr>
            <a:spLocks noGrp="1"/>
          </p:cNvSpPr>
          <p:nvPr>
            <p:ph idx="1"/>
          </p:nvPr>
        </p:nvSpPr>
        <p:spPr/>
        <p:txBody>
          <a:bodyPr>
            <a:noAutofit/>
          </a:bodyPr>
          <a:lstStyle/>
          <a:p>
            <a:pPr marL="628650" lvl="1" indent="-342900">
              <a:spcBef>
                <a:spcPts val="200"/>
              </a:spcBef>
              <a:spcAft>
                <a:spcPts val="200"/>
              </a:spcAft>
              <a:buClr>
                <a:sysClr val="windowText" lastClr="000000"/>
              </a:buClr>
              <a:buSzPct val="100000"/>
              <a:defRPr/>
            </a:pPr>
            <a:r>
              <a:rPr lang="en-US" sz="1800" dirty="0">
                <a:solidFill>
                  <a:sysClr val="windowText" lastClr="000000"/>
                </a:solidFill>
              </a:rPr>
              <a:t>Initial materials will be received in two waves based on the selected district start date(s)</a:t>
            </a:r>
          </a:p>
          <a:p>
            <a:pPr marL="1028700" lvl="2" indent="-342900">
              <a:spcBef>
                <a:spcPts val="200"/>
              </a:spcBef>
              <a:spcAft>
                <a:spcPts val="200"/>
              </a:spcAft>
              <a:buClr>
                <a:sysClr val="windowText" lastClr="000000"/>
              </a:buClr>
              <a:buSzPct val="100000"/>
              <a:defRPr/>
            </a:pPr>
            <a:r>
              <a:rPr lang="en-US" dirty="0">
                <a:solidFill>
                  <a:sysClr val="windowText" lastClr="000000"/>
                </a:solidFill>
              </a:rPr>
              <a:t>Wave 1</a:t>
            </a:r>
          </a:p>
          <a:p>
            <a:pPr marL="1485900" lvl="3" indent="-342900">
              <a:spcBef>
                <a:spcPts val="200"/>
              </a:spcBef>
              <a:spcAft>
                <a:spcPts val="200"/>
              </a:spcAft>
              <a:buClr>
                <a:sysClr val="windowText" lastClr="000000"/>
              </a:buClr>
              <a:buSzPct val="100000"/>
              <a:defRPr/>
            </a:pPr>
            <a:r>
              <a:rPr lang="en-US" sz="1800" dirty="0">
                <a:solidFill>
                  <a:sysClr val="windowText" lastClr="000000"/>
                </a:solidFill>
              </a:rPr>
              <a:t>Assessment Coordinator Kits</a:t>
            </a:r>
          </a:p>
          <a:p>
            <a:pPr marL="1485900" lvl="3" indent="-342900">
              <a:spcBef>
                <a:spcPts val="200"/>
              </a:spcBef>
              <a:spcAft>
                <a:spcPts val="200"/>
              </a:spcAft>
              <a:buClr>
                <a:sysClr val="windowText" lastClr="000000"/>
              </a:buClr>
              <a:buSzPct val="100000"/>
              <a:defRPr/>
            </a:pPr>
            <a:r>
              <a:rPr lang="en-US" sz="1800" dirty="0">
                <a:solidFill>
                  <a:sysClr val="windowText" lastClr="000000"/>
                </a:solidFill>
              </a:rPr>
              <a:t>Test Administrator Manuals (to be used for all content areas)</a:t>
            </a:r>
          </a:p>
          <a:p>
            <a:pPr marL="1485900" lvl="3" indent="-342900">
              <a:spcBef>
                <a:spcPts val="200"/>
              </a:spcBef>
              <a:spcAft>
                <a:spcPts val="200"/>
              </a:spcAft>
              <a:buClr>
                <a:sysClr val="windowText" lastClr="000000"/>
              </a:buClr>
              <a:buSzPct val="100000"/>
              <a:defRPr/>
            </a:pPr>
            <a:r>
              <a:rPr lang="en-US" sz="1800" dirty="0">
                <a:solidFill>
                  <a:sysClr val="windowText" lastClr="000000"/>
                </a:solidFill>
              </a:rPr>
              <a:t>Extended CBT math and ELA window – accommodated materials and corresponding student ID labels</a:t>
            </a:r>
          </a:p>
          <a:p>
            <a:pPr marL="1485900" lvl="3" indent="-342900">
              <a:spcBef>
                <a:spcPts val="200"/>
              </a:spcBef>
              <a:spcAft>
                <a:spcPts val="200"/>
              </a:spcAft>
              <a:buClr>
                <a:sysClr val="windowText" lastClr="000000"/>
              </a:buClr>
              <a:buSzPct val="100000"/>
              <a:defRPr/>
            </a:pPr>
            <a:r>
              <a:rPr lang="en-US" sz="1800" dirty="0">
                <a:solidFill>
                  <a:sysClr val="windowText" lastClr="000000"/>
                </a:solidFill>
              </a:rPr>
              <a:t>Early high school window – student materials and corresponding student ID labels</a:t>
            </a:r>
          </a:p>
          <a:p>
            <a:pPr marL="1028700" lvl="2" indent="-342900">
              <a:spcBef>
                <a:spcPts val="200"/>
              </a:spcBef>
              <a:spcAft>
                <a:spcPts val="200"/>
              </a:spcAft>
              <a:buClr>
                <a:sysClr val="windowText" lastClr="000000"/>
              </a:buClr>
              <a:buSzPct val="100000"/>
              <a:defRPr/>
            </a:pPr>
            <a:r>
              <a:rPr lang="en-US" dirty="0">
                <a:solidFill>
                  <a:sysClr val="windowText" lastClr="000000"/>
                </a:solidFill>
              </a:rPr>
              <a:t>Wave 2</a:t>
            </a:r>
          </a:p>
          <a:p>
            <a:pPr marL="1485900" lvl="3" indent="-342900">
              <a:spcBef>
                <a:spcPts val="200"/>
              </a:spcBef>
              <a:spcAft>
                <a:spcPts val="200"/>
              </a:spcAft>
              <a:buClr>
                <a:sysClr val="windowText" lastClr="000000"/>
              </a:buClr>
              <a:buSzPct val="100000"/>
              <a:defRPr/>
            </a:pPr>
            <a:r>
              <a:rPr lang="en-US" sz="1800" dirty="0">
                <a:solidFill>
                  <a:sysClr val="windowText" lastClr="000000"/>
                </a:solidFill>
              </a:rPr>
              <a:t>Regular PBT math and ELA window – student materials and corresponding student ID labels</a:t>
            </a:r>
          </a:p>
          <a:p>
            <a:pPr marL="1485900" lvl="3" indent="-342900">
              <a:spcBef>
                <a:spcPts val="200"/>
              </a:spcBef>
              <a:spcAft>
                <a:spcPts val="200"/>
              </a:spcAft>
              <a:buClr>
                <a:sysClr val="windowText" lastClr="000000"/>
              </a:buClr>
              <a:buSzPct val="100000"/>
              <a:defRPr/>
            </a:pPr>
            <a:r>
              <a:rPr lang="en-US" sz="1800" dirty="0">
                <a:solidFill>
                  <a:sysClr val="windowText" lastClr="000000"/>
                </a:solidFill>
              </a:rPr>
              <a:t>Elementary and middle school science and social studies window - student materials and corresponding student ID labels</a:t>
            </a:r>
            <a:endParaRPr lang="en-US" sz="1800" dirty="0">
              <a:solidFill>
                <a:srgbClr val="FF0000"/>
              </a:solidFill>
            </a:endParaRPr>
          </a:p>
          <a:p>
            <a:pPr marL="628650" lvl="1" indent="-342900">
              <a:spcBef>
                <a:spcPts val="200"/>
              </a:spcBef>
              <a:spcAft>
                <a:spcPts val="200"/>
              </a:spcAft>
              <a:buClr>
                <a:sysClr val="windowText" lastClr="000000"/>
              </a:buClr>
              <a:buSzPct val="100000"/>
              <a:defRPr/>
            </a:pPr>
            <a:r>
              <a:rPr lang="en-US" sz="1800" dirty="0">
                <a:solidFill>
                  <a:sysClr val="windowText" lastClr="000000"/>
                </a:solidFill>
              </a:rPr>
              <a:t>Materials are packaged by school and shipped to the district</a:t>
            </a:r>
          </a:p>
          <a:p>
            <a:pPr marL="628650" lvl="1" indent="-342900">
              <a:spcBef>
                <a:spcPts val="200"/>
              </a:spcBef>
              <a:spcAft>
                <a:spcPts val="200"/>
              </a:spcAft>
              <a:buClr>
                <a:sysClr val="windowText" lastClr="000000"/>
              </a:buClr>
              <a:buSzPct val="100000"/>
              <a:defRPr/>
            </a:pPr>
            <a:r>
              <a:rPr lang="en-US" sz="1800" dirty="0">
                <a:solidFill>
                  <a:prstClr val="black"/>
                </a:solidFill>
              </a:rPr>
              <a:t>No overages will be </a:t>
            </a:r>
            <a:r>
              <a:rPr lang="en-US" sz="1800" dirty="0" smtClean="0">
                <a:solidFill>
                  <a:prstClr val="black"/>
                </a:solidFill>
              </a:rPr>
              <a:t>sent</a:t>
            </a:r>
            <a:endParaRPr lang="en-US" sz="1800" dirty="0">
              <a:solidFill>
                <a:prstClr val="black"/>
              </a:solidFill>
            </a:endParaRPr>
          </a:p>
        </p:txBody>
      </p:sp>
    </p:spTree>
    <p:extLst>
      <p:ext uri="{BB962C8B-B14F-4D97-AF65-F5344CB8AC3E}">
        <p14:creationId xmlns:p14="http://schemas.microsoft.com/office/powerpoint/2010/main" val="84927865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Contents of Shipments</a:t>
            </a:r>
          </a:p>
        </p:txBody>
      </p:sp>
      <p:sp>
        <p:nvSpPr>
          <p:cNvPr id="2" name="Content Placeholder 1"/>
          <p:cNvSpPr>
            <a:spLocks noGrp="1"/>
          </p:cNvSpPr>
          <p:nvPr>
            <p:ph idx="1"/>
          </p:nvPr>
        </p:nvSpPr>
        <p:spPr>
          <a:xfrm>
            <a:off x="522515" y="1463040"/>
            <a:ext cx="8369558" cy="4351338"/>
          </a:xfrm>
        </p:spPr>
        <p:txBody>
          <a:bodyPr>
            <a:noAutofit/>
          </a:bodyPr>
          <a:lstStyle/>
          <a:p>
            <a:pPr>
              <a:spcBef>
                <a:spcPts val="0"/>
              </a:spcBef>
              <a:spcAft>
                <a:spcPts val="400"/>
              </a:spcAft>
              <a:buClr>
                <a:sysClr val="windowText" lastClr="000000"/>
              </a:buClr>
              <a:defRPr/>
            </a:pPr>
            <a:r>
              <a:rPr lang="en-US" sz="1800" b="1" dirty="0">
                <a:solidFill>
                  <a:prstClr val="black"/>
                </a:solidFill>
                <a:latin typeface="+mn-lt"/>
              </a:rPr>
              <a:t>Wave 1</a:t>
            </a:r>
          </a:p>
          <a:p>
            <a:pPr lvl="1">
              <a:spcBef>
                <a:spcPts val="0"/>
              </a:spcBef>
              <a:spcAft>
                <a:spcPts val="400"/>
              </a:spcAft>
              <a:buClr>
                <a:sysClr val="windowText" lastClr="000000"/>
              </a:buClr>
              <a:defRPr/>
            </a:pPr>
            <a:r>
              <a:rPr lang="en-US" sz="1800" dirty="0">
                <a:solidFill>
                  <a:prstClr val="black"/>
                </a:solidFill>
              </a:rPr>
              <a:t>Assessment Coordinator Kit</a:t>
            </a:r>
          </a:p>
          <a:p>
            <a:pPr lvl="2">
              <a:spcBef>
                <a:spcPts val="0"/>
              </a:spcBef>
              <a:spcAft>
                <a:spcPts val="400"/>
              </a:spcAft>
              <a:buClr>
                <a:sysClr val="windowText" lastClr="000000"/>
              </a:buClr>
              <a:defRPr/>
            </a:pPr>
            <a:r>
              <a:rPr lang="en-US" dirty="0">
                <a:solidFill>
                  <a:prstClr val="black"/>
                </a:solidFill>
              </a:rPr>
              <a:t>Re-sealable plastic bag (holds all materials)</a:t>
            </a:r>
          </a:p>
          <a:p>
            <a:pPr lvl="2">
              <a:spcBef>
                <a:spcPts val="0"/>
              </a:spcBef>
              <a:spcAft>
                <a:spcPts val="400"/>
              </a:spcAft>
              <a:buClr>
                <a:sysClr val="windowText" lastClr="000000"/>
              </a:buClr>
              <a:defRPr/>
            </a:pPr>
            <a:r>
              <a:rPr lang="en-US" dirty="0">
                <a:solidFill>
                  <a:prstClr val="black"/>
                </a:solidFill>
              </a:rPr>
              <a:t>Paper bands</a:t>
            </a:r>
          </a:p>
          <a:p>
            <a:pPr lvl="2">
              <a:spcBef>
                <a:spcPts val="0"/>
              </a:spcBef>
              <a:spcAft>
                <a:spcPts val="400"/>
              </a:spcAft>
              <a:buClr>
                <a:sysClr val="windowText" lastClr="000000"/>
              </a:buClr>
              <a:defRPr/>
            </a:pPr>
            <a:r>
              <a:rPr lang="en-US" dirty="0">
                <a:solidFill>
                  <a:prstClr val="black"/>
                </a:solidFill>
              </a:rPr>
              <a:t>Pearson </a:t>
            </a:r>
            <a:r>
              <a:rPr lang="en-US" b="1" dirty="0">
                <a:solidFill>
                  <a:prstClr val="black"/>
                </a:solidFill>
              </a:rPr>
              <a:t>scorable</a:t>
            </a:r>
            <a:r>
              <a:rPr lang="en-US" dirty="0">
                <a:solidFill>
                  <a:prstClr val="black"/>
                </a:solidFill>
              </a:rPr>
              <a:t> and </a:t>
            </a:r>
            <a:r>
              <a:rPr lang="en-US" b="1" dirty="0">
                <a:solidFill>
                  <a:prstClr val="black"/>
                </a:solidFill>
              </a:rPr>
              <a:t>nonscorable</a:t>
            </a:r>
            <a:r>
              <a:rPr lang="en-US" dirty="0">
                <a:solidFill>
                  <a:prstClr val="black"/>
                </a:solidFill>
              </a:rPr>
              <a:t> labels (different colors)</a:t>
            </a:r>
          </a:p>
          <a:p>
            <a:pPr lvl="2">
              <a:spcBef>
                <a:spcPts val="0"/>
              </a:spcBef>
              <a:spcAft>
                <a:spcPts val="400"/>
              </a:spcAft>
              <a:buClr>
                <a:sysClr val="windowText" lastClr="000000"/>
              </a:buClr>
              <a:defRPr/>
            </a:pPr>
            <a:r>
              <a:rPr lang="en-US" dirty="0">
                <a:solidFill>
                  <a:prstClr val="black"/>
                </a:solidFill>
              </a:rPr>
              <a:t>UPS Ground return labels for </a:t>
            </a:r>
            <a:r>
              <a:rPr lang="en-US" b="1" dirty="0">
                <a:solidFill>
                  <a:prstClr val="black"/>
                </a:solidFill>
              </a:rPr>
              <a:t>scorable</a:t>
            </a:r>
            <a:r>
              <a:rPr lang="en-US" dirty="0">
                <a:solidFill>
                  <a:prstClr val="black"/>
                </a:solidFill>
              </a:rPr>
              <a:t> and </a:t>
            </a:r>
            <a:r>
              <a:rPr lang="en-US" b="1" dirty="0">
                <a:solidFill>
                  <a:prstClr val="black"/>
                </a:solidFill>
              </a:rPr>
              <a:t>nonscorable</a:t>
            </a:r>
            <a:r>
              <a:rPr lang="en-US" dirty="0">
                <a:solidFill>
                  <a:prstClr val="black"/>
                </a:solidFill>
              </a:rPr>
              <a:t> materials</a:t>
            </a:r>
          </a:p>
          <a:p>
            <a:pPr lvl="2">
              <a:spcBef>
                <a:spcPts val="0"/>
              </a:spcBef>
              <a:spcAft>
                <a:spcPts val="400"/>
              </a:spcAft>
              <a:buClr>
                <a:sysClr val="windowText" lastClr="000000"/>
              </a:buClr>
              <a:defRPr/>
            </a:pPr>
            <a:r>
              <a:rPr lang="en-US" dirty="0">
                <a:solidFill>
                  <a:prstClr val="black"/>
                </a:solidFill>
              </a:rPr>
              <a:t>Pre-printed/pre-gridded header sheets</a:t>
            </a:r>
          </a:p>
          <a:p>
            <a:pPr lvl="1">
              <a:spcBef>
                <a:spcPts val="0"/>
              </a:spcBef>
              <a:spcAft>
                <a:spcPts val="400"/>
              </a:spcAft>
              <a:buClr>
                <a:sysClr val="windowText" lastClr="000000"/>
              </a:buClr>
              <a:defRPr/>
            </a:pPr>
            <a:r>
              <a:rPr lang="en-US" sz="1800" dirty="0">
                <a:solidFill>
                  <a:prstClr val="black"/>
                </a:solidFill>
              </a:rPr>
              <a:t>Test Administrator Manuals </a:t>
            </a:r>
          </a:p>
          <a:p>
            <a:pPr>
              <a:spcBef>
                <a:spcPts val="0"/>
              </a:spcBef>
              <a:spcAft>
                <a:spcPts val="400"/>
              </a:spcAft>
              <a:buClr>
                <a:sysClr val="windowText" lastClr="000000"/>
              </a:buClr>
              <a:defRPr/>
            </a:pPr>
            <a:r>
              <a:rPr lang="en-US" sz="1800" b="1" dirty="0">
                <a:solidFill>
                  <a:prstClr val="black"/>
                </a:solidFill>
                <a:latin typeface="+mn-lt"/>
              </a:rPr>
              <a:t>Waves 1 and 2 (as applicable)</a:t>
            </a:r>
          </a:p>
          <a:p>
            <a:pPr lvl="1">
              <a:spcBef>
                <a:spcPts val="0"/>
              </a:spcBef>
              <a:spcAft>
                <a:spcPts val="400"/>
              </a:spcAft>
              <a:buClr>
                <a:sysClr val="windowText" lastClr="000000"/>
              </a:buClr>
              <a:defRPr/>
            </a:pPr>
            <a:r>
              <a:rPr lang="en-US" sz="1800" dirty="0">
                <a:solidFill>
                  <a:prstClr val="black"/>
                </a:solidFill>
              </a:rPr>
              <a:t>Packing list and chain of custody form </a:t>
            </a:r>
          </a:p>
          <a:p>
            <a:pPr lvl="1">
              <a:spcBef>
                <a:spcPts val="0"/>
              </a:spcBef>
              <a:spcAft>
                <a:spcPts val="400"/>
              </a:spcAft>
              <a:buClr>
                <a:sysClr val="windowText" lastClr="000000"/>
              </a:buClr>
              <a:defRPr/>
            </a:pPr>
            <a:r>
              <a:rPr lang="en-US" sz="1800" dirty="0">
                <a:solidFill>
                  <a:prstClr val="black"/>
                </a:solidFill>
              </a:rPr>
              <a:t>Student test materials (if indicated by January 25 in PAnext)</a:t>
            </a:r>
          </a:p>
          <a:p>
            <a:pPr lvl="2">
              <a:spcBef>
                <a:spcPts val="0"/>
              </a:spcBef>
              <a:spcAft>
                <a:spcPts val="400"/>
              </a:spcAft>
              <a:buClr>
                <a:sysClr val="windowText" lastClr="000000"/>
              </a:buClr>
              <a:defRPr/>
            </a:pPr>
            <a:r>
              <a:rPr lang="en-US" dirty="0">
                <a:solidFill>
                  <a:prstClr val="black"/>
                </a:solidFill>
              </a:rPr>
              <a:t>Test books</a:t>
            </a:r>
            <a:endParaRPr lang="en-US" strike="sngStrike" dirty="0">
              <a:solidFill>
                <a:prstClr val="black"/>
              </a:solidFill>
            </a:endParaRPr>
          </a:p>
          <a:p>
            <a:pPr lvl="2">
              <a:spcBef>
                <a:spcPts val="0"/>
              </a:spcBef>
              <a:spcAft>
                <a:spcPts val="400"/>
              </a:spcAft>
              <a:buClr>
                <a:sysClr val="windowText" lastClr="000000"/>
              </a:buClr>
              <a:defRPr/>
            </a:pPr>
            <a:r>
              <a:rPr lang="en-US" dirty="0">
                <a:solidFill>
                  <a:prstClr val="black"/>
                </a:solidFill>
              </a:rPr>
              <a:t>Math reference sheets, rulers, and protractors, if applicable</a:t>
            </a:r>
          </a:p>
          <a:p>
            <a:pPr lvl="2">
              <a:spcBef>
                <a:spcPts val="0"/>
              </a:spcBef>
              <a:spcAft>
                <a:spcPts val="400"/>
              </a:spcAft>
              <a:buClr>
                <a:sysClr val="windowText" lastClr="000000"/>
              </a:buClr>
              <a:defRPr/>
            </a:pPr>
            <a:r>
              <a:rPr lang="en-US" dirty="0" smtClean="0">
                <a:solidFill>
                  <a:prstClr val="black"/>
                </a:solidFill>
              </a:rPr>
              <a:t>Accommodated test books: large print, braille, Spanish including CSLA</a:t>
            </a:r>
            <a:endParaRPr lang="en-US" dirty="0">
              <a:solidFill>
                <a:prstClr val="black"/>
              </a:solidFill>
            </a:endParaRPr>
          </a:p>
          <a:p>
            <a:pPr lvl="2">
              <a:spcBef>
                <a:spcPts val="0"/>
              </a:spcBef>
              <a:spcAft>
                <a:spcPts val="400"/>
              </a:spcAft>
              <a:buClr>
                <a:sysClr val="windowText" lastClr="000000"/>
              </a:buClr>
              <a:defRPr/>
            </a:pPr>
            <a:r>
              <a:rPr lang="en-US" dirty="0">
                <a:solidFill>
                  <a:prstClr val="black"/>
                </a:solidFill>
              </a:rPr>
              <a:t>Oral scripts</a:t>
            </a:r>
          </a:p>
          <a:p>
            <a:pPr lvl="2">
              <a:spcBef>
                <a:spcPts val="0"/>
              </a:spcBef>
              <a:spcAft>
                <a:spcPts val="400"/>
              </a:spcAft>
              <a:buClr>
                <a:sysClr val="windowText" lastClr="000000"/>
              </a:buClr>
              <a:defRPr/>
            </a:pPr>
            <a:r>
              <a:rPr lang="en-US" dirty="0">
                <a:solidFill>
                  <a:prstClr val="black"/>
                </a:solidFill>
              </a:rPr>
              <a:t>Student ID labels and rosters (with corresponding student materials only</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17039401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Header Sheets and Labels</a:t>
            </a:r>
          </a:p>
        </p:txBody>
      </p:sp>
      <p:sp>
        <p:nvSpPr>
          <p:cNvPr id="2" name="Content Placeholder 1"/>
          <p:cNvSpPr>
            <a:spLocks noGrp="1"/>
          </p:cNvSpPr>
          <p:nvPr>
            <p:ph idx="1"/>
          </p:nvPr>
        </p:nvSpPr>
        <p:spPr/>
        <p:txBody>
          <a:bodyPr/>
          <a:lstStyle/>
          <a:p>
            <a:pPr>
              <a:defRPr/>
            </a:pPr>
            <a:r>
              <a:rPr lang="en-US" dirty="0">
                <a:solidFill>
                  <a:sysClr val="windowText" lastClr="000000"/>
                </a:solidFill>
              </a:rPr>
              <a:t>Header sheets and shipping labels are in the </a:t>
            </a:r>
            <a:r>
              <a:rPr lang="en-US" b="1" dirty="0">
                <a:solidFill>
                  <a:sysClr val="windowText" lastClr="000000"/>
                </a:solidFill>
              </a:rPr>
              <a:t>SAC kits</a:t>
            </a:r>
          </a:p>
          <a:p>
            <a:pPr lvl="1">
              <a:defRPr/>
            </a:pPr>
            <a:r>
              <a:rPr lang="en-US" dirty="0">
                <a:solidFill>
                  <a:sysClr val="windowText" lastClr="000000"/>
                </a:solidFill>
                <a:latin typeface="Trebuchet MS" panose="020B0603020202020204" pitchFamily="34" charset="0"/>
              </a:rPr>
              <a:t>DACs may want to take these out of the school kits</a:t>
            </a:r>
          </a:p>
          <a:p>
            <a:pPr lvl="1">
              <a:defRPr/>
            </a:pPr>
            <a:r>
              <a:rPr lang="en-US" dirty="0">
                <a:solidFill>
                  <a:sysClr val="windowText" lastClr="000000"/>
                </a:solidFill>
                <a:latin typeface="Trebuchet MS" panose="020B0603020202020204" pitchFamily="34" charset="0"/>
              </a:rPr>
              <a:t>If sent to the school, ensure they are returned at check in</a:t>
            </a:r>
          </a:p>
          <a:p>
            <a:pPr>
              <a:defRPr/>
            </a:pPr>
            <a:endParaRPr lang="en-US" dirty="0" smtClean="0">
              <a:solidFill>
                <a:sysClr val="windowText" lastClr="000000"/>
              </a:solidFill>
            </a:endParaRPr>
          </a:p>
          <a:p>
            <a:pPr>
              <a:defRPr/>
            </a:pPr>
            <a:r>
              <a:rPr lang="en-US" dirty="0" smtClean="0">
                <a:solidFill>
                  <a:sysClr val="windowText" lastClr="000000"/>
                </a:solidFill>
              </a:rPr>
              <a:t>These </a:t>
            </a:r>
            <a:r>
              <a:rPr lang="en-US" dirty="0">
                <a:solidFill>
                  <a:sysClr val="windowText" lastClr="000000"/>
                </a:solidFill>
              </a:rPr>
              <a:t>are needed for return of all secure </a:t>
            </a:r>
            <a:r>
              <a:rPr lang="en-US" dirty="0" smtClean="0">
                <a:solidFill>
                  <a:sysClr val="windowText" lastClr="000000"/>
                </a:solidFill>
              </a:rPr>
              <a:t>materials</a:t>
            </a:r>
            <a:endParaRPr lang="en-US" dirty="0">
              <a:solidFill>
                <a:sysClr val="windowText" lastClr="000000"/>
              </a:solidFill>
            </a:endParaRPr>
          </a:p>
        </p:txBody>
      </p:sp>
    </p:spTree>
    <p:extLst>
      <p:ext uri="{BB962C8B-B14F-4D97-AF65-F5344CB8AC3E}">
        <p14:creationId xmlns:p14="http://schemas.microsoft.com/office/powerpoint/2010/main" val="2109669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Personally Identifiable Information (PII)</a:t>
            </a:r>
          </a:p>
        </p:txBody>
      </p:sp>
      <p:sp>
        <p:nvSpPr>
          <p:cNvPr id="2" name="Content Placeholder 1"/>
          <p:cNvSpPr>
            <a:spLocks noGrp="1"/>
          </p:cNvSpPr>
          <p:nvPr>
            <p:ph idx="1"/>
          </p:nvPr>
        </p:nvSpPr>
        <p:spPr>
          <a:xfrm>
            <a:off x="628650" y="1463040"/>
            <a:ext cx="7886700" cy="4993744"/>
          </a:xfrm>
        </p:spPr>
        <p:txBody>
          <a:bodyPr>
            <a:normAutofit/>
          </a:bodyPr>
          <a:lstStyle/>
          <a:p>
            <a:pPr marL="342900" indent="-342900">
              <a:buFont typeface="Arial" panose="020B0604020202020204" pitchFamily="34" charset="0"/>
              <a:buChar char="•"/>
            </a:pPr>
            <a:r>
              <a:rPr lang="en-US" sz="2000" dirty="0">
                <a:solidFill>
                  <a:prstClr val="black"/>
                </a:solidFill>
                <a:latin typeface="+mn-lt"/>
              </a:rPr>
              <a:t>State and Federal laws require student PII to be protected</a:t>
            </a:r>
          </a:p>
          <a:p>
            <a:pPr marL="342900" indent="-342900">
              <a:buFont typeface="Arial" panose="020B0604020202020204" pitchFamily="34" charset="0"/>
              <a:buChar char="•"/>
            </a:pPr>
            <a:r>
              <a:rPr lang="en-US" sz="2000" dirty="0">
                <a:solidFill>
                  <a:prstClr val="black"/>
                </a:solidFill>
                <a:latin typeface="+mn-lt"/>
              </a:rPr>
              <a:t>PII is any information that, alone or in combination, could identify an individual student (e.g., name, SASID, detailed demographics)</a:t>
            </a:r>
          </a:p>
          <a:p>
            <a:pPr marL="342900" indent="-342900">
              <a:buFont typeface="Arial" panose="020B0604020202020204" pitchFamily="34" charset="0"/>
              <a:buChar char="•"/>
            </a:pPr>
            <a:r>
              <a:rPr lang="en-US" sz="2000" dirty="0">
                <a:solidFill>
                  <a:prstClr val="black"/>
                </a:solidFill>
                <a:latin typeface="+mn-lt"/>
              </a:rPr>
              <a:t>Emails can be intercepted, forwarded</a:t>
            </a:r>
            <a:r>
              <a:rPr lang="en-US" sz="2000" dirty="0" smtClean="0">
                <a:solidFill>
                  <a:prstClr val="black"/>
                </a:solidFill>
                <a:latin typeface="+mn-lt"/>
              </a:rPr>
              <a:t>, and </a:t>
            </a:r>
            <a:r>
              <a:rPr lang="en-US" sz="2000" dirty="0">
                <a:solidFill>
                  <a:prstClr val="black"/>
                </a:solidFill>
                <a:latin typeface="+mn-lt"/>
              </a:rPr>
              <a:t>misrouted and are not secure methods for transmitting PII</a:t>
            </a:r>
          </a:p>
          <a:p>
            <a:pPr marL="342900" indent="-342900">
              <a:buFont typeface="Arial" panose="020B0604020202020204" pitchFamily="34" charset="0"/>
              <a:buChar char="•"/>
            </a:pPr>
            <a:r>
              <a:rPr lang="en-US" sz="2000" dirty="0">
                <a:solidFill>
                  <a:prstClr val="black"/>
                </a:solidFill>
                <a:latin typeface="+mn-lt"/>
              </a:rPr>
              <a:t>It is CDE policy that any email with PII sent to, from, and within CDE must be encrypted</a:t>
            </a:r>
          </a:p>
          <a:p>
            <a:pPr marL="342900" indent="-342900">
              <a:buFont typeface="Arial" panose="020B0604020202020204" pitchFamily="34" charset="0"/>
              <a:buChar char="•"/>
            </a:pPr>
            <a:r>
              <a:rPr lang="en-US" sz="2000" dirty="0">
                <a:solidFill>
                  <a:prstClr val="black"/>
                </a:solidFill>
                <a:latin typeface="+mn-lt"/>
              </a:rPr>
              <a:t>CDE strongly recommends that you encrypt emails with PII that are sent to other parties (other districts, within the district, vendors, etc.)</a:t>
            </a:r>
          </a:p>
          <a:p>
            <a:pPr marL="342900" indent="-342900">
              <a:buFont typeface="Arial" panose="020B0604020202020204" pitchFamily="34" charset="0"/>
              <a:buChar char="•"/>
            </a:pPr>
            <a:r>
              <a:rPr lang="en-US" sz="2000" dirty="0">
                <a:solidFill>
                  <a:prstClr val="black"/>
                </a:solidFill>
                <a:latin typeface="+mn-lt"/>
              </a:rPr>
              <a:t>Additional Resources: </a:t>
            </a:r>
            <a:r>
              <a:rPr lang="en-US" sz="2000" u="sng" dirty="0">
                <a:solidFill>
                  <a:prstClr val="black"/>
                </a:solidFill>
                <a:latin typeface="+mn-lt"/>
                <a:hlinkClick r:id="rId2"/>
              </a:rPr>
              <a:t>http://www.cde.state.co.us/dataprivacyandsecurity</a:t>
            </a:r>
            <a:r>
              <a:rPr lang="en-US" sz="1800" dirty="0">
                <a:solidFill>
                  <a:sysClr val="windowText" lastClr="000000"/>
                </a:solidFill>
                <a:latin typeface="+mn-lt"/>
              </a:rPr>
              <a:t> </a:t>
            </a:r>
          </a:p>
          <a:p>
            <a:endParaRPr lang="en-US" dirty="0">
              <a:latin typeface="+mn-lt"/>
            </a:endParaRPr>
          </a:p>
        </p:txBody>
      </p:sp>
    </p:spTree>
    <p:extLst>
      <p:ext uri="{BB962C8B-B14F-4D97-AF65-F5344CB8AC3E}">
        <p14:creationId xmlns:p14="http://schemas.microsoft.com/office/powerpoint/2010/main" val="25060044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DAC – Receipt of Test Materials</a:t>
            </a:r>
          </a:p>
        </p:txBody>
      </p:sp>
      <p:sp>
        <p:nvSpPr>
          <p:cNvPr id="2" name="Content Placeholder 1"/>
          <p:cNvSpPr>
            <a:spLocks noGrp="1"/>
          </p:cNvSpPr>
          <p:nvPr>
            <p:ph idx="1"/>
          </p:nvPr>
        </p:nvSpPr>
        <p:spPr/>
        <p:txBody>
          <a:bodyPr>
            <a:normAutofit fontScale="92500" lnSpcReduction="20000"/>
          </a:bodyPr>
          <a:lstStyle/>
          <a:p>
            <a:pPr eaLnBrk="0" fontAlgn="base" hangingPunct="0">
              <a:spcAft>
                <a:spcPct val="0"/>
              </a:spcAft>
            </a:pPr>
            <a:r>
              <a:rPr lang="en-US" b="1" dirty="0">
                <a:solidFill>
                  <a:prstClr val="black"/>
                </a:solidFill>
                <a:latin typeface="+mn-lt"/>
                <a:ea typeface="ＭＳ Ｐゴシック" pitchFamily="34" charset="-128"/>
              </a:rPr>
              <a:t>Upon Receipt of Test Materials, DACs: </a:t>
            </a:r>
          </a:p>
          <a:p>
            <a:pPr eaLnBrk="0" fontAlgn="base" hangingPunct="0">
              <a:spcAft>
                <a:spcPct val="0"/>
              </a:spcAft>
            </a:pPr>
            <a:endParaRPr lang="en-US" b="1" dirty="0">
              <a:solidFill>
                <a:prstClr val="black"/>
              </a:solidFill>
              <a:latin typeface="+mn-lt"/>
              <a:ea typeface="ＭＳ Ｐゴシック" pitchFamily="34" charset="-128"/>
            </a:endParaRPr>
          </a:p>
          <a:p>
            <a:pPr marL="342900" indent="-342900" fontAlgn="base">
              <a:spcAft>
                <a:spcPts val="600"/>
              </a:spcAft>
              <a:buFont typeface="Wingdings" panose="05000000000000000000" pitchFamily="2" charset="2"/>
              <a:buChar char="q"/>
            </a:pPr>
            <a:r>
              <a:rPr lang="en-US" sz="2000" dirty="0">
                <a:solidFill>
                  <a:prstClr val="black"/>
                </a:solidFill>
                <a:latin typeface="+mn-lt"/>
                <a:ea typeface="ＭＳ Ｐゴシック" pitchFamily="34" charset="-128"/>
              </a:rPr>
              <a:t>Remove packing list, chain of custody form, and DAC Kit from Box 1</a:t>
            </a:r>
          </a:p>
          <a:p>
            <a:pPr marL="342900" indent="-342900" fontAlgn="base">
              <a:spcAft>
                <a:spcPts val="600"/>
              </a:spcAft>
              <a:buFont typeface="Wingdings" panose="05000000000000000000" pitchFamily="2" charset="2"/>
              <a:buChar char="q"/>
            </a:pPr>
            <a:r>
              <a:rPr lang="en-US" sz="2000" dirty="0">
                <a:solidFill>
                  <a:prstClr val="black"/>
                </a:solidFill>
                <a:latin typeface="+mn-lt"/>
                <a:ea typeface="ＭＳ Ｐゴシック" pitchFamily="34" charset="-128"/>
              </a:rPr>
              <a:t>Inventory materials immediately to verify all were received and that there is an adequate number for administration</a:t>
            </a:r>
          </a:p>
          <a:p>
            <a:pPr marL="342900" indent="-342900" fontAlgn="base">
              <a:spcAft>
                <a:spcPts val="600"/>
              </a:spcAft>
              <a:buFont typeface="Wingdings" panose="05000000000000000000" pitchFamily="2" charset="2"/>
              <a:buChar char="q"/>
            </a:pPr>
            <a:r>
              <a:rPr lang="en-US" sz="2000" dirty="0">
                <a:solidFill>
                  <a:prstClr val="black"/>
                </a:solidFill>
                <a:latin typeface="+mn-lt"/>
                <a:ea typeface="ＭＳ Ｐゴシック" pitchFamily="34" charset="-128"/>
              </a:rPr>
              <a:t>Optional: Take header sheets and labels out of SAC Kits</a:t>
            </a:r>
          </a:p>
          <a:p>
            <a:pPr marL="342900" indent="-342900" fontAlgn="base">
              <a:spcAft>
                <a:spcPts val="600"/>
              </a:spcAft>
              <a:buFont typeface="Wingdings" panose="05000000000000000000" pitchFamily="2" charset="2"/>
              <a:buChar char="q"/>
            </a:pPr>
            <a:r>
              <a:rPr lang="en-US" sz="2000" dirty="0">
                <a:solidFill>
                  <a:prstClr val="black"/>
                </a:solidFill>
                <a:latin typeface="+mn-lt"/>
                <a:ea typeface="ＭＳ Ｐゴシック" pitchFamily="34" charset="-128"/>
              </a:rPr>
              <a:t>DAC may order additional material, if necessary</a:t>
            </a:r>
          </a:p>
          <a:p>
            <a:pPr marL="342900" indent="-342900" fontAlgn="base">
              <a:spcAft>
                <a:spcPts val="600"/>
              </a:spcAft>
              <a:buFont typeface="Wingdings" panose="05000000000000000000" pitchFamily="2" charset="2"/>
              <a:buChar char="q"/>
            </a:pPr>
            <a:r>
              <a:rPr lang="en-US" sz="2000" dirty="0">
                <a:solidFill>
                  <a:prstClr val="black"/>
                </a:solidFill>
                <a:latin typeface="+mn-lt"/>
                <a:ea typeface="ＭＳ Ｐゴシック" pitchFamily="34" charset="-128"/>
              </a:rPr>
              <a:t>Keep all test materials in a centrally </a:t>
            </a:r>
            <a:r>
              <a:rPr lang="en-US" sz="2000" b="1" dirty="0">
                <a:solidFill>
                  <a:prstClr val="black"/>
                </a:solidFill>
                <a:latin typeface="+mn-lt"/>
                <a:ea typeface="ＭＳ Ｐゴシック" pitchFamily="34" charset="-128"/>
              </a:rPr>
              <a:t>locked</a:t>
            </a:r>
            <a:r>
              <a:rPr lang="en-US" sz="2000" dirty="0">
                <a:solidFill>
                  <a:prstClr val="black"/>
                </a:solidFill>
                <a:latin typeface="+mn-lt"/>
                <a:ea typeface="ＭＳ Ｐゴシック" pitchFamily="34" charset="-128"/>
              </a:rPr>
              <a:t> storage area with limited access until distributing to schools</a:t>
            </a:r>
          </a:p>
          <a:p>
            <a:pPr marL="1085850" lvl="1" indent="-342900" fontAlgn="base">
              <a:spcAft>
                <a:spcPts val="600"/>
              </a:spcAft>
              <a:buFont typeface="Wingdings" panose="05000000000000000000" pitchFamily="2" charset="2"/>
              <a:buChar char="q"/>
            </a:pPr>
            <a:r>
              <a:rPr lang="en-US" dirty="0">
                <a:solidFill>
                  <a:prstClr val="black"/>
                </a:solidFill>
                <a:ea typeface="ＭＳ Ｐゴシック" pitchFamily="34" charset="-128"/>
              </a:rPr>
              <a:t>Ensure chain of custody procedures are followed at all times</a:t>
            </a:r>
          </a:p>
          <a:p>
            <a:pPr marL="342900" indent="-342900" fontAlgn="base">
              <a:spcAft>
                <a:spcPts val="600"/>
              </a:spcAft>
              <a:buFont typeface="Wingdings" panose="05000000000000000000" pitchFamily="2" charset="2"/>
              <a:buChar char="q"/>
            </a:pPr>
            <a:r>
              <a:rPr lang="en-US" sz="2000" dirty="0">
                <a:solidFill>
                  <a:srgbClr val="000000"/>
                </a:solidFill>
                <a:latin typeface="+mn-lt"/>
              </a:rPr>
              <a:t>Deliver materials to schools </a:t>
            </a:r>
            <a:r>
              <a:rPr lang="en-US" sz="2000" b="1" dirty="0">
                <a:solidFill>
                  <a:srgbClr val="000000"/>
                </a:solidFill>
                <a:latin typeface="+mn-lt"/>
              </a:rPr>
              <a:t>no more than one week </a:t>
            </a:r>
            <a:r>
              <a:rPr lang="en-US" sz="2000" dirty="0">
                <a:solidFill>
                  <a:srgbClr val="000000"/>
                </a:solidFill>
                <a:latin typeface="+mn-lt"/>
              </a:rPr>
              <a:t>in advance of school testing </a:t>
            </a:r>
            <a:r>
              <a:rPr lang="en-US" sz="2000" dirty="0" smtClean="0">
                <a:solidFill>
                  <a:srgbClr val="000000"/>
                </a:solidFill>
                <a:latin typeface="+mn-lt"/>
              </a:rPr>
              <a:t>window</a:t>
            </a:r>
            <a:endParaRPr lang="en-US" sz="2000" dirty="0">
              <a:solidFill>
                <a:srgbClr val="000000"/>
              </a:solidFill>
              <a:latin typeface="+mn-lt"/>
            </a:endParaRPr>
          </a:p>
        </p:txBody>
      </p:sp>
    </p:spTree>
    <p:extLst>
      <p:ext uri="{BB962C8B-B14F-4D97-AF65-F5344CB8AC3E}">
        <p14:creationId xmlns:p14="http://schemas.microsoft.com/office/powerpoint/2010/main" val="245644548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SAC – Receive Materials &amp; Chain of Custody</a:t>
            </a:r>
          </a:p>
        </p:txBody>
      </p:sp>
      <p:sp>
        <p:nvSpPr>
          <p:cNvPr id="2" name="Content Placeholder 1"/>
          <p:cNvSpPr>
            <a:spLocks noGrp="1"/>
          </p:cNvSpPr>
          <p:nvPr>
            <p:ph idx="1"/>
          </p:nvPr>
        </p:nvSpPr>
        <p:spPr/>
        <p:txBody>
          <a:bodyPr>
            <a:noAutofit/>
          </a:bodyPr>
          <a:lstStyle/>
          <a:p>
            <a:pPr marL="344488" indent="-344488">
              <a:buClr>
                <a:sysClr val="windowText" lastClr="000000"/>
              </a:buClr>
              <a:buFont typeface="Wingdings" panose="05000000000000000000" pitchFamily="2" charset="2"/>
              <a:buChar char="q"/>
              <a:defRPr/>
            </a:pPr>
            <a:r>
              <a:rPr lang="en-US" sz="1800" dirty="0">
                <a:solidFill>
                  <a:srgbClr val="000000"/>
                </a:solidFill>
                <a:latin typeface="+mn-lt"/>
              </a:rPr>
              <a:t>Receive materials from DAC </a:t>
            </a:r>
            <a:r>
              <a:rPr lang="en-US" sz="1800" b="1" dirty="0">
                <a:solidFill>
                  <a:srgbClr val="000000"/>
                </a:solidFill>
                <a:latin typeface="+mn-lt"/>
              </a:rPr>
              <a:t>no more than one week </a:t>
            </a:r>
            <a:r>
              <a:rPr lang="en-US" sz="1800" dirty="0">
                <a:solidFill>
                  <a:srgbClr val="000000"/>
                </a:solidFill>
                <a:latin typeface="+mn-lt"/>
              </a:rPr>
              <a:t>in advance of school testing window</a:t>
            </a:r>
          </a:p>
          <a:p>
            <a:pPr marL="344488" indent="-344488">
              <a:buClr>
                <a:sysClr val="windowText" lastClr="000000"/>
              </a:buClr>
              <a:buFont typeface="Wingdings" panose="05000000000000000000" pitchFamily="2" charset="2"/>
              <a:buChar char="q"/>
              <a:defRPr/>
            </a:pPr>
            <a:r>
              <a:rPr lang="en-US" sz="1800" dirty="0">
                <a:solidFill>
                  <a:srgbClr val="000000"/>
                </a:solidFill>
                <a:latin typeface="+mn-lt"/>
              </a:rPr>
              <a:t>Document any movement of secure materials before, during, and after testing</a:t>
            </a:r>
          </a:p>
          <a:p>
            <a:pPr marL="344488" indent="-344488">
              <a:buClr>
                <a:sysClr val="windowText" lastClr="000000"/>
              </a:buClr>
              <a:buFont typeface="Wingdings" panose="05000000000000000000" pitchFamily="2" charset="2"/>
              <a:buChar char="q"/>
              <a:defRPr/>
            </a:pPr>
            <a:r>
              <a:rPr lang="en-US" sz="1800" dirty="0">
                <a:solidFill>
                  <a:sysClr val="windowText" lastClr="000000"/>
                </a:solidFill>
                <a:latin typeface="+mn-lt"/>
              </a:rPr>
              <a:t>Schools inventory materials using the provided</a:t>
            </a:r>
            <a:r>
              <a:rPr lang="en-US" sz="1800" dirty="0">
                <a:solidFill>
                  <a:srgbClr val="9BBB59">
                    <a:lumMod val="75000"/>
                  </a:srgbClr>
                </a:solidFill>
                <a:latin typeface="+mn-lt"/>
              </a:rPr>
              <a:t> </a:t>
            </a:r>
            <a:r>
              <a:rPr lang="en-US" sz="1800" dirty="0">
                <a:solidFill>
                  <a:prstClr val="black"/>
                </a:solidFill>
                <a:latin typeface="+mn-lt"/>
              </a:rPr>
              <a:t>security checklist</a:t>
            </a:r>
          </a:p>
          <a:p>
            <a:pPr marL="344488" indent="-344488">
              <a:buClr>
                <a:sysClr val="windowText" lastClr="000000"/>
              </a:buClr>
              <a:buFont typeface="Wingdings" panose="05000000000000000000" pitchFamily="2" charset="2"/>
              <a:buChar char="q"/>
              <a:defRPr/>
            </a:pPr>
            <a:r>
              <a:rPr lang="en-US" sz="1800" dirty="0">
                <a:solidFill>
                  <a:srgbClr val="000000"/>
                </a:solidFill>
                <a:latin typeface="+mn-lt"/>
              </a:rPr>
              <a:t>Deliver test materials to Test Administrators only on the day of testing </a:t>
            </a:r>
          </a:p>
          <a:p>
            <a:pPr marL="801688" lvl="1" indent="-344488">
              <a:buClr>
                <a:sysClr val="windowText" lastClr="000000"/>
              </a:buClr>
              <a:buFont typeface="Wingdings" panose="05000000000000000000" pitchFamily="2" charset="2"/>
              <a:buChar char="q"/>
              <a:defRPr/>
            </a:pPr>
            <a:r>
              <a:rPr lang="en-US" sz="1800" dirty="0">
                <a:solidFill>
                  <a:srgbClr val="000000"/>
                </a:solidFill>
              </a:rPr>
              <a:t>Must use a chain of custody process</a:t>
            </a:r>
          </a:p>
          <a:p>
            <a:pPr marL="344488" indent="-344488">
              <a:buClr>
                <a:sysClr val="windowText" lastClr="000000"/>
              </a:buClr>
              <a:buFont typeface="Wingdings" panose="05000000000000000000" pitchFamily="2" charset="2"/>
              <a:buChar char="q"/>
              <a:defRPr/>
            </a:pPr>
            <a:r>
              <a:rPr lang="en-US" sz="1800" dirty="0">
                <a:solidFill>
                  <a:srgbClr val="000000"/>
                </a:solidFill>
                <a:latin typeface="+mn-lt"/>
              </a:rPr>
              <a:t>Distribute </a:t>
            </a:r>
            <a:r>
              <a:rPr lang="en-US" sz="1800" b="1" u="sng" dirty="0">
                <a:solidFill>
                  <a:srgbClr val="000000"/>
                </a:solidFill>
                <a:latin typeface="+mn-lt"/>
              </a:rPr>
              <a:t>only</a:t>
            </a:r>
            <a:r>
              <a:rPr lang="en-US" sz="1800" dirty="0">
                <a:solidFill>
                  <a:srgbClr val="000000"/>
                </a:solidFill>
                <a:latin typeface="+mn-lt"/>
              </a:rPr>
              <a:t> the content area being assessed</a:t>
            </a:r>
          </a:p>
          <a:p>
            <a:pPr marL="801688" lvl="1" indent="-344488">
              <a:buClr>
                <a:sysClr val="windowText" lastClr="000000"/>
              </a:buClr>
              <a:buFont typeface="Wingdings" panose="05000000000000000000" pitchFamily="2" charset="2"/>
              <a:buChar char="q"/>
              <a:defRPr/>
            </a:pPr>
            <a:r>
              <a:rPr lang="en-US" sz="1800" dirty="0">
                <a:solidFill>
                  <a:srgbClr val="000000"/>
                </a:solidFill>
              </a:rPr>
              <a:t>As close to testing time as possible</a:t>
            </a:r>
          </a:p>
          <a:p>
            <a:pPr marL="344488" indent="-344488">
              <a:buClr>
                <a:sysClr val="windowText" lastClr="000000"/>
              </a:buClr>
              <a:buFont typeface="Wingdings" panose="05000000000000000000" pitchFamily="2" charset="2"/>
              <a:buChar char="q"/>
              <a:defRPr/>
            </a:pPr>
            <a:r>
              <a:rPr lang="en-US" sz="1800" dirty="0">
                <a:solidFill>
                  <a:srgbClr val="000000"/>
                </a:solidFill>
                <a:latin typeface="+mn-lt"/>
              </a:rPr>
              <a:t>Store materials in a designated secure location</a:t>
            </a:r>
          </a:p>
          <a:p>
            <a:pPr marL="801688" lvl="1" indent="-344488">
              <a:buClr>
                <a:sysClr val="windowText" lastClr="000000"/>
              </a:buClr>
              <a:buFont typeface="Wingdings" panose="05000000000000000000" pitchFamily="2" charset="2"/>
              <a:buChar char="q"/>
              <a:defRPr/>
            </a:pPr>
            <a:r>
              <a:rPr lang="en-US" sz="1800" dirty="0">
                <a:solidFill>
                  <a:srgbClr val="000000"/>
                </a:solidFill>
              </a:rPr>
              <a:t>As soon as possible after the unit is complete</a:t>
            </a:r>
          </a:p>
          <a:p>
            <a:pPr marL="801688" lvl="1" indent="-344488">
              <a:buClr>
                <a:sysClr val="windowText" lastClr="000000"/>
              </a:buClr>
              <a:buFont typeface="Wingdings" panose="05000000000000000000" pitchFamily="2" charset="2"/>
              <a:buChar char="q"/>
              <a:defRPr/>
            </a:pPr>
            <a:r>
              <a:rPr lang="en-US" sz="1800" dirty="0">
                <a:solidFill>
                  <a:srgbClr val="000000"/>
                </a:solidFill>
              </a:rPr>
              <a:t>Materials must not be stored in classrooms</a:t>
            </a:r>
          </a:p>
          <a:p>
            <a:pPr marL="344488" indent="-344488">
              <a:buClr>
                <a:sysClr val="windowText" lastClr="000000"/>
              </a:buClr>
              <a:buFont typeface="Wingdings" panose="05000000000000000000" pitchFamily="2" charset="2"/>
              <a:buChar char="q"/>
              <a:defRPr/>
            </a:pPr>
            <a:r>
              <a:rPr lang="en-US" sz="1800" dirty="0">
                <a:solidFill>
                  <a:srgbClr val="000000"/>
                </a:solidFill>
                <a:latin typeface="+mn-lt"/>
              </a:rPr>
              <a:t>Return secure materials to DAC after testing is completed</a:t>
            </a:r>
          </a:p>
          <a:p>
            <a:pPr marL="801688" lvl="1" indent="-344488">
              <a:buClr>
                <a:sysClr val="windowText" lastClr="000000"/>
              </a:buClr>
              <a:buFont typeface="Wingdings" panose="05000000000000000000" pitchFamily="2" charset="2"/>
              <a:buChar char="q"/>
              <a:defRPr/>
            </a:pPr>
            <a:r>
              <a:rPr lang="en-US" sz="1800" dirty="0">
                <a:solidFill>
                  <a:srgbClr val="000000"/>
                </a:solidFill>
              </a:rPr>
              <a:t>Includes oral </a:t>
            </a:r>
            <a:r>
              <a:rPr lang="en-US" sz="1800" dirty="0" smtClean="0">
                <a:solidFill>
                  <a:srgbClr val="000000"/>
                </a:solidFill>
              </a:rPr>
              <a:t>scripts</a:t>
            </a:r>
            <a:endParaRPr lang="en-US" sz="1800" dirty="0">
              <a:solidFill>
                <a:srgbClr val="000000"/>
              </a:solidFill>
            </a:endParaRPr>
          </a:p>
        </p:txBody>
      </p:sp>
    </p:spTree>
    <p:extLst>
      <p:ext uri="{BB962C8B-B14F-4D97-AF65-F5344CB8AC3E}">
        <p14:creationId xmlns:p14="http://schemas.microsoft.com/office/powerpoint/2010/main" val="33189199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Chain of Custody Form</a:t>
            </a:r>
          </a:p>
        </p:txBody>
      </p:sp>
      <p:sp>
        <p:nvSpPr>
          <p:cNvPr id="2" name="Content Placeholder 1"/>
          <p:cNvSpPr>
            <a:spLocks noGrp="1"/>
          </p:cNvSpPr>
          <p:nvPr>
            <p:ph idx="1"/>
          </p:nvPr>
        </p:nvSpPr>
        <p:spPr/>
        <p:txBody>
          <a:bodyPr/>
          <a:lstStyle/>
          <a:p>
            <a:pPr marL="342900" indent="-342900">
              <a:spcBef>
                <a:spcPts val="200"/>
              </a:spcBef>
              <a:spcAft>
                <a:spcPts val="200"/>
              </a:spcAft>
              <a:buClr>
                <a:prstClr val="black"/>
              </a:buClr>
              <a:buSzPct val="100000"/>
              <a:buFont typeface="Arial" panose="020B0604020202020204" pitchFamily="34" charset="0"/>
              <a:buChar char="•"/>
              <a:defRPr/>
            </a:pPr>
            <a:r>
              <a:rPr lang="en-US" sz="2200" dirty="0">
                <a:solidFill>
                  <a:prstClr val="black"/>
                </a:solidFill>
                <a:latin typeface="+mn-lt"/>
              </a:rPr>
              <a:t>Districts may use the forms that are shipped with the materials or create their own to track all secure materials</a:t>
            </a:r>
          </a:p>
          <a:p>
            <a:pPr marL="342900" indent="-342900">
              <a:spcBef>
                <a:spcPts val="200"/>
              </a:spcBef>
              <a:spcAft>
                <a:spcPts val="200"/>
              </a:spcAft>
              <a:buClr>
                <a:prstClr val="black"/>
              </a:buClr>
              <a:buSzPct val="100000"/>
              <a:buFont typeface="Arial" panose="020B0604020202020204" pitchFamily="34" charset="0"/>
              <a:buChar char="•"/>
              <a:defRPr/>
            </a:pPr>
            <a:r>
              <a:rPr lang="en-US" sz="2200" dirty="0">
                <a:solidFill>
                  <a:prstClr val="black"/>
                </a:solidFill>
                <a:latin typeface="+mn-lt"/>
              </a:rPr>
              <a:t>If creating a district/school chain of custody form, for each day of testing the form must include:</a:t>
            </a:r>
          </a:p>
          <a:p>
            <a:pPr marL="790575" lvl="1" indent="-342900">
              <a:spcBef>
                <a:spcPts val="200"/>
              </a:spcBef>
              <a:spcAft>
                <a:spcPts val="200"/>
              </a:spcAft>
              <a:buClr>
                <a:prstClr val="black"/>
              </a:buClr>
              <a:buSzPct val="100000"/>
              <a:defRPr/>
            </a:pPr>
            <a:r>
              <a:rPr lang="en-US" dirty="0">
                <a:solidFill>
                  <a:prstClr val="black"/>
                </a:solidFill>
              </a:rPr>
              <a:t>Security barcode/number</a:t>
            </a:r>
          </a:p>
          <a:p>
            <a:pPr marL="790575" lvl="1" indent="-342900">
              <a:spcBef>
                <a:spcPts val="200"/>
              </a:spcBef>
              <a:spcAft>
                <a:spcPts val="200"/>
              </a:spcAft>
              <a:buClr>
                <a:prstClr val="black"/>
              </a:buClr>
              <a:buSzPct val="100000"/>
              <a:defRPr/>
            </a:pPr>
            <a:r>
              <a:rPr lang="en-US" dirty="0">
                <a:solidFill>
                  <a:prstClr val="black"/>
                </a:solidFill>
              </a:rPr>
              <a:t>Test Administrator signature</a:t>
            </a:r>
          </a:p>
          <a:p>
            <a:pPr marL="1258888" lvl="2" indent="-342900">
              <a:spcBef>
                <a:spcPts val="200"/>
              </a:spcBef>
              <a:spcAft>
                <a:spcPts val="200"/>
              </a:spcAft>
              <a:buClr>
                <a:prstClr val="black"/>
              </a:buClr>
              <a:buSzPct val="100000"/>
              <a:defRPr/>
            </a:pPr>
            <a:r>
              <a:rPr lang="en-US" sz="2000" dirty="0">
                <a:solidFill>
                  <a:prstClr val="black"/>
                </a:solidFill>
              </a:rPr>
              <a:t>Date and time checked out</a:t>
            </a:r>
          </a:p>
          <a:p>
            <a:pPr marL="790575" lvl="1" indent="-342900">
              <a:spcBef>
                <a:spcPts val="200"/>
              </a:spcBef>
              <a:spcAft>
                <a:spcPts val="200"/>
              </a:spcAft>
              <a:buClr>
                <a:prstClr val="black"/>
              </a:buClr>
              <a:buSzPct val="100000"/>
              <a:defRPr/>
            </a:pPr>
            <a:r>
              <a:rPr lang="en-US" dirty="0">
                <a:solidFill>
                  <a:prstClr val="black"/>
                </a:solidFill>
              </a:rPr>
              <a:t>SAC (or designee) signature for verifying return</a:t>
            </a:r>
          </a:p>
          <a:p>
            <a:pPr marL="1258888" lvl="2" indent="-342900">
              <a:spcBef>
                <a:spcPts val="200"/>
              </a:spcBef>
              <a:spcAft>
                <a:spcPts val="200"/>
              </a:spcAft>
              <a:buClr>
                <a:prstClr val="black"/>
              </a:buClr>
              <a:buSzPct val="100000"/>
              <a:defRPr/>
            </a:pPr>
            <a:r>
              <a:rPr lang="en-US" sz="2000" dirty="0">
                <a:solidFill>
                  <a:prstClr val="black"/>
                </a:solidFill>
              </a:rPr>
              <a:t>Date and time returned</a:t>
            </a:r>
          </a:p>
          <a:p>
            <a:pPr marL="342900" indent="-342900">
              <a:spcBef>
                <a:spcPts val="200"/>
              </a:spcBef>
              <a:spcAft>
                <a:spcPts val="200"/>
              </a:spcAft>
              <a:buClr>
                <a:prstClr val="black"/>
              </a:buClr>
              <a:buSzPct val="100000"/>
              <a:buFont typeface="Arial" panose="020B0604020202020204" pitchFamily="34" charset="0"/>
              <a:buChar char="•"/>
              <a:defRPr/>
            </a:pPr>
            <a:r>
              <a:rPr lang="en-US" sz="2200" dirty="0">
                <a:solidFill>
                  <a:prstClr val="black"/>
                </a:solidFill>
                <a:latin typeface="+mn-lt"/>
              </a:rPr>
              <a:t>Chain of custody forms are kept on file for three years</a:t>
            </a:r>
          </a:p>
          <a:p>
            <a:pPr lvl="1" indent="-342900">
              <a:spcBef>
                <a:spcPts val="200"/>
              </a:spcBef>
              <a:spcAft>
                <a:spcPts val="200"/>
              </a:spcAft>
              <a:buClr>
                <a:prstClr val="black"/>
              </a:buClr>
              <a:buSzPct val="100000"/>
              <a:buFont typeface="Arial" charset="0"/>
              <a:buChar char="•"/>
              <a:defRPr/>
            </a:pPr>
            <a:r>
              <a:rPr lang="en-US" dirty="0">
                <a:solidFill>
                  <a:prstClr val="black"/>
                </a:solidFill>
              </a:rPr>
              <a:t>If materials are missing, these will be sent to CDE </a:t>
            </a:r>
          </a:p>
        </p:txBody>
      </p:sp>
    </p:spTree>
    <p:extLst>
      <p:ext uri="{BB962C8B-B14F-4D97-AF65-F5344CB8AC3E}">
        <p14:creationId xmlns:p14="http://schemas.microsoft.com/office/powerpoint/2010/main" val="2830514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Documenting and Storing Test Materials</a:t>
            </a:r>
          </a:p>
        </p:txBody>
      </p:sp>
      <p:sp>
        <p:nvSpPr>
          <p:cNvPr id="2" name="Content Placeholder 1"/>
          <p:cNvSpPr>
            <a:spLocks noGrp="1"/>
          </p:cNvSpPr>
          <p:nvPr>
            <p:ph idx="1"/>
          </p:nvPr>
        </p:nvSpPr>
        <p:spPr/>
        <p:txBody>
          <a:bodyPr/>
          <a:lstStyle/>
          <a:p>
            <a:pPr marL="342900" indent="-342900" fontAlgn="base">
              <a:spcAft>
                <a:spcPts val="600"/>
              </a:spcAft>
              <a:buFont typeface="Arial" panose="020B0604020202020204" pitchFamily="34" charset="0"/>
              <a:buChar char="•"/>
            </a:pPr>
            <a:r>
              <a:rPr lang="en-US" dirty="0">
                <a:solidFill>
                  <a:prstClr val="black"/>
                </a:solidFill>
                <a:latin typeface="+mn-lt"/>
                <a:ea typeface="ＭＳ Ｐゴシック" pitchFamily="34" charset="-128"/>
              </a:rPr>
              <a:t>Keep all boxes in which the test materials were delivered and use them to return </a:t>
            </a:r>
            <a:r>
              <a:rPr lang="en-US" b="1" dirty="0">
                <a:solidFill>
                  <a:prstClr val="black"/>
                </a:solidFill>
                <a:latin typeface="+mn-lt"/>
                <a:ea typeface="ＭＳ Ｐゴシック" pitchFamily="34" charset="-128"/>
              </a:rPr>
              <a:t>scorable</a:t>
            </a:r>
            <a:r>
              <a:rPr lang="en-US" dirty="0">
                <a:solidFill>
                  <a:prstClr val="black"/>
                </a:solidFill>
                <a:latin typeface="+mn-lt"/>
                <a:ea typeface="ＭＳ Ｐゴシック" pitchFamily="34" charset="-128"/>
              </a:rPr>
              <a:t> and </a:t>
            </a:r>
            <a:r>
              <a:rPr lang="en-US" b="1" dirty="0">
                <a:solidFill>
                  <a:prstClr val="black"/>
                </a:solidFill>
                <a:latin typeface="+mn-lt"/>
                <a:ea typeface="ＭＳ Ｐゴシック" pitchFamily="34" charset="-128"/>
              </a:rPr>
              <a:t>nonscorable</a:t>
            </a:r>
            <a:r>
              <a:rPr lang="en-US" dirty="0">
                <a:solidFill>
                  <a:prstClr val="black"/>
                </a:solidFill>
                <a:latin typeface="+mn-lt"/>
                <a:ea typeface="ＭＳ Ｐゴシック" pitchFamily="34" charset="-128"/>
              </a:rPr>
              <a:t> materials after testing is completed</a:t>
            </a:r>
          </a:p>
          <a:p>
            <a:pPr marL="342900" indent="-342900" fontAlgn="base">
              <a:spcAft>
                <a:spcPts val="600"/>
              </a:spcAft>
              <a:buFont typeface="Arial" panose="020B0604020202020204" pitchFamily="34" charset="0"/>
              <a:buChar char="•"/>
            </a:pPr>
            <a:r>
              <a:rPr lang="en-US" dirty="0">
                <a:solidFill>
                  <a:prstClr val="black"/>
                </a:solidFill>
                <a:latin typeface="+mn-lt"/>
                <a:ea typeface="ＭＳ Ｐゴシック" pitchFamily="34" charset="-128"/>
              </a:rPr>
              <a:t>Report the following occurrences immediately to Pearson Customer Service using the </a:t>
            </a:r>
            <a:r>
              <a:rPr lang="en-US" i="1" dirty="0">
                <a:solidFill>
                  <a:prstClr val="black"/>
                </a:solidFill>
                <a:latin typeface="+mn-lt"/>
                <a:ea typeface="ＭＳ Ｐゴシック" pitchFamily="34" charset="-128"/>
              </a:rPr>
              <a:t>Form to Report Contaminated, Damaged, or Missing Materials</a:t>
            </a:r>
            <a:r>
              <a:rPr lang="en-US" dirty="0">
                <a:solidFill>
                  <a:prstClr val="black"/>
                </a:solidFill>
                <a:latin typeface="+mn-lt"/>
                <a:ea typeface="ＭＳ Ｐゴシック" pitchFamily="34" charset="-128"/>
              </a:rPr>
              <a:t> </a:t>
            </a:r>
            <a:r>
              <a:rPr lang="en-US" i="1" dirty="0">
                <a:solidFill>
                  <a:prstClr val="black"/>
                </a:solidFill>
                <a:latin typeface="+mn-lt"/>
                <a:ea typeface="ＭＳ Ｐゴシック" pitchFamily="34" charset="-128"/>
              </a:rPr>
              <a:t>(Appendix E)</a:t>
            </a:r>
            <a:r>
              <a:rPr lang="en-US" dirty="0">
                <a:solidFill>
                  <a:prstClr val="black"/>
                </a:solidFill>
                <a:latin typeface="+mn-lt"/>
                <a:ea typeface="ＭＳ Ｐゴシック" pitchFamily="34" charset="-128"/>
              </a:rPr>
              <a:t>:</a:t>
            </a:r>
          </a:p>
          <a:p>
            <a:pPr marL="800100" lvl="1" indent="-342900" eaLnBrk="0" fontAlgn="base" hangingPunct="0">
              <a:spcBef>
                <a:spcPts val="300"/>
              </a:spcBef>
              <a:spcAft>
                <a:spcPts val="300"/>
              </a:spcAft>
            </a:pPr>
            <a:r>
              <a:rPr lang="en-US" dirty="0">
                <a:solidFill>
                  <a:prstClr val="black"/>
                </a:solidFill>
                <a:ea typeface="ＭＳ Ｐゴシック" pitchFamily="34" charset="-128"/>
              </a:rPr>
              <a:t>Non-receipt of any materials listed on the School Packing List</a:t>
            </a:r>
          </a:p>
          <a:p>
            <a:pPr marL="800100" lvl="1" indent="-342900" eaLnBrk="0" fontAlgn="base" hangingPunct="0">
              <a:spcBef>
                <a:spcPts val="300"/>
              </a:spcBef>
              <a:spcAft>
                <a:spcPts val="300"/>
              </a:spcAft>
            </a:pPr>
            <a:r>
              <a:rPr lang="en-US" dirty="0">
                <a:solidFill>
                  <a:prstClr val="black"/>
                </a:solidFill>
                <a:ea typeface="ＭＳ Ｐゴシック" pitchFamily="34" charset="-128"/>
              </a:rPr>
              <a:t>Discovery of damaged test material</a:t>
            </a:r>
          </a:p>
          <a:p>
            <a:pPr marL="800100" lvl="1" indent="-342900" eaLnBrk="0" fontAlgn="base" hangingPunct="0">
              <a:spcBef>
                <a:spcPts val="300"/>
              </a:spcBef>
              <a:spcAft>
                <a:spcPts val="300"/>
              </a:spcAft>
            </a:pPr>
            <a:r>
              <a:rPr lang="en-US" dirty="0">
                <a:solidFill>
                  <a:prstClr val="black"/>
                </a:solidFill>
                <a:ea typeface="ＭＳ Ｐゴシック" pitchFamily="34" charset="-128"/>
              </a:rPr>
              <a:t>Discovery of missing or duplicate sequence numbers on any test </a:t>
            </a:r>
            <a:r>
              <a:rPr lang="en-US" dirty="0" smtClean="0">
                <a:solidFill>
                  <a:prstClr val="black"/>
                </a:solidFill>
                <a:ea typeface="ＭＳ Ｐゴシック" pitchFamily="34" charset="-128"/>
              </a:rPr>
              <a:t>books</a:t>
            </a:r>
            <a:endParaRPr lang="en-US" dirty="0">
              <a:solidFill>
                <a:prstClr val="black"/>
              </a:solidFill>
              <a:ea typeface="ＭＳ Ｐゴシック" pitchFamily="34" charset="-128"/>
            </a:endParaRPr>
          </a:p>
        </p:txBody>
      </p:sp>
    </p:spTree>
    <p:extLst>
      <p:ext uri="{BB962C8B-B14F-4D97-AF65-F5344CB8AC3E}">
        <p14:creationId xmlns:p14="http://schemas.microsoft.com/office/powerpoint/2010/main" val="87662587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Steps to Order Additional Materials</a:t>
            </a:r>
          </a:p>
        </p:txBody>
      </p:sp>
      <p:sp>
        <p:nvSpPr>
          <p:cNvPr id="2" name="Content Placeholder 1"/>
          <p:cNvSpPr>
            <a:spLocks noGrp="1"/>
          </p:cNvSpPr>
          <p:nvPr>
            <p:ph idx="1"/>
          </p:nvPr>
        </p:nvSpPr>
        <p:spPr/>
        <p:txBody>
          <a:bodyPr>
            <a:normAutofit fontScale="92500"/>
          </a:bodyPr>
          <a:lstStyle/>
          <a:p>
            <a:pPr>
              <a:buClr>
                <a:prstClr val="black"/>
              </a:buClr>
              <a:defRPr/>
            </a:pPr>
            <a:r>
              <a:rPr lang="en-US" b="1" dirty="0">
                <a:solidFill>
                  <a:prstClr val="black"/>
                </a:solidFill>
                <a:latin typeface="+mn-lt"/>
              </a:rPr>
              <a:t>Orders can be submitted only by the official DAC</a:t>
            </a:r>
            <a:endParaRPr lang="en-US" sz="800" dirty="0">
              <a:solidFill>
                <a:prstClr val="black"/>
              </a:solidFill>
              <a:latin typeface="+mn-lt"/>
            </a:endParaRPr>
          </a:p>
          <a:p>
            <a:pPr marL="742950" indent="-342900">
              <a:buClr>
                <a:prstClr val="black"/>
              </a:buClr>
              <a:buFont typeface="Arial" panose="020B0604020202020204" pitchFamily="34" charset="0"/>
              <a:buChar char="•"/>
              <a:defRPr/>
            </a:pPr>
            <a:r>
              <a:rPr lang="en-US" sz="2200" dirty="0">
                <a:solidFill>
                  <a:prstClr val="black"/>
                </a:solidFill>
                <a:latin typeface="+mn-lt"/>
              </a:rPr>
              <a:t>Quick Reference Guide to Additional Orders </a:t>
            </a:r>
            <a:r>
              <a:rPr lang="en-US" sz="2200" i="1" dirty="0">
                <a:solidFill>
                  <a:prstClr val="black"/>
                </a:solidFill>
                <a:latin typeface="+mn-lt"/>
              </a:rPr>
              <a:t>(Appendix H: PAnext)</a:t>
            </a:r>
          </a:p>
          <a:p>
            <a:pPr marL="742950" indent="-342900">
              <a:buClr>
                <a:prstClr val="black"/>
              </a:buClr>
              <a:buFont typeface="Arial" panose="020B0604020202020204" pitchFamily="34" charset="0"/>
              <a:buChar char="•"/>
              <a:defRPr/>
            </a:pPr>
            <a:r>
              <a:rPr lang="en-US" sz="2200" dirty="0">
                <a:solidFill>
                  <a:prstClr val="black"/>
                </a:solidFill>
                <a:latin typeface="+mn-lt"/>
              </a:rPr>
              <a:t>PAnext </a:t>
            </a:r>
            <a:r>
              <a:rPr lang="en-US" sz="2200" dirty="0">
                <a:solidFill>
                  <a:prstClr val="black"/>
                </a:solidFill>
                <a:latin typeface="+mn-lt"/>
                <a:cs typeface="Arial" panose="020B0604020202020204" pitchFamily="34" charset="0"/>
              </a:rPr>
              <a:t>Additional Orders Training Module</a:t>
            </a:r>
          </a:p>
          <a:p>
            <a:pPr marL="742950" indent="-342900">
              <a:buClr>
                <a:prstClr val="black"/>
              </a:buClr>
              <a:buFont typeface="Arial" panose="020B0604020202020204" pitchFamily="34" charset="0"/>
              <a:buChar char="•"/>
              <a:defRPr/>
            </a:pPr>
            <a:endParaRPr lang="en-US" b="1" dirty="0">
              <a:solidFill>
                <a:prstClr val="black"/>
              </a:solidFill>
              <a:latin typeface="+mn-lt"/>
              <a:cs typeface="Arial" panose="020B0604020202020204" pitchFamily="34" charset="0"/>
            </a:endParaRPr>
          </a:p>
          <a:p>
            <a:pPr marL="57150">
              <a:buClr>
                <a:prstClr val="black"/>
              </a:buClr>
              <a:defRPr/>
            </a:pPr>
            <a:r>
              <a:rPr lang="en-US" b="1" dirty="0">
                <a:solidFill>
                  <a:prstClr val="black"/>
                </a:solidFill>
                <a:latin typeface="+mn-lt"/>
                <a:cs typeface="Arial" panose="020B0604020202020204" pitchFamily="34" charset="0"/>
              </a:rPr>
              <a:t>Note</a:t>
            </a:r>
            <a:r>
              <a:rPr lang="en-US" dirty="0">
                <a:solidFill>
                  <a:prstClr val="black"/>
                </a:solidFill>
                <a:latin typeface="+mn-lt"/>
                <a:cs typeface="Arial" panose="020B0604020202020204" pitchFamily="34" charset="0"/>
              </a:rPr>
              <a:t>: CDE will only review/approve AOs for materials if:</a:t>
            </a:r>
          </a:p>
          <a:p>
            <a:pPr marL="742950" indent="-342900">
              <a:buClr>
                <a:prstClr val="black"/>
              </a:buClr>
              <a:buFont typeface="Arial" panose="020B0604020202020204" pitchFamily="34" charset="0"/>
              <a:buChar char="•"/>
              <a:defRPr/>
            </a:pPr>
            <a:r>
              <a:rPr lang="en-US" sz="2200" dirty="0">
                <a:solidFill>
                  <a:prstClr val="black"/>
                </a:solidFill>
                <a:latin typeface="+mn-lt"/>
                <a:cs typeface="Arial" panose="020B0604020202020204" pitchFamily="34" charset="0"/>
              </a:rPr>
              <a:t>Placed no more than two weeks before the district’s selected test window (by test)</a:t>
            </a:r>
          </a:p>
          <a:p>
            <a:pPr marL="742950" indent="-342900">
              <a:buClr>
                <a:prstClr val="black"/>
              </a:buClr>
              <a:buFont typeface="Arial" panose="020B0604020202020204" pitchFamily="34" charset="0"/>
              <a:buChar char="•"/>
              <a:defRPr/>
            </a:pPr>
            <a:r>
              <a:rPr lang="en-US" sz="2200" dirty="0">
                <a:solidFill>
                  <a:prstClr val="black"/>
                </a:solidFill>
                <a:latin typeface="+mn-lt"/>
                <a:cs typeface="Arial" panose="020B0604020202020204" pitchFamily="34" charset="0"/>
              </a:rPr>
              <a:t>The ordered materials can be matched to a student registration in </a:t>
            </a:r>
            <a:r>
              <a:rPr lang="en-US" sz="2200" dirty="0" err="1" smtClean="0">
                <a:solidFill>
                  <a:prstClr val="black"/>
                </a:solidFill>
                <a:latin typeface="+mn-lt"/>
                <a:cs typeface="Arial" panose="020B0604020202020204" pitchFamily="34" charset="0"/>
              </a:rPr>
              <a:t>Panext</a:t>
            </a:r>
            <a:endParaRPr lang="en-US" sz="2200" dirty="0" smtClean="0">
              <a:solidFill>
                <a:prstClr val="black"/>
              </a:solidFill>
              <a:latin typeface="+mn-lt"/>
              <a:cs typeface="Arial" panose="020B0604020202020204" pitchFamily="34" charset="0"/>
            </a:endParaRPr>
          </a:p>
          <a:p>
            <a:pPr marL="1428750" lvl="1" indent="-342900">
              <a:buClr>
                <a:prstClr val="black"/>
              </a:buClr>
              <a:defRPr/>
            </a:pPr>
            <a:r>
              <a:rPr lang="en-US" sz="1800" dirty="0" smtClean="0">
                <a:solidFill>
                  <a:prstClr val="black"/>
                </a:solidFill>
                <a:cs typeface="Arial" panose="020B0604020202020204" pitchFamily="34" charset="0"/>
              </a:rPr>
              <a:t>The </a:t>
            </a:r>
            <a:r>
              <a:rPr lang="en-US" sz="1800" dirty="0">
                <a:solidFill>
                  <a:prstClr val="black"/>
                </a:solidFill>
                <a:cs typeface="Arial" panose="020B0604020202020204" pitchFamily="34" charset="0"/>
              </a:rPr>
              <a:t>registration/accommodation information must be entered on the student’s SR/PNP before placing the AO</a:t>
            </a:r>
          </a:p>
          <a:p>
            <a:endParaRPr lang="en-US" dirty="0">
              <a:latin typeface="+mn-lt"/>
            </a:endParaRPr>
          </a:p>
        </p:txBody>
      </p:sp>
    </p:spTree>
    <p:extLst>
      <p:ext uri="{BB962C8B-B14F-4D97-AF65-F5344CB8AC3E}">
        <p14:creationId xmlns:p14="http://schemas.microsoft.com/office/powerpoint/2010/main" val="112017265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Information to Order Additional Materials</a:t>
            </a:r>
          </a:p>
        </p:txBody>
      </p:sp>
      <p:sp>
        <p:nvSpPr>
          <p:cNvPr id="2" name="Content Placeholder 1"/>
          <p:cNvSpPr>
            <a:spLocks noGrp="1"/>
          </p:cNvSpPr>
          <p:nvPr>
            <p:ph idx="1"/>
          </p:nvPr>
        </p:nvSpPr>
        <p:spPr/>
        <p:txBody>
          <a:bodyPr/>
          <a:lstStyle/>
          <a:p>
            <a:pPr>
              <a:buClr>
                <a:prstClr val="black"/>
              </a:buClr>
              <a:defRPr/>
            </a:pPr>
            <a:r>
              <a:rPr lang="en-US" b="1" dirty="0">
                <a:solidFill>
                  <a:prstClr val="black"/>
                </a:solidFill>
                <a:latin typeface="+mn-lt"/>
              </a:rPr>
              <a:t>Keep in mind when ordering additional material:</a:t>
            </a:r>
            <a:endParaRPr lang="en-US" sz="800" b="1" dirty="0">
              <a:solidFill>
                <a:prstClr val="black"/>
              </a:solidFill>
              <a:latin typeface="+mn-lt"/>
            </a:endParaRPr>
          </a:p>
          <a:p>
            <a:pPr marL="342900" indent="-342900">
              <a:buClr>
                <a:prstClr val="black"/>
              </a:buClr>
              <a:buFont typeface="Arial" panose="020B0604020202020204" pitchFamily="34" charset="0"/>
              <a:buChar char="•"/>
              <a:defRPr/>
            </a:pPr>
            <a:r>
              <a:rPr lang="en-US" dirty="0">
                <a:solidFill>
                  <a:prstClr val="black"/>
                </a:solidFill>
                <a:latin typeface="+mn-lt"/>
              </a:rPr>
              <a:t>Do not submit AOs prior to receiving the initial shipment of test materials</a:t>
            </a:r>
          </a:p>
          <a:p>
            <a:pPr lvl="1">
              <a:buClr>
                <a:prstClr val="black"/>
              </a:buClr>
              <a:defRPr/>
            </a:pPr>
            <a:r>
              <a:rPr lang="en-US" dirty="0">
                <a:solidFill>
                  <a:prstClr val="black"/>
                </a:solidFill>
              </a:rPr>
              <a:t>All test materials must be inventoried prior to placing an AO</a:t>
            </a:r>
          </a:p>
          <a:p>
            <a:pPr marL="342900" indent="-342900">
              <a:buClr>
                <a:prstClr val="black"/>
              </a:buClr>
              <a:buFont typeface="Arial" panose="020B0604020202020204" pitchFamily="34" charset="0"/>
              <a:buChar char="•"/>
              <a:defRPr/>
            </a:pPr>
            <a:r>
              <a:rPr lang="en-US" dirty="0">
                <a:solidFill>
                  <a:prstClr val="black"/>
                </a:solidFill>
                <a:latin typeface="+mn-lt"/>
              </a:rPr>
              <a:t>Once an AO is approved, allow 4-5 business days for shipment delivery</a:t>
            </a:r>
          </a:p>
          <a:p>
            <a:pPr marL="342900" indent="-342900">
              <a:buClr>
                <a:prstClr val="black"/>
              </a:buClr>
              <a:buFont typeface="Arial" panose="020B0604020202020204" pitchFamily="34" charset="0"/>
              <a:buChar char="•"/>
              <a:defRPr/>
            </a:pPr>
            <a:r>
              <a:rPr lang="en-US" dirty="0">
                <a:solidFill>
                  <a:prstClr val="black"/>
                </a:solidFill>
                <a:latin typeface="+mn-lt"/>
              </a:rPr>
              <a:t>AOs are packaged by district and shipped to the district</a:t>
            </a:r>
            <a:endParaRPr lang="en-US" dirty="0">
              <a:latin typeface="+mn-lt"/>
            </a:endParaRPr>
          </a:p>
        </p:txBody>
      </p:sp>
    </p:spTree>
    <p:extLst>
      <p:ext uri="{BB962C8B-B14F-4D97-AF65-F5344CB8AC3E}">
        <p14:creationId xmlns:p14="http://schemas.microsoft.com/office/powerpoint/2010/main" val="19106437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Key Information to Order Additional Materials</a:t>
            </a:r>
          </a:p>
        </p:txBody>
      </p:sp>
      <p:sp>
        <p:nvSpPr>
          <p:cNvPr id="2" name="Content Placeholder 1"/>
          <p:cNvSpPr>
            <a:spLocks noGrp="1"/>
          </p:cNvSpPr>
          <p:nvPr>
            <p:ph idx="1"/>
          </p:nvPr>
        </p:nvSpPr>
        <p:spPr/>
        <p:txBody>
          <a:bodyPr/>
          <a:lstStyle/>
          <a:p>
            <a:pPr>
              <a:buClr>
                <a:prstClr val="black"/>
              </a:buClr>
              <a:defRPr/>
            </a:pPr>
            <a:r>
              <a:rPr lang="en-US" b="1" dirty="0">
                <a:solidFill>
                  <a:prstClr val="black"/>
                </a:solidFill>
                <a:latin typeface="+mn-lt"/>
              </a:rPr>
              <a:t>Keep in mind when ordering additional material:</a:t>
            </a:r>
            <a:endParaRPr lang="en-US" sz="800" b="1" dirty="0">
              <a:solidFill>
                <a:prstClr val="black"/>
              </a:solidFill>
              <a:latin typeface="+mn-lt"/>
            </a:endParaRPr>
          </a:p>
          <a:p>
            <a:pPr marL="342900" indent="-342900" fontAlgn="base">
              <a:spcAft>
                <a:spcPct val="0"/>
              </a:spcAft>
              <a:buClrTx/>
              <a:buFont typeface="Arial" panose="020B0604020202020204" pitchFamily="34" charset="0"/>
              <a:buChar char="•"/>
              <a:defRPr/>
            </a:pPr>
            <a:r>
              <a:rPr lang="en-US" dirty="0">
                <a:solidFill>
                  <a:srgbClr val="000000"/>
                </a:solidFill>
                <a:latin typeface="+mn-lt"/>
              </a:rPr>
              <a:t>Ancillary materials for return shipping are </a:t>
            </a:r>
            <a:r>
              <a:rPr lang="en-US" b="1" dirty="0">
                <a:solidFill>
                  <a:srgbClr val="000000"/>
                </a:solidFill>
                <a:latin typeface="+mn-lt"/>
              </a:rPr>
              <a:t>not</a:t>
            </a:r>
            <a:r>
              <a:rPr lang="en-US" dirty="0">
                <a:solidFill>
                  <a:srgbClr val="000000"/>
                </a:solidFill>
                <a:latin typeface="+mn-lt"/>
              </a:rPr>
              <a:t> automatically included in the AO</a:t>
            </a:r>
          </a:p>
          <a:p>
            <a:pPr lvl="1" fontAlgn="base">
              <a:spcAft>
                <a:spcPct val="0"/>
              </a:spcAft>
              <a:defRPr/>
            </a:pPr>
            <a:r>
              <a:rPr lang="en-US" dirty="0">
                <a:solidFill>
                  <a:srgbClr val="000000"/>
                </a:solidFill>
              </a:rPr>
              <a:t>Shipping labels</a:t>
            </a:r>
          </a:p>
          <a:p>
            <a:pPr lvl="1" fontAlgn="base">
              <a:spcAft>
                <a:spcPct val="0"/>
              </a:spcAft>
              <a:defRPr/>
            </a:pPr>
            <a:r>
              <a:rPr lang="en-US" dirty="0">
                <a:solidFill>
                  <a:srgbClr val="000000"/>
                </a:solidFill>
              </a:rPr>
              <a:t>Header sheets</a:t>
            </a:r>
          </a:p>
          <a:p>
            <a:pPr marL="342900" indent="-342900" fontAlgn="base">
              <a:spcAft>
                <a:spcPct val="0"/>
              </a:spcAft>
              <a:buClrTx/>
              <a:buFont typeface="Arial" panose="020B0604020202020204" pitchFamily="34" charset="0"/>
              <a:buChar char="•"/>
              <a:defRPr/>
            </a:pPr>
            <a:r>
              <a:rPr lang="en-US" dirty="0">
                <a:solidFill>
                  <a:srgbClr val="000000"/>
                </a:solidFill>
                <a:latin typeface="+mn-lt"/>
              </a:rPr>
              <a:t>Account for the need of these additional materials when an AO is placed</a:t>
            </a:r>
          </a:p>
          <a:p>
            <a:pPr marL="342900" indent="-342900" fontAlgn="base">
              <a:spcAft>
                <a:spcPct val="0"/>
              </a:spcAft>
              <a:buClrTx/>
              <a:buFont typeface="Arial" panose="020B0604020202020204" pitchFamily="34" charset="0"/>
              <a:buChar char="•"/>
              <a:defRPr/>
            </a:pPr>
            <a:r>
              <a:rPr lang="en-US" dirty="0">
                <a:solidFill>
                  <a:srgbClr val="000000"/>
                </a:solidFill>
                <a:latin typeface="+mn-lt"/>
              </a:rPr>
              <a:t>Check for return labels and header sheets prior to the end of the testing window as these will not have expedited shipping </a:t>
            </a:r>
          </a:p>
        </p:txBody>
      </p:sp>
    </p:spTree>
    <p:extLst>
      <p:ext uri="{BB962C8B-B14F-4D97-AF65-F5344CB8AC3E}">
        <p14:creationId xmlns:p14="http://schemas.microsoft.com/office/powerpoint/2010/main" val="244693957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During Testing</a:t>
            </a:r>
            <a:br>
              <a:rPr lang="en-US" sz="3200" dirty="0">
                <a:solidFill>
                  <a:srgbClr val="000000"/>
                </a:solidFill>
              </a:rPr>
            </a:br>
            <a:r>
              <a:rPr lang="en-US" sz="3200" dirty="0">
                <a:solidFill>
                  <a:srgbClr val="000000"/>
                </a:solidFill>
              </a:rPr>
              <a:t>(Administering Tests)</a:t>
            </a:r>
          </a:p>
        </p:txBody>
      </p:sp>
      <p:sp>
        <p:nvSpPr>
          <p:cNvPr id="3" name="Date Placeholder 2">
            <a:extLst>
              <a:ext uri="{FF2B5EF4-FFF2-40B4-BE49-F238E27FC236}">
                <a16:creationId xmlns:a16="http://schemas.microsoft.com/office/drawing/2014/main" xmlns="" id="{12A96E73-478C-4E46-9024-4DC5E418A6C9}"/>
              </a:ext>
            </a:extLst>
          </p:cNvPr>
          <p:cNvSpPr>
            <a:spLocks noGrp="1"/>
          </p:cNvSpPr>
          <p:nvPr>
            <p:ph type="dt" sz="half" idx="4294967295"/>
          </p:nvPr>
        </p:nvSpPr>
        <p:spPr>
          <a:xfrm>
            <a:off x="0" y="6537325"/>
            <a:ext cx="2057400" cy="184150"/>
          </a:xfrm>
          <a:prstGeom prst="rect">
            <a:avLst/>
          </a:prstGeom>
        </p:spPr>
        <p:txBody>
          <a:bodyPr/>
          <a:lstStyle/>
          <a:p>
            <a:fld id="{F8367DE9-721D-4644-9F6A-0C9C77FF9694}"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785714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CBT Task “Prepare” Test Sessions</a:t>
            </a:r>
          </a:p>
        </p:txBody>
      </p:sp>
      <p:sp>
        <p:nvSpPr>
          <p:cNvPr id="2" name="Content Placeholder 1"/>
          <p:cNvSpPr>
            <a:spLocks noGrp="1"/>
          </p:cNvSpPr>
          <p:nvPr>
            <p:ph idx="1"/>
          </p:nvPr>
        </p:nvSpPr>
        <p:spPr/>
        <p:txBody>
          <a:bodyPr>
            <a:normAutofit lnSpcReduction="10000"/>
          </a:bodyPr>
          <a:lstStyle/>
          <a:p>
            <a:pPr marL="342900" indent="-342900">
              <a:buFont typeface="Arial" panose="020B0604020202020204" pitchFamily="34" charset="0"/>
              <a:buChar char="•"/>
              <a:defRPr/>
            </a:pPr>
            <a:r>
              <a:rPr lang="en-US" sz="2200" dirty="0">
                <a:solidFill>
                  <a:prstClr val="black"/>
                </a:solidFill>
                <a:latin typeface="+mn-lt"/>
              </a:rPr>
              <a:t>“Prepare” sessions at least one school-day prior to starting a test session</a:t>
            </a:r>
          </a:p>
          <a:p>
            <a:pPr lvl="1">
              <a:defRPr/>
            </a:pPr>
            <a:r>
              <a:rPr lang="en-US" sz="2200" dirty="0">
                <a:solidFill>
                  <a:prstClr val="black"/>
                </a:solidFill>
              </a:rPr>
              <a:t>Allows for the starting of multiple test sessions at one time</a:t>
            </a:r>
          </a:p>
          <a:p>
            <a:pPr lvl="1">
              <a:defRPr/>
            </a:pPr>
            <a:r>
              <a:rPr lang="en-US" sz="2200" dirty="0">
                <a:solidFill>
                  <a:prstClr val="black"/>
                </a:solidFill>
              </a:rPr>
              <a:t>Can only be done by users with LEA or STC roles (DAC, SAC) </a:t>
            </a:r>
          </a:p>
          <a:p>
            <a:pPr marL="342900" indent="-342900">
              <a:buFont typeface="Arial" panose="020B0604020202020204" pitchFamily="34" charset="0"/>
              <a:buChar char="•"/>
              <a:defRPr/>
            </a:pPr>
            <a:r>
              <a:rPr lang="en-US" sz="2200" dirty="0">
                <a:solidFill>
                  <a:prstClr val="black"/>
                </a:solidFill>
                <a:latin typeface="+mn-lt"/>
              </a:rPr>
              <a:t>This step assigns forms to each student in the test session</a:t>
            </a:r>
          </a:p>
          <a:p>
            <a:pPr lvl="1">
              <a:defRPr/>
            </a:pPr>
            <a:r>
              <a:rPr lang="en-US" sz="2200" b="1" dirty="0">
                <a:solidFill>
                  <a:prstClr val="black"/>
                </a:solidFill>
              </a:rPr>
              <a:t>Prior</a:t>
            </a:r>
            <a:r>
              <a:rPr lang="en-US" sz="2200" dirty="0">
                <a:solidFill>
                  <a:prstClr val="black"/>
                </a:solidFill>
              </a:rPr>
              <a:t> to completing this step, ensure students are assigned to the appropriate form-dependent accommodations and accessibility features (e.g., TTS)</a:t>
            </a:r>
          </a:p>
          <a:p>
            <a:pPr lvl="2">
              <a:defRPr/>
            </a:pPr>
            <a:r>
              <a:rPr lang="en-US" dirty="0">
                <a:solidFill>
                  <a:prstClr val="black"/>
                </a:solidFill>
              </a:rPr>
              <a:t>If not indicated prior to this step, remove student from the test session, update PNP, then add back to the test session</a:t>
            </a:r>
          </a:p>
          <a:p>
            <a:pPr marL="342900" indent="-342900">
              <a:buFont typeface="Arial" panose="020B0604020202020204" pitchFamily="34" charset="0"/>
              <a:buChar char="•"/>
              <a:defRPr/>
            </a:pPr>
            <a:r>
              <a:rPr lang="en-US" sz="2200" dirty="0">
                <a:solidFill>
                  <a:prstClr val="black"/>
                </a:solidFill>
                <a:latin typeface="+mn-lt"/>
              </a:rPr>
              <a:t>Once the session is “prepared” and the window is open, the test session can be </a:t>
            </a:r>
            <a:r>
              <a:rPr lang="en-US" sz="2200" dirty="0" smtClean="0">
                <a:solidFill>
                  <a:prstClr val="black"/>
                </a:solidFill>
                <a:latin typeface="+mn-lt"/>
              </a:rPr>
              <a:t>started</a:t>
            </a:r>
            <a:endParaRPr lang="en-US" sz="2200" dirty="0">
              <a:solidFill>
                <a:prstClr val="black"/>
              </a:solidFill>
              <a:latin typeface="+mn-lt"/>
            </a:endParaRPr>
          </a:p>
        </p:txBody>
      </p:sp>
    </p:spTree>
    <p:extLst>
      <p:ext uri="{BB962C8B-B14F-4D97-AF65-F5344CB8AC3E}">
        <p14:creationId xmlns:p14="http://schemas.microsoft.com/office/powerpoint/2010/main" val="21079832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Incorrect Form Assignment</a:t>
            </a:r>
          </a:p>
        </p:txBody>
      </p:sp>
      <p:sp>
        <p:nvSpPr>
          <p:cNvPr id="2" name="Content Placeholder 1"/>
          <p:cNvSpPr>
            <a:spLocks noGrp="1"/>
          </p:cNvSpPr>
          <p:nvPr>
            <p:ph idx="1"/>
          </p:nvPr>
        </p:nvSpPr>
        <p:spPr/>
        <p:txBody>
          <a:bodyPr>
            <a:normAutofit lnSpcReduction="10000"/>
          </a:bodyPr>
          <a:lstStyle/>
          <a:p>
            <a:pPr marL="457200" indent="-457200">
              <a:spcBef>
                <a:spcPts val="400"/>
              </a:spcBef>
              <a:spcAft>
                <a:spcPts val="400"/>
              </a:spcAft>
              <a:buFont typeface="Arial" panose="020B0604020202020204" pitchFamily="34" charset="0"/>
              <a:buChar char="•"/>
              <a:defRPr/>
            </a:pPr>
            <a:r>
              <a:rPr lang="en-US" sz="2600" dirty="0">
                <a:solidFill>
                  <a:sysClr val="windowText" lastClr="000000"/>
                </a:solidFill>
                <a:latin typeface="+mn-lt"/>
              </a:rPr>
              <a:t>Check form assignments </a:t>
            </a:r>
            <a:r>
              <a:rPr lang="en-US" sz="2600" b="1" dirty="0">
                <a:solidFill>
                  <a:sysClr val="windowText" lastClr="000000"/>
                </a:solidFill>
                <a:latin typeface="+mn-lt"/>
              </a:rPr>
              <a:t>before </a:t>
            </a:r>
            <a:r>
              <a:rPr lang="en-US" sz="2600" dirty="0">
                <a:solidFill>
                  <a:sysClr val="windowText" lastClr="000000"/>
                </a:solidFill>
                <a:latin typeface="+mn-lt"/>
              </a:rPr>
              <a:t>students log in</a:t>
            </a:r>
          </a:p>
          <a:p>
            <a:pPr marL="457200" indent="-457200">
              <a:spcBef>
                <a:spcPts val="400"/>
              </a:spcBef>
              <a:spcAft>
                <a:spcPts val="400"/>
              </a:spcAft>
              <a:buFont typeface="Arial" panose="020B0604020202020204" pitchFamily="34" charset="0"/>
              <a:buChar char="•"/>
              <a:defRPr/>
            </a:pPr>
            <a:r>
              <a:rPr lang="en-US" sz="2600" dirty="0">
                <a:solidFill>
                  <a:sysClr val="windowText" lastClr="000000"/>
                </a:solidFill>
                <a:latin typeface="+mn-lt"/>
              </a:rPr>
              <a:t>Incorrect forms </a:t>
            </a:r>
            <a:r>
              <a:rPr lang="en-US" sz="2600" b="1" dirty="0">
                <a:solidFill>
                  <a:sysClr val="windowText" lastClr="000000"/>
                </a:solidFill>
                <a:latin typeface="+mn-lt"/>
              </a:rPr>
              <a:t>must</a:t>
            </a:r>
            <a:r>
              <a:rPr lang="en-US" sz="2600" dirty="0">
                <a:solidFill>
                  <a:sysClr val="windowText" lastClr="000000"/>
                </a:solidFill>
                <a:latin typeface="+mn-lt"/>
              </a:rPr>
              <a:t> be identified </a:t>
            </a:r>
            <a:r>
              <a:rPr lang="en-US" sz="2600" b="1" dirty="0">
                <a:solidFill>
                  <a:sysClr val="windowText" lastClr="000000"/>
                </a:solidFill>
                <a:latin typeface="+mn-lt"/>
              </a:rPr>
              <a:t>before</a:t>
            </a:r>
            <a:r>
              <a:rPr lang="en-US" sz="2600" dirty="0">
                <a:solidFill>
                  <a:sysClr val="windowText" lastClr="000000"/>
                </a:solidFill>
                <a:latin typeface="+mn-lt"/>
              </a:rPr>
              <a:t> students log in to test</a:t>
            </a:r>
          </a:p>
          <a:p>
            <a:pPr marL="457200" indent="-457200">
              <a:spcBef>
                <a:spcPts val="400"/>
              </a:spcBef>
              <a:spcAft>
                <a:spcPts val="400"/>
              </a:spcAft>
              <a:buFont typeface="Arial" panose="020B0604020202020204" pitchFamily="34" charset="0"/>
              <a:buChar char="•"/>
              <a:defRPr/>
            </a:pPr>
            <a:r>
              <a:rPr lang="en-US" sz="2600" dirty="0">
                <a:solidFill>
                  <a:sysClr val="windowText" lastClr="000000"/>
                </a:solidFill>
                <a:latin typeface="+mn-lt"/>
              </a:rPr>
              <a:t>If errors are identified </a:t>
            </a:r>
            <a:r>
              <a:rPr lang="en-US" sz="2600" b="1" dirty="0">
                <a:solidFill>
                  <a:sysClr val="windowText" lastClr="000000"/>
                </a:solidFill>
                <a:latin typeface="+mn-lt"/>
              </a:rPr>
              <a:t>after</a:t>
            </a:r>
            <a:r>
              <a:rPr lang="en-US" sz="2600" dirty="0">
                <a:solidFill>
                  <a:sysClr val="windowText" lastClr="000000"/>
                </a:solidFill>
                <a:latin typeface="+mn-lt"/>
              </a:rPr>
              <a:t> students log in to test, the options are: </a:t>
            </a:r>
          </a:p>
          <a:p>
            <a:pPr lvl="1">
              <a:spcBef>
                <a:spcPts val="400"/>
              </a:spcBef>
              <a:spcAft>
                <a:spcPts val="400"/>
              </a:spcAft>
              <a:defRPr/>
            </a:pPr>
            <a:r>
              <a:rPr lang="en-US" sz="2600" dirty="0">
                <a:solidFill>
                  <a:sysClr val="windowText" lastClr="000000"/>
                </a:solidFill>
              </a:rPr>
              <a:t>Continue with the test and suppress the score </a:t>
            </a:r>
          </a:p>
          <a:p>
            <a:pPr lvl="2">
              <a:spcBef>
                <a:spcPts val="400"/>
              </a:spcBef>
              <a:spcAft>
                <a:spcPts val="400"/>
              </a:spcAft>
              <a:defRPr/>
            </a:pPr>
            <a:r>
              <a:rPr lang="en-US" dirty="0">
                <a:solidFill>
                  <a:sysClr val="windowText" lastClr="000000"/>
                </a:solidFill>
              </a:rPr>
              <a:t>Student receives an ISR, but the scores will not be aggregated</a:t>
            </a:r>
          </a:p>
          <a:p>
            <a:pPr lvl="2">
              <a:spcBef>
                <a:spcPts val="400"/>
              </a:spcBef>
              <a:spcAft>
                <a:spcPts val="400"/>
              </a:spcAft>
              <a:defRPr/>
            </a:pPr>
            <a:r>
              <a:rPr lang="en-US" dirty="0">
                <a:solidFill>
                  <a:sysClr val="windowText" lastClr="000000"/>
                </a:solidFill>
              </a:rPr>
              <a:t>Counts against participation for the school and district</a:t>
            </a:r>
          </a:p>
          <a:p>
            <a:pPr lvl="1">
              <a:spcBef>
                <a:spcPts val="400"/>
              </a:spcBef>
              <a:spcAft>
                <a:spcPts val="400"/>
              </a:spcAft>
              <a:defRPr/>
            </a:pPr>
            <a:r>
              <a:rPr lang="en-US" sz="2600" dirty="0">
                <a:solidFill>
                  <a:sysClr val="windowText" lastClr="000000"/>
                </a:solidFill>
              </a:rPr>
              <a:t>Stop the test and invalidate with Void 06</a:t>
            </a:r>
          </a:p>
          <a:p>
            <a:pPr lvl="2">
              <a:spcBef>
                <a:spcPts val="400"/>
              </a:spcBef>
              <a:spcAft>
                <a:spcPts val="400"/>
              </a:spcAft>
              <a:defRPr/>
            </a:pPr>
            <a:r>
              <a:rPr lang="en-US" dirty="0">
                <a:solidFill>
                  <a:sysClr val="windowText" lastClr="000000"/>
                </a:solidFill>
              </a:rPr>
              <a:t>Misadministration = the student will not receive an ISR</a:t>
            </a:r>
          </a:p>
          <a:p>
            <a:pPr lvl="2">
              <a:spcBef>
                <a:spcPts val="400"/>
              </a:spcBef>
              <a:spcAft>
                <a:spcPts val="400"/>
              </a:spcAft>
              <a:defRPr/>
            </a:pPr>
            <a:r>
              <a:rPr lang="en-US" dirty="0">
                <a:solidFill>
                  <a:sysClr val="windowText" lastClr="000000"/>
                </a:solidFill>
              </a:rPr>
              <a:t>Counts against participation for the school and </a:t>
            </a:r>
            <a:r>
              <a:rPr lang="en-US" dirty="0" smtClean="0">
                <a:solidFill>
                  <a:sysClr val="windowText" lastClr="000000"/>
                </a:solidFill>
              </a:rPr>
              <a:t>district</a:t>
            </a:r>
            <a:endParaRPr lang="en-US" dirty="0">
              <a:solidFill>
                <a:sysClr val="windowText" lastClr="000000"/>
              </a:solidFill>
            </a:endParaRPr>
          </a:p>
        </p:txBody>
      </p:sp>
    </p:spTree>
    <p:extLst>
      <p:ext uri="{BB962C8B-B14F-4D97-AF65-F5344CB8AC3E}">
        <p14:creationId xmlns:p14="http://schemas.microsoft.com/office/powerpoint/2010/main" val="1780283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Syncplicity</a:t>
            </a:r>
            <a:endParaRPr lang="en-US" sz="3200" dirty="0"/>
          </a:p>
        </p:txBody>
      </p:sp>
      <p:sp>
        <p:nvSpPr>
          <p:cNvPr id="5" name="Content Placeholder 2"/>
          <p:cNvSpPr txBox="1">
            <a:spLocks/>
          </p:cNvSpPr>
          <p:nvPr/>
        </p:nvSpPr>
        <p:spPr>
          <a:xfrm>
            <a:off x="140108" y="1341466"/>
            <a:ext cx="8675250" cy="5121275"/>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dirty="0">
                <a:solidFill>
                  <a:sysClr val="windowText" lastClr="000000"/>
                </a:solidFill>
              </a:rPr>
              <a:t>Use Syncplicity to transfer secure information and PII to CDE</a:t>
            </a:r>
          </a:p>
          <a:p>
            <a:pPr>
              <a:defRPr/>
            </a:pPr>
            <a:r>
              <a:rPr lang="en-US" sz="2000" dirty="0">
                <a:solidFill>
                  <a:sysClr val="windowText" lastClr="000000"/>
                </a:solidFill>
              </a:rPr>
              <a:t>User Guide available at </a:t>
            </a:r>
            <a:r>
              <a:rPr lang="en-US" sz="1800" u="sng" dirty="0">
                <a:solidFill>
                  <a:sysClr val="windowText" lastClr="000000"/>
                </a:solidFill>
                <a:hlinkClick r:id="rId3"/>
              </a:rPr>
              <a:t>http://www.cde.state.co.us/assessment/ausyncug</a:t>
            </a:r>
            <a:endParaRPr lang="en-US" sz="1800" dirty="0">
              <a:solidFill>
                <a:sysClr val="windowText" lastClr="000000"/>
              </a:solidFill>
            </a:endParaRPr>
          </a:p>
          <a:p>
            <a:pPr>
              <a:defRPr/>
            </a:pPr>
            <a:r>
              <a:rPr lang="en-US" sz="2000" dirty="0">
                <a:solidFill>
                  <a:sysClr val="windowText" lastClr="000000"/>
                </a:solidFill>
              </a:rPr>
              <a:t>All documents from previous years were removed and archived externally by CDE</a:t>
            </a:r>
          </a:p>
          <a:p>
            <a:r>
              <a:rPr lang="en-US" sz="2000" dirty="0">
                <a:solidFill>
                  <a:srgbClr val="000000"/>
                </a:solidFill>
              </a:rPr>
              <a:t>Folder structure for 2018-19</a:t>
            </a:r>
          </a:p>
          <a:p>
            <a:pPr lvl="1">
              <a:buFont typeface="Arial" panose="020B0604020202020204" pitchFamily="34" charset="0"/>
              <a:buChar char="•"/>
            </a:pPr>
            <a:r>
              <a:rPr lang="en-US" sz="1800" dirty="0">
                <a:solidFill>
                  <a:srgbClr val="000000"/>
                </a:solidFill>
              </a:rPr>
              <a:t>Ensure documents are placed in correct folders</a:t>
            </a:r>
          </a:p>
          <a:p>
            <a:pPr lvl="1">
              <a:buFont typeface="Arial" panose="020B0604020202020204" pitchFamily="34" charset="0"/>
              <a:buChar char="•"/>
            </a:pPr>
            <a:r>
              <a:rPr lang="en-US" sz="1800" dirty="0">
                <a:solidFill>
                  <a:srgbClr val="000000"/>
                </a:solidFill>
              </a:rPr>
              <a:t>Provide notice of uploaded files to the </a:t>
            </a:r>
            <a:br>
              <a:rPr lang="en-US" sz="1800" dirty="0">
                <a:solidFill>
                  <a:srgbClr val="000000"/>
                </a:solidFill>
              </a:rPr>
            </a:br>
            <a:r>
              <a:rPr lang="en-US" sz="1800" dirty="0">
                <a:solidFill>
                  <a:srgbClr val="000000"/>
                </a:solidFill>
              </a:rPr>
              <a:t>appropriate contact at CDE</a:t>
            </a:r>
          </a:p>
          <a:p>
            <a:pPr lvl="2"/>
            <a:r>
              <a:rPr lang="en-US" sz="1800" dirty="0">
                <a:solidFill>
                  <a:srgbClr val="000000"/>
                </a:solidFill>
              </a:rPr>
              <a:t>Email file path and include the file name</a:t>
            </a:r>
          </a:p>
          <a:p>
            <a:r>
              <a:rPr lang="en-US" sz="2000" b="1" dirty="0">
                <a:solidFill>
                  <a:srgbClr val="000000"/>
                </a:solidFill>
              </a:rPr>
              <a:t>Recommended</a:t>
            </a:r>
            <a:r>
              <a:rPr lang="en-US" sz="2000" dirty="0">
                <a:solidFill>
                  <a:srgbClr val="000000"/>
                </a:solidFill>
              </a:rPr>
              <a:t>: Discontinue use of the Syncplicity desktop app – use the browser version (</a:t>
            </a:r>
            <a:r>
              <a:rPr lang="en-US" sz="2000" dirty="0" err="1">
                <a:solidFill>
                  <a:srgbClr val="000000"/>
                </a:solidFill>
              </a:rPr>
              <a:t>unsync</a:t>
            </a:r>
            <a:r>
              <a:rPr lang="en-US" sz="2000" dirty="0">
                <a:solidFill>
                  <a:srgbClr val="000000"/>
                </a:solidFill>
              </a:rPr>
              <a:t> local devices from the desktop app)</a:t>
            </a:r>
          </a:p>
          <a:p>
            <a:pPr lvl="1">
              <a:buFont typeface="Arial" panose="020B0604020202020204" pitchFamily="34" charset="0"/>
              <a:buChar char="•"/>
            </a:pPr>
            <a:r>
              <a:rPr lang="en-US" sz="2000" dirty="0">
                <a:solidFill>
                  <a:srgbClr val="000000"/>
                </a:solidFill>
              </a:rPr>
              <a:t>Files loaded through the browser are shared/updated faster than those loaded through the desktop app</a:t>
            </a:r>
          </a:p>
          <a:p>
            <a:pPr lvl="1">
              <a:buFont typeface="Arial" panose="020B0604020202020204" pitchFamily="34" charset="0"/>
              <a:buChar char="•"/>
            </a:pPr>
            <a:r>
              <a:rPr lang="en-US" sz="2000" dirty="0">
                <a:solidFill>
                  <a:srgbClr val="000000"/>
                </a:solidFill>
              </a:rPr>
              <a:t>Continuous syncing of desktop app devices sometimes causes reappearance of old documents and duplication of folders</a:t>
            </a:r>
          </a:p>
          <a:p>
            <a:pPr>
              <a:defRPr/>
            </a:pPr>
            <a:endParaRPr lang="en-US" sz="2400" dirty="0">
              <a:solidFill>
                <a:sysClr val="windowText" lastClr="000000"/>
              </a:solidFill>
            </a:endParaRPr>
          </a:p>
        </p:txBody>
      </p:sp>
      <p:pic>
        <p:nvPicPr>
          <p:cNvPr id="2" name="Picture 1"/>
          <p:cNvPicPr>
            <a:picLocks noChangeAspect="1"/>
          </p:cNvPicPr>
          <p:nvPr/>
        </p:nvPicPr>
        <p:blipFill>
          <a:blip r:embed="rId4"/>
          <a:stretch>
            <a:fillRect/>
          </a:stretch>
        </p:blipFill>
        <p:spPr>
          <a:xfrm>
            <a:off x="5998623" y="2603241"/>
            <a:ext cx="2966267" cy="1616104"/>
          </a:xfrm>
          <a:prstGeom prst="rect">
            <a:avLst/>
          </a:prstGeom>
        </p:spPr>
      </p:pic>
    </p:spTree>
    <p:extLst>
      <p:ext uri="{BB962C8B-B14F-4D97-AF65-F5344CB8AC3E}">
        <p14:creationId xmlns:p14="http://schemas.microsoft.com/office/powerpoint/2010/main" val="428799638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PAnext Test Session Life Cycle</a:t>
            </a:r>
          </a:p>
        </p:txBody>
      </p:sp>
      <p:graphicFrame>
        <p:nvGraphicFramePr>
          <p:cNvPr id="4" name="Diagram 3"/>
          <p:cNvGraphicFramePr/>
          <p:nvPr>
            <p:extLst>
              <p:ext uri="{D42A27DB-BD31-4B8C-83A1-F6EECF244321}">
                <p14:modId xmlns:p14="http://schemas.microsoft.com/office/powerpoint/2010/main" val="3265464059"/>
              </p:ext>
            </p:extLst>
          </p:nvPr>
        </p:nvGraphicFramePr>
        <p:xfrm>
          <a:off x="274320" y="1463040"/>
          <a:ext cx="849197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078726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PAnext “Prepare” Test Session</a:t>
            </a:r>
          </a:p>
        </p:txBody>
      </p:sp>
      <p:graphicFrame>
        <p:nvGraphicFramePr>
          <p:cNvPr id="4" name="Table 3"/>
          <p:cNvGraphicFramePr>
            <a:graphicFrameLocks noGrp="1"/>
          </p:cNvGraphicFramePr>
          <p:nvPr>
            <p:extLst>
              <p:ext uri="{D42A27DB-BD31-4B8C-83A1-F6EECF244321}">
                <p14:modId xmlns:p14="http://schemas.microsoft.com/office/powerpoint/2010/main" val="2964577247"/>
              </p:ext>
            </p:extLst>
          </p:nvPr>
        </p:nvGraphicFramePr>
        <p:xfrm>
          <a:off x="422733" y="1579821"/>
          <a:ext cx="8298534" cy="4427641"/>
        </p:xfrm>
        <a:graphic>
          <a:graphicData uri="http://schemas.openxmlformats.org/drawingml/2006/table">
            <a:tbl>
              <a:tblPr firstRow="1" firstCol="1" bandRow="1">
                <a:tableStyleId>{F5AB1C69-6EDB-4FF4-983F-18BD219EF322}</a:tableStyleId>
              </a:tblPr>
              <a:tblGrid>
                <a:gridCol w="534367">
                  <a:extLst>
                    <a:ext uri="{9D8B030D-6E8A-4147-A177-3AD203B41FA5}">
                      <a16:colId xmlns:a16="http://schemas.microsoft.com/office/drawing/2014/main" xmlns="" val="20000"/>
                    </a:ext>
                  </a:extLst>
                </a:gridCol>
                <a:gridCol w="7764167">
                  <a:extLst>
                    <a:ext uri="{9D8B030D-6E8A-4147-A177-3AD203B41FA5}">
                      <a16:colId xmlns:a16="http://schemas.microsoft.com/office/drawing/2014/main" xmlns="" val="20001"/>
                    </a:ext>
                  </a:extLst>
                </a:gridCol>
              </a:tblGrid>
              <a:tr h="794141">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a:spcBef>
                          <a:spcPts val="0"/>
                        </a:spcBef>
                        <a:spcAft>
                          <a:spcPts val="0"/>
                        </a:spcAft>
                      </a:pPr>
                      <a:r>
                        <a:rPr lang="en-US" sz="2800" dirty="0">
                          <a:effectLst/>
                        </a:rPr>
                        <a:t>Checklist Prior to Preparing a Session</a:t>
                      </a:r>
                      <a:endParaRPr lang="en-US" sz="2800" dirty="0">
                        <a:effectLst/>
                        <a:latin typeface="Trebuchet MS" panose="020B0603020202020204" pitchFamily="34" charset="0"/>
                        <a:ea typeface="Calibri"/>
                      </a:endParaRPr>
                    </a:p>
                  </a:txBody>
                  <a:tcPr marL="63585" marR="63585" marT="0" marB="0" anchor="ctr">
                    <a:solidFill>
                      <a:schemeClr val="tx2"/>
                    </a:solidFill>
                  </a:tcPr>
                </a:tc>
                <a:tc hMerge="1">
                  <a:txBody>
                    <a:bodyPr/>
                    <a:lstStyle/>
                    <a:p>
                      <a:endParaRPr lang="en-US"/>
                    </a:p>
                  </a:txBody>
                  <a:tcPr/>
                </a:tc>
                <a:extLst>
                  <a:ext uri="{0D108BD9-81ED-4DB2-BD59-A6C34878D82A}">
                    <a16:rowId xmlns:a16="http://schemas.microsoft.com/office/drawing/2014/main" xmlns="" val="10000"/>
                  </a:ext>
                </a:extLst>
              </a:tr>
              <a:tr h="9267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effectLst/>
                        </a:rPr>
                        <a:t>□</a:t>
                      </a:r>
                      <a:endParaRPr lang="en-US" sz="3200" dirty="0">
                        <a:effectLst/>
                        <a:latin typeface="Trebuchet MS" panose="020B0603020202020204" pitchFamily="34" charset="0"/>
                      </a:endParaRPr>
                    </a:p>
                  </a:txBody>
                  <a:tcPr marL="63585" marR="63585" marT="0" marB="0" anchor="c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All students’ PNP attributes are correct</a:t>
                      </a:r>
                      <a:endParaRPr lang="en-US" sz="2400" dirty="0">
                        <a:solidFill>
                          <a:schemeClr val="tx1"/>
                        </a:solidFill>
                        <a:effectLst/>
                        <a:latin typeface="Trebuchet MS" panose="020B0603020202020204" pitchFamily="34" charset="0"/>
                        <a:ea typeface="Calibri"/>
                      </a:endParaRPr>
                    </a:p>
                  </a:txBody>
                  <a:tcPr marL="63585" marR="63585" marT="0" marB="0" anchor="ctr"/>
                </a:tc>
                <a:extLst>
                  <a:ext uri="{0D108BD9-81ED-4DB2-BD59-A6C34878D82A}">
                    <a16:rowId xmlns:a16="http://schemas.microsoft.com/office/drawing/2014/main" xmlns="" val="10001"/>
                  </a:ext>
                </a:extLst>
              </a:tr>
              <a:tr h="18180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effectLst/>
                        </a:rPr>
                        <a:t>□</a:t>
                      </a:r>
                      <a:endParaRPr lang="en-US" sz="3200" dirty="0">
                        <a:effectLst/>
                        <a:latin typeface="Trebuchet MS" panose="020B0603020202020204" pitchFamily="34" charset="0"/>
                      </a:endParaRPr>
                    </a:p>
                  </a:txBody>
                  <a:tcPr marL="63585" marR="63585" marT="0" marB="0" anchor="ctr">
                    <a:solidFill>
                      <a:schemeClr val="bg1">
                        <a:lumMod val="9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Students requiring auditory</a:t>
                      </a:r>
                      <a:r>
                        <a:rPr lang="en-US" sz="2400" baseline="0" dirty="0">
                          <a:effectLst/>
                        </a:rPr>
                        <a:t> presentation of</a:t>
                      </a:r>
                      <a:r>
                        <a:rPr lang="en-US" sz="2400" dirty="0">
                          <a:effectLst/>
                        </a:rPr>
                        <a:t> tests in languages</a:t>
                      </a:r>
                      <a:r>
                        <a:rPr lang="en-US" sz="2400" baseline="0" dirty="0">
                          <a:effectLst/>
                        </a:rPr>
                        <a:t> other than English or Spanish, including sign language, </a:t>
                      </a:r>
                      <a:r>
                        <a:rPr lang="en-US" sz="2400" dirty="0">
                          <a:effectLst/>
                        </a:rPr>
                        <a:t>are added to separate sessions and those sessions are set to Oral Script</a:t>
                      </a:r>
                      <a:endParaRPr lang="en-US" sz="2400" dirty="0">
                        <a:solidFill>
                          <a:schemeClr val="tx1"/>
                        </a:solidFill>
                        <a:effectLst/>
                        <a:latin typeface="Trebuchet MS" panose="020B0603020202020204" pitchFamily="34" charset="0"/>
                        <a:ea typeface="Calibri"/>
                      </a:endParaRPr>
                    </a:p>
                  </a:txBody>
                  <a:tcPr marL="63585" marR="63585" marT="0" marB="0" anchor="ctr"/>
                </a:tc>
                <a:extLst>
                  <a:ext uri="{0D108BD9-81ED-4DB2-BD59-A6C34878D82A}">
                    <a16:rowId xmlns:a16="http://schemas.microsoft.com/office/drawing/2014/main" xmlns="" val="10002"/>
                  </a:ext>
                </a:extLst>
              </a:tr>
              <a:tr h="88868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effectLst/>
                        </a:rPr>
                        <a:t>□</a:t>
                      </a:r>
                      <a:endParaRPr lang="en-US" sz="3200" dirty="0">
                        <a:effectLst/>
                        <a:latin typeface="Trebuchet MS" panose="020B0603020202020204" pitchFamily="34" charset="0"/>
                      </a:endParaRPr>
                    </a:p>
                  </a:txBody>
                  <a:tcPr marL="63585" marR="63585" marT="0" marB="0" anchor="ctr">
                    <a:solidFill>
                      <a:schemeClr val="bg1">
                        <a:lumMod val="85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400" dirty="0">
                          <a:effectLst/>
                        </a:rPr>
                        <a:t>Test content is proctor cached (recommended) </a:t>
                      </a:r>
                      <a:endParaRPr lang="en-US" sz="2400" dirty="0">
                        <a:solidFill>
                          <a:schemeClr val="tx1"/>
                        </a:solidFill>
                        <a:effectLst/>
                        <a:latin typeface="Trebuchet MS" panose="020B0603020202020204" pitchFamily="34" charset="0"/>
                        <a:ea typeface="Calibri"/>
                      </a:endParaRPr>
                    </a:p>
                  </a:txBody>
                  <a:tcPr marL="63585" marR="63585" marT="0" marB="0"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19845234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87164" y="1386063"/>
            <a:ext cx="6994281" cy="5355684"/>
          </a:xfrm>
          <a:prstGeom prst="rect">
            <a:avLst/>
          </a:prstGeom>
        </p:spPr>
      </p:pic>
      <p:sp>
        <p:nvSpPr>
          <p:cNvPr id="3" name="Title 2"/>
          <p:cNvSpPr>
            <a:spLocks noGrp="1"/>
          </p:cNvSpPr>
          <p:nvPr>
            <p:ph type="title"/>
          </p:nvPr>
        </p:nvSpPr>
        <p:spPr/>
        <p:txBody>
          <a:bodyPr/>
          <a:lstStyle/>
          <a:p>
            <a:r>
              <a:rPr lang="en-US" dirty="0"/>
              <a:t>TAM Reminders</a:t>
            </a:r>
          </a:p>
        </p:txBody>
      </p:sp>
      <p:sp>
        <p:nvSpPr>
          <p:cNvPr id="2" name="Rectangle 1"/>
          <p:cNvSpPr/>
          <p:nvPr/>
        </p:nvSpPr>
        <p:spPr>
          <a:xfrm rot="19968552">
            <a:off x="119911" y="2155803"/>
            <a:ext cx="8922495" cy="3154710"/>
          </a:xfrm>
          <a:prstGeom prst="rect">
            <a:avLst/>
          </a:prstGeom>
          <a:noFill/>
        </p:spPr>
        <p:txBody>
          <a:bodyPr wrap="square" lIns="91440" tIns="45720" rIns="91440" bIns="45720">
            <a:spAutoFit/>
          </a:bodyPr>
          <a:lstStyle/>
          <a:p>
            <a:pPr algn="ctr" defTabSz="457200"/>
            <a:r>
              <a:rPr lang="en-US" sz="19900" dirty="0">
                <a:ln w="0"/>
                <a:solidFill>
                  <a:srgbClr val="44546A">
                    <a:alpha val="39000"/>
                  </a:srgbClr>
                </a:solidFill>
                <a:latin typeface="Trebuchet MS" panose="020B0603020202020204" pitchFamily="34" charset="0"/>
              </a:rPr>
              <a:t>DRAFT</a:t>
            </a:r>
          </a:p>
        </p:txBody>
      </p:sp>
    </p:spTree>
    <p:extLst>
      <p:ext uri="{BB962C8B-B14F-4D97-AF65-F5344CB8AC3E}">
        <p14:creationId xmlns:p14="http://schemas.microsoft.com/office/powerpoint/2010/main" val="32718773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Tasks to Complete During Testing</a:t>
            </a:r>
          </a:p>
        </p:txBody>
      </p:sp>
      <p:sp>
        <p:nvSpPr>
          <p:cNvPr id="2" name="Content Placeholder 1"/>
          <p:cNvSpPr>
            <a:spLocks noGrp="1"/>
          </p:cNvSpPr>
          <p:nvPr>
            <p:ph idx="1"/>
          </p:nvPr>
        </p:nvSpPr>
        <p:spPr/>
        <p:txBody>
          <a:bodyPr>
            <a:normAutofit fontScale="92500" lnSpcReduction="20000"/>
          </a:bodyPr>
          <a:lstStyle/>
          <a:p>
            <a:pPr marL="288925" indent="-288925">
              <a:defRPr/>
            </a:pPr>
            <a:r>
              <a:rPr lang="en-US" b="1" dirty="0">
                <a:solidFill>
                  <a:sysClr val="windowText" lastClr="000000"/>
                </a:solidFill>
                <a:latin typeface="+mn-lt"/>
              </a:rPr>
              <a:t>On the Day of Testing (CBT):</a:t>
            </a:r>
          </a:p>
          <a:p>
            <a:pPr marL="288925" indent="-288925">
              <a:defRPr/>
            </a:pPr>
            <a:endParaRPr lang="en-US" sz="800" b="1" dirty="0">
              <a:solidFill>
                <a:sysClr val="windowText" lastClr="000000"/>
              </a:solidFill>
              <a:latin typeface="+mn-lt"/>
            </a:endParaRP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Distribute test materials</a:t>
            </a:r>
          </a:p>
          <a:p>
            <a:pPr marL="746125" lvl="2" indent="-288925">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TAMs have 2019 on the cover</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Ensure Test Administrators have a computer or tablet available</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Check form assignment</a:t>
            </a:r>
          </a:p>
          <a:p>
            <a:pPr marL="746125" lvl="2" indent="-288925">
              <a:spcBef>
                <a:spcPts val="200"/>
              </a:spcBef>
              <a:spcAft>
                <a:spcPts val="200"/>
              </a:spcAft>
              <a:buSzPct val="100000"/>
              <a:buFont typeface="Wingdings" panose="05000000000000000000" pitchFamily="2" charset="2"/>
              <a:buChar char="q"/>
              <a:defRPr/>
            </a:pPr>
            <a:r>
              <a:rPr lang="en-US" sz="1900" dirty="0">
                <a:solidFill>
                  <a:sysClr val="windowText" lastClr="000000"/>
                </a:solidFill>
              </a:rPr>
              <a:t>Ensure accessibility features and accommodated forms are assigned to appropriate students</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Monitor test activity</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Be available to Test Administrators and Proctors</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Investigate security breaches and testing irregularities</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Follow protocol for contaminated or damaged test materials, safety threats, and severe weather</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Respond to all technology related issues</a:t>
            </a:r>
          </a:p>
          <a:p>
            <a:pPr marL="288925" indent="-288925">
              <a:spcBef>
                <a:spcPts val="200"/>
              </a:spcBef>
              <a:spcAft>
                <a:spcPts val="200"/>
              </a:spcAft>
              <a:buSzPct val="100000"/>
              <a:buFont typeface="Wingdings" panose="05000000000000000000" pitchFamily="2" charset="2"/>
              <a:buChar char="q"/>
              <a:defRPr/>
            </a:pPr>
            <a:r>
              <a:rPr lang="en-US" sz="2000" dirty="0">
                <a:solidFill>
                  <a:sysClr val="windowText" lastClr="000000"/>
                </a:solidFill>
                <a:latin typeface="+mn-lt"/>
              </a:rPr>
              <a:t>Collect materials from Test Administrators after each test </a:t>
            </a:r>
            <a:r>
              <a:rPr lang="en-US" sz="2000" dirty="0" smtClean="0">
                <a:solidFill>
                  <a:sysClr val="windowText" lastClr="000000"/>
                </a:solidFill>
                <a:latin typeface="+mn-lt"/>
              </a:rPr>
              <a:t>unit</a:t>
            </a:r>
            <a:endParaRPr lang="en-US" sz="2800" dirty="0">
              <a:solidFill>
                <a:sysClr val="windowText" lastClr="000000"/>
              </a:solidFill>
              <a:latin typeface="+mn-lt"/>
            </a:endParaRPr>
          </a:p>
        </p:txBody>
      </p:sp>
    </p:spTree>
    <p:extLst>
      <p:ext uri="{BB962C8B-B14F-4D97-AF65-F5344CB8AC3E}">
        <p14:creationId xmlns:p14="http://schemas.microsoft.com/office/powerpoint/2010/main" val="35287063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During Testing – Security Breaches</a:t>
            </a:r>
          </a:p>
        </p:txBody>
      </p:sp>
      <p:sp>
        <p:nvSpPr>
          <p:cNvPr id="2" name="Content Placeholder 1"/>
          <p:cNvSpPr>
            <a:spLocks noGrp="1"/>
          </p:cNvSpPr>
          <p:nvPr>
            <p:ph idx="1"/>
          </p:nvPr>
        </p:nvSpPr>
        <p:spPr/>
        <p:txBody>
          <a:bodyPr>
            <a:normAutofit fontScale="92500"/>
          </a:bodyPr>
          <a:lstStyle/>
          <a:p>
            <a:pPr>
              <a:defRPr/>
            </a:pPr>
            <a:r>
              <a:rPr lang="en-US" b="1" dirty="0">
                <a:solidFill>
                  <a:prstClr val="black"/>
                </a:solidFill>
                <a:latin typeface="+mn-lt"/>
              </a:rPr>
              <a:t>Monitor and Report Security Breaches and Testing Irregularities</a:t>
            </a:r>
          </a:p>
          <a:p>
            <a:pPr>
              <a:defRPr/>
            </a:pPr>
            <a:endParaRPr lang="en-US" sz="800" b="1" dirty="0">
              <a:solidFill>
                <a:prstClr val="black"/>
              </a:solidFill>
              <a:latin typeface="+mn-lt"/>
            </a:endParaRPr>
          </a:p>
          <a:p>
            <a:pPr marL="514350" indent="-514350">
              <a:spcBef>
                <a:spcPts val="200"/>
              </a:spcBef>
              <a:spcAft>
                <a:spcPts val="200"/>
              </a:spcAft>
              <a:buClr>
                <a:prstClr val="black"/>
              </a:buClr>
              <a:buSzPct val="100000"/>
              <a:buFont typeface="+mj-lt"/>
              <a:buAutoNum type="arabicPeriod"/>
              <a:defRPr/>
            </a:pPr>
            <a:r>
              <a:rPr lang="en-US" dirty="0">
                <a:solidFill>
                  <a:prstClr val="black"/>
                </a:solidFill>
                <a:latin typeface="+mn-lt"/>
              </a:rPr>
              <a:t>All instances of security breaches and testing irregularities must be reported immediately to the SAC, and subsequently the DAC </a:t>
            </a:r>
          </a:p>
          <a:p>
            <a:pPr marL="514350" indent="-514350">
              <a:spcBef>
                <a:spcPts val="200"/>
              </a:spcBef>
              <a:spcAft>
                <a:spcPts val="200"/>
              </a:spcAft>
              <a:buClr>
                <a:prstClr val="black"/>
              </a:buClr>
              <a:buSzPct val="100000"/>
              <a:buFont typeface="+mj-lt"/>
              <a:buAutoNum type="arabicPeriod"/>
              <a:defRPr/>
            </a:pPr>
            <a:r>
              <a:rPr lang="en-US" dirty="0">
                <a:solidFill>
                  <a:prstClr val="black"/>
                </a:solidFill>
                <a:latin typeface="+mn-lt"/>
              </a:rPr>
              <a:t>DAC will immediately contact CDE upon receiving notification</a:t>
            </a:r>
          </a:p>
          <a:p>
            <a:pPr marL="514350" indent="-514350">
              <a:spcBef>
                <a:spcPts val="200"/>
              </a:spcBef>
              <a:spcAft>
                <a:spcPts val="200"/>
              </a:spcAft>
              <a:buClr>
                <a:prstClr val="black"/>
              </a:buClr>
              <a:buSzPct val="100000"/>
              <a:buFont typeface="+mj-lt"/>
              <a:buAutoNum type="arabicPeriod"/>
              <a:defRPr/>
            </a:pPr>
            <a:r>
              <a:rPr lang="en-US" dirty="0">
                <a:solidFill>
                  <a:prstClr val="black"/>
                </a:solidFill>
                <a:latin typeface="+mn-lt"/>
              </a:rPr>
              <a:t>Testing Irregularity or Security Breach</a:t>
            </a:r>
          </a:p>
          <a:p>
            <a:pPr marL="914400" lvl="1" indent="-514350">
              <a:spcBef>
                <a:spcPts val="200"/>
              </a:spcBef>
              <a:spcAft>
                <a:spcPts val="200"/>
              </a:spcAft>
              <a:buClr>
                <a:prstClr val="black"/>
              </a:buClr>
              <a:buSzPct val="100000"/>
              <a:defRPr/>
            </a:pPr>
            <a:r>
              <a:rPr lang="en-US" dirty="0">
                <a:solidFill>
                  <a:prstClr val="black"/>
                </a:solidFill>
              </a:rPr>
              <a:t>SAC will complete the </a:t>
            </a:r>
            <a:r>
              <a:rPr lang="en-US" i="1" dirty="0">
                <a:solidFill>
                  <a:prstClr val="black"/>
                </a:solidFill>
              </a:rPr>
              <a:t>Form to Report a Testing Irregularity or Security Breach (Appendix E) </a:t>
            </a:r>
          </a:p>
          <a:p>
            <a:pPr marL="914400" lvl="1" indent="-514350">
              <a:spcBef>
                <a:spcPts val="200"/>
              </a:spcBef>
              <a:spcAft>
                <a:spcPts val="200"/>
              </a:spcAft>
              <a:buClr>
                <a:prstClr val="black"/>
              </a:buClr>
              <a:buSzPct val="100000"/>
              <a:defRPr/>
            </a:pPr>
            <a:r>
              <a:rPr lang="en-US" dirty="0">
                <a:solidFill>
                  <a:prstClr val="black"/>
                </a:solidFill>
              </a:rPr>
              <a:t>SAC will add incident to the TIR spreadsheet (found in Syncplicity)</a:t>
            </a:r>
          </a:p>
          <a:p>
            <a:pPr marL="914400" lvl="1" indent="-514350">
              <a:spcBef>
                <a:spcPts val="200"/>
              </a:spcBef>
              <a:spcAft>
                <a:spcPts val="200"/>
              </a:spcAft>
              <a:buClr>
                <a:prstClr val="black"/>
              </a:buClr>
              <a:buSzPct val="100000"/>
              <a:defRPr/>
            </a:pPr>
            <a:r>
              <a:rPr lang="en-US" dirty="0">
                <a:solidFill>
                  <a:prstClr val="black"/>
                </a:solidFill>
              </a:rPr>
              <a:t>DAC submits completed form and updated spreadsheet through CDE Assessment Syncplicity in the Assessment Forms folder</a:t>
            </a:r>
          </a:p>
          <a:p>
            <a:pPr marL="1314450" lvl="2" indent="-514350">
              <a:spcBef>
                <a:spcPts val="200"/>
              </a:spcBef>
              <a:spcAft>
                <a:spcPts val="200"/>
              </a:spcAft>
              <a:buClr>
                <a:prstClr val="black"/>
              </a:buClr>
              <a:buSzPct val="100000"/>
              <a:defRPr/>
            </a:pPr>
            <a:r>
              <a:rPr lang="en-US" sz="1900" dirty="0">
                <a:solidFill>
                  <a:prstClr val="black"/>
                </a:solidFill>
              </a:rPr>
              <a:t>Notify Sara Loerzel of posted form (</a:t>
            </a:r>
            <a:r>
              <a:rPr lang="en-US" sz="1900" dirty="0">
                <a:solidFill>
                  <a:srgbClr val="6C1B89"/>
                </a:solidFill>
                <a:hlinkClick r:id="rId2"/>
              </a:rPr>
              <a:t>loerzel_s</a:t>
            </a:r>
            <a:r>
              <a:rPr lang="en-US" sz="1900" dirty="0">
                <a:solidFill>
                  <a:prstClr val="black"/>
                </a:solidFill>
                <a:hlinkClick r:id="rId3"/>
              </a:rPr>
              <a:t>@cde.state.co.us</a:t>
            </a:r>
            <a:r>
              <a:rPr lang="en-US" sz="1900" dirty="0" smtClean="0">
                <a:solidFill>
                  <a:prstClr val="black"/>
                </a:solidFill>
              </a:rPr>
              <a:t>)</a:t>
            </a:r>
            <a:endParaRPr lang="en-US" sz="1900" dirty="0">
              <a:solidFill>
                <a:srgbClr val="6C1B89"/>
              </a:solidFill>
            </a:endParaRPr>
          </a:p>
        </p:txBody>
      </p:sp>
    </p:spTree>
    <p:extLst>
      <p:ext uri="{BB962C8B-B14F-4D97-AF65-F5344CB8AC3E}">
        <p14:creationId xmlns:p14="http://schemas.microsoft.com/office/powerpoint/2010/main" val="41871547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During Testing – Contaminated &amp; Damaged Materials</a:t>
            </a:r>
          </a:p>
        </p:txBody>
      </p:sp>
      <p:sp>
        <p:nvSpPr>
          <p:cNvPr id="2" name="Content Placeholder 1"/>
          <p:cNvSpPr>
            <a:spLocks noGrp="1"/>
          </p:cNvSpPr>
          <p:nvPr>
            <p:ph idx="1"/>
          </p:nvPr>
        </p:nvSpPr>
        <p:spPr/>
        <p:txBody>
          <a:bodyPr>
            <a:normAutofit/>
          </a:bodyPr>
          <a:lstStyle/>
          <a:p>
            <a:pPr>
              <a:spcBef>
                <a:spcPts val="200"/>
              </a:spcBef>
              <a:spcAft>
                <a:spcPts val="200"/>
              </a:spcAft>
              <a:buClr>
                <a:srgbClr val="8F23B3"/>
              </a:buClr>
              <a:buSzPct val="100000"/>
              <a:defRPr/>
            </a:pPr>
            <a:r>
              <a:rPr lang="en-US" sz="2000" b="1" dirty="0">
                <a:solidFill>
                  <a:prstClr val="black"/>
                </a:solidFill>
                <a:latin typeface="+mn-lt"/>
              </a:rPr>
              <a:t>PBT - Contaminated or damaged test materials that must be replaced</a:t>
            </a:r>
          </a:p>
          <a:p>
            <a:pPr marL="288925" indent="-288925">
              <a:spcBef>
                <a:spcPts val="200"/>
              </a:spcBef>
              <a:spcAft>
                <a:spcPts val="200"/>
              </a:spcAft>
              <a:buSzPct val="100000"/>
              <a:buFont typeface="Wingdings" panose="05000000000000000000" pitchFamily="2" charset="2"/>
              <a:buChar char="q"/>
              <a:defRPr/>
            </a:pPr>
            <a:r>
              <a:rPr lang="en-US" sz="2000" dirty="0">
                <a:solidFill>
                  <a:prstClr val="black"/>
                </a:solidFill>
                <a:latin typeface="+mn-lt"/>
              </a:rPr>
              <a:t>Place student ID label on replacement document or complete entire data grid</a:t>
            </a:r>
          </a:p>
          <a:p>
            <a:pPr marL="288925" indent="-288925">
              <a:spcBef>
                <a:spcPts val="200"/>
              </a:spcBef>
              <a:spcAft>
                <a:spcPts val="200"/>
              </a:spcAft>
              <a:buSzPct val="100000"/>
              <a:buFont typeface="Wingdings" panose="05000000000000000000" pitchFamily="2" charset="2"/>
              <a:buChar char="q"/>
              <a:defRPr/>
            </a:pPr>
            <a:r>
              <a:rPr lang="en-US" sz="2000" dirty="0">
                <a:solidFill>
                  <a:prstClr val="black"/>
                </a:solidFill>
                <a:latin typeface="+mn-lt"/>
              </a:rPr>
              <a:t>Record security barcode number of the damaged and new documents</a:t>
            </a:r>
          </a:p>
          <a:p>
            <a:pPr marL="288925" indent="-288925">
              <a:spcBef>
                <a:spcPts val="200"/>
              </a:spcBef>
              <a:spcAft>
                <a:spcPts val="200"/>
              </a:spcAft>
              <a:buSzPct val="100000"/>
              <a:buFont typeface="Wingdings" panose="05000000000000000000" pitchFamily="2" charset="2"/>
              <a:buChar char="q"/>
              <a:defRPr/>
            </a:pPr>
            <a:r>
              <a:rPr lang="en-US" sz="2000" dirty="0">
                <a:solidFill>
                  <a:prstClr val="black"/>
                </a:solidFill>
                <a:latin typeface="+mn-lt"/>
              </a:rPr>
              <a:t>Submit the </a:t>
            </a:r>
            <a:r>
              <a:rPr lang="en-US" sz="2000" i="1" dirty="0">
                <a:solidFill>
                  <a:prstClr val="black"/>
                </a:solidFill>
                <a:latin typeface="+mn-lt"/>
              </a:rPr>
              <a:t>Form to Report Contaminated Damaged, or Missing Materials </a:t>
            </a:r>
            <a:r>
              <a:rPr lang="en-US" sz="2000" dirty="0">
                <a:solidFill>
                  <a:prstClr val="black"/>
                </a:solidFill>
                <a:latin typeface="+mn-lt"/>
              </a:rPr>
              <a:t>through CMAS folder on Syncplicity</a:t>
            </a:r>
          </a:p>
          <a:p>
            <a:pPr marL="746125" lvl="2" indent="-288925">
              <a:spcBef>
                <a:spcPts val="200"/>
              </a:spcBef>
              <a:spcAft>
                <a:spcPts val="200"/>
              </a:spcAft>
              <a:buSzPct val="100000"/>
              <a:buFont typeface="Wingdings" panose="05000000000000000000" pitchFamily="2" charset="2"/>
              <a:buChar char="q"/>
              <a:defRPr/>
            </a:pPr>
            <a:r>
              <a:rPr lang="en-US" dirty="0">
                <a:solidFill>
                  <a:prstClr val="black"/>
                </a:solidFill>
              </a:rPr>
              <a:t>Notify Sara Loerzel of posted form (</a:t>
            </a:r>
            <a:r>
              <a:rPr lang="en-US" dirty="0">
                <a:solidFill>
                  <a:srgbClr val="6C1B89"/>
                </a:solidFill>
                <a:hlinkClick r:id="rId2"/>
              </a:rPr>
              <a:t>loerzel_s</a:t>
            </a:r>
            <a:r>
              <a:rPr lang="en-US" dirty="0">
                <a:solidFill>
                  <a:prstClr val="black"/>
                </a:solidFill>
                <a:hlinkClick r:id="rId3"/>
              </a:rPr>
              <a:t>@cde.state.co.us</a:t>
            </a:r>
            <a:r>
              <a:rPr lang="en-US" dirty="0">
                <a:solidFill>
                  <a:prstClr val="black"/>
                </a:solidFill>
              </a:rPr>
              <a:t>)</a:t>
            </a:r>
            <a:endParaRPr lang="en-US" dirty="0">
              <a:solidFill>
                <a:srgbClr val="6C1B89"/>
              </a:solidFill>
            </a:endParaRPr>
          </a:p>
          <a:p>
            <a:pPr marL="288925" indent="-288925">
              <a:spcBef>
                <a:spcPts val="200"/>
              </a:spcBef>
              <a:spcAft>
                <a:spcPts val="200"/>
              </a:spcAft>
              <a:buSzPct val="100000"/>
              <a:buFont typeface="Wingdings" panose="05000000000000000000" pitchFamily="2" charset="2"/>
              <a:buChar char="q"/>
              <a:defRPr/>
            </a:pPr>
            <a:r>
              <a:rPr lang="en-US" sz="2000" dirty="0">
                <a:solidFill>
                  <a:prstClr val="black"/>
                </a:solidFill>
                <a:latin typeface="+mn-lt"/>
              </a:rPr>
              <a:t>If possible, transcribe responses from contaminated test material into the replacement.</a:t>
            </a:r>
          </a:p>
          <a:p>
            <a:pPr marL="746125" lvl="2" indent="-288925">
              <a:spcBef>
                <a:spcPts val="200"/>
              </a:spcBef>
              <a:spcAft>
                <a:spcPts val="200"/>
              </a:spcAft>
              <a:buSzPct val="100000"/>
              <a:buFont typeface="Wingdings" panose="05000000000000000000" pitchFamily="2" charset="2"/>
              <a:buChar char="q"/>
              <a:defRPr/>
            </a:pPr>
            <a:r>
              <a:rPr lang="en-US" dirty="0">
                <a:solidFill>
                  <a:prstClr val="black"/>
                </a:solidFill>
              </a:rPr>
              <a:t>If not, contact Sara Loerzel</a:t>
            </a:r>
            <a:endParaRPr lang="en-US" dirty="0">
              <a:solidFill>
                <a:srgbClr val="6C1B89"/>
              </a:solidFill>
            </a:endParaRPr>
          </a:p>
          <a:p>
            <a:pPr marL="288925" indent="-288925">
              <a:spcBef>
                <a:spcPts val="200"/>
              </a:spcBef>
              <a:spcAft>
                <a:spcPts val="200"/>
              </a:spcAft>
              <a:buSzPct val="100000"/>
              <a:buFont typeface="Wingdings" panose="05000000000000000000" pitchFamily="2" charset="2"/>
              <a:buChar char="q"/>
              <a:defRPr/>
            </a:pPr>
            <a:r>
              <a:rPr lang="en-US" sz="2000" dirty="0">
                <a:solidFill>
                  <a:prstClr val="black"/>
                </a:solidFill>
                <a:latin typeface="+mn-lt"/>
              </a:rPr>
              <a:t>Destroy contaminated material according to local biohazards </a:t>
            </a:r>
            <a:r>
              <a:rPr lang="en-US" sz="2000" dirty="0" smtClean="0">
                <a:solidFill>
                  <a:prstClr val="black"/>
                </a:solidFill>
                <a:latin typeface="+mn-lt"/>
              </a:rPr>
              <a:t>protocols</a:t>
            </a:r>
            <a:endParaRPr lang="en-US" sz="2000" dirty="0">
              <a:solidFill>
                <a:prstClr val="black"/>
              </a:solidFill>
              <a:latin typeface="+mn-lt"/>
            </a:endParaRPr>
          </a:p>
        </p:txBody>
      </p:sp>
    </p:spTree>
    <p:extLst>
      <p:ext uri="{BB962C8B-B14F-4D97-AF65-F5344CB8AC3E}">
        <p14:creationId xmlns:p14="http://schemas.microsoft.com/office/powerpoint/2010/main" val="188703889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During Testing – Safety Threats and Severe Weather</a:t>
            </a:r>
          </a:p>
        </p:txBody>
      </p:sp>
      <p:sp>
        <p:nvSpPr>
          <p:cNvPr id="2" name="Content Placeholder 1"/>
          <p:cNvSpPr>
            <a:spLocks noGrp="1"/>
          </p:cNvSpPr>
          <p:nvPr>
            <p:ph idx="1"/>
          </p:nvPr>
        </p:nvSpPr>
        <p:spPr>
          <a:xfrm>
            <a:off x="438539" y="1463040"/>
            <a:ext cx="8462865" cy="4351338"/>
          </a:xfrm>
        </p:spPr>
        <p:txBody>
          <a:bodyPr>
            <a:normAutofit/>
          </a:bodyPr>
          <a:lstStyle/>
          <a:p>
            <a:pPr>
              <a:defRPr/>
            </a:pPr>
            <a:r>
              <a:rPr lang="en-US" sz="2200" b="1" dirty="0">
                <a:solidFill>
                  <a:prstClr val="black"/>
                </a:solidFill>
                <a:latin typeface="+mn-lt"/>
              </a:rPr>
              <a:t>Create a Plan and Train Staff for Safety Threats and Severe Weather</a:t>
            </a:r>
            <a:endParaRPr lang="en-US" sz="2200" b="1" strike="sngStrike" dirty="0">
              <a:solidFill>
                <a:prstClr val="black"/>
              </a:solidFill>
              <a:latin typeface="+mn-lt"/>
            </a:endParaRPr>
          </a:p>
          <a:p>
            <a:pPr>
              <a:defRPr/>
            </a:pPr>
            <a:endParaRPr lang="en-US" sz="1800" dirty="0" smtClean="0">
              <a:solidFill>
                <a:prstClr val="black"/>
              </a:solidFill>
              <a:latin typeface="+mn-lt"/>
            </a:endParaRPr>
          </a:p>
          <a:p>
            <a:pPr>
              <a:defRPr/>
            </a:pPr>
            <a:r>
              <a:rPr lang="en-US" sz="2200" dirty="0" smtClean="0">
                <a:solidFill>
                  <a:prstClr val="black"/>
                </a:solidFill>
                <a:latin typeface="+mn-lt"/>
              </a:rPr>
              <a:t>Test </a:t>
            </a:r>
            <a:r>
              <a:rPr lang="en-US" sz="2200" dirty="0">
                <a:solidFill>
                  <a:prstClr val="black"/>
                </a:solidFill>
                <a:latin typeface="+mn-lt"/>
              </a:rPr>
              <a:t>Administrators and Proctors must:</a:t>
            </a:r>
            <a:endParaRPr lang="en-US" sz="2200" b="1" dirty="0">
              <a:solidFill>
                <a:prstClr val="black"/>
              </a:solidFill>
              <a:latin typeface="+mn-lt"/>
            </a:endParaRPr>
          </a:p>
          <a:p>
            <a:pPr marL="1143000" lvl="1" indent="-457200">
              <a:spcBef>
                <a:spcPts val="200"/>
              </a:spcBef>
              <a:spcAft>
                <a:spcPts val="200"/>
              </a:spcAft>
              <a:buClr>
                <a:prstClr val="black"/>
              </a:buClr>
              <a:buSzPct val="100000"/>
              <a:buFont typeface="+mj-lt"/>
              <a:buAutoNum type="arabicPeriod"/>
              <a:defRPr/>
            </a:pPr>
            <a:r>
              <a:rPr lang="en-US" sz="1800" dirty="0" smtClean="0">
                <a:solidFill>
                  <a:prstClr val="black"/>
                </a:solidFill>
                <a:latin typeface="+mn-lt"/>
              </a:rPr>
              <a:t>Note </a:t>
            </a:r>
            <a:r>
              <a:rPr lang="en-US" sz="1800" dirty="0">
                <a:solidFill>
                  <a:prstClr val="black"/>
                </a:solidFill>
                <a:latin typeface="+mn-lt"/>
              </a:rPr>
              <a:t>the time of the disruption</a:t>
            </a:r>
          </a:p>
          <a:p>
            <a:pPr marL="1143000" lvl="1" indent="-457200">
              <a:spcBef>
                <a:spcPts val="200"/>
              </a:spcBef>
              <a:spcAft>
                <a:spcPts val="200"/>
              </a:spcAft>
              <a:buClr>
                <a:prstClr val="black"/>
              </a:buClr>
              <a:buSzPct val="100000"/>
              <a:buFont typeface="+mj-lt"/>
              <a:buAutoNum type="arabicPeriod"/>
              <a:defRPr/>
            </a:pPr>
            <a:r>
              <a:rPr lang="en-US" sz="1800" dirty="0">
                <a:solidFill>
                  <a:prstClr val="black"/>
                </a:solidFill>
                <a:latin typeface="+mn-lt"/>
              </a:rPr>
              <a:t>Secure test materials as specified in your School Security Plan</a:t>
            </a:r>
          </a:p>
          <a:p>
            <a:pPr marL="1143000" lvl="1" indent="-457200">
              <a:spcBef>
                <a:spcPts val="200"/>
              </a:spcBef>
              <a:spcAft>
                <a:spcPts val="200"/>
              </a:spcAft>
              <a:buClr>
                <a:prstClr val="black"/>
              </a:buClr>
              <a:buSzPct val="100000"/>
              <a:buFont typeface="+mj-lt"/>
              <a:buAutoNum type="arabicPeriod"/>
              <a:defRPr/>
            </a:pPr>
            <a:r>
              <a:rPr lang="en-US" sz="1800" dirty="0">
                <a:solidFill>
                  <a:prstClr val="black"/>
                </a:solidFill>
                <a:latin typeface="+mn-lt"/>
              </a:rPr>
              <a:t>Prepare students for the continuation of the unit and resume tests</a:t>
            </a:r>
          </a:p>
          <a:p>
            <a:pPr marL="1143000" lvl="1" indent="-457200">
              <a:spcBef>
                <a:spcPts val="200"/>
              </a:spcBef>
              <a:spcAft>
                <a:spcPts val="200"/>
              </a:spcAft>
              <a:buClr>
                <a:prstClr val="black"/>
              </a:buClr>
              <a:buSzPct val="100000"/>
              <a:buFont typeface="+mj-lt"/>
              <a:buAutoNum type="arabicPeriod"/>
              <a:defRPr/>
            </a:pPr>
            <a:r>
              <a:rPr lang="en-US" sz="1800" dirty="0">
                <a:solidFill>
                  <a:prstClr val="black"/>
                </a:solidFill>
                <a:latin typeface="+mn-lt"/>
              </a:rPr>
              <a:t>Document the situation in writing</a:t>
            </a:r>
          </a:p>
          <a:p>
            <a:pPr marL="1143000" lvl="1" indent="-457200">
              <a:spcBef>
                <a:spcPts val="200"/>
              </a:spcBef>
              <a:spcAft>
                <a:spcPts val="200"/>
              </a:spcAft>
              <a:buClr>
                <a:prstClr val="black"/>
              </a:buClr>
              <a:buSzPct val="100000"/>
              <a:buFont typeface="+mj-lt"/>
              <a:buAutoNum type="arabicPeriod"/>
              <a:defRPr/>
            </a:pPr>
            <a:r>
              <a:rPr lang="en-US" sz="1800" dirty="0">
                <a:solidFill>
                  <a:prstClr val="black"/>
                </a:solidFill>
                <a:latin typeface="+mn-lt"/>
              </a:rPr>
              <a:t>If the disruption will cause the unit to be carried over into the next day, notify </a:t>
            </a:r>
            <a:r>
              <a:rPr lang="en-US" sz="1800" dirty="0" smtClean="0">
                <a:solidFill>
                  <a:prstClr val="black"/>
                </a:solidFill>
                <a:latin typeface="+mn-lt"/>
              </a:rPr>
              <a:t>CDE</a:t>
            </a:r>
            <a:endParaRPr lang="en-US" sz="1800" dirty="0">
              <a:solidFill>
                <a:prstClr val="black"/>
              </a:solidFill>
              <a:latin typeface="+mn-lt"/>
            </a:endParaRPr>
          </a:p>
        </p:txBody>
      </p:sp>
    </p:spTree>
    <p:extLst>
      <p:ext uri="{BB962C8B-B14F-4D97-AF65-F5344CB8AC3E}">
        <p14:creationId xmlns:p14="http://schemas.microsoft.com/office/powerpoint/2010/main" val="234814554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Administration Materials</a:t>
            </a:r>
          </a:p>
        </p:txBody>
      </p:sp>
      <p:sp>
        <p:nvSpPr>
          <p:cNvPr id="2" name="Content Placeholder 1"/>
          <p:cNvSpPr>
            <a:spLocks noGrp="1"/>
          </p:cNvSpPr>
          <p:nvPr>
            <p:ph idx="1"/>
          </p:nvPr>
        </p:nvSpPr>
        <p:spPr/>
        <p:txBody>
          <a:bodyPr/>
          <a:lstStyle/>
          <a:p>
            <a:pPr>
              <a:buClr>
                <a:sysClr val="windowText" lastClr="000000"/>
              </a:buClr>
              <a:defRPr/>
            </a:pPr>
            <a:r>
              <a:rPr lang="en-US" dirty="0">
                <a:solidFill>
                  <a:srgbClr val="000000"/>
                </a:solidFill>
                <a:latin typeface="+mn-lt"/>
              </a:rPr>
              <a:t>2019 Test Administrator Manual (TAM)</a:t>
            </a:r>
          </a:p>
          <a:p>
            <a:pPr lvl="1">
              <a:buClr>
                <a:sysClr val="windowText" lastClr="000000"/>
              </a:buClr>
              <a:defRPr/>
            </a:pPr>
            <a:r>
              <a:rPr lang="en-US" dirty="0">
                <a:solidFill>
                  <a:srgbClr val="000000"/>
                </a:solidFill>
              </a:rPr>
              <a:t>Select district/school options for after the test session</a:t>
            </a:r>
          </a:p>
          <a:p>
            <a:pPr lvl="1">
              <a:buClr>
                <a:sysClr val="windowText" lastClr="000000"/>
              </a:buClr>
              <a:defRPr/>
            </a:pPr>
            <a:r>
              <a:rPr lang="en-US" dirty="0">
                <a:solidFill>
                  <a:srgbClr val="000000"/>
                </a:solidFill>
              </a:rPr>
              <a:t>Read SAY directions </a:t>
            </a:r>
            <a:r>
              <a:rPr lang="en-US" i="1" dirty="0">
                <a:solidFill>
                  <a:srgbClr val="000000"/>
                </a:solidFill>
              </a:rPr>
              <a:t>exactly </a:t>
            </a:r>
            <a:r>
              <a:rPr lang="en-US" dirty="0">
                <a:solidFill>
                  <a:srgbClr val="000000"/>
                </a:solidFill>
              </a:rPr>
              <a:t>as written </a:t>
            </a:r>
            <a:r>
              <a:rPr lang="en-US" dirty="0">
                <a:solidFill>
                  <a:sysClr val="windowText" lastClr="000000"/>
                </a:solidFill>
              </a:rPr>
              <a:t>(may clarify after)</a:t>
            </a:r>
          </a:p>
          <a:p>
            <a:pPr lvl="1">
              <a:buClr>
                <a:sysClr val="windowText" lastClr="000000"/>
              </a:buClr>
              <a:defRPr/>
            </a:pPr>
            <a:r>
              <a:rPr lang="en-US" dirty="0">
                <a:solidFill>
                  <a:srgbClr val="000000"/>
                </a:solidFill>
              </a:rPr>
              <a:t>Practice in advance</a:t>
            </a:r>
          </a:p>
          <a:p>
            <a:pPr lvl="1">
              <a:buClr>
                <a:sysClr val="windowText" lastClr="000000"/>
              </a:buClr>
              <a:defRPr/>
            </a:pPr>
            <a:r>
              <a:rPr lang="en-US" dirty="0">
                <a:solidFill>
                  <a:srgbClr val="000000"/>
                </a:solidFill>
              </a:rPr>
              <a:t>Each </a:t>
            </a:r>
            <a:r>
              <a:rPr lang="en-US" dirty="0">
                <a:solidFill>
                  <a:sysClr val="windowText" lastClr="000000"/>
                </a:solidFill>
              </a:rPr>
              <a:t>unit</a:t>
            </a:r>
            <a:r>
              <a:rPr lang="en-US" dirty="0">
                <a:solidFill>
                  <a:srgbClr val="000000"/>
                </a:solidFill>
              </a:rPr>
              <a:t> will be submitted independently </a:t>
            </a:r>
          </a:p>
          <a:p>
            <a:pPr>
              <a:buClr>
                <a:sysClr val="windowText" lastClr="000000"/>
              </a:buClr>
              <a:defRPr/>
            </a:pPr>
            <a:r>
              <a:rPr lang="en-US" dirty="0">
                <a:solidFill>
                  <a:sysClr val="windowText" lastClr="000000"/>
                </a:solidFill>
                <a:latin typeface="+mn-lt"/>
              </a:rPr>
              <a:t>Student Testing Tickets</a:t>
            </a:r>
          </a:p>
          <a:p>
            <a:pPr lvl="1">
              <a:buClr>
                <a:sysClr val="windowText" lastClr="000000"/>
              </a:buClr>
              <a:defRPr/>
            </a:pPr>
            <a:r>
              <a:rPr lang="en-US" dirty="0">
                <a:solidFill>
                  <a:srgbClr val="000000"/>
                </a:solidFill>
              </a:rPr>
              <a:t>Hand out and collect in the test environment</a:t>
            </a:r>
          </a:p>
          <a:p>
            <a:pPr lvl="1">
              <a:buClr>
                <a:sysClr val="windowText" lastClr="000000"/>
              </a:buClr>
              <a:defRPr/>
            </a:pPr>
            <a:r>
              <a:rPr lang="en-US" dirty="0">
                <a:solidFill>
                  <a:srgbClr val="000000"/>
                </a:solidFill>
              </a:rPr>
              <a:t>Have a master list of students including accommodations</a:t>
            </a:r>
          </a:p>
          <a:p>
            <a:pPr lvl="1">
              <a:buClr>
                <a:sysClr val="windowText" lastClr="000000"/>
              </a:buClr>
              <a:defRPr/>
            </a:pPr>
            <a:r>
              <a:rPr lang="en-US" dirty="0">
                <a:solidFill>
                  <a:srgbClr val="000000"/>
                </a:solidFill>
              </a:rPr>
              <a:t>Student </a:t>
            </a:r>
            <a:r>
              <a:rPr lang="en-US" dirty="0">
                <a:solidFill>
                  <a:sysClr val="windowText" lastClr="000000"/>
                </a:solidFill>
              </a:rPr>
              <a:t>Testing Tickets </a:t>
            </a:r>
            <a:r>
              <a:rPr lang="en-US" dirty="0">
                <a:solidFill>
                  <a:srgbClr val="000000"/>
                </a:solidFill>
              </a:rPr>
              <a:t>are </a:t>
            </a:r>
            <a:r>
              <a:rPr lang="en-US" dirty="0" smtClean="0">
                <a:solidFill>
                  <a:srgbClr val="000000"/>
                </a:solidFill>
              </a:rPr>
              <a:t>secure</a:t>
            </a:r>
            <a:endParaRPr lang="en-US" dirty="0">
              <a:solidFill>
                <a:srgbClr val="000000"/>
              </a:solidFill>
            </a:endParaRPr>
          </a:p>
        </p:txBody>
      </p:sp>
    </p:spTree>
    <p:extLst>
      <p:ext uri="{BB962C8B-B14F-4D97-AF65-F5344CB8AC3E}">
        <p14:creationId xmlns:p14="http://schemas.microsoft.com/office/powerpoint/2010/main" val="38352854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District Decisions – After Students Finish Unit</a:t>
            </a:r>
          </a:p>
        </p:txBody>
      </p:sp>
      <p:sp>
        <p:nvSpPr>
          <p:cNvPr id="2" name="Content Placeholder 1"/>
          <p:cNvSpPr>
            <a:spLocks noGrp="1"/>
          </p:cNvSpPr>
          <p:nvPr>
            <p:ph idx="1"/>
          </p:nvPr>
        </p:nvSpPr>
        <p:spPr/>
        <p:txBody>
          <a:bodyPr>
            <a:normAutofit/>
          </a:bodyPr>
          <a:lstStyle/>
          <a:p>
            <a:pPr>
              <a:buClr>
                <a:sysClr val="windowText" lastClr="000000"/>
              </a:buClr>
              <a:defRPr/>
            </a:pPr>
            <a:r>
              <a:rPr lang="en-US" dirty="0">
                <a:solidFill>
                  <a:srgbClr val="000000"/>
                </a:solidFill>
                <a:latin typeface="+mn-lt"/>
              </a:rPr>
              <a:t>District Decisions:</a:t>
            </a:r>
          </a:p>
          <a:p>
            <a:pPr lvl="1">
              <a:buClr>
                <a:sysClr val="windowText" lastClr="000000"/>
              </a:buClr>
              <a:defRPr/>
            </a:pPr>
            <a:r>
              <a:rPr lang="en-US" dirty="0">
                <a:solidFill>
                  <a:srgbClr val="000000"/>
                </a:solidFill>
              </a:rPr>
              <a:t>Will students be able to leave when they have finished testing? (no minimum time)</a:t>
            </a:r>
          </a:p>
          <a:p>
            <a:pPr lvl="1">
              <a:buClr>
                <a:sysClr val="windowText" lastClr="000000"/>
              </a:buClr>
              <a:defRPr/>
            </a:pPr>
            <a:r>
              <a:rPr lang="en-US" dirty="0">
                <a:solidFill>
                  <a:srgbClr val="000000"/>
                </a:solidFill>
              </a:rPr>
              <a:t>Sit quietly?</a:t>
            </a:r>
          </a:p>
          <a:p>
            <a:pPr lvl="1">
              <a:buClr>
                <a:sysClr val="windowText" lastClr="000000"/>
              </a:buClr>
              <a:defRPr/>
            </a:pPr>
            <a:r>
              <a:rPr lang="en-US" dirty="0">
                <a:solidFill>
                  <a:srgbClr val="000000"/>
                </a:solidFill>
              </a:rPr>
              <a:t>Read? (cannot use any electronic reading devices)</a:t>
            </a:r>
          </a:p>
          <a:p>
            <a:pPr lvl="1">
              <a:buClr>
                <a:sysClr val="windowText" lastClr="000000"/>
              </a:buClr>
              <a:defRPr/>
            </a:pPr>
            <a:r>
              <a:rPr lang="en-US" dirty="0">
                <a:solidFill>
                  <a:srgbClr val="000000"/>
                </a:solidFill>
              </a:rPr>
              <a:t>Should students be released to a location outside the testing area?</a:t>
            </a:r>
          </a:p>
          <a:p>
            <a:pPr lvl="1">
              <a:buClr>
                <a:sysClr val="windowText" lastClr="000000"/>
              </a:buClr>
              <a:defRPr/>
            </a:pPr>
            <a:r>
              <a:rPr lang="en-US" dirty="0">
                <a:solidFill>
                  <a:srgbClr val="000000"/>
                </a:solidFill>
              </a:rPr>
              <a:t>What to do when all students have completed the </a:t>
            </a:r>
            <a:r>
              <a:rPr lang="en-US" dirty="0">
                <a:solidFill>
                  <a:sysClr val="windowText" lastClr="000000"/>
                </a:solidFill>
              </a:rPr>
              <a:t>unit?</a:t>
            </a:r>
          </a:p>
          <a:p>
            <a:pPr lvl="1">
              <a:buClr>
                <a:sysClr val="windowText" lastClr="000000"/>
              </a:buClr>
              <a:defRPr/>
            </a:pPr>
            <a:endParaRPr lang="en-US" dirty="0">
              <a:solidFill>
                <a:sysClr val="windowText" lastClr="000000"/>
              </a:solidFill>
            </a:endParaRPr>
          </a:p>
          <a:p>
            <a:pPr>
              <a:buClr>
                <a:sysClr val="windowText" lastClr="000000"/>
              </a:buClr>
              <a:defRPr/>
            </a:pPr>
            <a:r>
              <a:rPr lang="en-US" dirty="0">
                <a:solidFill>
                  <a:srgbClr val="000000"/>
                </a:solidFill>
                <a:latin typeface="+mn-lt"/>
              </a:rPr>
              <a:t>School Site Considerations:</a:t>
            </a:r>
          </a:p>
          <a:p>
            <a:pPr lvl="1">
              <a:buClr>
                <a:sysClr val="windowText" lastClr="000000"/>
              </a:buClr>
              <a:defRPr/>
            </a:pPr>
            <a:r>
              <a:rPr lang="en-US" dirty="0">
                <a:solidFill>
                  <a:srgbClr val="000000"/>
                </a:solidFill>
              </a:rPr>
              <a:t>Where will students go if they are released?</a:t>
            </a:r>
          </a:p>
          <a:p>
            <a:pPr lvl="1">
              <a:buClr>
                <a:sysClr val="windowText" lastClr="000000"/>
              </a:buClr>
              <a:defRPr/>
            </a:pPr>
            <a:r>
              <a:rPr lang="en-US" dirty="0">
                <a:solidFill>
                  <a:srgbClr val="000000"/>
                </a:solidFill>
              </a:rPr>
              <a:t>To whom will students be released? </a:t>
            </a:r>
          </a:p>
        </p:txBody>
      </p:sp>
    </p:spTree>
    <p:extLst>
      <p:ext uri="{BB962C8B-B14F-4D97-AF65-F5344CB8AC3E}">
        <p14:creationId xmlns:p14="http://schemas.microsoft.com/office/powerpoint/2010/main" val="372934347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Active Administration</a:t>
            </a:r>
          </a:p>
        </p:txBody>
      </p:sp>
      <p:sp>
        <p:nvSpPr>
          <p:cNvPr id="4" name="Content Placeholder 3"/>
          <p:cNvSpPr>
            <a:spLocks noGrp="1"/>
          </p:cNvSpPr>
          <p:nvPr>
            <p:ph idx="1"/>
          </p:nvPr>
        </p:nvSpPr>
        <p:spPr/>
        <p:txBody>
          <a:bodyPr>
            <a:normAutofit/>
          </a:bodyPr>
          <a:lstStyle/>
          <a:p>
            <a:pPr marL="0" indent="0">
              <a:buNone/>
            </a:pPr>
            <a:r>
              <a:rPr lang="en-US" sz="2000" b="1" dirty="0">
                <a:solidFill>
                  <a:schemeClr val="tx1"/>
                </a:solidFill>
                <a:latin typeface="+mn-lt"/>
              </a:rPr>
              <a:t>Active Test Administrators:</a:t>
            </a:r>
          </a:p>
        </p:txBody>
      </p:sp>
      <p:sp>
        <p:nvSpPr>
          <p:cNvPr id="5" name="Content Placeholder 4"/>
          <p:cNvSpPr>
            <a:spLocks noGrp="1"/>
          </p:cNvSpPr>
          <p:nvPr>
            <p:ph idx="4294967295"/>
          </p:nvPr>
        </p:nvSpPr>
        <p:spPr>
          <a:xfrm>
            <a:off x="4572000" y="1463040"/>
            <a:ext cx="3859212" cy="5057775"/>
          </a:xfrm>
        </p:spPr>
        <p:txBody>
          <a:bodyPr>
            <a:normAutofit/>
          </a:bodyPr>
          <a:lstStyle/>
          <a:p>
            <a:pPr marL="0" indent="0">
              <a:buNone/>
            </a:pPr>
            <a:r>
              <a:rPr lang="en-US" sz="2000" b="1" dirty="0"/>
              <a:t>Test Administrations May Not:</a:t>
            </a:r>
          </a:p>
        </p:txBody>
      </p:sp>
      <p:sp>
        <p:nvSpPr>
          <p:cNvPr id="6" name="Content Placeholder 5"/>
          <p:cNvSpPr txBox="1">
            <a:spLocks/>
          </p:cNvSpPr>
          <p:nvPr/>
        </p:nvSpPr>
        <p:spPr>
          <a:xfrm>
            <a:off x="628650" y="1818621"/>
            <a:ext cx="3629320" cy="395128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sz="1800" dirty="0">
                <a:solidFill>
                  <a:srgbClr val="000000"/>
                </a:solidFill>
              </a:rPr>
              <a:t>Ensure students have all necessary materials for each unit</a:t>
            </a:r>
          </a:p>
          <a:p>
            <a:pPr>
              <a:defRPr/>
            </a:pPr>
            <a:r>
              <a:rPr lang="en-US" sz="1800" dirty="0">
                <a:solidFill>
                  <a:srgbClr val="000000"/>
                </a:solidFill>
              </a:rPr>
              <a:t>Ensure a standardized testing environment</a:t>
            </a:r>
          </a:p>
          <a:p>
            <a:pPr>
              <a:defRPr/>
            </a:pPr>
            <a:r>
              <a:rPr lang="en-US" sz="1800" dirty="0">
                <a:solidFill>
                  <a:srgbClr val="000000"/>
                </a:solidFill>
              </a:rPr>
              <a:t>Read SAY directions exactly as written</a:t>
            </a:r>
          </a:p>
          <a:p>
            <a:pPr>
              <a:defRPr/>
            </a:pPr>
            <a:r>
              <a:rPr lang="en-US" sz="1800" dirty="0">
                <a:solidFill>
                  <a:srgbClr val="000000"/>
                </a:solidFill>
              </a:rPr>
              <a:t>Move throughout the room during testing</a:t>
            </a:r>
          </a:p>
          <a:p>
            <a:pPr>
              <a:defRPr/>
            </a:pPr>
            <a:r>
              <a:rPr lang="en-US" sz="1800" dirty="0">
                <a:solidFill>
                  <a:srgbClr val="000000"/>
                </a:solidFill>
              </a:rPr>
              <a:t>Re-read/clarify SAY directions to students when asked</a:t>
            </a:r>
          </a:p>
          <a:p>
            <a:pPr>
              <a:defRPr/>
            </a:pPr>
            <a:r>
              <a:rPr lang="en-US" sz="1800" dirty="0">
                <a:solidFill>
                  <a:srgbClr val="000000"/>
                </a:solidFill>
              </a:rPr>
              <a:t>Use proximity to keep students on task</a:t>
            </a:r>
          </a:p>
          <a:p>
            <a:pPr>
              <a:defRPr/>
            </a:pPr>
            <a:r>
              <a:rPr lang="en-US" sz="1800" dirty="0">
                <a:solidFill>
                  <a:srgbClr val="000000"/>
                </a:solidFill>
              </a:rPr>
              <a:t>Use “continue working” script</a:t>
            </a:r>
          </a:p>
        </p:txBody>
      </p:sp>
      <p:sp>
        <p:nvSpPr>
          <p:cNvPr id="7" name="Content Placeholder 7"/>
          <p:cNvSpPr txBox="1">
            <a:spLocks/>
          </p:cNvSpPr>
          <p:nvPr/>
        </p:nvSpPr>
        <p:spPr>
          <a:xfrm>
            <a:off x="4700689" y="1818621"/>
            <a:ext cx="3960337"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Blip>
                <a:blip r:embed="rId2"/>
              </a:buBlip>
              <a:defRPr/>
            </a:pPr>
            <a:r>
              <a:rPr lang="en-US" sz="1800" dirty="0">
                <a:solidFill>
                  <a:srgbClr val="000000"/>
                </a:solidFill>
              </a:rPr>
              <a:t>Provide feedback</a:t>
            </a:r>
          </a:p>
          <a:p>
            <a:pPr>
              <a:buFont typeface="Arial" panose="020B0604020202020204" pitchFamily="34" charset="0"/>
              <a:buBlip>
                <a:blip r:embed="rId2"/>
              </a:buBlip>
              <a:defRPr/>
            </a:pPr>
            <a:r>
              <a:rPr lang="en-US" sz="1800" dirty="0">
                <a:solidFill>
                  <a:srgbClr val="000000"/>
                </a:solidFill>
              </a:rPr>
              <a:t>Clarify test questions</a:t>
            </a:r>
          </a:p>
          <a:p>
            <a:pPr>
              <a:buFont typeface="Arial" panose="020B0604020202020204" pitchFamily="34" charset="0"/>
              <a:buBlip>
                <a:blip r:embed="rId2"/>
              </a:buBlip>
              <a:defRPr/>
            </a:pPr>
            <a:r>
              <a:rPr lang="en-US" sz="1800" dirty="0">
                <a:solidFill>
                  <a:srgbClr val="000000"/>
                </a:solidFill>
              </a:rPr>
              <a:t>Answer content related questions</a:t>
            </a:r>
          </a:p>
          <a:p>
            <a:pPr>
              <a:buFont typeface="Arial" panose="020B0604020202020204" pitchFamily="34" charset="0"/>
              <a:buBlip>
                <a:blip r:embed="rId2"/>
              </a:buBlip>
              <a:defRPr/>
            </a:pPr>
            <a:r>
              <a:rPr lang="en-US" sz="1800" dirty="0">
                <a:solidFill>
                  <a:srgbClr val="000000"/>
                </a:solidFill>
              </a:rPr>
              <a:t>Interfere with the students’ demonstration of skills</a:t>
            </a:r>
          </a:p>
          <a:p>
            <a:pPr>
              <a:buFont typeface="Arial" panose="020B0604020202020204" pitchFamily="34" charset="0"/>
              <a:buBlip>
                <a:blip r:embed="rId2"/>
              </a:buBlip>
              <a:defRPr/>
            </a:pPr>
            <a:r>
              <a:rPr lang="en-US" sz="1800" dirty="0">
                <a:solidFill>
                  <a:srgbClr val="000000"/>
                </a:solidFill>
              </a:rPr>
              <a:t>Interact with students in any way that would impact student responses</a:t>
            </a:r>
          </a:p>
          <a:p>
            <a:pPr>
              <a:buFont typeface="Arial" panose="020B0604020202020204" pitchFamily="34" charset="0"/>
              <a:buBlip>
                <a:blip r:embed="rId2"/>
              </a:buBlip>
              <a:defRPr/>
            </a:pPr>
            <a:r>
              <a:rPr lang="en-US" sz="1800" dirty="0">
                <a:solidFill>
                  <a:srgbClr val="000000"/>
                </a:solidFill>
              </a:rPr>
              <a:t>Engage in other tasks during test sessions</a:t>
            </a:r>
          </a:p>
          <a:p>
            <a:pPr>
              <a:buFont typeface="Arial" panose="020B0604020202020204" pitchFamily="34" charset="0"/>
              <a:buBlip>
                <a:blip r:embed="rId2"/>
              </a:buBlip>
              <a:defRPr/>
            </a:pPr>
            <a:r>
              <a:rPr lang="en-US" sz="1800" dirty="0">
                <a:solidFill>
                  <a:srgbClr val="000000"/>
                </a:solidFill>
              </a:rPr>
              <a:t>Read sources, passages, questions, or student responses</a:t>
            </a:r>
          </a:p>
          <a:p>
            <a:pPr>
              <a:buFont typeface="Arial" panose="020B0604020202020204" pitchFamily="34" charset="0"/>
              <a:buBlip>
                <a:blip r:embed="rId2"/>
              </a:buBlip>
              <a:defRPr/>
            </a:pPr>
            <a:r>
              <a:rPr lang="en-US" sz="1800" dirty="0">
                <a:solidFill>
                  <a:srgbClr val="000000"/>
                </a:solidFill>
              </a:rPr>
              <a:t>Help with TestNav navigation</a:t>
            </a:r>
          </a:p>
        </p:txBody>
      </p:sp>
    </p:spTree>
    <p:extLst>
      <p:ext uri="{BB962C8B-B14F-4D97-AF65-F5344CB8AC3E}">
        <p14:creationId xmlns:p14="http://schemas.microsoft.com/office/powerpoint/2010/main" val="2528734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solidFill>
                  <a:srgbClr val="000000"/>
                </a:solidFill>
              </a:rPr>
              <a:t>Top Call-drivers 2018</a:t>
            </a:r>
            <a:endParaRPr lang="en-US" sz="3200" dirty="0">
              <a:solidFill>
                <a:srgbClr val="000000"/>
              </a:solidFill>
            </a:endParaRPr>
          </a:p>
        </p:txBody>
      </p:sp>
      <p:sp>
        <p:nvSpPr>
          <p:cNvPr id="3" name="Date Placeholder 2">
            <a:extLst>
              <a:ext uri="{FF2B5EF4-FFF2-40B4-BE49-F238E27FC236}">
                <a16:creationId xmlns:a16="http://schemas.microsoft.com/office/drawing/2014/main" xmlns="" id="{F099A42C-2AF4-4E5C-BCF2-7836B4D3D175}"/>
              </a:ext>
            </a:extLst>
          </p:cNvPr>
          <p:cNvSpPr>
            <a:spLocks noGrp="1"/>
          </p:cNvSpPr>
          <p:nvPr>
            <p:ph type="dt" sz="half" idx="4294967295"/>
          </p:nvPr>
        </p:nvSpPr>
        <p:spPr>
          <a:xfrm>
            <a:off x="0" y="6537325"/>
            <a:ext cx="2057400" cy="184150"/>
          </a:xfrm>
          <a:prstGeom prst="rect">
            <a:avLst/>
          </a:prstGeom>
        </p:spPr>
        <p:txBody>
          <a:bodyPr/>
          <a:lstStyle/>
          <a:p>
            <a:fld id="{6801ABD5-AB71-46E0-BCC5-01AC879F3AB0}"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32955922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Administration Steps for CBT</a:t>
            </a:r>
          </a:p>
        </p:txBody>
      </p:sp>
      <p:sp>
        <p:nvSpPr>
          <p:cNvPr id="2" name="Content Placeholder 1"/>
          <p:cNvSpPr>
            <a:spLocks noGrp="1"/>
          </p:cNvSpPr>
          <p:nvPr>
            <p:ph idx="1"/>
          </p:nvPr>
        </p:nvSpPr>
        <p:spPr>
          <a:xfrm>
            <a:off x="628650" y="1463040"/>
            <a:ext cx="6643519" cy="4351338"/>
          </a:xfrm>
        </p:spPr>
        <p:txBody>
          <a:bodyPr>
            <a:noAutofit/>
          </a:bodyPr>
          <a:lstStyle/>
          <a:p>
            <a:pPr>
              <a:buFont typeface="Wingdings" panose="05000000000000000000" pitchFamily="2" charset="2"/>
              <a:buChar char="q"/>
              <a:defRPr/>
            </a:pPr>
            <a:r>
              <a:rPr lang="en-US" sz="1800" dirty="0">
                <a:solidFill>
                  <a:srgbClr val="000000"/>
                </a:solidFill>
                <a:latin typeface="+mn-lt"/>
              </a:rPr>
              <a:t>Prepare the test </a:t>
            </a:r>
            <a:r>
              <a:rPr lang="en-US" sz="1800" dirty="0">
                <a:solidFill>
                  <a:sysClr val="windowText" lastClr="000000"/>
                </a:solidFill>
                <a:latin typeface="+mn-lt"/>
              </a:rPr>
              <a:t>environment and situate students</a:t>
            </a:r>
          </a:p>
          <a:p>
            <a:pPr>
              <a:buFont typeface="Wingdings" panose="05000000000000000000" pitchFamily="2" charset="2"/>
              <a:buChar char="q"/>
              <a:defRPr/>
            </a:pPr>
            <a:r>
              <a:rPr lang="en-US" sz="1800" dirty="0">
                <a:solidFill>
                  <a:sysClr val="windowText" lastClr="000000"/>
                </a:solidFill>
                <a:latin typeface="+mn-lt"/>
              </a:rPr>
              <a:t>Start test session (SAC must “prepare” first)</a:t>
            </a:r>
            <a:endParaRPr lang="en-US" sz="1800" baseline="30000" dirty="0">
              <a:solidFill>
                <a:sysClr val="windowText" lastClr="000000"/>
              </a:solidFill>
              <a:latin typeface="+mn-lt"/>
            </a:endParaRPr>
          </a:p>
          <a:p>
            <a:pPr>
              <a:buFont typeface="Wingdings" panose="05000000000000000000" pitchFamily="2" charset="2"/>
              <a:buChar char="q"/>
              <a:defRPr/>
            </a:pPr>
            <a:r>
              <a:rPr lang="en-US" sz="1800" dirty="0">
                <a:solidFill>
                  <a:sysClr val="windowText" lastClr="000000"/>
                </a:solidFill>
                <a:latin typeface="+mn-lt"/>
              </a:rPr>
              <a:t>Unlock the unit being administered through PAnext</a:t>
            </a:r>
          </a:p>
          <a:p>
            <a:pPr>
              <a:buFont typeface="Wingdings" panose="05000000000000000000" pitchFamily="2" charset="2"/>
              <a:buChar char="q"/>
              <a:defRPr/>
            </a:pPr>
            <a:r>
              <a:rPr lang="en-US" sz="1800" dirty="0">
                <a:solidFill>
                  <a:srgbClr val="000000"/>
                </a:solidFill>
                <a:latin typeface="+mn-lt"/>
              </a:rPr>
              <a:t>Follow directions and read </a:t>
            </a:r>
            <a:r>
              <a:rPr lang="en-US" sz="1800" dirty="0">
                <a:solidFill>
                  <a:sysClr val="windowText" lastClr="000000"/>
                </a:solidFill>
                <a:latin typeface="+mn-lt"/>
              </a:rPr>
              <a:t>SAY </a:t>
            </a:r>
            <a:r>
              <a:rPr lang="en-US" sz="1800" dirty="0">
                <a:solidFill>
                  <a:srgbClr val="000000"/>
                </a:solidFill>
                <a:latin typeface="+mn-lt"/>
              </a:rPr>
              <a:t>script from TAM</a:t>
            </a:r>
          </a:p>
          <a:p>
            <a:pPr>
              <a:buFont typeface="Wingdings" panose="05000000000000000000" pitchFamily="2" charset="2"/>
              <a:buChar char="q"/>
              <a:defRPr/>
            </a:pPr>
            <a:r>
              <a:rPr lang="en-US" sz="1800" dirty="0">
                <a:solidFill>
                  <a:srgbClr val="000000"/>
                </a:solidFill>
                <a:latin typeface="+mn-lt"/>
              </a:rPr>
              <a:t>Hand out </a:t>
            </a:r>
            <a:r>
              <a:rPr lang="en-US" sz="1800" dirty="0">
                <a:solidFill>
                  <a:sysClr val="windowText" lastClr="000000"/>
                </a:solidFill>
                <a:latin typeface="+mn-lt"/>
              </a:rPr>
              <a:t>Student Testing Tickets and scratch paper when directed</a:t>
            </a:r>
          </a:p>
          <a:p>
            <a:pPr>
              <a:buFont typeface="Wingdings" panose="05000000000000000000" pitchFamily="2" charset="2"/>
              <a:buChar char="q"/>
              <a:defRPr/>
            </a:pPr>
            <a:r>
              <a:rPr lang="en-US" sz="1800" dirty="0">
                <a:solidFill>
                  <a:sysClr val="windowText" lastClr="000000"/>
                </a:solidFill>
                <a:latin typeface="+mn-lt"/>
              </a:rPr>
              <a:t>Assist students with logging into TestNav 8</a:t>
            </a:r>
          </a:p>
          <a:p>
            <a:pPr>
              <a:buFont typeface="Wingdings" panose="05000000000000000000" pitchFamily="2" charset="2"/>
              <a:buChar char="q"/>
              <a:defRPr/>
            </a:pPr>
            <a:r>
              <a:rPr lang="en-US" sz="1800" dirty="0">
                <a:solidFill>
                  <a:sysClr val="windowText" lastClr="000000"/>
                </a:solidFill>
                <a:latin typeface="+mn-lt"/>
              </a:rPr>
              <a:t>Actively administer each test unit</a:t>
            </a:r>
          </a:p>
          <a:p>
            <a:pPr>
              <a:buFont typeface="Wingdings" panose="05000000000000000000" pitchFamily="2" charset="2"/>
              <a:buChar char="q"/>
              <a:defRPr/>
            </a:pPr>
            <a:r>
              <a:rPr lang="en-US" sz="1800" dirty="0">
                <a:solidFill>
                  <a:sysClr val="windowText" lastClr="000000"/>
                </a:solidFill>
                <a:latin typeface="+mn-lt"/>
              </a:rPr>
              <a:t>Collect Student Testing Tickets and scratch paper</a:t>
            </a:r>
          </a:p>
          <a:p>
            <a:pPr>
              <a:buFont typeface="Wingdings" panose="05000000000000000000" pitchFamily="2" charset="2"/>
              <a:buChar char="q"/>
              <a:defRPr/>
            </a:pPr>
            <a:r>
              <a:rPr lang="en-US" sz="1800" dirty="0">
                <a:solidFill>
                  <a:sysClr val="windowText" lastClr="000000"/>
                </a:solidFill>
                <a:latin typeface="+mn-lt"/>
              </a:rPr>
              <a:t>Confirm students have submitted the unit</a:t>
            </a:r>
          </a:p>
          <a:p>
            <a:pPr>
              <a:buFont typeface="Wingdings" panose="05000000000000000000" pitchFamily="2" charset="2"/>
              <a:buChar char="q"/>
              <a:defRPr/>
            </a:pPr>
            <a:r>
              <a:rPr lang="en-US" sz="1800" dirty="0">
                <a:solidFill>
                  <a:sysClr val="windowText" lastClr="000000"/>
                </a:solidFill>
                <a:latin typeface="+mn-lt"/>
              </a:rPr>
              <a:t>Lock the unit – each day</a:t>
            </a:r>
          </a:p>
          <a:p>
            <a:pPr>
              <a:buFont typeface="Wingdings" panose="05000000000000000000" pitchFamily="2" charset="2"/>
              <a:buChar char="q"/>
              <a:defRPr/>
            </a:pPr>
            <a:r>
              <a:rPr lang="en-US" sz="1800" dirty="0">
                <a:solidFill>
                  <a:sysClr val="windowText" lastClr="000000"/>
                </a:solidFill>
                <a:latin typeface="+mn-lt"/>
              </a:rPr>
              <a:t>Stop test session in PAnext </a:t>
            </a:r>
            <a:r>
              <a:rPr lang="en-US" sz="1800" b="1" dirty="0">
                <a:solidFill>
                  <a:sysClr val="windowText" lastClr="000000"/>
                </a:solidFill>
                <a:latin typeface="+mn-lt"/>
              </a:rPr>
              <a:t>after last unit </a:t>
            </a:r>
            <a:r>
              <a:rPr lang="en-US" sz="1800" b="1" dirty="0">
                <a:solidFill>
                  <a:srgbClr val="000000"/>
                </a:solidFill>
                <a:latin typeface="+mn-lt"/>
              </a:rPr>
              <a:t>only</a:t>
            </a:r>
          </a:p>
          <a:p>
            <a:pPr lvl="1">
              <a:buFont typeface="Wingdings" panose="05000000000000000000" pitchFamily="2" charset="2"/>
              <a:buChar char="q"/>
              <a:defRPr/>
            </a:pPr>
            <a:r>
              <a:rPr lang="en-US" sz="1800" dirty="0">
                <a:solidFill>
                  <a:srgbClr val="000000"/>
                </a:solidFill>
              </a:rPr>
              <a:t>The status of all tests for all students in the session must be “Completed” or “Marked Complete</a:t>
            </a:r>
            <a:r>
              <a:rPr lang="en-US" sz="1800" dirty="0" smtClean="0">
                <a:solidFill>
                  <a:srgbClr val="000000"/>
                </a:solidFill>
              </a:rPr>
              <a:t>”*</a:t>
            </a:r>
            <a:endParaRPr lang="en-US" sz="1800" dirty="0">
              <a:solidFill>
                <a:srgbClr val="000000"/>
              </a:solidFill>
            </a:endParaRPr>
          </a:p>
        </p:txBody>
      </p:sp>
      <p:sp>
        <p:nvSpPr>
          <p:cNvPr id="8" name="TextBox 7"/>
          <p:cNvSpPr txBox="1"/>
          <p:nvPr/>
        </p:nvSpPr>
        <p:spPr>
          <a:xfrm>
            <a:off x="7272169" y="1574461"/>
            <a:ext cx="1673867" cy="4277699"/>
          </a:xfrm>
          <a:prstGeom prst="rect">
            <a:avLst/>
          </a:prstGeom>
          <a:solidFill>
            <a:schemeClr val="accent4"/>
          </a:solidFill>
        </p:spPr>
        <p:txBody>
          <a:bodyPr wrap="square" rtlCol="0">
            <a:spAutoFit/>
          </a:bodyPr>
          <a:lstStyle/>
          <a:p>
            <a:pPr algn="ctr" fontAlgn="base">
              <a:spcBef>
                <a:spcPct val="0"/>
              </a:spcBef>
              <a:spcAft>
                <a:spcPct val="0"/>
              </a:spcAft>
              <a:defRPr/>
            </a:pPr>
            <a:r>
              <a:rPr lang="en-US" b="1" kern="0" dirty="0">
                <a:solidFill>
                  <a:prstClr val="black"/>
                </a:solidFill>
                <a:ea typeface="ＭＳ Ｐゴシック" pitchFamily="34" charset="-128"/>
              </a:rPr>
              <a:t>*</a:t>
            </a:r>
            <a:r>
              <a:rPr lang="en-US" kern="0" dirty="0">
                <a:solidFill>
                  <a:prstClr val="black"/>
                </a:solidFill>
                <a:ea typeface="ＭＳ Ｐゴシック" pitchFamily="34" charset="-128"/>
              </a:rPr>
              <a:t>At the end of the testing window, </a:t>
            </a:r>
            <a:r>
              <a:rPr lang="en-US" b="1" kern="0" dirty="0">
                <a:solidFill>
                  <a:prstClr val="black"/>
                </a:solidFill>
                <a:ea typeface="ＭＳ Ｐゴシック" pitchFamily="34" charset="-128"/>
              </a:rPr>
              <a:t>incomplete </a:t>
            </a:r>
            <a:r>
              <a:rPr lang="en-US" kern="0" dirty="0">
                <a:solidFill>
                  <a:prstClr val="black"/>
                </a:solidFill>
                <a:ea typeface="ＭＳ Ｐゴシック" pitchFamily="34" charset="-128"/>
              </a:rPr>
              <a:t>units</a:t>
            </a:r>
            <a:r>
              <a:rPr lang="en-US" kern="0" dirty="0">
                <a:solidFill>
                  <a:srgbClr val="9BBB59">
                    <a:lumMod val="75000"/>
                  </a:srgbClr>
                </a:solidFill>
                <a:ea typeface="ＭＳ Ｐゴシック" pitchFamily="34" charset="-128"/>
              </a:rPr>
              <a:t> </a:t>
            </a:r>
            <a:r>
              <a:rPr lang="en-US" kern="0" dirty="0">
                <a:solidFill>
                  <a:prstClr val="black"/>
                </a:solidFill>
                <a:ea typeface="ＭＳ Ｐゴシック" pitchFamily="34" charset="-128"/>
              </a:rPr>
              <a:t>should be “marked complete” by</a:t>
            </a:r>
            <a:r>
              <a:rPr lang="en-US" kern="0" dirty="0">
                <a:solidFill>
                  <a:srgbClr val="9BBB59">
                    <a:lumMod val="75000"/>
                  </a:srgbClr>
                </a:solidFill>
                <a:ea typeface="ＭＳ Ｐゴシック" pitchFamily="34" charset="-128"/>
              </a:rPr>
              <a:t> </a:t>
            </a:r>
            <a:r>
              <a:rPr lang="en-US" kern="0" dirty="0">
                <a:solidFill>
                  <a:prstClr val="black"/>
                </a:solidFill>
                <a:ea typeface="ＭＳ Ｐゴシック" pitchFamily="34" charset="-128"/>
              </a:rPr>
              <a:t>SACs</a:t>
            </a:r>
            <a:r>
              <a:rPr lang="en-US" b="1" kern="0" dirty="0">
                <a:solidFill>
                  <a:prstClr val="black"/>
                </a:solidFill>
                <a:ea typeface="ＭＳ Ｐゴシック" pitchFamily="34" charset="-128"/>
              </a:rPr>
              <a:t> – this does not invalidate tests. Invalidations are entered separately (Void).</a:t>
            </a:r>
            <a:endParaRPr lang="en-US" kern="0" dirty="0">
              <a:solidFill>
                <a:prstClr val="black"/>
              </a:solidFill>
              <a:ea typeface="ＭＳ Ｐゴシック" pitchFamily="34" charset="-128"/>
            </a:endParaRPr>
          </a:p>
        </p:txBody>
      </p:sp>
    </p:spTree>
    <p:extLst>
      <p:ext uri="{BB962C8B-B14F-4D97-AF65-F5344CB8AC3E}">
        <p14:creationId xmlns:p14="http://schemas.microsoft.com/office/powerpoint/2010/main" val="16326077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Basic Technical Troubleshooting</a:t>
            </a:r>
          </a:p>
        </p:txBody>
      </p:sp>
      <p:sp>
        <p:nvSpPr>
          <p:cNvPr id="3" name="Date Placeholder 2">
            <a:extLst>
              <a:ext uri="{FF2B5EF4-FFF2-40B4-BE49-F238E27FC236}">
                <a16:creationId xmlns:a16="http://schemas.microsoft.com/office/drawing/2014/main" xmlns="" id="{4AA3D66E-8991-43BE-8714-27284384ECA4}"/>
              </a:ext>
            </a:extLst>
          </p:cNvPr>
          <p:cNvSpPr>
            <a:spLocks noGrp="1"/>
          </p:cNvSpPr>
          <p:nvPr>
            <p:ph type="dt" sz="half" idx="4294967295"/>
          </p:nvPr>
        </p:nvSpPr>
        <p:spPr>
          <a:xfrm>
            <a:off x="0" y="6537325"/>
            <a:ext cx="2057400" cy="184150"/>
          </a:xfrm>
          <a:prstGeom prst="rect">
            <a:avLst/>
          </a:prstGeom>
        </p:spPr>
        <p:txBody>
          <a:bodyPr/>
          <a:lstStyle/>
          <a:p>
            <a:fld id="{3AB563C9-0F8A-4101-BD59-83701D4FC87F}"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244739491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Error Codes</a:t>
            </a:r>
          </a:p>
        </p:txBody>
      </p:sp>
      <p:sp>
        <p:nvSpPr>
          <p:cNvPr id="2" name="Content Placeholder 1"/>
          <p:cNvSpPr>
            <a:spLocks noGrp="1"/>
          </p:cNvSpPr>
          <p:nvPr>
            <p:ph idx="1"/>
          </p:nvPr>
        </p:nvSpPr>
        <p:spPr>
          <a:xfrm>
            <a:off x="125031" y="1379064"/>
            <a:ext cx="8869680" cy="5199017"/>
          </a:xfrm>
        </p:spPr>
        <p:txBody>
          <a:bodyPr>
            <a:noAutofit/>
          </a:bodyPr>
          <a:lstStyle/>
          <a:p>
            <a:pPr>
              <a:spcBef>
                <a:spcPts val="400"/>
              </a:spcBef>
              <a:spcAft>
                <a:spcPts val="400"/>
              </a:spcAft>
              <a:buClr>
                <a:sysClr val="windowText" lastClr="000000"/>
              </a:buClr>
              <a:defRPr/>
            </a:pPr>
            <a:r>
              <a:rPr lang="en-US" sz="1800" dirty="0">
                <a:solidFill>
                  <a:srgbClr val="000000"/>
                </a:solidFill>
                <a:latin typeface="+mn-lt"/>
              </a:rPr>
              <a:t>1001: “</a:t>
            </a:r>
            <a:r>
              <a:rPr lang="en-US" sz="1800" dirty="0">
                <a:solidFill>
                  <a:sysClr val="windowText" lastClr="000000"/>
                </a:solidFill>
                <a:latin typeface="+mn-lt"/>
              </a:rPr>
              <a:t>Your test has been saved. Please notify your test administrator.”</a:t>
            </a:r>
          </a:p>
          <a:p>
            <a:pPr lvl="1">
              <a:spcBef>
                <a:spcPts val="400"/>
              </a:spcBef>
              <a:spcAft>
                <a:spcPts val="400"/>
              </a:spcAft>
              <a:buClr>
                <a:sysClr val="windowText" lastClr="000000"/>
              </a:buClr>
              <a:defRPr/>
            </a:pPr>
            <a:r>
              <a:rPr lang="en-US" sz="1800" dirty="0">
                <a:solidFill>
                  <a:srgbClr val="000000"/>
                </a:solidFill>
              </a:rPr>
              <a:t>Early Warning System initial message, does not indicate the issue, another error code will follow</a:t>
            </a:r>
          </a:p>
          <a:p>
            <a:pPr>
              <a:spcBef>
                <a:spcPts val="400"/>
              </a:spcBef>
              <a:spcAft>
                <a:spcPts val="400"/>
              </a:spcAft>
              <a:buClr>
                <a:sysClr val="windowText" lastClr="000000"/>
              </a:buClr>
              <a:defRPr/>
            </a:pPr>
            <a:r>
              <a:rPr lang="en-US" sz="1800" dirty="0">
                <a:solidFill>
                  <a:srgbClr val="000000"/>
                </a:solidFill>
                <a:latin typeface="+mn-lt"/>
              </a:rPr>
              <a:t>1009: “</a:t>
            </a:r>
            <a:r>
              <a:rPr lang="en-US" sz="1800" dirty="0">
                <a:solidFill>
                  <a:sysClr val="windowText" lastClr="000000"/>
                </a:solidFill>
                <a:latin typeface="+mn-lt"/>
              </a:rPr>
              <a:t>Unable to download test content”</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Pearson servers </a:t>
            </a:r>
          </a:p>
          <a:p>
            <a:pPr>
              <a:spcBef>
                <a:spcPts val="400"/>
              </a:spcBef>
              <a:spcAft>
                <a:spcPts val="400"/>
              </a:spcAft>
              <a:buClr>
                <a:sysClr val="windowText" lastClr="000000"/>
              </a:buClr>
              <a:defRPr/>
            </a:pPr>
            <a:r>
              <a:rPr lang="en-US" sz="1800" dirty="0">
                <a:solidFill>
                  <a:srgbClr val="000000"/>
                </a:solidFill>
                <a:latin typeface="+mn-lt"/>
              </a:rPr>
              <a:t>3005: “</a:t>
            </a:r>
            <a:r>
              <a:rPr lang="en-US" sz="1800" dirty="0">
                <a:solidFill>
                  <a:sysClr val="windowText" lastClr="000000"/>
                </a:solidFill>
                <a:latin typeface="+mn-lt"/>
              </a:rPr>
              <a:t>TestNav has detected that another application attempted to become the active window”</a:t>
            </a:r>
          </a:p>
          <a:p>
            <a:pPr lvl="1">
              <a:spcBef>
                <a:spcPts val="400"/>
              </a:spcBef>
              <a:spcAft>
                <a:spcPts val="400"/>
              </a:spcAft>
              <a:buClr>
                <a:sysClr val="windowText" lastClr="000000"/>
              </a:buClr>
              <a:defRPr/>
            </a:pPr>
            <a:r>
              <a:rPr lang="en-US" sz="1800" dirty="0">
                <a:solidFill>
                  <a:srgbClr val="000000"/>
                </a:solidFill>
              </a:rPr>
              <a:t>Could be caused by pop-ups in the background or power saving features</a:t>
            </a:r>
            <a:endParaRPr lang="en-US" sz="1800" dirty="0">
              <a:solidFill>
                <a:srgbClr val="FF0000"/>
              </a:solidFill>
            </a:endParaRPr>
          </a:p>
          <a:p>
            <a:pPr>
              <a:spcBef>
                <a:spcPts val="400"/>
              </a:spcBef>
              <a:spcAft>
                <a:spcPts val="400"/>
              </a:spcAft>
              <a:buClr>
                <a:sysClr val="windowText" lastClr="000000"/>
              </a:buClr>
              <a:defRPr/>
            </a:pPr>
            <a:r>
              <a:rPr lang="en-US" sz="1800" dirty="0">
                <a:solidFill>
                  <a:srgbClr val="000000"/>
                </a:solidFill>
                <a:latin typeface="+mn-lt"/>
              </a:rPr>
              <a:t>TestNav exits the test and displays the following errors </a:t>
            </a:r>
            <a:r>
              <a:rPr lang="en-US" sz="1800" b="1" u="sng" dirty="0">
                <a:solidFill>
                  <a:srgbClr val="000000"/>
                </a:solidFill>
                <a:latin typeface="+mn-lt"/>
              </a:rPr>
              <a:t>when a student types certain key combinations while testing</a:t>
            </a:r>
            <a:r>
              <a:rPr lang="en-US" sz="1800" dirty="0">
                <a:solidFill>
                  <a:srgbClr val="000000"/>
                </a:solidFill>
                <a:latin typeface="+mn-lt"/>
              </a:rPr>
              <a:t> – the test must be resumed before the student can sign in again:</a:t>
            </a:r>
          </a:p>
          <a:p>
            <a:pPr lvl="1">
              <a:spcBef>
                <a:spcPts val="400"/>
              </a:spcBef>
              <a:spcAft>
                <a:spcPts val="400"/>
              </a:spcAft>
              <a:buClr>
                <a:sysClr val="windowText" lastClr="000000"/>
              </a:buClr>
              <a:defRPr/>
            </a:pPr>
            <a:r>
              <a:rPr lang="en-US" sz="1800" dirty="0">
                <a:solidFill>
                  <a:srgbClr val="000000"/>
                </a:solidFill>
              </a:rPr>
              <a:t>3020: “TestNav has detected that </a:t>
            </a:r>
            <a:r>
              <a:rPr lang="en-US" sz="1800" b="1" dirty="0" err="1">
                <a:solidFill>
                  <a:srgbClr val="000000"/>
                </a:solidFill>
              </a:rPr>
              <a:t>Command+Option+Esc</a:t>
            </a:r>
            <a:r>
              <a:rPr lang="en-US" sz="1800" dirty="0">
                <a:solidFill>
                  <a:srgbClr val="000000"/>
                </a:solidFill>
              </a:rPr>
              <a:t> has been typed...”</a:t>
            </a:r>
          </a:p>
          <a:p>
            <a:pPr lvl="1">
              <a:spcBef>
                <a:spcPts val="400"/>
              </a:spcBef>
              <a:spcAft>
                <a:spcPts val="400"/>
              </a:spcAft>
              <a:buClr>
                <a:sysClr val="windowText" lastClr="000000"/>
              </a:buClr>
              <a:defRPr/>
            </a:pPr>
            <a:r>
              <a:rPr lang="en-US" sz="1800" dirty="0">
                <a:solidFill>
                  <a:srgbClr val="000000"/>
                </a:solidFill>
              </a:rPr>
              <a:t>3022: “TestNav has detected that </a:t>
            </a:r>
            <a:r>
              <a:rPr lang="en-US" sz="1800" b="1" dirty="0" err="1">
                <a:solidFill>
                  <a:srgbClr val="000000"/>
                </a:solidFill>
              </a:rPr>
              <a:t>Ctrl+Alt+Del</a:t>
            </a:r>
            <a:r>
              <a:rPr lang="en-US" sz="1800" dirty="0">
                <a:solidFill>
                  <a:srgbClr val="000000"/>
                </a:solidFill>
              </a:rPr>
              <a:t> has been typed...”</a:t>
            </a:r>
          </a:p>
          <a:p>
            <a:pPr>
              <a:spcBef>
                <a:spcPts val="400"/>
              </a:spcBef>
              <a:spcAft>
                <a:spcPts val="400"/>
              </a:spcAft>
              <a:buClr>
                <a:sysClr val="windowText" lastClr="000000"/>
              </a:buClr>
              <a:defRPr/>
            </a:pPr>
            <a:r>
              <a:rPr lang="en-US" sz="1800" dirty="0">
                <a:solidFill>
                  <a:srgbClr val="000000"/>
                </a:solidFill>
                <a:latin typeface="+mn-lt"/>
              </a:rPr>
              <a:t>8026: “</a:t>
            </a:r>
            <a:r>
              <a:rPr lang="en-US" sz="1800" dirty="0">
                <a:solidFill>
                  <a:sysClr val="windowText" lastClr="000000"/>
                </a:solidFill>
                <a:latin typeface="+mn-lt"/>
              </a:rPr>
              <a:t>Unable to connect to the proctor caching computer. Please contact your administrator.”</a:t>
            </a:r>
          </a:p>
          <a:p>
            <a:pPr lvl="1">
              <a:spcBef>
                <a:spcPts val="400"/>
              </a:spcBef>
              <a:spcAft>
                <a:spcPts val="400"/>
              </a:spcAft>
              <a:buClr>
                <a:sysClr val="windowText" lastClr="000000"/>
              </a:buClr>
              <a:defRPr/>
            </a:pPr>
            <a:r>
              <a:rPr lang="en-US" sz="1800" dirty="0">
                <a:solidFill>
                  <a:srgbClr val="000000"/>
                </a:solidFill>
              </a:rPr>
              <a:t>Network connection issue between the testing device and the local proctor caching </a:t>
            </a:r>
            <a:r>
              <a:rPr lang="en-US" sz="1800" dirty="0" smtClean="0">
                <a:solidFill>
                  <a:srgbClr val="000000"/>
                </a:solidFill>
              </a:rPr>
              <a:t>device</a:t>
            </a:r>
            <a:endParaRPr lang="en-US" sz="1800" dirty="0">
              <a:solidFill>
                <a:srgbClr val="000000"/>
              </a:solidFill>
            </a:endParaRPr>
          </a:p>
        </p:txBody>
      </p:sp>
    </p:spTree>
    <p:extLst>
      <p:ext uri="{BB962C8B-B14F-4D97-AF65-F5344CB8AC3E}">
        <p14:creationId xmlns:p14="http://schemas.microsoft.com/office/powerpoint/2010/main" val="40296357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Error Codes – Next Steps</a:t>
            </a:r>
          </a:p>
        </p:txBody>
      </p:sp>
      <p:sp>
        <p:nvSpPr>
          <p:cNvPr id="2" name="Content Placeholder 1"/>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US" sz="2200" dirty="0" smtClean="0">
                <a:solidFill>
                  <a:srgbClr val="000000"/>
                </a:solidFill>
                <a:latin typeface="+mn-lt"/>
              </a:rPr>
              <a:t>Resume the student’s test in PAnext</a:t>
            </a:r>
            <a:endParaRPr lang="en-US" sz="2200" baseline="30000" dirty="0" smtClean="0">
              <a:solidFill>
                <a:srgbClr val="000000"/>
              </a:solidFill>
              <a:latin typeface="+mn-lt"/>
            </a:endParaRPr>
          </a:p>
          <a:p>
            <a:pPr marL="342900" indent="-342900">
              <a:buClr>
                <a:sysClr val="windowText" lastClr="000000"/>
              </a:buClr>
              <a:buFont typeface="Arial" panose="020B0604020202020204" pitchFamily="34" charset="0"/>
              <a:buChar char="•"/>
              <a:defRPr/>
            </a:pPr>
            <a:r>
              <a:rPr lang="en-US" sz="2200" dirty="0" smtClean="0">
                <a:solidFill>
                  <a:srgbClr val="000000"/>
                </a:solidFill>
                <a:latin typeface="+mn-lt"/>
              </a:rPr>
              <a:t>Have the student log in again on the </a:t>
            </a:r>
            <a:r>
              <a:rPr lang="en-US" sz="2200" u="sng" dirty="0" smtClean="0">
                <a:solidFill>
                  <a:srgbClr val="000000"/>
                </a:solidFill>
                <a:latin typeface="+mn-lt"/>
              </a:rPr>
              <a:t>same testing device</a:t>
            </a:r>
          </a:p>
          <a:p>
            <a:pPr lvl="1">
              <a:buClr>
                <a:sysClr val="windowText" lastClr="000000"/>
              </a:buClr>
              <a:defRPr/>
            </a:pPr>
            <a:r>
              <a:rPr lang="en-US" u="sng" dirty="0" smtClean="0">
                <a:solidFill>
                  <a:srgbClr val="000000"/>
                </a:solidFill>
              </a:rPr>
              <a:t>Do not</a:t>
            </a:r>
            <a:r>
              <a:rPr lang="en-US" dirty="0" smtClean="0">
                <a:solidFill>
                  <a:srgbClr val="000000"/>
                </a:solidFill>
              </a:rPr>
              <a:t> move the student to another testing device unless the student safely exits the test using the “sign out” feature</a:t>
            </a:r>
            <a:endParaRPr lang="en-US" u="sng" dirty="0" smtClean="0">
              <a:solidFill>
                <a:srgbClr val="000000"/>
              </a:solidFill>
            </a:endParaRPr>
          </a:p>
          <a:p>
            <a:pPr marL="342900" indent="-342900">
              <a:buClr>
                <a:sysClr val="windowText" lastClr="000000"/>
              </a:buClr>
              <a:buFont typeface="Arial" panose="020B0604020202020204" pitchFamily="34" charset="0"/>
              <a:buChar char="•"/>
              <a:defRPr/>
            </a:pPr>
            <a:r>
              <a:rPr lang="en-US" sz="2200" dirty="0" smtClean="0">
                <a:solidFill>
                  <a:srgbClr val="000000"/>
                </a:solidFill>
                <a:latin typeface="+mn-lt"/>
              </a:rPr>
              <a:t>If the same error occurs repeatedly, or if the same error is affecting multiple students, contact the Technology Coordinator</a:t>
            </a:r>
          </a:p>
          <a:p>
            <a:endParaRPr lang="en-US" dirty="0"/>
          </a:p>
        </p:txBody>
      </p:sp>
    </p:spTree>
    <p:extLst>
      <p:ext uri="{BB962C8B-B14F-4D97-AF65-F5344CB8AC3E}">
        <p14:creationId xmlns:p14="http://schemas.microsoft.com/office/powerpoint/2010/main" val="351615771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Common Errors – 9059</a:t>
            </a:r>
          </a:p>
        </p:txBody>
      </p:sp>
      <p:sp>
        <p:nvSpPr>
          <p:cNvPr id="5" name="Content Placeholder 4"/>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US" b="1" dirty="0">
                <a:solidFill>
                  <a:srgbClr val="000000"/>
                </a:solidFill>
                <a:latin typeface="+mn-lt"/>
              </a:rPr>
              <a:t>9059:</a:t>
            </a:r>
            <a:r>
              <a:rPr lang="en-US" dirty="0">
                <a:solidFill>
                  <a:srgbClr val="000000"/>
                </a:solidFill>
                <a:latin typeface="+mn-lt"/>
              </a:rPr>
              <a:t> “</a:t>
            </a:r>
            <a:r>
              <a:rPr lang="en-US" dirty="0">
                <a:solidFill>
                  <a:sysClr val="windowText" lastClr="000000"/>
                </a:solidFill>
                <a:latin typeface="+mn-lt"/>
              </a:rPr>
              <a:t>The username or password you entered is incorrect.”</a:t>
            </a:r>
            <a:endParaRPr lang="en-US" b="1" dirty="0">
              <a:solidFill>
                <a:srgbClr val="000000"/>
              </a:solidFill>
              <a:latin typeface="+mn-lt"/>
            </a:endParaRPr>
          </a:p>
          <a:p>
            <a:pPr marL="342900" indent="-342900">
              <a:buClr>
                <a:sysClr val="windowText" lastClr="000000"/>
              </a:buClr>
              <a:buFont typeface="Arial" panose="020B0604020202020204" pitchFamily="34" charset="0"/>
              <a:buChar char="•"/>
              <a:defRPr/>
            </a:pPr>
            <a:r>
              <a:rPr lang="en-US" dirty="0">
                <a:solidFill>
                  <a:srgbClr val="000000"/>
                </a:solidFill>
                <a:latin typeface="+mn-lt"/>
              </a:rPr>
              <a:t>If the username/password being used is accurate, the student may be on the incorrect login page</a:t>
            </a:r>
          </a:p>
          <a:p>
            <a:pPr lvl="1">
              <a:buClr>
                <a:sysClr val="windowText" lastClr="000000"/>
              </a:buClr>
              <a:defRPr/>
            </a:pPr>
            <a:r>
              <a:rPr lang="en-US" dirty="0">
                <a:solidFill>
                  <a:srgbClr val="000000"/>
                </a:solidFill>
              </a:rPr>
              <a:t> “Colorado</a:t>
            </a:r>
            <a:r>
              <a:rPr lang="en-US" dirty="0" smtClean="0">
                <a:solidFill>
                  <a:srgbClr val="000000"/>
                </a:solidFill>
              </a:rPr>
              <a:t>”</a:t>
            </a:r>
            <a:endParaRPr lang="en-US" dirty="0">
              <a:solidFill>
                <a:srgbClr val="000000"/>
              </a:solidFill>
            </a:endParaRPr>
          </a:p>
        </p:txBody>
      </p:sp>
      <p:pic>
        <p:nvPicPr>
          <p:cNvPr id="2" name="Picture 1"/>
          <p:cNvPicPr>
            <a:picLocks noChangeAspect="1"/>
          </p:cNvPicPr>
          <p:nvPr/>
        </p:nvPicPr>
        <p:blipFill>
          <a:blip r:embed="rId2"/>
          <a:stretch>
            <a:fillRect/>
          </a:stretch>
        </p:blipFill>
        <p:spPr>
          <a:xfrm>
            <a:off x="4455795" y="3387499"/>
            <a:ext cx="3705225" cy="3038475"/>
          </a:xfrm>
          <a:prstGeom prst="rect">
            <a:avLst/>
          </a:prstGeom>
        </p:spPr>
      </p:pic>
    </p:spTree>
    <p:extLst>
      <p:ext uri="{BB962C8B-B14F-4D97-AF65-F5344CB8AC3E}">
        <p14:creationId xmlns:p14="http://schemas.microsoft.com/office/powerpoint/2010/main" val="26565155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TestNav</a:t>
            </a:r>
          </a:p>
        </p:txBody>
      </p:sp>
      <p:pic>
        <p:nvPicPr>
          <p:cNvPr id="5" name="Picture 4" descr="Screen Shot 2016-11-04 at 3.59.48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9904" y="1587298"/>
            <a:ext cx="5694813" cy="3878989"/>
          </a:xfrm>
          <a:prstGeom prst="rect">
            <a:avLst/>
          </a:prstGeom>
          <a:ln w="25400">
            <a:solidFill>
              <a:sysClr val="windowText" lastClr="000000"/>
            </a:solidFill>
          </a:ln>
        </p:spPr>
      </p:pic>
      <p:sp>
        <p:nvSpPr>
          <p:cNvPr id="6" name="TextBox 5"/>
          <p:cNvSpPr txBox="1"/>
          <p:nvPr/>
        </p:nvSpPr>
        <p:spPr>
          <a:xfrm>
            <a:off x="398164" y="5610177"/>
            <a:ext cx="8745836" cy="707886"/>
          </a:xfrm>
          <a:prstGeom prst="rect">
            <a:avLst/>
          </a:prstGeom>
          <a:noFill/>
        </p:spPr>
        <p:txBody>
          <a:bodyPr wrap="square" rtlCol="0">
            <a:spAutoFit/>
          </a:bodyPr>
          <a:lstStyle/>
          <a:p>
            <a:pPr fontAlgn="base">
              <a:spcBef>
                <a:spcPct val="0"/>
              </a:spcBef>
              <a:spcAft>
                <a:spcPct val="0"/>
              </a:spcAft>
            </a:pPr>
            <a:r>
              <a:rPr lang="en-US" sz="2000" b="1" dirty="0">
                <a:solidFill>
                  <a:prstClr val="black"/>
                </a:solidFill>
                <a:ea typeface="ＭＳ Ｐゴシック" pitchFamily="34" charset="-128"/>
              </a:rPr>
              <a:t>Note</a:t>
            </a:r>
            <a:r>
              <a:rPr lang="en-US" sz="2000" dirty="0">
                <a:solidFill>
                  <a:prstClr val="black"/>
                </a:solidFill>
                <a:ea typeface="ＭＳ Ｐゴシック" pitchFamily="34" charset="-128"/>
              </a:rPr>
              <a:t>: The Sign In page should say “Colorado” above the Username and Password fields. If it doesn’t click the User Icon and select “Choose a different customer”.</a:t>
            </a:r>
          </a:p>
        </p:txBody>
      </p:sp>
      <p:sp>
        <p:nvSpPr>
          <p:cNvPr id="2" name="Rectangle 1">
            <a:extLst>
              <a:ext uri="{FF2B5EF4-FFF2-40B4-BE49-F238E27FC236}">
                <a16:creationId xmlns:a16="http://schemas.microsoft.com/office/drawing/2014/main" xmlns="" id="{C55AE407-C75B-43BE-875D-F30B942B6E7C}"/>
              </a:ext>
            </a:extLst>
          </p:cNvPr>
          <p:cNvSpPr/>
          <p:nvPr/>
        </p:nvSpPr>
        <p:spPr>
          <a:xfrm>
            <a:off x="3414287" y="2556588"/>
            <a:ext cx="1848897" cy="371789"/>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3838308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“Early Submission” of Test</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dirty="0">
                <a:solidFill>
                  <a:sysClr val="windowText" lastClr="000000"/>
                </a:solidFill>
                <a:latin typeface="+mn-lt"/>
              </a:rPr>
              <a:t>There are no confirmed cases of a student getting “kicked out” of TestNav and the test submitting itself </a:t>
            </a:r>
          </a:p>
          <a:p>
            <a:pPr lvl="1">
              <a:defRPr/>
            </a:pPr>
            <a:r>
              <a:rPr lang="en-US" dirty="0">
                <a:solidFill>
                  <a:sysClr val="windowText" lastClr="000000"/>
                </a:solidFill>
              </a:rPr>
              <a:t>In all cases where a student’s test was submitted and the log files were sent to Pearson, the student followed the on-screen logout procedures and hit the </a:t>
            </a:r>
            <a:r>
              <a:rPr lang="en-US" b="1" dirty="0">
                <a:solidFill>
                  <a:sysClr val="windowText" lastClr="000000"/>
                </a:solidFill>
              </a:rPr>
              <a:t>submit</a:t>
            </a:r>
            <a:r>
              <a:rPr lang="en-US" dirty="0">
                <a:solidFill>
                  <a:sysClr val="windowText" lastClr="000000"/>
                </a:solidFill>
              </a:rPr>
              <a:t> button </a:t>
            </a:r>
          </a:p>
          <a:p>
            <a:pPr marL="342900" indent="-342900">
              <a:buFont typeface="Arial" panose="020B0604020202020204" pitchFamily="34" charset="0"/>
              <a:buChar char="•"/>
              <a:defRPr/>
            </a:pPr>
            <a:r>
              <a:rPr lang="en-US" dirty="0">
                <a:solidFill>
                  <a:sysClr val="windowText" lastClr="000000"/>
                </a:solidFill>
                <a:latin typeface="+mn-lt"/>
              </a:rPr>
              <a:t>CDE will </a:t>
            </a:r>
            <a:r>
              <a:rPr lang="en-US" dirty="0" err="1">
                <a:solidFill>
                  <a:sysClr val="windowText" lastClr="000000"/>
                </a:solidFill>
                <a:latin typeface="+mn-lt"/>
              </a:rPr>
              <a:t>unsubmit</a:t>
            </a:r>
            <a:r>
              <a:rPr lang="en-US" dirty="0">
                <a:solidFill>
                  <a:sysClr val="windowText" lastClr="000000"/>
                </a:solidFill>
                <a:latin typeface="+mn-lt"/>
              </a:rPr>
              <a:t> tests for: </a:t>
            </a:r>
          </a:p>
          <a:p>
            <a:pPr lvl="1">
              <a:defRPr/>
            </a:pPr>
            <a:r>
              <a:rPr lang="en-US" dirty="0">
                <a:solidFill>
                  <a:sysClr val="windowText" lastClr="000000"/>
                </a:solidFill>
              </a:rPr>
              <a:t>3</a:t>
            </a:r>
            <a:r>
              <a:rPr lang="en-US" baseline="30000" dirty="0">
                <a:solidFill>
                  <a:sysClr val="windowText" lastClr="000000"/>
                </a:solidFill>
              </a:rPr>
              <a:t>rd</a:t>
            </a:r>
            <a:r>
              <a:rPr lang="en-US" dirty="0">
                <a:solidFill>
                  <a:sysClr val="windowText" lastClr="000000"/>
                </a:solidFill>
              </a:rPr>
              <a:t> graders </a:t>
            </a:r>
            <a:r>
              <a:rPr lang="en-US" b="1" dirty="0">
                <a:solidFill>
                  <a:sysClr val="windowText" lastClr="000000"/>
                </a:solidFill>
              </a:rPr>
              <a:t>one</a:t>
            </a:r>
            <a:r>
              <a:rPr lang="en-US" dirty="0">
                <a:solidFill>
                  <a:sysClr val="windowText" lastClr="000000"/>
                </a:solidFill>
              </a:rPr>
              <a:t> time only</a:t>
            </a:r>
          </a:p>
          <a:p>
            <a:pPr lvl="1">
              <a:defRPr/>
            </a:pPr>
            <a:r>
              <a:rPr lang="en-US" dirty="0">
                <a:solidFill>
                  <a:sysClr val="windowText" lastClr="000000"/>
                </a:solidFill>
              </a:rPr>
              <a:t>Transcription</a:t>
            </a:r>
          </a:p>
          <a:p>
            <a:pPr lvl="1">
              <a:defRPr/>
            </a:pPr>
            <a:r>
              <a:rPr lang="en-US" dirty="0">
                <a:solidFill>
                  <a:sysClr val="windowText" lastClr="000000"/>
                </a:solidFill>
              </a:rPr>
              <a:t>Other grades: If log files sent to Pearson show that the student did not submit the </a:t>
            </a:r>
            <a:r>
              <a:rPr lang="en-US" dirty="0" smtClean="0">
                <a:solidFill>
                  <a:sysClr val="windowText" lastClr="000000"/>
                </a:solidFill>
              </a:rPr>
              <a:t>test</a:t>
            </a:r>
            <a:endParaRPr lang="en-US" dirty="0">
              <a:solidFill>
                <a:srgbClr val="000000"/>
              </a:solidFill>
            </a:endParaRPr>
          </a:p>
        </p:txBody>
      </p:sp>
    </p:spTree>
    <p:extLst>
      <p:ext uri="{BB962C8B-B14F-4D97-AF65-F5344CB8AC3E}">
        <p14:creationId xmlns:p14="http://schemas.microsoft.com/office/powerpoint/2010/main" val="164495561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Logs into Another Student’s Test</a:t>
            </a:r>
          </a:p>
        </p:txBody>
      </p:sp>
      <p:sp>
        <p:nvSpPr>
          <p:cNvPr id="2" name="Content Placeholder 1"/>
          <p:cNvSpPr>
            <a:spLocks noGrp="1"/>
          </p:cNvSpPr>
          <p:nvPr>
            <p:ph idx="1"/>
          </p:nvPr>
        </p:nvSpPr>
        <p:spPr>
          <a:xfrm>
            <a:off x="628650" y="1463039"/>
            <a:ext cx="7886700" cy="5237306"/>
          </a:xfrm>
        </p:spPr>
        <p:txBody>
          <a:bodyPr>
            <a:normAutofit lnSpcReduction="10000"/>
          </a:bodyPr>
          <a:lstStyle/>
          <a:p>
            <a:pPr>
              <a:defRPr/>
            </a:pPr>
            <a:r>
              <a:rPr lang="en-US" sz="2800" dirty="0">
                <a:solidFill>
                  <a:sysClr val="windowText" lastClr="000000"/>
                </a:solidFill>
                <a:latin typeface="+mn-lt"/>
              </a:rPr>
              <a:t>Student A logs into Student B’s test</a:t>
            </a:r>
          </a:p>
          <a:p>
            <a:pPr marL="971550" lvl="1" indent="-514350">
              <a:buFont typeface="+mj-lt"/>
              <a:buAutoNum type="arabicPeriod"/>
              <a:defRPr/>
            </a:pPr>
            <a:r>
              <a:rPr lang="en-US" sz="2400" dirty="0">
                <a:solidFill>
                  <a:sysClr val="windowText" lastClr="000000"/>
                </a:solidFill>
              </a:rPr>
              <a:t>Immediately exit the test</a:t>
            </a:r>
          </a:p>
          <a:p>
            <a:pPr marL="1371600" lvl="2" indent="-514350">
              <a:defRPr/>
            </a:pPr>
            <a:r>
              <a:rPr lang="en-US" sz="2000" dirty="0">
                <a:solidFill>
                  <a:sysClr val="windowText" lastClr="000000"/>
                </a:solidFill>
              </a:rPr>
              <a:t>Do not have Student A continue testing</a:t>
            </a:r>
          </a:p>
          <a:p>
            <a:pPr marL="971550" lvl="1" indent="-514350">
              <a:buFont typeface="+mj-lt"/>
              <a:buAutoNum type="arabicPeriod"/>
              <a:defRPr/>
            </a:pPr>
            <a:r>
              <a:rPr lang="en-US" sz="2400" dirty="0">
                <a:solidFill>
                  <a:sysClr val="windowText" lastClr="000000"/>
                </a:solidFill>
              </a:rPr>
              <a:t>School immediately contacts DAC</a:t>
            </a:r>
          </a:p>
          <a:p>
            <a:pPr marL="971550" lvl="1" indent="-514350">
              <a:buFont typeface="+mj-lt"/>
              <a:buAutoNum type="arabicPeriod"/>
              <a:defRPr/>
            </a:pPr>
            <a:r>
              <a:rPr lang="en-US" sz="2400" dirty="0">
                <a:solidFill>
                  <a:sysClr val="windowText" lastClr="000000"/>
                </a:solidFill>
              </a:rPr>
              <a:t>DAC immediately contacts CDE  </a:t>
            </a:r>
          </a:p>
          <a:p>
            <a:pPr marL="1371600" lvl="2" indent="-514350">
              <a:defRPr/>
            </a:pPr>
            <a:r>
              <a:rPr lang="en-US" sz="2000" dirty="0">
                <a:solidFill>
                  <a:sysClr val="windowText" lastClr="000000"/>
                </a:solidFill>
              </a:rPr>
              <a:t>If Student B hasn’t touched the test, CDE may be able to move the test into Student A’s name</a:t>
            </a:r>
          </a:p>
          <a:p>
            <a:pPr marL="1828800" lvl="3" indent="-514350">
              <a:defRPr/>
            </a:pPr>
            <a:r>
              <a:rPr lang="en-US" sz="1800" dirty="0">
                <a:solidFill>
                  <a:sysClr val="windowText" lastClr="000000"/>
                </a:solidFill>
              </a:rPr>
              <a:t>Moves the whole test</a:t>
            </a:r>
          </a:p>
          <a:p>
            <a:pPr marL="1828800" lvl="3" indent="-514350">
              <a:defRPr/>
            </a:pPr>
            <a:r>
              <a:rPr lang="en-US" sz="1800" dirty="0">
                <a:solidFill>
                  <a:sysClr val="windowText" lastClr="000000"/>
                </a:solidFill>
              </a:rPr>
              <a:t>Individual units cannot be moved</a:t>
            </a:r>
          </a:p>
          <a:p>
            <a:pPr marL="1371600" lvl="2" indent="-514350">
              <a:defRPr/>
            </a:pPr>
            <a:r>
              <a:rPr lang="en-US" sz="2000" dirty="0">
                <a:solidFill>
                  <a:sysClr val="windowText" lastClr="000000"/>
                </a:solidFill>
              </a:rPr>
              <a:t>If Student B has taken one unit or more, CDE may have to void the unit taken by Student A to allow Student B to complete his or her test</a:t>
            </a:r>
          </a:p>
          <a:p>
            <a:pPr marL="1828800" lvl="3" indent="-514350">
              <a:defRPr/>
            </a:pPr>
            <a:r>
              <a:rPr lang="en-US" sz="1800" dirty="0">
                <a:solidFill>
                  <a:sysClr val="windowText" lastClr="000000"/>
                </a:solidFill>
              </a:rPr>
              <a:t>Responses cannot be transferred to Student A’s test</a:t>
            </a:r>
          </a:p>
          <a:p>
            <a:pPr marL="1828800" lvl="3" indent="-514350">
              <a:defRPr/>
            </a:pPr>
            <a:r>
              <a:rPr lang="en-US" sz="1800" dirty="0">
                <a:solidFill>
                  <a:sysClr val="windowText" lastClr="000000"/>
                </a:solidFill>
              </a:rPr>
              <a:t>Student A’s test may need to be invalidated as a misadministration</a:t>
            </a:r>
          </a:p>
          <a:p>
            <a:pPr marL="2286000" lvl="4" indent="-514350">
              <a:defRPr/>
            </a:pPr>
            <a:r>
              <a:rPr lang="en-US" sz="1800" dirty="0">
                <a:solidFill>
                  <a:sysClr val="windowText" lastClr="000000"/>
                </a:solidFill>
              </a:rPr>
              <a:t>Not allowed to access test questions more than </a:t>
            </a:r>
            <a:r>
              <a:rPr lang="en-US" sz="1800" dirty="0" smtClean="0">
                <a:solidFill>
                  <a:sysClr val="windowText" lastClr="000000"/>
                </a:solidFill>
              </a:rPr>
              <a:t>once</a:t>
            </a:r>
            <a:endParaRPr lang="en-US" sz="1800" dirty="0">
              <a:solidFill>
                <a:sysClr val="windowText" lastClr="000000"/>
              </a:solidFill>
            </a:endParaRPr>
          </a:p>
        </p:txBody>
      </p:sp>
    </p:spTree>
    <p:extLst>
      <p:ext uri="{BB962C8B-B14F-4D97-AF65-F5344CB8AC3E}">
        <p14:creationId xmlns:p14="http://schemas.microsoft.com/office/powerpoint/2010/main" val="44850908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Tip</a:t>
            </a:r>
          </a:p>
        </p:txBody>
      </p:sp>
      <p:sp>
        <p:nvSpPr>
          <p:cNvPr id="2" name="Content Placeholder 1"/>
          <p:cNvSpPr>
            <a:spLocks noGrp="1"/>
          </p:cNvSpPr>
          <p:nvPr>
            <p:ph idx="1"/>
          </p:nvPr>
        </p:nvSpPr>
        <p:spPr/>
        <p:txBody>
          <a:bodyPr>
            <a:noAutofit/>
          </a:bodyPr>
          <a:lstStyle/>
          <a:p>
            <a:pPr marL="285750" indent="-285750">
              <a:spcAft>
                <a:spcPts val="1200"/>
              </a:spcAft>
              <a:buClr>
                <a:sysClr val="windowText" lastClr="000000"/>
              </a:buClr>
              <a:buFont typeface="Arial" panose="020B0604020202020204" pitchFamily="34" charset="0"/>
              <a:buChar char="•"/>
              <a:defRPr/>
            </a:pPr>
            <a:r>
              <a:rPr lang="en-US" sz="1800" dirty="0">
                <a:solidFill>
                  <a:srgbClr val="000000"/>
                </a:solidFill>
                <a:latin typeface="+mn-lt"/>
              </a:rPr>
              <a:t>Document the specific device on which each student tests for each unit</a:t>
            </a:r>
          </a:p>
          <a:p>
            <a:pPr lvl="1" indent="-342900">
              <a:spcBef>
                <a:spcPts val="0"/>
              </a:spcBef>
              <a:buClr>
                <a:sysClr val="windowText" lastClr="000000"/>
              </a:buClr>
              <a:defRPr/>
            </a:pPr>
            <a:r>
              <a:rPr lang="en-US" sz="1800" dirty="0">
                <a:solidFill>
                  <a:srgbClr val="000000"/>
                </a:solidFill>
              </a:rPr>
              <a:t>There is a space for this on the Student Testing Ticket </a:t>
            </a:r>
          </a:p>
          <a:p>
            <a:pPr lvl="1" indent="-342900">
              <a:spcBef>
                <a:spcPts val="0"/>
              </a:spcBef>
              <a:buClr>
                <a:sysClr val="windowText" lastClr="000000"/>
              </a:buClr>
              <a:defRPr/>
            </a:pPr>
            <a:r>
              <a:rPr lang="en-US" sz="1800" dirty="0">
                <a:solidFill>
                  <a:srgbClr val="000000"/>
                </a:solidFill>
              </a:rPr>
              <a:t>This will aid in response recovery if it becomes necessary (SRF)</a:t>
            </a:r>
          </a:p>
          <a:p>
            <a:pPr lvl="1" indent="-342900">
              <a:spcBef>
                <a:spcPts val="0"/>
              </a:spcBef>
              <a:buClr>
                <a:sysClr val="windowText" lastClr="000000"/>
              </a:buClr>
              <a:defRPr/>
            </a:pPr>
            <a:r>
              <a:rPr lang="en-US" sz="1800" dirty="0">
                <a:solidFill>
                  <a:srgbClr val="000000"/>
                </a:solidFill>
              </a:rPr>
              <a:t>If not identified, may not be able to recover responses</a:t>
            </a:r>
          </a:p>
          <a:p>
            <a:pPr marL="285750" indent="-285750">
              <a:spcAft>
                <a:spcPts val="1200"/>
              </a:spcAft>
              <a:buClr>
                <a:sysClr val="windowText" lastClr="000000"/>
              </a:buClr>
              <a:buFont typeface="Arial" panose="020B0604020202020204" pitchFamily="34" charset="0"/>
              <a:buChar char="•"/>
              <a:defRPr/>
            </a:pPr>
            <a:r>
              <a:rPr lang="en-US" sz="1800" dirty="0">
                <a:solidFill>
                  <a:srgbClr val="000000"/>
                </a:solidFill>
                <a:latin typeface="+mn-lt"/>
              </a:rPr>
              <a:t>If a student receives an error </a:t>
            </a:r>
            <a:r>
              <a:rPr lang="en-US" sz="1800" b="1" dirty="0">
                <a:solidFill>
                  <a:srgbClr val="000000"/>
                </a:solidFill>
                <a:latin typeface="+mn-lt"/>
              </a:rPr>
              <a:t>do not </a:t>
            </a:r>
            <a:r>
              <a:rPr lang="en-US" sz="1800" dirty="0">
                <a:solidFill>
                  <a:srgbClr val="000000"/>
                </a:solidFill>
                <a:latin typeface="+mn-lt"/>
              </a:rPr>
              <a:t>immediately move them to a new device</a:t>
            </a:r>
          </a:p>
          <a:p>
            <a:pPr lvl="1">
              <a:spcBef>
                <a:spcPts val="0"/>
              </a:spcBef>
              <a:buClr>
                <a:sysClr val="windowText" lastClr="000000"/>
              </a:buClr>
              <a:defRPr/>
            </a:pPr>
            <a:r>
              <a:rPr lang="en-US" sz="1800" dirty="0">
                <a:solidFill>
                  <a:srgbClr val="000000"/>
                </a:solidFill>
              </a:rPr>
              <a:t>Sign in using the same device again, then click the User icon in the top right to “Sign out”</a:t>
            </a:r>
          </a:p>
          <a:p>
            <a:pPr lvl="1">
              <a:spcBef>
                <a:spcPts val="0"/>
              </a:spcBef>
              <a:buClr>
                <a:sysClr val="windowText" lastClr="000000"/>
              </a:buClr>
              <a:defRPr/>
            </a:pPr>
            <a:r>
              <a:rPr lang="en-US" sz="1800" dirty="0">
                <a:solidFill>
                  <a:srgbClr val="000000"/>
                </a:solidFill>
              </a:rPr>
              <a:t>This will send all responses saved on the device to the testing server</a:t>
            </a:r>
          </a:p>
          <a:p>
            <a:pPr marL="285750" indent="-285750">
              <a:spcAft>
                <a:spcPts val="1200"/>
              </a:spcAft>
              <a:buClr>
                <a:sysClr val="windowText" lastClr="000000"/>
              </a:buClr>
              <a:buFont typeface="Arial" panose="020B0604020202020204" pitchFamily="34" charset="0"/>
              <a:buChar char="•"/>
              <a:defRPr/>
            </a:pPr>
            <a:r>
              <a:rPr lang="en-US" sz="1800" dirty="0">
                <a:solidFill>
                  <a:srgbClr val="000000"/>
                </a:solidFill>
                <a:latin typeface="+mn-lt"/>
              </a:rPr>
              <a:t>Always have the student “sign out” if they won’t be submitting their test</a:t>
            </a:r>
          </a:p>
          <a:p>
            <a:pPr lvl="1" indent="-342900">
              <a:spcBef>
                <a:spcPts val="0"/>
              </a:spcBef>
              <a:buClr>
                <a:sysClr val="windowText" lastClr="000000"/>
              </a:buClr>
              <a:defRPr/>
            </a:pPr>
            <a:r>
              <a:rPr lang="en-US" sz="1800" dirty="0">
                <a:solidFill>
                  <a:srgbClr val="000000"/>
                </a:solidFill>
              </a:rPr>
              <a:t>Never just </a:t>
            </a:r>
            <a:r>
              <a:rPr lang="en-US" sz="1800" dirty="0" smtClean="0">
                <a:solidFill>
                  <a:srgbClr val="000000"/>
                </a:solidFill>
              </a:rPr>
              <a:t>power-off</a:t>
            </a:r>
            <a:endParaRPr lang="en-US" sz="1800" dirty="0">
              <a:solidFill>
                <a:srgbClr val="000000"/>
              </a:solidFill>
            </a:endParaRPr>
          </a:p>
        </p:txBody>
      </p:sp>
    </p:spTree>
    <p:extLst>
      <p:ext uri="{BB962C8B-B14F-4D97-AF65-F5344CB8AC3E}">
        <p14:creationId xmlns:p14="http://schemas.microsoft.com/office/powerpoint/2010/main" val="53734497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Response Files (SRF)</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dirty="0">
                <a:solidFill>
                  <a:sysClr val="windowText" lastClr="000000"/>
                </a:solidFill>
              </a:rPr>
              <a:t>If the device cannot send a response to Pearson, it will save the response on the device and in a secondary save location (if set up by Technology Coordinator)</a:t>
            </a:r>
          </a:p>
          <a:p>
            <a:pPr lvl="1">
              <a:defRPr/>
            </a:pPr>
            <a:r>
              <a:rPr lang="en-US" dirty="0">
                <a:solidFill>
                  <a:sysClr val="windowText" lastClr="000000"/>
                </a:solidFill>
                <a:latin typeface="Trebuchet MS" panose="020B0603020202020204" pitchFamily="34" charset="0"/>
              </a:rPr>
              <a:t>Test Administrator should check item progress/response receipt in PAnext</a:t>
            </a:r>
          </a:p>
          <a:p>
            <a:pPr lvl="2">
              <a:defRPr/>
            </a:pPr>
            <a:r>
              <a:rPr lang="en-US" dirty="0">
                <a:solidFill>
                  <a:sysClr val="windowText" lastClr="000000"/>
                </a:solidFill>
                <a:latin typeface="Trebuchet MS" panose="020B0603020202020204" pitchFamily="34" charset="0"/>
              </a:rPr>
              <a:t>If there is a discrepancy, call Pearson</a:t>
            </a:r>
          </a:p>
          <a:p>
            <a:pPr lvl="2">
              <a:defRPr/>
            </a:pPr>
            <a:r>
              <a:rPr lang="en-US" dirty="0">
                <a:solidFill>
                  <a:sysClr val="windowText" lastClr="000000"/>
                </a:solidFill>
                <a:latin typeface="Trebuchet MS" panose="020B0603020202020204" pitchFamily="34" charset="0"/>
              </a:rPr>
              <a:t>May need to manually move the SRF</a:t>
            </a:r>
          </a:p>
          <a:p>
            <a:pPr marL="342900" indent="-342900">
              <a:buFont typeface="Arial" panose="020B0604020202020204" pitchFamily="34" charset="0"/>
              <a:buChar char="•"/>
              <a:defRPr/>
            </a:pPr>
            <a:endParaRPr lang="en-US" dirty="0" smtClean="0">
              <a:solidFill>
                <a:sysClr val="windowText" lastClr="000000"/>
              </a:solidFill>
            </a:endParaRPr>
          </a:p>
          <a:p>
            <a:pPr marL="342900" indent="-342900">
              <a:buFont typeface="Arial" panose="020B0604020202020204" pitchFamily="34" charset="0"/>
              <a:buChar char="•"/>
              <a:defRPr/>
            </a:pPr>
            <a:r>
              <a:rPr lang="en-US" dirty="0" smtClean="0">
                <a:solidFill>
                  <a:sysClr val="windowText" lastClr="000000"/>
                </a:solidFill>
              </a:rPr>
              <a:t>Additional </a:t>
            </a:r>
            <a:r>
              <a:rPr lang="en-US" dirty="0">
                <a:solidFill>
                  <a:sysClr val="windowText" lastClr="000000"/>
                </a:solidFill>
              </a:rPr>
              <a:t>SRF documentation</a:t>
            </a:r>
          </a:p>
          <a:p>
            <a:pPr lvl="1">
              <a:defRPr/>
            </a:pPr>
            <a:r>
              <a:rPr lang="en-US" u="sng" dirty="0">
                <a:solidFill>
                  <a:sysClr val="windowText" lastClr="000000"/>
                </a:solidFill>
                <a:latin typeface="Trebuchet MS" panose="020B0603020202020204" pitchFamily="34" charset="0"/>
                <a:hlinkClick r:id="rId2"/>
              </a:rPr>
              <a:t>https://support.assessment.pearson.com/display/TN/Find+SRF+and+Log+Files</a:t>
            </a:r>
            <a:endParaRPr lang="en-US" dirty="0">
              <a:solidFill>
                <a:sysClr val="windowText" lastClr="000000"/>
              </a:solidFill>
              <a:latin typeface="Trebuchet MS" panose="020B0603020202020204" pitchFamily="34" charset="0"/>
            </a:endParaRPr>
          </a:p>
          <a:p>
            <a:endParaRPr lang="en-US" dirty="0"/>
          </a:p>
        </p:txBody>
      </p:sp>
    </p:spTree>
    <p:extLst>
      <p:ext uri="{BB962C8B-B14F-4D97-AF65-F5344CB8AC3E}">
        <p14:creationId xmlns:p14="http://schemas.microsoft.com/office/powerpoint/2010/main" val="2962561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Top Call-drivers 2018</a:t>
            </a:r>
            <a:endParaRPr lang="en-US" dirty="0"/>
          </a:p>
        </p:txBody>
      </p:sp>
      <p:sp>
        <p:nvSpPr>
          <p:cNvPr id="2" name="Content Placeholder 1"/>
          <p:cNvSpPr>
            <a:spLocks noGrp="1"/>
          </p:cNvSpPr>
          <p:nvPr>
            <p:ph idx="1"/>
          </p:nvPr>
        </p:nvSpPr>
        <p:spPr/>
        <p:txBody>
          <a:bodyPr/>
          <a:lstStyle/>
          <a:p>
            <a:pPr>
              <a:buClr>
                <a:schemeClr val="tx1"/>
              </a:buClr>
            </a:pPr>
            <a:r>
              <a:rPr lang="en-US" sz="1800" dirty="0">
                <a:solidFill>
                  <a:schemeClr val="tx1"/>
                </a:solidFill>
                <a:latin typeface="+mn-lt"/>
              </a:rPr>
              <a:t>Top Customer Service call-drivers </a:t>
            </a:r>
            <a:r>
              <a:rPr lang="en-US" sz="1800" dirty="0" smtClean="0">
                <a:solidFill>
                  <a:schemeClr val="tx1"/>
                </a:solidFill>
                <a:latin typeface="+mn-lt"/>
              </a:rPr>
              <a:t>from the </a:t>
            </a:r>
            <a:r>
              <a:rPr lang="en-US" sz="1800" dirty="0">
                <a:solidFill>
                  <a:schemeClr val="tx1"/>
                </a:solidFill>
                <a:latin typeface="+mn-lt"/>
              </a:rPr>
              <a:t>spring 2018 </a:t>
            </a:r>
            <a:r>
              <a:rPr lang="en-US" sz="1800" dirty="0" smtClean="0">
                <a:solidFill>
                  <a:schemeClr val="tx1"/>
                </a:solidFill>
                <a:latin typeface="+mn-lt"/>
              </a:rPr>
              <a:t>administration</a:t>
            </a:r>
          </a:p>
          <a:p>
            <a:pPr marL="285750" indent="-285750">
              <a:buClr>
                <a:schemeClr val="tx1"/>
              </a:buClr>
              <a:buFont typeface="Arial" panose="020B0604020202020204" pitchFamily="34" charset="0"/>
              <a:buChar char="•"/>
            </a:pPr>
            <a:r>
              <a:rPr lang="en-US" sz="1800" dirty="0" smtClean="0">
                <a:solidFill>
                  <a:schemeClr val="tx1"/>
                </a:solidFill>
                <a:latin typeface="+mn-lt"/>
              </a:rPr>
              <a:t>Students testing on paper who continued testing into the next unit early</a:t>
            </a:r>
          </a:p>
          <a:p>
            <a:pPr marL="285750" indent="-285750">
              <a:buClr>
                <a:schemeClr val="tx1"/>
              </a:buClr>
              <a:buFont typeface="Arial" panose="020B0604020202020204" pitchFamily="34" charset="0"/>
              <a:buChar char="•"/>
            </a:pPr>
            <a:r>
              <a:rPr lang="en-US" sz="1800" dirty="0" smtClean="0">
                <a:solidFill>
                  <a:schemeClr val="tx1"/>
                </a:solidFill>
                <a:latin typeface="+mn-lt"/>
              </a:rPr>
              <a:t>Student who wasn’t assigned TTS but it’s in his/her IEP/504</a:t>
            </a:r>
          </a:p>
          <a:p>
            <a:pPr marL="285750" indent="-285750">
              <a:buClr>
                <a:schemeClr val="tx1"/>
              </a:buClr>
              <a:buFont typeface="Arial" panose="020B0604020202020204" pitchFamily="34" charset="0"/>
              <a:buChar char="•"/>
            </a:pPr>
            <a:r>
              <a:rPr lang="en-US" sz="1800" dirty="0" smtClean="0">
                <a:solidFill>
                  <a:schemeClr val="tx1"/>
                </a:solidFill>
                <a:latin typeface="+mn-lt"/>
              </a:rPr>
              <a:t>Where is speech-to-text indicated?</a:t>
            </a:r>
          </a:p>
          <a:p>
            <a:pPr marL="285750" indent="-285750">
              <a:buClr>
                <a:schemeClr val="tx1"/>
              </a:buClr>
              <a:buFont typeface="Arial" panose="020B0604020202020204" pitchFamily="34" charset="0"/>
              <a:buChar char="•"/>
            </a:pPr>
            <a:r>
              <a:rPr lang="en-US" sz="1800" dirty="0" smtClean="0">
                <a:solidFill>
                  <a:schemeClr val="tx1"/>
                </a:solidFill>
                <a:latin typeface="+mn-lt"/>
              </a:rPr>
              <a:t>Error assigning TTS form and AT form together</a:t>
            </a:r>
          </a:p>
          <a:p>
            <a:pPr marL="285750" indent="-285750">
              <a:buClr>
                <a:schemeClr val="tx1"/>
              </a:buClr>
              <a:buFont typeface="Arial" panose="020B0604020202020204" pitchFamily="34" charset="0"/>
              <a:buChar char="•"/>
            </a:pPr>
            <a:r>
              <a:rPr lang="en-US" sz="1800" dirty="0" smtClean="0">
                <a:solidFill>
                  <a:schemeClr val="tx1"/>
                </a:solidFill>
                <a:latin typeface="+mn-lt"/>
              </a:rPr>
              <a:t>PAnext password reset</a:t>
            </a:r>
          </a:p>
          <a:p>
            <a:pPr marL="285750" indent="-285750">
              <a:buClr>
                <a:schemeClr val="tx1"/>
              </a:buClr>
              <a:buFont typeface="Arial" panose="020B0604020202020204" pitchFamily="34" charset="0"/>
              <a:buChar char="•"/>
            </a:pPr>
            <a:r>
              <a:rPr lang="en-US" sz="1800" dirty="0" smtClean="0">
                <a:solidFill>
                  <a:schemeClr val="tx1"/>
                </a:solidFill>
                <a:latin typeface="+mn-lt"/>
              </a:rPr>
              <a:t>Returning paper materials early</a:t>
            </a:r>
          </a:p>
          <a:p>
            <a:pPr marL="285750" indent="-285750">
              <a:buClr>
                <a:schemeClr val="tx1"/>
              </a:buClr>
              <a:buFont typeface="Arial" panose="020B0604020202020204" pitchFamily="34" charset="0"/>
              <a:buChar char="•"/>
            </a:pPr>
            <a:r>
              <a:rPr lang="en-US" sz="1800" dirty="0" smtClean="0">
                <a:solidFill>
                  <a:schemeClr val="tx1"/>
                </a:solidFill>
                <a:latin typeface="+mn-lt"/>
              </a:rPr>
              <a:t>Requests for return materials</a:t>
            </a:r>
          </a:p>
          <a:p>
            <a:pPr marL="285750" indent="-285750">
              <a:buClr>
                <a:schemeClr val="tx1"/>
              </a:buClr>
              <a:buFont typeface="Arial" panose="020B0604020202020204" pitchFamily="34" charset="0"/>
              <a:buChar char="•"/>
            </a:pPr>
            <a:r>
              <a:rPr lang="en-US" sz="1800" dirty="0" smtClean="0">
                <a:solidFill>
                  <a:schemeClr val="tx1"/>
                </a:solidFill>
                <a:latin typeface="+mn-lt"/>
              </a:rPr>
              <a:t>Can materials from multiple schools be shipped back in the same box?</a:t>
            </a:r>
          </a:p>
          <a:p>
            <a:pPr marL="342900" indent="-342900">
              <a:buClr>
                <a:schemeClr val="tx1"/>
              </a:buClr>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08297440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Make-up Testing</a:t>
            </a:r>
          </a:p>
        </p:txBody>
      </p:sp>
      <p:sp>
        <p:nvSpPr>
          <p:cNvPr id="3" name="Date Placeholder 2">
            <a:extLst>
              <a:ext uri="{FF2B5EF4-FFF2-40B4-BE49-F238E27FC236}">
                <a16:creationId xmlns:a16="http://schemas.microsoft.com/office/drawing/2014/main" xmlns="" id="{EB4720C0-2675-474C-A7AE-F379CBFAB6E9}"/>
              </a:ext>
            </a:extLst>
          </p:cNvPr>
          <p:cNvSpPr>
            <a:spLocks noGrp="1"/>
          </p:cNvSpPr>
          <p:nvPr>
            <p:ph type="dt" sz="half" idx="4294967295"/>
          </p:nvPr>
        </p:nvSpPr>
        <p:spPr>
          <a:xfrm>
            <a:off x="0" y="6537325"/>
            <a:ext cx="2057400" cy="184150"/>
          </a:xfrm>
          <a:prstGeom prst="rect">
            <a:avLst/>
          </a:prstGeom>
        </p:spPr>
        <p:txBody>
          <a:bodyPr/>
          <a:lstStyle/>
          <a:p>
            <a:fld id="{4B2F918A-F5EC-4780-B2D0-C793C86E911D}"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34865604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Make-Up Testing</a:t>
            </a:r>
          </a:p>
        </p:txBody>
      </p:sp>
      <p:sp>
        <p:nvSpPr>
          <p:cNvPr id="2" name="Content Placeholder 1"/>
          <p:cNvSpPr>
            <a:spLocks noGrp="1"/>
          </p:cNvSpPr>
          <p:nvPr>
            <p:ph idx="1"/>
          </p:nvPr>
        </p:nvSpPr>
        <p:spPr>
          <a:xfrm>
            <a:off x="628650" y="1463040"/>
            <a:ext cx="7886700" cy="4881776"/>
          </a:xfrm>
        </p:spPr>
        <p:txBody>
          <a:bodyPr>
            <a:normAutofit/>
          </a:bodyPr>
          <a:lstStyle/>
          <a:p>
            <a:pPr marL="342900" indent="-342900">
              <a:spcBef>
                <a:spcPts val="0"/>
              </a:spcBef>
              <a:buClr>
                <a:sysClr val="windowText" lastClr="000000"/>
              </a:buClr>
              <a:buFont typeface="Arial" panose="020B0604020202020204" pitchFamily="34" charset="0"/>
              <a:buChar char="•"/>
              <a:defRPr/>
            </a:pPr>
            <a:r>
              <a:rPr lang="en-US" sz="2200" dirty="0">
                <a:solidFill>
                  <a:sysClr val="windowText" lastClr="000000"/>
                </a:solidFill>
                <a:latin typeface="+mn-lt"/>
              </a:rPr>
              <a:t>Students who are absent, become ill, or who can no longer test because of classroom, school, or technical interruptions during originally scheduled units, may utilize make-up testing</a:t>
            </a:r>
          </a:p>
          <a:p>
            <a:pPr lvl="1">
              <a:spcBef>
                <a:spcPts val="0"/>
              </a:spcBef>
              <a:buClr>
                <a:sysClr val="windowText" lastClr="000000"/>
              </a:buClr>
              <a:defRPr/>
            </a:pPr>
            <a:r>
              <a:rPr lang="en-US" dirty="0">
                <a:solidFill>
                  <a:sysClr val="windowText" lastClr="000000"/>
                </a:solidFill>
              </a:rPr>
              <a:t>Students may not return to previously answered questions </a:t>
            </a:r>
          </a:p>
          <a:p>
            <a:pPr marL="342900" indent="-342900">
              <a:spcBef>
                <a:spcPts val="0"/>
              </a:spcBef>
              <a:buClr>
                <a:sysClr val="windowText" lastClr="000000"/>
              </a:buClr>
              <a:buFont typeface="Arial" panose="020B0604020202020204" pitchFamily="34" charset="0"/>
              <a:buChar char="•"/>
              <a:defRPr/>
            </a:pPr>
            <a:endParaRPr lang="en-US" sz="2200" dirty="0" smtClean="0">
              <a:solidFill>
                <a:sysClr val="windowText" lastClr="000000"/>
              </a:solidFill>
              <a:latin typeface="+mn-lt"/>
            </a:endParaRPr>
          </a:p>
          <a:p>
            <a:pPr marL="342900" indent="-342900">
              <a:spcBef>
                <a:spcPts val="0"/>
              </a:spcBef>
              <a:buClr>
                <a:sysClr val="windowText" lastClr="000000"/>
              </a:buClr>
              <a:buFont typeface="Arial" panose="020B0604020202020204" pitchFamily="34" charset="0"/>
              <a:buChar char="•"/>
              <a:defRPr/>
            </a:pPr>
            <a:r>
              <a:rPr lang="en-US" sz="2200" dirty="0" smtClean="0">
                <a:solidFill>
                  <a:sysClr val="windowText" lastClr="000000"/>
                </a:solidFill>
                <a:latin typeface="+mn-lt"/>
              </a:rPr>
              <a:t>Test </a:t>
            </a:r>
            <a:r>
              <a:rPr lang="en-US" sz="2200" dirty="0">
                <a:solidFill>
                  <a:sysClr val="windowText" lastClr="000000"/>
                </a:solidFill>
                <a:latin typeface="+mn-lt"/>
              </a:rPr>
              <a:t>security and administration protocols apply</a:t>
            </a:r>
          </a:p>
          <a:p>
            <a:pPr marL="342900" indent="-342900">
              <a:spcBef>
                <a:spcPts val="0"/>
              </a:spcBef>
              <a:buClr>
                <a:sysClr val="windowText" lastClr="000000"/>
              </a:buClr>
              <a:buFont typeface="Arial" panose="020B0604020202020204" pitchFamily="34" charset="0"/>
              <a:buChar char="•"/>
              <a:defRPr/>
            </a:pPr>
            <a:endParaRPr lang="en-US" sz="2200" dirty="0" smtClean="0">
              <a:solidFill>
                <a:sysClr val="windowText" lastClr="000000"/>
              </a:solidFill>
              <a:latin typeface="+mn-lt"/>
            </a:endParaRPr>
          </a:p>
          <a:p>
            <a:pPr marL="342900" indent="-342900">
              <a:spcBef>
                <a:spcPts val="0"/>
              </a:spcBef>
              <a:buClr>
                <a:sysClr val="windowText" lastClr="000000"/>
              </a:buClr>
              <a:buFont typeface="Arial" panose="020B0604020202020204" pitchFamily="34" charset="0"/>
              <a:buChar char="•"/>
              <a:defRPr/>
            </a:pPr>
            <a:r>
              <a:rPr lang="en-US" sz="2200" dirty="0" smtClean="0">
                <a:solidFill>
                  <a:sysClr val="windowText" lastClr="000000"/>
                </a:solidFill>
                <a:latin typeface="+mn-lt"/>
              </a:rPr>
              <a:t>SACs </a:t>
            </a:r>
            <a:r>
              <a:rPr lang="en-US" sz="2200" dirty="0">
                <a:solidFill>
                  <a:sysClr val="windowText" lastClr="000000"/>
                </a:solidFill>
                <a:latin typeface="+mn-lt"/>
              </a:rPr>
              <a:t>will establish make-up testing schedules for their schools</a:t>
            </a:r>
          </a:p>
          <a:p>
            <a:pPr marL="342900" indent="-342900">
              <a:spcBef>
                <a:spcPts val="0"/>
              </a:spcBef>
              <a:buClr>
                <a:sysClr val="windowText" lastClr="000000"/>
              </a:buClr>
              <a:buFont typeface="Arial" panose="020B0604020202020204" pitchFamily="34" charset="0"/>
              <a:buChar char="•"/>
              <a:defRPr/>
            </a:pPr>
            <a:endParaRPr lang="en-US" sz="2200" dirty="0" smtClean="0">
              <a:solidFill>
                <a:prstClr val="black"/>
              </a:solidFill>
              <a:latin typeface="+mn-lt"/>
            </a:endParaRPr>
          </a:p>
          <a:p>
            <a:pPr marL="342900" indent="-342900">
              <a:spcBef>
                <a:spcPts val="0"/>
              </a:spcBef>
              <a:buClr>
                <a:sysClr val="windowText" lastClr="000000"/>
              </a:buClr>
              <a:buFont typeface="Arial" panose="020B0604020202020204" pitchFamily="34" charset="0"/>
              <a:buChar char="•"/>
              <a:defRPr/>
            </a:pPr>
            <a:r>
              <a:rPr lang="en-US" sz="2200" dirty="0" smtClean="0">
                <a:solidFill>
                  <a:prstClr val="black"/>
                </a:solidFill>
                <a:latin typeface="+mn-lt"/>
              </a:rPr>
              <a:t>Units </a:t>
            </a:r>
            <a:r>
              <a:rPr lang="en-US" sz="2200" b="1" dirty="0">
                <a:solidFill>
                  <a:prstClr val="black"/>
                </a:solidFill>
                <a:latin typeface="+mn-lt"/>
              </a:rPr>
              <a:t>may not </a:t>
            </a:r>
            <a:r>
              <a:rPr lang="en-US" sz="2200" dirty="0">
                <a:solidFill>
                  <a:prstClr val="black"/>
                </a:solidFill>
                <a:latin typeface="+mn-lt"/>
              </a:rPr>
              <a:t>be taken out of order for any content </a:t>
            </a:r>
            <a:r>
              <a:rPr lang="en-US" sz="2200" dirty="0" smtClean="0">
                <a:solidFill>
                  <a:prstClr val="black"/>
                </a:solidFill>
                <a:latin typeface="+mn-lt"/>
              </a:rPr>
              <a:t>area</a:t>
            </a:r>
          </a:p>
          <a:p>
            <a:pPr marL="342900" indent="-342900">
              <a:spcBef>
                <a:spcPts val="0"/>
              </a:spcBef>
              <a:buClr>
                <a:sysClr val="windowText" lastClr="000000"/>
              </a:buClr>
              <a:buFont typeface="Arial" panose="020B0604020202020204" pitchFamily="34" charset="0"/>
              <a:buChar char="•"/>
              <a:defRPr/>
            </a:pPr>
            <a:endParaRPr lang="en-US" sz="2200" b="1" dirty="0">
              <a:solidFill>
                <a:prstClr val="black"/>
              </a:solidFill>
              <a:latin typeface="+mn-lt"/>
            </a:endParaRPr>
          </a:p>
          <a:p>
            <a:pPr marL="342900" indent="-342900">
              <a:spcBef>
                <a:spcPts val="0"/>
              </a:spcBef>
              <a:buClr>
                <a:sysClr val="windowText" lastClr="000000"/>
              </a:buClr>
              <a:buFont typeface="Arial" panose="020B0604020202020204" pitchFamily="34" charset="0"/>
              <a:buChar char="•"/>
              <a:defRPr/>
            </a:pPr>
            <a:r>
              <a:rPr lang="en-US" sz="2200" b="1" dirty="0" smtClean="0">
                <a:solidFill>
                  <a:srgbClr val="000000"/>
                </a:solidFill>
                <a:latin typeface="+mn-lt"/>
              </a:rPr>
              <a:t>Priority</a:t>
            </a:r>
            <a:r>
              <a:rPr lang="en-US" sz="2200" b="1" dirty="0">
                <a:solidFill>
                  <a:srgbClr val="000000"/>
                </a:solidFill>
                <a:latin typeface="+mn-lt"/>
              </a:rPr>
              <a:t>: </a:t>
            </a:r>
            <a:r>
              <a:rPr lang="en-US" sz="2200" dirty="0">
                <a:solidFill>
                  <a:srgbClr val="000000"/>
                </a:solidFill>
                <a:latin typeface="+mn-lt"/>
              </a:rPr>
              <a:t>Minimize risk of prior exposure to test content that could result in an </a:t>
            </a:r>
            <a:r>
              <a:rPr lang="en-US" sz="2200" dirty="0" smtClean="0">
                <a:solidFill>
                  <a:srgbClr val="000000"/>
                </a:solidFill>
                <a:latin typeface="+mn-lt"/>
              </a:rPr>
              <a:t>invalidation</a:t>
            </a:r>
            <a:endParaRPr lang="en-US" sz="2200" dirty="0">
              <a:solidFill>
                <a:srgbClr val="000000"/>
              </a:solidFill>
              <a:latin typeface="+mn-lt"/>
            </a:endParaRPr>
          </a:p>
        </p:txBody>
      </p:sp>
    </p:spTree>
    <p:extLst>
      <p:ext uri="{BB962C8B-B14F-4D97-AF65-F5344CB8AC3E}">
        <p14:creationId xmlns:p14="http://schemas.microsoft.com/office/powerpoint/2010/main" val="205242927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Online Test Management</a:t>
            </a:r>
          </a:p>
        </p:txBody>
      </p:sp>
      <p:sp>
        <p:nvSpPr>
          <p:cNvPr id="2" name="Content Placeholder 1"/>
          <p:cNvSpPr>
            <a:spLocks noGrp="1"/>
          </p:cNvSpPr>
          <p:nvPr>
            <p:ph idx="1"/>
          </p:nvPr>
        </p:nvSpPr>
        <p:spPr/>
        <p:txBody>
          <a:bodyPr/>
          <a:lstStyle/>
          <a:p>
            <a:r>
              <a:rPr lang="en-US" dirty="0">
                <a:solidFill>
                  <a:sysClr val="windowText" lastClr="000000"/>
                </a:solidFill>
                <a:latin typeface="+mn-lt"/>
              </a:rPr>
              <a:t>Multiple sessions may be managed in PAnext</a:t>
            </a:r>
            <a:r>
              <a:rPr lang="en-US" baseline="30000" dirty="0">
                <a:solidFill>
                  <a:sysClr val="windowText" lastClr="000000"/>
                </a:solidFill>
                <a:latin typeface="+mn-lt"/>
              </a:rPr>
              <a:t> </a:t>
            </a:r>
            <a:r>
              <a:rPr lang="en-US" dirty="0">
                <a:solidFill>
                  <a:sysClr val="windowText" lastClr="000000"/>
                </a:solidFill>
                <a:latin typeface="+mn-lt"/>
              </a:rPr>
              <a:t>at the same </a:t>
            </a:r>
            <a:r>
              <a:rPr lang="en-US" dirty="0" smtClean="0">
                <a:solidFill>
                  <a:sysClr val="windowText" lastClr="000000"/>
                </a:solidFill>
                <a:latin typeface="+mn-lt"/>
              </a:rPr>
              <a:t>time</a:t>
            </a:r>
            <a:endParaRPr lang="en-US" dirty="0">
              <a:solidFill>
                <a:sysClr val="windowText" lastClr="000000"/>
              </a:solidFill>
              <a:latin typeface="+mn-lt"/>
            </a:endParaRPr>
          </a:p>
        </p:txBody>
      </p:sp>
      <p:pic>
        <p:nvPicPr>
          <p:cNvPr id="5" name="Picture 4" descr="Screen Shot 2016-11-04 at 4.59.14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420" y="1931965"/>
            <a:ext cx="8735160" cy="4572000"/>
          </a:xfrm>
          <a:prstGeom prst="rect">
            <a:avLst/>
          </a:prstGeom>
          <a:ln w="25400">
            <a:solidFill>
              <a:sysClr val="windowText" lastClr="000000"/>
            </a:solidFill>
          </a:ln>
        </p:spPr>
      </p:pic>
    </p:spTree>
    <p:extLst>
      <p:ext uri="{BB962C8B-B14F-4D97-AF65-F5344CB8AC3E}">
        <p14:creationId xmlns:p14="http://schemas.microsoft.com/office/powerpoint/2010/main" val="91876939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After Testing</a:t>
            </a:r>
          </a:p>
        </p:txBody>
      </p:sp>
      <p:sp>
        <p:nvSpPr>
          <p:cNvPr id="3" name="Date Placeholder 2">
            <a:extLst>
              <a:ext uri="{FF2B5EF4-FFF2-40B4-BE49-F238E27FC236}">
                <a16:creationId xmlns:a16="http://schemas.microsoft.com/office/drawing/2014/main" xmlns="" id="{736487AF-397A-43CC-AFFD-8827CB3F8B03}"/>
              </a:ext>
            </a:extLst>
          </p:cNvPr>
          <p:cNvSpPr>
            <a:spLocks noGrp="1"/>
          </p:cNvSpPr>
          <p:nvPr>
            <p:ph type="dt" sz="half" idx="4294967295"/>
          </p:nvPr>
        </p:nvSpPr>
        <p:spPr>
          <a:xfrm>
            <a:off x="0" y="6537325"/>
            <a:ext cx="2057400" cy="184150"/>
          </a:xfrm>
          <a:prstGeom prst="rect">
            <a:avLst/>
          </a:prstGeom>
        </p:spPr>
        <p:txBody>
          <a:bodyPr/>
          <a:lstStyle/>
          <a:p>
            <a:fld id="{7D85B8CB-4CA5-43C6-BA0A-90B97CC4DC6E}"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215418308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Tasks to Complete After Each Testing Session</a:t>
            </a:r>
          </a:p>
        </p:txBody>
      </p:sp>
      <p:sp>
        <p:nvSpPr>
          <p:cNvPr id="2" name="Content Placeholder 1"/>
          <p:cNvSpPr>
            <a:spLocks noGrp="1"/>
          </p:cNvSpPr>
          <p:nvPr>
            <p:ph idx="1"/>
          </p:nvPr>
        </p:nvSpPr>
        <p:spPr/>
        <p:txBody>
          <a:bodyPr>
            <a:normAutofit fontScale="92500" lnSpcReduction="10000"/>
          </a:bodyPr>
          <a:lstStyle/>
          <a:p>
            <a:pPr>
              <a:buClr>
                <a:sysClr val="windowText" lastClr="000000"/>
              </a:buClr>
              <a:defRPr/>
            </a:pPr>
            <a:r>
              <a:rPr lang="en-US" b="1" dirty="0">
                <a:solidFill>
                  <a:sysClr val="windowText" lastClr="000000"/>
                </a:solidFill>
                <a:latin typeface="+mn-lt"/>
              </a:rPr>
              <a:t>CBT – After Testing</a:t>
            </a:r>
            <a:endParaRPr lang="en-US" sz="800" b="1" dirty="0">
              <a:solidFill>
                <a:sysClr val="windowText" lastClr="000000"/>
              </a:solidFill>
              <a:latin typeface="+mn-lt"/>
            </a:endParaRPr>
          </a:p>
          <a:p>
            <a:pPr>
              <a:spcBef>
                <a:spcPts val="200"/>
              </a:spcBef>
              <a:spcAft>
                <a:spcPts val="200"/>
              </a:spcAft>
              <a:buClr>
                <a:sysClr val="windowText" lastClr="000000"/>
              </a:buClr>
              <a:buSzPct val="100000"/>
              <a:defRPr/>
            </a:pPr>
            <a:r>
              <a:rPr lang="en-US" dirty="0">
                <a:solidFill>
                  <a:sysClr val="windowText" lastClr="000000"/>
                </a:solidFill>
                <a:latin typeface="+mn-lt"/>
              </a:rPr>
              <a:t>The day of testing:</a:t>
            </a:r>
          </a:p>
          <a:p>
            <a:pPr marL="914400" lvl="1" indent="-514350">
              <a:spcBef>
                <a:spcPts val="200"/>
              </a:spcBef>
              <a:spcAft>
                <a:spcPts val="200"/>
              </a:spcAft>
              <a:buClr>
                <a:sysClr val="windowText" lastClr="000000"/>
              </a:buClr>
              <a:buSzPct val="125000"/>
              <a:defRPr/>
            </a:pPr>
            <a:r>
              <a:rPr lang="en-US" dirty="0">
                <a:solidFill>
                  <a:sysClr val="windowText" lastClr="000000"/>
                </a:solidFill>
              </a:rPr>
              <a:t>Collect materials (Student Testing Tickets, scratch paper, etc.)</a:t>
            </a:r>
          </a:p>
          <a:p>
            <a:pPr marL="914400" lvl="1" indent="-514350">
              <a:spcBef>
                <a:spcPts val="200"/>
              </a:spcBef>
              <a:spcAft>
                <a:spcPts val="200"/>
              </a:spcAft>
              <a:buClr>
                <a:sysClr val="windowText" lastClr="000000"/>
              </a:buClr>
              <a:buSzPct val="125000"/>
              <a:defRPr/>
            </a:pPr>
            <a:r>
              <a:rPr lang="en-US" dirty="0">
                <a:solidFill>
                  <a:sysClr val="windowText" lastClr="000000"/>
                </a:solidFill>
              </a:rPr>
              <a:t>Ensure students logged out of TestNav correctly</a:t>
            </a:r>
          </a:p>
          <a:p>
            <a:pPr marL="914400" lvl="1" indent="-514350">
              <a:spcBef>
                <a:spcPts val="200"/>
              </a:spcBef>
              <a:spcAft>
                <a:spcPts val="200"/>
              </a:spcAft>
              <a:buClr>
                <a:sysClr val="windowText" lastClr="000000"/>
              </a:buClr>
              <a:buSzPct val="125000"/>
              <a:defRPr/>
            </a:pPr>
            <a:r>
              <a:rPr lang="en-US" dirty="0">
                <a:solidFill>
                  <a:sysClr val="windowText" lastClr="000000"/>
                </a:solidFill>
              </a:rPr>
              <a:t>Return materials to SAC using chain of custody form </a:t>
            </a:r>
          </a:p>
          <a:p>
            <a:pPr marL="914400" lvl="1" indent="-514350">
              <a:spcBef>
                <a:spcPts val="200"/>
              </a:spcBef>
              <a:spcAft>
                <a:spcPts val="200"/>
              </a:spcAft>
              <a:buClr>
                <a:sysClr val="windowText" lastClr="000000"/>
              </a:buClr>
              <a:buSzPct val="125000"/>
              <a:defRPr/>
            </a:pPr>
            <a:r>
              <a:rPr lang="en-US" dirty="0">
                <a:solidFill>
                  <a:sysClr val="windowText" lastClr="000000"/>
                </a:solidFill>
              </a:rPr>
              <a:t>Notify SAC of absent students and/or needed transcriptions</a:t>
            </a:r>
          </a:p>
          <a:p>
            <a:pPr algn="just">
              <a:spcBef>
                <a:spcPts val="200"/>
              </a:spcBef>
              <a:spcAft>
                <a:spcPts val="200"/>
              </a:spcAft>
              <a:buClr>
                <a:sysClr val="windowText" lastClr="000000"/>
              </a:buClr>
              <a:buSzPct val="100000"/>
              <a:defRPr/>
            </a:pPr>
            <a:endParaRPr lang="en-US" b="1" dirty="0">
              <a:solidFill>
                <a:sysClr val="windowText" lastClr="000000"/>
              </a:solidFill>
              <a:latin typeface="+mn-lt"/>
            </a:endParaRPr>
          </a:p>
          <a:p>
            <a:pPr algn="just">
              <a:spcBef>
                <a:spcPts val="200"/>
              </a:spcBef>
              <a:spcAft>
                <a:spcPts val="200"/>
              </a:spcAft>
              <a:buClr>
                <a:sysClr val="windowText" lastClr="000000"/>
              </a:buClr>
              <a:buSzPct val="100000"/>
              <a:defRPr/>
            </a:pPr>
            <a:r>
              <a:rPr lang="en-US" b="1" dirty="0">
                <a:solidFill>
                  <a:sysClr val="windowText" lastClr="000000"/>
                </a:solidFill>
                <a:latin typeface="+mn-lt"/>
              </a:rPr>
              <a:t>PBT – After Testing</a:t>
            </a:r>
          </a:p>
          <a:p>
            <a:pPr>
              <a:spcBef>
                <a:spcPts val="200"/>
              </a:spcBef>
              <a:spcAft>
                <a:spcPts val="200"/>
              </a:spcAft>
              <a:buClr>
                <a:sysClr val="windowText" lastClr="000000"/>
              </a:buClr>
              <a:buSzPct val="100000"/>
              <a:defRPr/>
            </a:pPr>
            <a:r>
              <a:rPr lang="en-US" dirty="0">
                <a:solidFill>
                  <a:sysClr val="windowText" lastClr="000000"/>
                </a:solidFill>
                <a:latin typeface="+mn-lt"/>
              </a:rPr>
              <a:t>The day of testing:</a:t>
            </a:r>
          </a:p>
          <a:p>
            <a:pPr marL="914400" lvl="1" indent="-514350">
              <a:spcBef>
                <a:spcPts val="200"/>
              </a:spcBef>
              <a:spcAft>
                <a:spcPts val="200"/>
              </a:spcAft>
              <a:buClr>
                <a:sysClr val="windowText" lastClr="000000"/>
              </a:buClr>
              <a:buSzPct val="125000"/>
              <a:defRPr/>
            </a:pPr>
            <a:r>
              <a:rPr lang="en-US" dirty="0">
                <a:solidFill>
                  <a:sysClr val="windowText" lastClr="000000"/>
                </a:solidFill>
              </a:rPr>
              <a:t>Collect materials (test books, </a:t>
            </a:r>
            <a:r>
              <a:rPr lang="en-US" dirty="0" smtClean="0">
                <a:solidFill>
                  <a:sysClr val="windowText" lastClr="000000"/>
                </a:solidFill>
              </a:rPr>
              <a:t>scratch </a:t>
            </a:r>
            <a:r>
              <a:rPr lang="en-US" dirty="0">
                <a:solidFill>
                  <a:sysClr val="windowText" lastClr="000000"/>
                </a:solidFill>
              </a:rPr>
              <a:t>paper, etc.)</a:t>
            </a:r>
          </a:p>
          <a:p>
            <a:pPr marL="914400" lvl="1" indent="-514350">
              <a:spcBef>
                <a:spcPts val="200"/>
              </a:spcBef>
              <a:spcAft>
                <a:spcPts val="200"/>
              </a:spcAft>
              <a:buClr>
                <a:sysClr val="windowText" lastClr="000000"/>
              </a:buClr>
              <a:buSzPct val="125000"/>
              <a:defRPr/>
            </a:pPr>
            <a:r>
              <a:rPr lang="en-US" dirty="0">
                <a:solidFill>
                  <a:sysClr val="windowText" lastClr="000000"/>
                </a:solidFill>
              </a:rPr>
              <a:t>Ensure names are on test materials</a:t>
            </a:r>
          </a:p>
          <a:p>
            <a:pPr marL="914400" lvl="1" indent="-514350">
              <a:spcBef>
                <a:spcPts val="200"/>
              </a:spcBef>
              <a:spcAft>
                <a:spcPts val="200"/>
              </a:spcAft>
              <a:buClr>
                <a:sysClr val="windowText" lastClr="000000"/>
              </a:buClr>
              <a:buSzPct val="125000"/>
              <a:defRPr/>
            </a:pPr>
            <a:r>
              <a:rPr lang="en-US" dirty="0">
                <a:solidFill>
                  <a:sysClr val="windowText" lastClr="000000"/>
                </a:solidFill>
              </a:rPr>
              <a:t>Return materials to SAC using chain of custody form</a:t>
            </a:r>
          </a:p>
          <a:p>
            <a:pPr marL="914400" lvl="1" indent="-514350">
              <a:spcBef>
                <a:spcPts val="200"/>
              </a:spcBef>
              <a:spcAft>
                <a:spcPts val="200"/>
              </a:spcAft>
              <a:buSzPct val="125000"/>
              <a:defRPr/>
            </a:pPr>
            <a:r>
              <a:rPr lang="en-US" dirty="0">
                <a:solidFill>
                  <a:sysClr val="windowText" lastClr="000000"/>
                </a:solidFill>
              </a:rPr>
              <a:t>Notify SAC of absent students and/or needed transcriptions</a:t>
            </a:r>
          </a:p>
          <a:p>
            <a:endParaRPr lang="en-US" dirty="0">
              <a:latin typeface="+mn-lt"/>
            </a:endParaRPr>
          </a:p>
        </p:txBody>
      </p:sp>
    </p:spTree>
    <p:extLst>
      <p:ext uri="{BB962C8B-B14F-4D97-AF65-F5344CB8AC3E}">
        <p14:creationId xmlns:p14="http://schemas.microsoft.com/office/powerpoint/2010/main" val="14936009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Final Day – Tasks to Complete After Testing</a:t>
            </a:r>
          </a:p>
        </p:txBody>
      </p:sp>
      <p:sp>
        <p:nvSpPr>
          <p:cNvPr id="2" name="Content Placeholder 1"/>
          <p:cNvSpPr>
            <a:spLocks noGrp="1"/>
          </p:cNvSpPr>
          <p:nvPr>
            <p:ph idx="1"/>
          </p:nvPr>
        </p:nvSpPr>
        <p:spPr/>
        <p:txBody>
          <a:bodyPr>
            <a:noAutofit/>
          </a:bodyPr>
          <a:lstStyle/>
          <a:p>
            <a:pPr>
              <a:buClr>
                <a:sysClr val="windowText" lastClr="000000"/>
              </a:buClr>
              <a:defRPr/>
            </a:pPr>
            <a:r>
              <a:rPr lang="en-US" sz="1800" b="1" dirty="0">
                <a:solidFill>
                  <a:sysClr val="windowText" lastClr="000000"/>
                </a:solidFill>
                <a:latin typeface="+mn-lt"/>
              </a:rPr>
              <a:t>CBT – After Testing</a:t>
            </a:r>
          </a:p>
          <a:p>
            <a:pPr>
              <a:spcBef>
                <a:spcPts val="200"/>
              </a:spcBef>
              <a:spcAft>
                <a:spcPts val="200"/>
              </a:spcAft>
              <a:buClr>
                <a:sysClr val="windowText" lastClr="000000"/>
              </a:buClr>
              <a:buSzPct val="100000"/>
              <a:defRPr/>
            </a:pPr>
            <a:r>
              <a:rPr lang="en-US" sz="1800" dirty="0">
                <a:solidFill>
                  <a:sysClr val="windowText" lastClr="000000"/>
                </a:solidFill>
                <a:latin typeface="+mn-lt"/>
              </a:rPr>
              <a:t>The final day of testing:</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Collect materials (Student Testing Tickets, scratch paper, etc.)</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all student test units are submitted/completed</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Ensure all test sessions are stopped</a:t>
            </a:r>
          </a:p>
          <a:p>
            <a:pPr marL="914400" lvl="1" indent="-514350">
              <a:spcBef>
                <a:spcPts val="200"/>
              </a:spcBef>
              <a:spcAft>
                <a:spcPts val="200"/>
              </a:spcAft>
              <a:buClr>
                <a:sysClr val="windowText" lastClr="000000"/>
              </a:buClr>
              <a:buSzPct val="125000"/>
              <a:defRPr/>
            </a:pPr>
            <a:r>
              <a:rPr lang="en-US" sz="1800" dirty="0">
                <a:solidFill>
                  <a:sysClr val="windowText" lastClr="000000"/>
                </a:solidFill>
              </a:rPr>
              <a:t>Purge the cached </a:t>
            </a:r>
            <a:r>
              <a:rPr lang="en-US" sz="1800" dirty="0">
                <a:solidFill>
                  <a:prstClr val="black"/>
                </a:solidFill>
              </a:rPr>
              <a:t>test content</a:t>
            </a:r>
          </a:p>
          <a:p>
            <a:pPr marL="914400" lvl="1" indent="-514350">
              <a:spcBef>
                <a:spcPts val="200"/>
              </a:spcBef>
              <a:spcAft>
                <a:spcPts val="200"/>
              </a:spcAft>
              <a:buClr>
                <a:sysClr val="windowText" lastClr="000000"/>
              </a:buClr>
              <a:buSzPct val="125000"/>
              <a:defRPr/>
            </a:pPr>
            <a:r>
              <a:rPr lang="en-US" sz="1800" dirty="0">
                <a:solidFill>
                  <a:prstClr val="black"/>
                </a:solidFill>
              </a:rPr>
              <a:t>Return </a:t>
            </a:r>
            <a:r>
              <a:rPr lang="en-US" sz="1800" u="sng" dirty="0">
                <a:solidFill>
                  <a:prstClr val="black"/>
                </a:solidFill>
              </a:rPr>
              <a:t>used</a:t>
            </a:r>
            <a:r>
              <a:rPr lang="en-US" sz="1800" dirty="0">
                <a:solidFill>
                  <a:prstClr val="black"/>
                </a:solidFill>
              </a:rPr>
              <a:t> scratch paper and AT printouts in provided envelopes</a:t>
            </a:r>
          </a:p>
          <a:p>
            <a:pPr algn="just">
              <a:spcBef>
                <a:spcPts val="200"/>
              </a:spcBef>
              <a:spcAft>
                <a:spcPts val="200"/>
              </a:spcAft>
              <a:buClr>
                <a:sysClr val="windowText" lastClr="000000"/>
              </a:buClr>
              <a:buSzPct val="100000"/>
              <a:defRPr/>
            </a:pPr>
            <a:r>
              <a:rPr lang="en-US" sz="1800" b="1" dirty="0" smtClean="0">
                <a:solidFill>
                  <a:prstClr val="black"/>
                </a:solidFill>
                <a:latin typeface="+mn-lt"/>
              </a:rPr>
              <a:t>PBT </a:t>
            </a:r>
            <a:r>
              <a:rPr lang="en-US" sz="1800" b="1" dirty="0">
                <a:solidFill>
                  <a:prstClr val="black"/>
                </a:solidFill>
                <a:latin typeface="+mn-lt"/>
              </a:rPr>
              <a:t>– After Testing</a:t>
            </a:r>
          </a:p>
          <a:p>
            <a:pPr algn="just">
              <a:spcBef>
                <a:spcPts val="200"/>
              </a:spcBef>
              <a:spcAft>
                <a:spcPts val="200"/>
              </a:spcAft>
              <a:buClr>
                <a:sysClr val="windowText" lastClr="000000"/>
              </a:buClr>
              <a:buSzPct val="100000"/>
              <a:defRPr/>
            </a:pPr>
            <a:r>
              <a:rPr lang="en-US" sz="1800" dirty="0">
                <a:solidFill>
                  <a:prstClr val="black"/>
                </a:solidFill>
                <a:latin typeface="+mn-lt"/>
              </a:rPr>
              <a:t>The </a:t>
            </a:r>
            <a:r>
              <a:rPr lang="en-US" sz="1800" dirty="0" smtClean="0">
                <a:solidFill>
                  <a:prstClr val="black"/>
                </a:solidFill>
                <a:latin typeface="+mn-lt"/>
              </a:rPr>
              <a:t>final </a:t>
            </a:r>
            <a:r>
              <a:rPr lang="en-US" sz="1800" dirty="0">
                <a:solidFill>
                  <a:prstClr val="black"/>
                </a:solidFill>
                <a:latin typeface="+mn-lt"/>
              </a:rPr>
              <a:t>day of testing:</a:t>
            </a:r>
          </a:p>
          <a:p>
            <a:pPr marL="914400" lvl="1" indent="-514350">
              <a:spcBef>
                <a:spcPts val="200"/>
              </a:spcBef>
              <a:spcAft>
                <a:spcPts val="200"/>
              </a:spcAft>
              <a:buClr>
                <a:sysClr val="windowText" lastClr="000000"/>
              </a:buClr>
              <a:buSzPct val="125000"/>
              <a:defRPr/>
            </a:pPr>
            <a:r>
              <a:rPr lang="en-US" sz="1800" dirty="0">
                <a:solidFill>
                  <a:prstClr val="black"/>
                </a:solidFill>
              </a:rPr>
              <a:t>Collect materials (test books, scratch paper, etc.)</a:t>
            </a:r>
          </a:p>
          <a:p>
            <a:pPr marL="914400" lvl="1" indent="-514350">
              <a:spcBef>
                <a:spcPts val="200"/>
              </a:spcBef>
              <a:spcAft>
                <a:spcPts val="200"/>
              </a:spcAft>
              <a:buClr>
                <a:sysClr val="windowText" lastClr="000000"/>
              </a:buClr>
              <a:buSzPct val="125000"/>
              <a:defRPr/>
            </a:pPr>
            <a:r>
              <a:rPr lang="en-US" sz="1800" dirty="0">
                <a:solidFill>
                  <a:prstClr val="black"/>
                </a:solidFill>
              </a:rPr>
              <a:t>Ensure labels are affixed or data grids are completed</a:t>
            </a:r>
          </a:p>
          <a:p>
            <a:pPr marL="914400" lvl="1" indent="-514350">
              <a:spcBef>
                <a:spcPts val="200"/>
              </a:spcBef>
              <a:spcAft>
                <a:spcPts val="200"/>
              </a:spcAft>
              <a:buClr>
                <a:sysClr val="windowText" lastClr="000000"/>
              </a:buClr>
              <a:buSzPct val="125000"/>
              <a:defRPr/>
            </a:pPr>
            <a:r>
              <a:rPr lang="en-US" sz="1800" b="1" dirty="0">
                <a:solidFill>
                  <a:prstClr val="black"/>
                </a:solidFill>
              </a:rPr>
              <a:t>Return </a:t>
            </a:r>
            <a:r>
              <a:rPr lang="en-US" sz="1800" b="1" dirty="0">
                <a:solidFill>
                  <a:prstClr val="black"/>
                </a:solidFill>
                <a:highlight>
                  <a:srgbClr val="FFC846"/>
                </a:highlight>
              </a:rPr>
              <a:t>scorable</a:t>
            </a:r>
            <a:r>
              <a:rPr lang="en-US" sz="1800" b="1" dirty="0">
                <a:solidFill>
                  <a:prstClr val="black"/>
                </a:solidFill>
              </a:rPr>
              <a:t> PBT materials to Pearson as soon as possible (by 5/1*)</a:t>
            </a:r>
          </a:p>
          <a:p>
            <a:pPr marL="914400" lvl="1" indent="-514350">
              <a:spcBef>
                <a:spcPts val="200"/>
              </a:spcBef>
              <a:spcAft>
                <a:spcPts val="200"/>
              </a:spcAft>
              <a:buClr>
                <a:sysClr val="windowText" lastClr="000000"/>
              </a:buClr>
              <a:buSzPct val="125000"/>
              <a:defRPr/>
            </a:pPr>
            <a:r>
              <a:rPr lang="en-US" sz="1800" dirty="0">
                <a:solidFill>
                  <a:prstClr val="black"/>
                </a:solidFill>
              </a:rPr>
              <a:t>Return </a:t>
            </a:r>
            <a:r>
              <a:rPr lang="en-US" sz="1800" u="sng" dirty="0">
                <a:solidFill>
                  <a:prstClr val="black"/>
                </a:solidFill>
              </a:rPr>
              <a:t>used</a:t>
            </a:r>
            <a:r>
              <a:rPr lang="en-US" sz="1800" dirty="0">
                <a:solidFill>
                  <a:prstClr val="black"/>
                </a:solidFill>
              </a:rPr>
              <a:t> scratch paper and AT printouts in provided envelopes</a:t>
            </a:r>
          </a:p>
          <a:p>
            <a:pPr>
              <a:spcBef>
                <a:spcPts val="200"/>
              </a:spcBef>
              <a:spcAft>
                <a:spcPts val="200"/>
              </a:spcAft>
              <a:buClr>
                <a:sysClr val="windowText" lastClr="000000"/>
              </a:buClr>
              <a:buSzPct val="125000"/>
              <a:defRPr/>
            </a:pPr>
            <a:endParaRPr lang="en-US" sz="1800" dirty="0">
              <a:solidFill>
                <a:srgbClr val="9BBB59">
                  <a:lumMod val="75000"/>
                </a:srgbClr>
              </a:solidFill>
              <a:latin typeface="+mn-lt"/>
            </a:endParaRPr>
          </a:p>
          <a:p>
            <a:pPr>
              <a:spcBef>
                <a:spcPts val="200"/>
              </a:spcBef>
              <a:spcAft>
                <a:spcPts val="200"/>
              </a:spcAft>
              <a:buClr>
                <a:sysClr val="windowText" lastClr="000000"/>
              </a:buClr>
              <a:buSzPct val="125000"/>
              <a:defRPr/>
            </a:pPr>
            <a:r>
              <a:rPr lang="en-US" sz="1800" dirty="0">
                <a:solidFill>
                  <a:sysClr val="windowText" lastClr="000000"/>
                </a:solidFill>
                <a:latin typeface="+mn-lt"/>
              </a:rPr>
              <a:t>*If </a:t>
            </a:r>
            <a:r>
              <a:rPr lang="en-US" sz="1800" dirty="0">
                <a:solidFill>
                  <a:sysClr val="windowText" lastClr="000000"/>
                </a:solidFill>
                <a:highlight>
                  <a:srgbClr val="FFC846"/>
                </a:highlight>
                <a:latin typeface="+mn-lt"/>
              </a:rPr>
              <a:t>scorable</a:t>
            </a:r>
            <a:r>
              <a:rPr lang="en-US" sz="1800" dirty="0">
                <a:solidFill>
                  <a:sysClr val="windowText" lastClr="000000"/>
                </a:solidFill>
                <a:latin typeface="+mn-lt"/>
              </a:rPr>
              <a:t> materials are </a:t>
            </a:r>
            <a:r>
              <a:rPr lang="en-US" sz="1800" b="1" dirty="0">
                <a:solidFill>
                  <a:sysClr val="windowText" lastClr="000000"/>
                </a:solidFill>
                <a:latin typeface="+mn-lt"/>
              </a:rPr>
              <a:t>not</a:t>
            </a:r>
            <a:r>
              <a:rPr lang="en-US" sz="1800" dirty="0">
                <a:solidFill>
                  <a:sysClr val="windowText" lastClr="000000"/>
                </a:solidFill>
                <a:latin typeface="+mn-lt"/>
              </a:rPr>
              <a:t> picked up by May 1, 2019 </a:t>
            </a:r>
            <a:r>
              <a:rPr lang="en-US" sz="1800" i="1" dirty="0">
                <a:solidFill>
                  <a:sysClr val="windowText" lastClr="000000"/>
                </a:solidFill>
                <a:latin typeface="+mn-lt"/>
              </a:rPr>
              <a:t>there is no guarantee </a:t>
            </a:r>
            <a:r>
              <a:rPr lang="en-US" sz="1800" dirty="0">
                <a:solidFill>
                  <a:sysClr val="windowText" lastClr="000000"/>
                </a:solidFill>
                <a:latin typeface="+mn-lt"/>
              </a:rPr>
              <a:t>that records for these PBT students </a:t>
            </a:r>
            <a:r>
              <a:rPr lang="en-US" sz="1800" b="1" dirty="0">
                <a:solidFill>
                  <a:sysClr val="windowText" lastClr="000000"/>
                </a:solidFill>
                <a:latin typeface="+mn-lt"/>
              </a:rPr>
              <a:t>will be included in SBD or scored</a:t>
            </a:r>
            <a:r>
              <a:rPr lang="en-US" sz="1800" b="1" dirty="0" smtClean="0">
                <a:solidFill>
                  <a:sysClr val="windowText" lastClr="000000"/>
                </a:solidFill>
                <a:latin typeface="+mn-lt"/>
              </a:rPr>
              <a:t>.</a:t>
            </a:r>
            <a:endParaRPr lang="en-US" sz="1800" dirty="0">
              <a:solidFill>
                <a:sysClr val="windowText" lastClr="000000"/>
              </a:solidFill>
              <a:latin typeface="+mn-lt"/>
            </a:endParaRPr>
          </a:p>
        </p:txBody>
      </p:sp>
    </p:spTree>
    <p:extLst>
      <p:ext uri="{BB962C8B-B14F-4D97-AF65-F5344CB8AC3E}">
        <p14:creationId xmlns:p14="http://schemas.microsoft.com/office/powerpoint/2010/main" val="41363918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Verification of Removal of Saved Data</a:t>
            </a:r>
          </a:p>
        </p:txBody>
      </p:sp>
      <p:sp>
        <p:nvSpPr>
          <p:cNvPr id="2" name="Content Placeholder 1"/>
          <p:cNvSpPr>
            <a:spLocks noGrp="1"/>
          </p:cNvSpPr>
          <p:nvPr>
            <p:ph idx="1"/>
          </p:nvPr>
        </p:nvSpPr>
        <p:spPr/>
        <p:txBody>
          <a:bodyPr>
            <a:normAutofit lnSpcReduction="10000"/>
          </a:bodyPr>
          <a:lstStyle/>
          <a:p>
            <a:pPr>
              <a:defRPr/>
            </a:pPr>
            <a:r>
              <a:rPr lang="en-US" dirty="0">
                <a:solidFill>
                  <a:sysClr val="windowText" lastClr="000000"/>
                </a:solidFill>
                <a:latin typeface="+mn-lt"/>
              </a:rPr>
              <a:t>Administration may require CMAS student responses to be temporarily stored on local devices </a:t>
            </a:r>
          </a:p>
          <a:p>
            <a:pPr lvl="1">
              <a:defRPr/>
            </a:pPr>
            <a:r>
              <a:rPr lang="en-US" sz="2200" dirty="0">
                <a:solidFill>
                  <a:sysClr val="windowText" lastClr="000000"/>
                </a:solidFill>
              </a:rPr>
              <a:t>These materials are secure and must be treated as such</a:t>
            </a:r>
          </a:p>
          <a:p>
            <a:pPr lvl="1">
              <a:defRPr/>
            </a:pPr>
            <a:r>
              <a:rPr lang="en-US" sz="2200" dirty="0">
                <a:solidFill>
                  <a:sysClr val="windowText" lastClr="000000"/>
                </a:solidFill>
              </a:rPr>
              <a:t>Student responses saved on secondary devices need to be transcribed into online or paper test forms in order to be scored</a:t>
            </a:r>
          </a:p>
          <a:p>
            <a:pPr lvl="1">
              <a:defRPr/>
            </a:pPr>
            <a:r>
              <a:rPr lang="en-US" sz="2200" dirty="0">
                <a:solidFill>
                  <a:sysClr val="windowText" lastClr="000000"/>
                </a:solidFill>
              </a:rPr>
              <a:t>All student responses must be removed from the secondary device or flash drive immediately following transcription or printing for transcription purposes</a:t>
            </a:r>
          </a:p>
          <a:p>
            <a:pPr>
              <a:defRPr/>
            </a:pPr>
            <a:r>
              <a:rPr lang="en-US" dirty="0">
                <a:solidFill>
                  <a:sysClr val="windowText" lastClr="000000"/>
                </a:solidFill>
                <a:latin typeface="+mn-lt"/>
              </a:rPr>
              <a:t>It is the DAC’s responsibility to ensure all secure electronic content is deleted after CMAS transcription in a secure manner</a:t>
            </a:r>
          </a:p>
          <a:p>
            <a:pPr lvl="1">
              <a:defRPr/>
            </a:pPr>
            <a:r>
              <a:rPr lang="en-US" sz="2200" i="1" dirty="0">
                <a:solidFill>
                  <a:sysClr val="windowText" lastClr="000000"/>
                </a:solidFill>
              </a:rPr>
              <a:t>Verification of Removal of Saved Data </a:t>
            </a:r>
            <a:r>
              <a:rPr lang="en-US" sz="2200" dirty="0">
                <a:solidFill>
                  <a:sysClr val="windowText" lastClr="000000"/>
                </a:solidFill>
              </a:rPr>
              <a:t>form </a:t>
            </a:r>
            <a:r>
              <a:rPr lang="en-US" sz="2200" i="1" dirty="0">
                <a:solidFill>
                  <a:sysClr val="windowText" lastClr="000000"/>
                </a:solidFill>
              </a:rPr>
              <a:t>(Appendix G</a:t>
            </a:r>
            <a:r>
              <a:rPr lang="en-US" sz="2200" i="1" dirty="0" smtClean="0">
                <a:solidFill>
                  <a:sysClr val="windowText" lastClr="000000"/>
                </a:solidFill>
              </a:rPr>
              <a:t>)</a:t>
            </a:r>
            <a:endParaRPr lang="en-US" sz="2200" i="1" dirty="0">
              <a:solidFill>
                <a:sysClr val="windowText" lastClr="000000"/>
              </a:solidFill>
            </a:endParaRPr>
          </a:p>
        </p:txBody>
      </p:sp>
    </p:spTree>
    <p:extLst>
      <p:ext uri="{BB962C8B-B14F-4D97-AF65-F5344CB8AC3E}">
        <p14:creationId xmlns:p14="http://schemas.microsoft.com/office/powerpoint/2010/main" val="39158351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Tasks to Complete After Testing</a:t>
            </a:r>
          </a:p>
        </p:txBody>
      </p:sp>
      <p:sp>
        <p:nvSpPr>
          <p:cNvPr id="2" name="Content Placeholder 1"/>
          <p:cNvSpPr>
            <a:spLocks noGrp="1"/>
          </p:cNvSpPr>
          <p:nvPr>
            <p:ph idx="1"/>
          </p:nvPr>
        </p:nvSpPr>
        <p:spPr/>
        <p:txBody>
          <a:bodyPr/>
          <a:lstStyle/>
          <a:p>
            <a:pPr>
              <a:spcBef>
                <a:spcPts val="200"/>
              </a:spcBef>
              <a:spcAft>
                <a:spcPts val="200"/>
              </a:spcAft>
              <a:buClr>
                <a:srgbClr val="8F23B3"/>
              </a:buClr>
              <a:buSzPct val="100000"/>
              <a:defRPr/>
            </a:pPr>
            <a:r>
              <a:rPr lang="en-US" b="1" dirty="0">
                <a:solidFill>
                  <a:sysClr val="windowText" lastClr="000000"/>
                </a:solidFill>
                <a:latin typeface="+mn-lt"/>
              </a:rPr>
              <a:t>Up to one week after the final unit:</a:t>
            </a:r>
          </a:p>
          <a:p>
            <a:pPr marL="914400" lvl="1" indent="-514350">
              <a:spcBef>
                <a:spcPts val="200"/>
              </a:spcBef>
              <a:spcAft>
                <a:spcPts val="200"/>
              </a:spcAft>
              <a:buSzPct val="125000"/>
              <a:defRPr/>
            </a:pPr>
            <a:r>
              <a:rPr lang="en-US" dirty="0">
                <a:solidFill>
                  <a:sysClr val="windowText" lastClr="000000"/>
                </a:solidFill>
              </a:rPr>
              <a:t>Resolve critical warning/alerts in PAnext</a:t>
            </a:r>
          </a:p>
          <a:p>
            <a:pPr marL="914400" lvl="1" indent="-514350">
              <a:spcBef>
                <a:spcPts val="200"/>
              </a:spcBef>
              <a:spcAft>
                <a:spcPts val="200"/>
              </a:spcAft>
              <a:buSzPct val="125000"/>
              <a:defRPr/>
            </a:pPr>
            <a:r>
              <a:rPr lang="en-US" dirty="0">
                <a:solidFill>
                  <a:sysClr val="windowText" lastClr="000000"/>
                </a:solidFill>
              </a:rPr>
              <a:t>Organize and return </a:t>
            </a:r>
            <a:r>
              <a:rPr lang="en-US" b="1" dirty="0">
                <a:solidFill>
                  <a:sysClr val="windowText" lastClr="000000"/>
                </a:solidFill>
                <a:highlight>
                  <a:srgbClr val="6EC4E8"/>
                </a:highlight>
              </a:rPr>
              <a:t>nonscorable</a:t>
            </a:r>
            <a:r>
              <a:rPr lang="en-US" dirty="0">
                <a:solidFill>
                  <a:sysClr val="windowText" lastClr="000000"/>
                </a:solidFill>
              </a:rPr>
              <a:t> test materials</a:t>
            </a:r>
          </a:p>
          <a:p>
            <a:pPr marL="1314450" lvl="2" indent="-514350">
              <a:spcBef>
                <a:spcPts val="200"/>
              </a:spcBef>
              <a:spcAft>
                <a:spcPts val="200"/>
              </a:spcAft>
              <a:buSzPct val="125000"/>
              <a:defRPr/>
            </a:pPr>
            <a:r>
              <a:rPr lang="en-US" dirty="0">
                <a:solidFill>
                  <a:sysClr val="windowText" lastClr="000000"/>
                </a:solidFill>
              </a:rPr>
              <a:t>Identify transcribed and damaged test materials as “Do Not Score”</a:t>
            </a:r>
          </a:p>
          <a:p>
            <a:pPr marL="1314450" lvl="2" indent="-514350">
              <a:spcBef>
                <a:spcPts val="200"/>
              </a:spcBef>
              <a:spcAft>
                <a:spcPts val="200"/>
              </a:spcAft>
              <a:buSzPct val="125000"/>
              <a:defRPr/>
            </a:pPr>
            <a:r>
              <a:rPr lang="en-US" b="1" dirty="0">
                <a:solidFill>
                  <a:prstClr val="black"/>
                </a:solidFill>
              </a:rPr>
              <a:t>Return </a:t>
            </a:r>
            <a:r>
              <a:rPr lang="en-US" u="sng" dirty="0">
                <a:solidFill>
                  <a:prstClr val="black"/>
                </a:solidFill>
              </a:rPr>
              <a:t>used</a:t>
            </a:r>
            <a:r>
              <a:rPr lang="en-US" dirty="0">
                <a:solidFill>
                  <a:prstClr val="black"/>
                </a:solidFill>
              </a:rPr>
              <a:t> scratch paper and AT printouts in secure return envelopes</a:t>
            </a:r>
          </a:p>
          <a:p>
            <a:pPr marL="914400" lvl="1" indent="-514350">
              <a:spcBef>
                <a:spcPts val="200"/>
              </a:spcBef>
              <a:spcAft>
                <a:spcPts val="200"/>
              </a:spcAft>
              <a:buSzPct val="125000"/>
              <a:defRPr/>
            </a:pPr>
            <a:r>
              <a:rPr lang="en-US" dirty="0">
                <a:solidFill>
                  <a:sysClr val="windowText" lastClr="000000"/>
                </a:solidFill>
              </a:rPr>
              <a:t>Complete a single </a:t>
            </a:r>
            <a:r>
              <a:rPr lang="en-US" i="1" dirty="0">
                <a:solidFill>
                  <a:sysClr val="windowText" lastClr="000000"/>
                </a:solidFill>
              </a:rPr>
              <a:t>Post-Test Certification Form </a:t>
            </a:r>
            <a:r>
              <a:rPr lang="en-US" dirty="0">
                <a:solidFill>
                  <a:sysClr val="windowText" lastClr="000000"/>
                </a:solidFill>
              </a:rPr>
              <a:t>for all CMAS and CoAlt content areas and submit through CDE Assessment Syncplicity Assessment Forms folder</a:t>
            </a:r>
          </a:p>
          <a:p>
            <a:pPr marL="914400" lvl="1" indent="-514350">
              <a:spcBef>
                <a:spcPts val="200"/>
              </a:spcBef>
              <a:spcAft>
                <a:spcPts val="200"/>
              </a:spcAft>
              <a:buSzPct val="125000"/>
              <a:defRPr/>
            </a:pPr>
            <a:r>
              <a:rPr lang="en-US" dirty="0">
                <a:solidFill>
                  <a:sysClr val="windowText" lastClr="000000"/>
                </a:solidFill>
              </a:rPr>
              <a:t>Keep records for three </a:t>
            </a:r>
            <a:r>
              <a:rPr lang="en-US" dirty="0" smtClean="0">
                <a:solidFill>
                  <a:sysClr val="windowText" lastClr="000000"/>
                </a:solidFill>
              </a:rPr>
              <a:t>years</a:t>
            </a:r>
            <a:endParaRPr lang="en-US" dirty="0">
              <a:solidFill>
                <a:sysClr val="windowText" lastClr="000000"/>
              </a:solidFill>
            </a:endParaRPr>
          </a:p>
        </p:txBody>
      </p:sp>
    </p:spTree>
    <p:extLst>
      <p:ext uri="{BB962C8B-B14F-4D97-AF65-F5344CB8AC3E}">
        <p14:creationId xmlns:p14="http://schemas.microsoft.com/office/powerpoint/2010/main" val="20633982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Returning Materials</a:t>
            </a:r>
          </a:p>
        </p:txBody>
      </p:sp>
      <p:sp>
        <p:nvSpPr>
          <p:cNvPr id="4" name="Content Placeholder 3"/>
          <p:cNvSpPr>
            <a:spLocks noGrp="1"/>
          </p:cNvSpPr>
          <p:nvPr>
            <p:ph idx="1"/>
          </p:nvPr>
        </p:nvSpPr>
        <p:spPr/>
        <p:txBody>
          <a:bodyPr>
            <a:normAutofit/>
          </a:bodyPr>
          <a:lstStyle/>
          <a:p>
            <a:pPr marL="342900" indent="-342900">
              <a:buFont typeface="Arial" panose="020B0604020202020204" pitchFamily="34" charset="0"/>
              <a:buChar char="•"/>
              <a:defRPr/>
            </a:pPr>
            <a:r>
              <a:rPr lang="en-US" sz="2000" dirty="0">
                <a:solidFill>
                  <a:sysClr val="windowText" lastClr="000000"/>
                </a:solidFill>
                <a:latin typeface="+mn-lt"/>
              </a:rPr>
              <a:t>Science, social studies, math, ELA, and CSLA can be returned together</a:t>
            </a:r>
          </a:p>
          <a:p>
            <a:pPr marL="342900" indent="-342900">
              <a:buFont typeface="Arial" panose="020B0604020202020204" pitchFamily="34" charset="0"/>
              <a:buChar char="•"/>
              <a:defRPr/>
            </a:pPr>
            <a:r>
              <a:rPr lang="en-US" sz="2000" dirty="0">
                <a:solidFill>
                  <a:sysClr val="windowText" lastClr="000000"/>
                </a:solidFill>
                <a:latin typeface="+mn-lt"/>
              </a:rPr>
              <a:t>DO NOT mix scorable and nonscorable materials</a:t>
            </a:r>
          </a:p>
          <a:p>
            <a:pPr marL="342900" indent="-342900">
              <a:buFont typeface="Arial" panose="020B0604020202020204" pitchFamily="34" charset="0"/>
              <a:buChar char="•"/>
              <a:defRPr/>
            </a:pPr>
            <a:r>
              <a:rPr lang="en-US" sz="2000" dirty="0">
                <a:solidFill>
                  <a:sysClr val="windowText" lastClr="000000"/>
                </a:solidFill>
                <a:latin typeface="+mn-lt"/>
              </a:rPr>
              <a:t>Use the correct labels for </a:t>
            </a:r>
            <a:r>
              <a:rPr lang="en-US" sz="2000" b="1" dirty="0">
                <a:solidFill>
                  <a:sysClr val="windowText" lastClr="000000"/>
                </a:solidFill>
                <a:highlight>
                  <a:srgbClr val="FFC846"/>
                </a:highlight>
                <a:latin typeface="+mn-lt"/>
              </a:rPr>
              <a:t>scorable</a:t>
            </a:r>
            <a:r>
              <a:rPr lang="en-US" sz="2000" dirty="0">
                <a:solidFill>
                  <a:sysClr val="windowText" lastClr="000000"/>
                </a:solidFill>
                <a:latin typeface="+mn-lt"/>
              </a:rPr>
              <a:t> and </a:t>
            </a:r>
            <a:r>
              <a:rPr lang="en-US" sz="2000" b="1" dirty="0">
                <a:solidFill>
                  <a:sysClr val="windowText" lastClr="000000"/>
                </a:solidFill>
                <a:highlight>
                  <a:srgbClr val="6EC4E8"/>
                </a:highlight>
                <a:latin typeface="+mn-lt"/>
              </a:rPr>
              <a:t>nonscorable</a:t>
            </a:r>
            <a:r>
              <a:rPr lang="en-US" sz="2000" dirty="0">
                <a:solidFill>
                  <a:sysClr val="windowText" lastClr="000000"/>
                </a:solidFill>
                <a:latin typeface="+mn-lt"/>
              </a:rPr>
              <a:t> </a:t>
            </a:r>
            <a:r>
              <a:rPr lang="en-US" sz="2000" dirty="0" smtClean="0">
                <a:solidFill>
                  <a:sysClr val="windowText" lastClr="000000"/>
                </a:solidFill>
                <a:latin typeface="+mn-lt"/>
              </a:rPr>
              <a:t>materials</a:t>
            </a:r>
            <a:endParaRPr lang="en-US" sz="2000" dirty="0">
              <a:solidFill>
                <a:sysClr val="windowText" lastClr="000000"/>
              </a:solidFill>
              <a:latin typeface="+mn-lt"/>
            </a:endParaRPr>
          </a:p>
        </p:txBody>
      </p:sp>
      <p:graphicFrame>
        <p:nvGraphicFramePr>
          <p:cNvPr id="6" name="Table 5"/>
          <p:cNvGraphicFramePr>
            <a:graphicFrameLocks noGrp="1"/>
          </p:cNvGraphicFramePr>
          <p:nvPr>
            <p:extLst>
              <p:ext uri="{D42A27DB-BD31-4B8C-83A1-F6EECF244321}">
                <p14:modId xmlns:p14="http://schemas.microsoft.com/office/powerpoint/2010/main" val="3666564835"/>
              </p:ext>
            </p:extLst>
          </p:nvPr>
        </p:nvGraphicFramePr>
        <p:xfrm>
          <a:off x="762000" y="2886520"/>
          <a:ext cx="7620000" cy="1337765"/>
        </p:xfrm>
        <a:graphic>
          <a:graphicData uri="http://schemas.openxmlformats.org/drawingml/2006/table">
            <a:tbl>
              <a:tblPr firstRow="1" bandRow="1">
                <a:tableStyleId>{073A0DAA-6AF3-43AB-8588-CEC1D06C72B9}</a:tableStyleId>
              </a:tblPr>
              <a:tblGrid>
                <a:gridCol w="3220825">
                  <a:extLst>
                    <a:ext uri="{9D8B030D-6E8A-4147-A177-3AD203B41FA5}">
                      <a16:colId xmlns:a16="http://schemas.microsoft.com/office/drawing/2014/main" xmlns="" val="20000"/>
                    </a:ext>
                  </a:extLst>
                </a:gridCol>
                <a:gridCol w="2278144">
                  <a:extLst>
                    <a:ext uri="{9D8B030D-6E8A-4147-A177-3AD203B41FA5}">
                      <a16:colId xmlns:a16="http://schemas.microsoft.com/office/drawing/2014/main" xmlns="" val="20001"/>
                    </a:ext>
                  </a:extLst>
                </a:gridCol>
                <a:gridCol w="2121031">
                  <a:extLst>
                    <a:ext uri="{9D8B030D-6E8A-4147-A177-3AD203B41FA5}">
                      <a16:colId xmlns:a16="http://schemas.microsoft.com/office/drawing/2014/main" xmlns="" val="20002"/>
                    </a:ext>
                  </a:extLst>
                </a:gridCol>
              </a:tblGrid>
              <a:tr h="636725">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Program</a:t>
                      </a: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Scorable</a:t>
                      </a: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Nonscorable</a:t>
                      </a:r>
                    </a:p>
                  </a:txBody>
                  <a:tcPr anchor="ctr">
                    <a:solidFill>
                      <a:schemeClr val="tx2"/>
                    </a:solidFill>
                  </a:tcPr>
                </a:tc>
                <a:extLst>
                  <a:ext uri="{0D108BD9-81ED-4DB2-BD59-A6C34878D82A}">
                    <a16:rowId xmlns:a16="http://schemas.microsoft.com/office/drawing/2014/main" xmlns="" val="10000"/>
                  </a:ext>
                </a:extLst>
              </a:tr>
              <a:tr h="5143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CMAS: Science, Social Studies, Math, ELA, and CSLA</a:t>
                      </a: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1" dirty="0"/>
                        <a:t>Orange</a:t>
                      </a:r>
                    </a:p>
                  </a:txBody>
                  <a:tcPr anchor="ctr">
                    <a:solidFill>
                      <a:srgbClr val="FFC846"/>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3200" b="1" dirty="0"/>
                        <a:t>Blue</a:t>
                      </a:r>
                    </a:p>
                  </a:txBody>
                  <a:tcPr anchor="ctr">
                    <a:solidFill>
                      <a:srgbClr val="6EC4E8"/>
                    </a:solidFill>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743500" y="5647765"/>
            <a:ext cx="7883020" cy="646331"/>
          </a:xfrm>
          <a:prstGeom prst="rect">
            <a:avLst/>
          </a:prstGeom>
          <a:noFill/>
        </p:spPr>
        <p:txBody>
          <a:bodyPr wrap="square" rtlCol="0">
            <a:spAutoFit/>
          </a:bodyPr>
          <a:lstStyle/>
          <a:p>
            <a:pPr defTabSz="457200"/>
            <a:r>
              <a:rPr lang="en-US" b="1" dirty="0" smtClean="0">
                <a:solidFill>
                  <a:prstClr val="black"/>
                </a:solidFill>
              </a:rPr>
              <a:t>Note</a:t>
            </a:r>
            <a:r>
              <a:rPr lang="en-US" dirty="0" smtClean="0">
                <a:solidFill>
                  <a:prstClr val="black"/>
                </a:solidFill>
              </a:rPr>
              <a:t>: CoAlt science and social studies materials are returned with nonscorable materials.</a:t>
            </a:r>
            <a:endParaRPr lang="en-US" dirty="0">
              <a:solidFill>
                <a:prstClr val="black"/>
              </a:solidFill>
            </a:endParaRPr>
          </a:p>
        </p:txBody>
      </p:sp>
    </p:spTree>
    <p:extLst>
      <p:ext uri="{BB962C8B-B14F-4D97-AF65-F5344CB8AC3E}">
        <p14:creationId xmlns:p14="http://schemas.microsoft.com/office/powerpoint/2010/main" val="128426312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ID Labels</a:t>
            </a:r>
          </a:p>
        </p:txBody>
      </p:sp>
      <p:sp>
        <p:nvSpPr>
          <p:cNvPr id="2" name="Content Placeholder 1"/>
          <p:cNvSpPr>
            <a:spLocks noGrp="1"/>
          </p:cNvSpPr>
          <p:nvPr>
            <p:ph idx="1"/>
          </p:nvPr>
        </p:nvSpPr>
        <p:spPr/>
        <p:txBody>
          <a:bodyPr>
            <a:normAutofit/>
          </a:bodyPr>
          <a:lstStyle/>
          <a:p>
            <a:pPr>
              <a:defRPr/>
            </a:pPr>
            <a:r>
              <a:rPr lang="en-US" b="1" dirty="0">
                <a:solidFill>
                  <a:sysClr val="windowText" lastClr="000000"/>
                </a:solidFill>
                <a:latin typeface="+mn-lt"/>
              </a:rPr>
              <a:t>The student ID label will override any bubbled demographic information on the test</a:t>
            </a:r>
            <a:endParaRPr lang="en-US" sz="900" dirty="0">
              <a:solidFill>
                <a:sysClr val="windowText" lastClr="000000"/>
              </a:solidFill>
              <a:latin typeface="+mn-lt"/>
            </a:endParaRPr>
          </a:p>
          <a:p>
            <a:pPr>
              <a:defRPr/>
            </a:pPr>
            <a:endParaRPr lang="en-US" dirty="0">
              <a:solidFill>
                <a:sysClr val="windowText" lastClr="000000"/>
              </a:solidFill>
              <a:latin typeface="+mn-lt"/>
            </a:endParaRPr>
          </a:p>
          <a:p>
            <a:pPr>
              <a:defRPr/>
            </a:pPr>
            <a:r>
              <a:rPr lang="en-US" dirty="0">
                <a:solidFill>
                  <a:sysClr val="windowText" lastClr="000000"/>
                </a:solidFill>
                <a:latin typeface="+mn-lt"/>
              </a:rPr>
              <a:t>Set aside student ID labels that were not used to be securely destroyed/shredded (e.g., student left district, parent excuse)</a:t>
            </a:r>
            <a:endParaRPr lang="en-US" sz="900" dirty="0">
              <a:solidFill>
                <a:sysClr val="windowText" lastClr="000000"/>
              </a:solidFill>
              <a:latin typeface="+mn-lt"/>
            </a:endParaRPr>
          </a:p>
          <a:p>
            <a:pPr>
              <a:defRPr/>
            </a:pPr>
            <a:endParaRPr lang="en-US" dirty="0">
              <a:solidFill>
                <a:sysClr val="windowText" lastClr="000000"/>
              </a:solidFill>
              <a:latin typeface="+mn-lt"/>
            </a:endParaRPr>
          </a:p>
          <a:p>
            <a:pPr>
              <a:defRPr/>
            </a:pPr>
            <a:r>
              <a:rPr lang="en-US" dirty="0">
                <a:solidFill>
                  <a:sysClr val="windowText" lastClr="000000"/>
                </a:solidFill>
                <a:latin typeface="+mn-lt"/>
              </a:rPr>
              <a:t>If an ID label is not available, complete </a:t>
            </a:r>
            <a:r>
              <a:rPr lang="en-US" b="1" dirty="0">
                <a:solidFill>
                  <a:sysClr val="windowText" lastClr="000000"/>
                </a:solidFill>
                <a:latin typeface="+mn-lt"/>
              </a:rPr>
              <a:t>all</a:t>
            </a:r>
            <a:r>
              <a:rPr lang="en-US" dirty="0">
                <a:solidFill>
                  <a:sysClr val="windowText" lastClr="000000"/>
                </a:solidFill>
                <a:latin typeface="+mn-lt"/>
              </a:rPr>
              <a:t> fields on the test data grid (</a:t>
            </a:r>
            <a:r>
              <a:rPr lang="en-US" b="1" dirty="0">
                <a:solidFill>
                  <a:sysClr val="windowText" lastClr="000000"/>
                </a:solidFill>
                <a:latin typeface="+mn-lt"/>
              </a:rPr>
              <a:t>must</a:t>
            </a:r>
            <a:r>
              <a:rPr lang="en-US" dirty="0">
                <a:solidFill>
                  <a:sysClr val="windowText" lastClr="000000"/>
                </a:solidFill>
                <a:latin typeface="+mn-lt"/>
              </a:rPr>
              <a:t> match info in PAnext)</a:t>
            </a:r>
          </a:p>
          <a:p>
            <a:pPr lvl="1">
              <a:defRPr/>
            </a:pPr>
            <a:r>
              <a:rPr lang="en-US" dirty="0">
                <a:solidFill>
                  <a:sysClr val="windowText" lastClr="000000"/>
                </a:solidFill>
              </a:rPr>
              <a:t>Incomplete or incorrect bubbling will lead to </a:t>
            </a:r>
            <a:r>
              <a:rPr lang="en-US" b="1" dirty="0">
                <a:solidFill>
                  <a:sysClr val="windowText" lastClr="000000"/>
                </a:solidFill>
              </a:rPr>
              <a:t>rejected student tests </a:t>
            </a:r>
            <a:r>
              <a:rPr lang="en-US" dirty="0">
                <a:solidFill>
                  <a:sysClr val="windowText" lastClr="000000"/>
                </a:solidFill>
              </a:rPr>
              <a:t>that must be resolved by the </a:t>
            </a:r>
            <a:r>
              <a:rPr lang="en-US" dirty="0" smtClean="0">
                <a:solidFill>
                  <a:sysClr val="windowText" lastClr="000000"/>
                </a:solidFill>
              </a:rPr>
              <a:t>district</a:t>
            </a:r>
            <a:endParaRPr lang="en-US" dirty="0">
              <a:solidFill>
                <a:sysClr val="windowText" lastClr="000000"/>
              </a:solidFill>
            </a:endParaRPr>
          </a:p>
        </p:txBody>
      </p:sp>
    </p:spTree>
    <p:extLst>
      <p:ext uri="{BB962C8B-B14F-4D97-AF65-F5344CB8AC3E}">
        <p14:creationId xmlns:p14="http://schemas.microsoft.com/office/powerpoint/2010/main" val="807764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Timeline &amp;</a:t>
            </a:r>
            <a:br>
              <a:rPr lang="en-US" sz="3200" dirty="0">
                <a:solidFill>
                  <a:srgbClr val="000000"/>
                </a:solidFill>
              </a:rPr>
            </a:br>
            <a:r>
              <a:rPr lang="en-US" sz="3200" dirty="0">
                <a:solidFill>
                  <a:srgbClr val="000000"/>
                </a:solidFill>
              </a:rPr>
              <a:t>Assessment Structure</a:t>
            </a:r>
          </a:p>
        </p:txBody>
      </p:sp>
      <p:sp>
        <p:nvSpPr>
          <p:cNvPr id="3" name="Date Placeholder 2">
            <a:extLst>
              <a:ext uri="{FF2B5EF4-FFF2-40B4-BE49-F238E27FC236}">
                <a16:creationId xmlns:a16="http://schemas.microsoft.com/office/drawing/2014/main" xmlns="" id="{2795921C-C604-4276-92B7-DC65DC81FB9A}"/>
              </a:ext>
            </a:extLst>
          </p:cNvPr>
          <p:cNvSpPr>
            <a:spLocks noGrp="1"/>
          </p:cNvSpPr>
          <p:nvPr>
            <p:ph type="dt" sz="half" idx="4294967295"/>
          </p:nvPr>
        </p:nvSpPr>
        <p:spPr>
          <a:xfrm>
            <a:off x="0" y="6537325"/>
            <a:ext cx="2057400" cy="184150"/>
          </a:xfrm>
          <a:prstGeom prst="rect">
            <a:avLst/>
          </a:prstGeom>
        </p:spPr>
        <p:txBody>
          <a:bodyPr/>
          <a:lstStyle/>
          <a:p>
            <a:fld id="{1AB3EE09-D361-4D77-8D73-BB9378B8F0D7}"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199850654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 PBT Rejected Student Tests</a:t>
            </a:r>
          </a:p>
        </p:txBody>
      </p:sp>
      <p:sp>
        <p:nvSpPr>
          <p:cNvPr id="2" name="Content Placeholder 1"/>
          <p:cNvSpPr>
            <a:spLocks noGrp="1"/>
          </p:cNvSpPr>
          <p:nvPr>
            <p:ph idx="1"/>
          </p:nvPr>
        </p:nvSpPr>
        <p:spPr/>
        <p:txBody>
          <a:bodyPr>
            <a:noAutofit/>
          </a:bodyPr>
          <a:lstStyle/>
          <a:p>
            <a:pPr>
              <a:defRPr/>
            </a:pPr>
            <a:r>
              <a:rPr lang="en-US" sz="2000" dirty="0">
                <a:solidFill>
                  <a:sysClr val="windowText" lastClr="000000"/>
                </a:solidFill>
                <a:latin typeface="+mn-lt"/>
              </a:rPr>
              <a:t>Rejected student tests are paper tests that were returned for scoring but cannot be matched to a student registration in PAnext</a:t>
            </a:r>
          </a:p>
          <a:p>
            <a:pPr lvl="1">
              <a:defRPr/>
            </a:pPr>
            <a:r>
              <a:rPr lang="en-US" dirty="0">
                <a:solidFill>
                  <a:sysClr val="windowText" lastClr="000000"/>
                </a:solidFill>
              </a:rPr>
              <a:t>Notification received through PAnext (est. mid-May)</a:t>
            </a:r>
          </a:p>
          <a:p>
            <a:pPr lvl="1">
              <a:defRPr/>
            </a:pPr>
            <a:r>
              <a:rPr lang="en-US" dirty="0">
                <a:solidFill>
                  <a:sysClr val="windowText" lastClr="000000"/>
                </a:solidFill>
              </a:rPr>
              <a:t>Tests will not be scored if left unresolved</a:t>
            </a:r>
          </a:p>
          <a:p>
            <a:pPr>
              <a:defRPr/>
            </a:pPr>
            <a:endParaRPr lang="en-US" sz="2000" dirty="0">
              <a:solidFill>
                <a:sysClr val="windowText" lastClr="000000"/>
              </a:solidFill>
              <a:latin typeface="+mn-lt"/>
            </a:endParaRPr>
          </a:p>
          <a:p>
            <a:pPr>
              <a:defRPr/>
            </a:pPr>
            <a:r>
              <a:rPr lang="en-US" sz="2000" dirty="0">
                <a:solidFill>
                  <a:sysClr val="windowText" lastClr="000000"/>
                </a:solidFill>
                <a:latin typeface="+mn-lt"/>
              </a:rPr>
              <a:t>Created when:</a:t>
            </a:r>
          </a:p>
          <a:p>
            <a:pPr lvl="1">
              <a:defRPr/>
            </a:pPr>
            <a:r>
              <a:rPr lang="en-US" b="1" dirty="0">
                <a:solidFill>
                  <a:sysClr val="windowText" lastClr="000000"/>
                </a:solidFill>
              </a:rPr>
              <a:t>All 6 student fields </a:t>
            </a:r>
            <a:r>
              <a:rPr lang="en-US" dirty="0">
                <a:solidFill>
                  <a:sysClr val="windowText" lastClr="000000"/>
                </a:solidFill>
              </a:rPr>
              <a:t>on the paper test data grid do not match PAnext</a:t>
            </a:r>
          </a:p>
          <a:p>
            <a:pPr lvl="2">
              <a:defRPr/>
            </a:pPr>
            <a:r>
              <a:rPr lang="en-US" sz="2000" dirty="0">
                <a:solidFill>
                  <a:sysClr val="windowText" lastClr="000000"/>
                </a:solidFill>
              </a:rPr>
              <a:t>First name, last name, SASID, gender, date of birth, grade</a:t>
            </a:r>
          </a:p>
          <a:p>
            <a:pPr lvl="1">
              <a:defRPr/>
            </a:pPr>
            <a:r>
              <a:rPr lang="en-US" dirty="0">
                <a:solidFill>
                  <a:sysClr val="windowText" lastClr="000000"/>
                </a:solidFill>
              </a:rPr>
              <a:t>Organization code cannot be matched</a:t>
            </a:r>
          </a:p>
          <a:p>
            <a:pPr lvl="1">
              <a:defRPr/>
            </a:pPr>
            <a:r>
              <a:rPr lang="en-US" dirty="0">
                <a:solidFill>
                  <a:sysClr val="windowText" lastClr="000000"/>
                </a:solidFill>
              </a:rPr>
              <a:t>If student was registered for a CBT test but took the PBT version</a:t>
            </a:r>
          </a:p>
          <a:p>
            <a:pPr lvl="2" indent="-342900">
              <a:defRPr/>
            </a:pPr>
            <a:r>
              <a:rPr lang="en-US" sz="2000" dirty="0">
                <a:solidFill>
                  <a:sysClr val="windowText" lastClr="000000"/>
                </a:solidFill>
              </a:rPr>
              <a:t>Remove any form-dependent CBT accommodations and change the test to </a:t>
            </a:r>
            <a:r>
              <a:rPr lang="en-US" sz="2000" dirty="0" smtClean="0">
                <a:solidFill>
                  <a:sysClr val="windowText" lastClr="000000"/>
                </a:solidFill>
              </a:rPr>
              <a:t>PBT</a:t>
            </a:r>
            <a:endParaRPr lang="en-US" sz="2000" dirty="0">
              <a:solidFill>
                <a:sysClr val="windowText" lastClr="000000"/>
              </a:solidFill>
            </a:endParaRPr>
          </a:p>
        </p:txBody>
      </p:sp>
    </p:spTree>
    <p:extLst>
      <p:ext uri="{BB962C8B-B14F-4D97-AF65-F5344CB8AC3E}">
        <p14:creationId xmlns:p14="http://schemas.microsoft.com/office/powerpoint/2010/main" val="117821031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Return Shipping Labels &amp; Header Sheets</a:t>
            </a:r>
          </a:p>
        </p:txBody>
      </p:sp>
      <p:sp>
        <p:nvSpPr>
          <p:cNvPr id="2" name="Content Placeholder 1"/>
          <p:cNvSpPr>
            <a:spLocks noGrp="1"/>
          </p:cNvSpPr>
          <p:nvPr>
            <p:ph idx="1"/>
          </p:nvPr>
        </p:nvSpPr>
        <p:spPr/>
        <p:txBody>
          <a:bodyPr>
            <a:noAutofit/>
          </a:bodyPr>
          <a:lstStyle/>
          <a:p>
            <a:pPr>
              <a:defRPr/>
            </a:pPr>
            <a:r>
              <a:rPr lang="en-US" sz="2800" dirty="0">
                <a:solidFill>
                  <a:sysClr val="windowText" lastClr="000000"/>
                </a:solidFill>
                <a:latin typeface="+mn-lt"/>
              </a:rPr>
              <a:t>Ensure labels and header sheets are received in initial shipment</a:t>
            </a:r>
          </a:p>
          <a:p>
            <a:pPr lvl="1">
              <a:defRPr/>
            </a:pPr>
            <a:r>
              <a:rPr lang="en-US" sz="2400" dirty="0">
                <a:solidFill>
                  <a:prstClr val="black"/>
                </a:solidFill>
              </a:rPr>
              <a:t>Included in DAC and SAC kits</a:t>
            </a:r>
          </a:p>
          <a:p>
            <a:pPr lvl="1">
              <a:defRPr/>
            </a:pPr>
            <a:r>
              <a:rPr lang="en-US" sz="2400" dirty="0">
                <a:solidFill>
                  <a:sysClr val="windowText" lastClr="000000"/>
                </a:solidFill>
              </a:rPr>
              <a:t>Additional orders for return materials </a:t>
            </a:r>
            <a:r>
              <a:rPr lang="en-US" sz="2400" b="1" dirty="0">
                <a:solidFill>
                  <a:sysClr val="windowText" lastClr="000000"/>
                </a:solidFill>
              </a:rPr>
              <a:t>will not </a:t>
            </a:r>
            <a:r>
              <a:rPr lang="en-US" sz="2400" dirty="0">
                <a:solidFill>
                  <a:sysClr val="windowText" lastClr="000000"/>
                </a:solidFill>
              </a:rPr>
              <a:t>be overnighted</a:t>
            </a:r>
          </a:p>
          <a:p>
            <a:pPr lvl="2">
              <a:defRPr/>
            </a:pPr>
            <a:r>
              <a:rPr lang="en-US" sz="2000" dirty="0">
                <a:solidFill>
                  <a:sysClr val="windowText" lastClr="000000"/>
                </a:solidFill>
                <a:highlight>
                  <a:srgbClr val="FFC846"/>
                </a:highlight>
              </a:rPr>
              <a:t>Scorable</a:t>
            </a:r>
            <a:r>
              <a:rPr lang="en-US" sz="2000" dirty="0">
                <a:solidFill>
                  <a:sysClr val="windowText" lastClr="000000"/>
                </a:solidFill>
              </a:rPr>
              <a:t> material must be picked up by May 1*</a:t>
            </a:r>
          </a:p>
          <a:p>
            <a:pPr lvl="2">
              <a:defRPr/>
            </a:pPr>
            <a:r>
              <a:rPr lang="en-US" sz="2000" dirty="0">
                <a:solidFill>
                  <a:sysClr val="windowText" lastClr="000000"/>
                </a:solidFill>
                <a:highlight>
                  <a:srgbClr val="6EC4E8"/>
                </a:highlight>
              </a:rPr>
              <a:t>Nonscorable</a:t>
            </a:r>
            <a:r>
              <a:rPr lang="en-US" sz="2000" dirty="0">
                <a:solidFill>
                  <a:sysClr val="windowText" lastClr="000000"/>
                </a:solidFill>
              </a:rPr>
              <a:t> material must be picked up by May 3</a:t>
            </a:r>
          </a:p>
          <a:p>
            <a:pPr>
              <a:defRPr/>
            </a:pPr>
            <a:endParaRPr lang="en-US" dirty="0">
              <a:solidFill>
                <a:sysClr val="windowText" lastClr="000000"/>
              </a:solidFill>
              <a:latin typeface="+mn-lt"/>
            </a:endParaRPr>
          </a:p>
          <a:p>
            <a:pPr>
              <a:defRPr/>
            </a:pPr>
            <a:r>
              <a:rPr lang="en-US" dirty="0">
                <a:solidFill>
                  <a:sysClr val="windowText" lastClr="000000"/>
                </a:solidFill>
                <a:latin typeface="+mn-lt"/>
              </a:rPr>
              <a:t>*If </a:t>
            </a:r>
            <a:r>
              <a:rPr lang="en-US" dirty="0">
                <a:solidFill>
                  <a:sysClr val="windowText" lastClr="000000"/>
                </a:solidFill>
                <a:highlight>
                  <a:srgbClr val="FFC846"/>
                </a:highlight>
                <a:latin typeface="+mn-lt"/>
              </a:rPr>
              <a:t>scorable</a:t>
            </a:r>
            <a:r>
              <a:rPr lang="en-US" dirty="0">
                <a:solidFill>
                  <a:sysClr val="windowText" lastClr="000000"/>
                </a:solidFill>
                <a:latin typeface="+mn-lt"/>
              </a:rPr>
              <a:t> materials are </a:t>
            </a:r>
            <a:r>
              <a:rPr lang="en-US" b="1" dirty="0">
                <a:solidFill>
                  <a:sysClr val="windowText" lastClr="000000"/>
                </a:solidFill>
                <a:latin typeface="+mn-lt"/>
              </a:rPr>
              <a:t>not</a:t>
            </a:r>
            <a:r>
              <a:rPr lang="en-US" dirty="0">
                <a:solidFill>
                  <a:sysClr val="windowText" lastClr="000000"/>
                </a:solidFill>
                <a:latin typeface="+mn-lt"/>
              </a:rPr>
              <a:t> picked up by May 1, 2019 </a:t>
            </a:r>
            <a:r>
              <a:rPr lang="en-US" i="1" dirty="0">
                <a:solidFill>
                  <a:sysClr val="windowText" lastClr="000000"/>
                </a:solidFill>
                <a:latin typeface="+mn-lt"/>
              </a:rPr>
              <a:t>there is no guarantee </a:t>
            </a:r>
            <a:r>
              <a:rPr lang="en-US" dirty="0">
                <a:solidFill>
                  <a:sysClr val="windowText" lastClr="000000"/>
                </a:solidFill>
                <a:latin typeface="+mn-lt"/>
              </a:rPr>
              <a:t>that records for these PBT students </a:t>
            </a:r>
            <a:r>
              <a:rPr lang="en-US" b="1" dirty="0">
                <a:solidFill>
                  <a:sysClr val="windowText" lastClr="000000"/>
                </a:solidFill>
                <a:latin typeface="+mn-lt"/>
              </a:rPr>
              <a:t>will be included in SBD or scored</a:t>
            </a:r>
            <a:r>
              <a:rPr lang="en-US" dirty="0" smtClean="0">
                <a:solidFill>
                  <a:sysClr val="windowText" lastClr="000000"/>
                </a:solidFill>
                <a:latin typeface="+mn-lt"/>
              </a:rPr>
              <a:t>.</a:t>
            </a:r>
            <a:endParaRPr lang="en-US" dirty="0">
              <a:solidFill>
                <a:sysClr val="windowText" lastClr="000000"/>
              </a:solidFill>
              <a:latin typeface="+mn-lt"/>
            </a:endParaRPr>
          </a:p>
        </p:txBody>
      </p:sp>
    </p:spTree>
    <p:extLst>
      <p:ext uri="{BB962C8B-B14F-4D97-AF65-F5344CB8AC3E}">
        <p14:creationId xmlns:p14="http://schemas.microsoft.com/office/powerpoint/2010/main" val="1644990367"/>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Packing Materials</a:t>
            </a:r>
          </a:p>
        </p:txBody>
      </p:sp>
      <p:sp>
        <p:nvSpPr>
          <p:cNvPr id="2" name="Content Placeholder 1"/>
          <p:cNvSpPr>
            <a:spLocks noGrp="1"/>
          </p:cNvSpPr>
          <p:nvPr>
            <p:ph idx="1"/>
          </p:nvPr>
        </p:nvSpPr>
        <p:spPr/>
        <p:txBody>
          <a:bodyPr>
            <a:normAutofit/>
          </a:bodyPr>
          <a:lstStyle/>
          <a:p>
            <a:pPr marL="0" lvl="2" indent="0" eaLnBrk="0" fontAlgn="base" hangingPunct="0">
              <a:spcBef>
                <a:spcPts val="0"/>
              </a:spcBef>
              <a:spcAft>
                <a:spcPct val="0"/>
              </a:spcAft>
              <a:buClr>
                <a:srgbClr val="8F23B3"/>
              </a:buClr>
              <a:buSzPct val="100000"/>
              <a:buNone/>
              <a:defRPr/>
            </a:pPr>
            <a:r>
              <a:rPr lang="en-US" sz="2000" b="1" dirty="0">
                <a:solidFill>
                  <a:sysClr val="windowText" lastClr="000000"/>
                </a:solidFill>
                <a:cs typeface="Arial" charset="0"/>
              </a:rPr>
              <a:t>Checklist to prepare materials for packing:</a:t>
            </a:r>
            <a:endParaRPr lang="en-US" sz="2000" dirty="0">
              <a:solidFill>
                <a:sysClr val="windowText" lastClr="000000"/>
              </a:solidFill>
              <a:cs typeface="Arial" charset="0"/>
            </a:endParaRPr>
          </a:p>
          <a:p>
            <a:pPr marL="914400" indent="-274638">
              <a:spcBef>
                <a:spcPts val="600"/>
              </a:spcBef>
              <a:buFont typeface="Wingdings" pitchFamily="2" charset="2"/>
              <a:buChar char="q"/>
              <a:defRPr/>
            </a:pPr>
            <a:r>
              <a:rPr lang="en-US" sz="2000" dirty="0">
                <a:solidFill>
                  <a:sysClr val="windowText" lastClr="000000"/>
                </a:solidFill>
                <a:latin typeface="+mn-lt"/>
                <a:cs typeface="Arial" charset="0"/>
              </a:rPr>
              <a:t>DAC receives materials from the SAC</a:t>
            </a:r>
          </a:p>
          <a:p>
            <a:pPr marL="914400" indent="-274638">
              <a:spcBef>
                <a:spcPts val="600"/>
              </a:spcBef>
              <a:buFont typeface="Wingdings" pitchFamily="2" charset="2"/>
              <a:buChar char="q"/>
              <a:defRPr/>
            </a:pPr>
            <a:r>
              <a:rPr lang="en-US" sz="2000" dirty="0">
                <a:solidFill>
                  <a:sysClr val="windowText" lastClr="000000"/>
                </a:solidFill>
                <a:latin typeface="+mn-lt"/>
                <a:cs typeface="Arial" charset="0"/>
              </a:rPr>
              <a:t>Each scorable </a:t>
            </a:r>
            <a:r>
              <a:rPr lang="en-US" sz="2000" dirty="0">
                <a:solidFill>
                  <a:sysClr val="windowText" lastClr="000000"/>
                </a:solidFill>
                <a:latin typeface="+mn-lt"/>
              </a:rPr>
              <a:t>test material has</a:t>
            </a:r>
            <a:r>
              <a:rPr lang="en-US" sz="2000" dirty="0">
                <a:solidFill>
                  <a:sysClr val="windowText" lastClr="000000"/>
                </a:solidFill>
                <a:latin typeface="+mn-lt"/>
                <a:cs typeface="Arial" charset="0"/>
              </a:rPr>
              <a:t> a student ID label or hand-gridded student demographic data</a:t>
            </a:r>
          </a:p>
          <a:p>
            <a:pPr marL="914400" indent="-274638">
              <a:spcBef>
                <a:spcPts val="600"/>
              </a:spcBef>
              <a:buFont typeface="Wingdings" pitchFamily="2" charset="2"/>
              <a:buChar char="q"/>
              <a:defRPr/>
            </a:pPr>
            <a:r>
              <a:rPr lang="en-US" sz="2000" dirty="0">
                <a:solidFill>
                  <a:sysClr val="windowText" lastClr="000000"/>
                </a:solidFill>
                <a:latin typeface="+mn-lt"/>
                <a:cs typeface="Arial" charset="0"/>
              </a:rPr>
              <a:t>School header sheets are completed for each grade level </a:t>
            </a:r>
            <a:r>
              <a:rPr lang="en-US" sz="2000" dirty="0">
                <a:solidFill>
                  <a:prstClr val="black"/>
                </a:solidFill>
                <a:latin typeface="+mn-lt"/>
                <a:cs typeface="Arial" charset="0"/>
              </a:rPr>
              <a:t>and/or subject</a:t>
            </a:r>
          </a:p>
          <a:p>
            <a:pPr marL="1371600" lvl="2" indent="-274638">
              <a:spcBef>
                <a:spcPts val="600"/>
              </a:spcBef>
              <a:buFont typeface="Wingdings" pitchFamily="2" charset="2"/>
              <a:buChar char="q"/>
              <a:defRPr/>
            </a:pPr>
            <a:r>
              <a:rPr lang="en-US" sz="2000" dirty="0">
                <a:solidFill>
                  <a:sysClr val="windowText" lastClr="000000"/>
                </a:solidFill>
                <a:cs typeface="Arial" charset="0"/>
              </a:rPr>
              <a:t>Ex: All Grade 7 ELA are under one header sheet for the school</a:t>
            </a:r>
            <a:endParaRPr lang="en-US" sz="2000" dirty="0">
              <a:solidFill>
                <a:sysClr val="windowText" lastClr="000000"/>
              </a:solidFill>
            </a:endParaRPr>
          </a:p>
          <a:p>
            <a:pPr marL="914400" indent="-274638">
              <a:spcBef>
                <a:spcPts val="600"/>
              </a:spcBef>
              <a:buFont typeface="Wingdings" pitchFamily="2" charset="2"/>
              <a:buChar char="q"/>
              <a:defRPr/>
            </a:pPr>
            <a:r>
              <a:rPr lang="en-US" sz="2000" dirty="0">
                <a:solidFill>
                  <a:prstClr val="black"/>
                </a:solidFill>
                <a:latin typeface="+mn-lt"/>
              </a:rPr>
              <a:t>All materials are packed in the boxes in which they were delivered</a:t>
            </a:r>
          </a:p>
          <a:p>
            <a:pPr marL="914400" indent="-274638">
              <a:spcBef>
                <a:spcPts val="600"/>
              </a:spcBef>
              <a:buFont typeface="Wingdings" pitchFamily="2" charset="2"/>
              <a:buChar char="q"/>
              <a:defRPr/>
            </a:pPr>
            <a:r>
              <a:rPr lang="en-US" sz="2000" dirty="0">
                <a:solidFill>
                  <a:sysClr val="windowText" lastClr="000000"/>
                </a:solidFill>
                <a:latin typeface="+mn-lt"/>
              </a:rPr>
              <a:t>Boxes are not overfilled (under filled boxes are packed with crumpled paper)</a:t>
            </a:r>
          </a:p>
          <a:p>
            <a:pPr marL="914400" indent="-274638">
              <a:spcBef>
                <a:spcPts val="600"/>
              </a:spcBef>
              <a:buFont typeface="Wingdings" pitchFamily="2" charset="2"/>
              <a:buChar char="q"/>
              <a:defRPr/>
            </a:pPr>
            <a:r>
              <a:rPr lang="en-US" sz="2000" dirty="0">
                <a:solidFill>
                  <a:sysClr val="windowText" lastClr="000000"/>
                </a:solidFill>
                <a:latin typeface="+mn-lt"/>
              </a:rPr>
              <a:t>One return shipping label (</a:t>
            </a:r>
            <a:r>
              <a:rPr lang="en-US" sz="2000" b="1" dirty="0">
                <a:solidFill>
                  <a:sysClr val="windowText" lastClr="000000"/>
                </a:solidFill>
                <a:highlight>
                  <a:srgbClr val="FFC846"/>
                </a:highlight>
                <a:latin typeface="+mn-lt"/>
              </a:rPr>
              <a:t>scorable</a:t>
            </a:r>
            <a:r>
              <a:rPr lang="en-US" sz="2000" dirty="0">
                <a:solidFill>
                  <a:sysClr val="windowText" lastClr="000000"/>
                </a:solidFill>
                <a:latin typeface="+mn-lt"/>
              </a:rPr>
              <a:t> or </a:t>
            </a:r>
            <a:r>
              <a:rPr lang="en-US" sz="2000" b="1" dirty="0">
                <a:solidFill>
                  <a:sysClr val="windowText" lastClr="000000"/>
                </a:solidFill>
                <a:highlight>
                  <a:srgbClr val="6EC4E8"/>
                </a:highlight>
                <a:latin typeface="+mn-lt"/>
              </a:rPr>
              <a:t>nonscorable</a:t>
            </a:r>
            <a:r>
              <a:rPr lang="en-US" sz="2000" dirty="0">
                <a:solidFill>
                  <a:sysClr val="windowText" lastClr="000000"/>
                </a:solidFill>
                <a:latin typeface="+mn-lt"/>
              </a:rPr>
              <a:t>) and one UPS label is placed on the top of each </a:t>
            </a:r>
            <a:r>
              <a:rPr lang="en-US" sz="2000" dirty="0" smtClean="0">
                <a:solidFill>
                  <a:sysClr val="windowText" lastClr="000000"/>
                </a:solidFill>
                <a:latin typeface="+mn-lt"/>
              </a:rPr>
              <a:t>box</a:t>
            </a:r>
            <a:endParaRPr lang="en-US" sz="2000" dirty="0">
              <a:solidFill>
                <a:sysClr val="windowText" lastClr="000000"/>
              </a:solidFill>
              <a:latin typeface="+mn-lt"/>
            </a:endParaRPr>
          </a:p>
        </p:txBody>
      </p:sp>
    </p:spTree>
    <p:extLst>
      <p:ext uri="{BB962C8B-B14F-4D97-AF65-F5344CB8AC3E}">
        <p14:creationId xmlns:p14="http://schemas.microsoft.com/office/powerpoint/2010/main" val="48845181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Materials Must be Returned</a:t>
            </a:r>
          </a:p>
        </p:txBody>
      </p:sp>
      <p:sp>
        <p:nvSpPr>
          <p:cNvPr id="2" name="Content Placeholder 1"/>
          <p:cNvSpPr>
            <a:spLocks noGrp="1"/>
          </p:cNvSpPr>
          <p:nvPr>
            <p:ph idx="1"/>
          </p:nvPr>
        </p:nvSpPr>
        <p:spPr/>
        <p:txBody>
          <a:bodyPr>
            <a:noAutofit/>
          </a:bodyPr>
          <a:lstStyle/>
          <a:p>
            <a:pPr>
              <a:defRPr/>
            </a:pPr>
            <a:r>
              <a:rPr lang="en-US" sz="2000" dirty="0">
                <a:solidFill>
                  <a:sysClr val="windowText" lastClr="000000"/>
                </a:solidFill>
                <a:latin typeface="+mn-lt"/>
              </a:rPr>
              <a:t>Make sure all materials are accounted for and returned</a:t>
            </a:r>
          </a:p>
          <a:p>
            <a:pPr lvl="1" indent="-342900">
              <a:defRPr/>
            </a:pPr>
            <a:r>
              <a:rPr lang="en-US" sz="1800" dirty="0">
                <a:solidFill>
                  <a:sysClr val="windowText" lastClr="000000"/>
                </a:solidFill>
              </a:rPr>
              <a:t>Every test book and oral script has a secure barcode and is tracked by Pearson and CDE</a:t>
            </a:r>
          </a:p>
          <a:p>
            <a:pPr lvl="1" indent="-342900">
              <a:defRPr/>
            </a:pPr>
            <a:r>
              <a:rPr lang="en-US" sz="1800" dirty="0">
                <a:solidFill>
                  <a:sysClr val="windowText" lastClr="000000"/>
                </a:solidFill>
              </a:rPr>
              <a:t>Every secure test item must be returned, including oral scripts for math, science, and social studies</a:t>
            </a:r>
            <a:endParaRPr lang="en-US" sz="1100" dirty="0">
              <a:solidFill>
                <a:sysClr val="windowText" lastClr="000000"/>
              </a:solidFill>
            </a:endParaRPr>
          </a:p>
          <a:p>
            <a:pPr>
              <a:defRPr/>
            </a:pPr>
            <a:endParaRPr lang="en-US" sz="1100" dirty="0">
              <a:solidFill>
                <a:sysClr val="windowText" lastClr="000000"/>
              </a:solidFill>
              <a:latin typeface="+mn-lt"/>
            </a:endParaRPr>
          </a:p>
          <a:p>
            <a:pPr>
              <a:defRPr/>
            </a:pPr>
            <a:r>
              <a:rPr lang="en-US" sz="2000" dirty="0">
                <a:solidFill>
                  <a:sysClr val="windowText" lastClr="000000"/>
                </a:solidFill>
                <a:latin typeface="+mn-lt"/>
              </a:rPr>
              <a:t>If any material must be destroyed locally (contaminated), complete </a:t>
            </a:r>
            <a:r>
              <a:rPr lang="en-US" sz="2000" i="1" dirty="0">
                <a:solidFill>
                  <a:sysClr val="windowText" lastClr="000000"/>
                </a:solidFill>
                <a:latin typeface="+mn-lt"/>
              </a:rPr>
              <a:t>Form to Report Contaminated, Damaged, or Missing Materials (Appendix E)</a:t>
            </a:r>
            <a:r>
              <a:rPr lang="en-US" sz="2000" dirty="0">
                <a:solidFill>
                  <a:sysClr val="windowText" lastClr="000000"/>
                </a:solidFill>
                <a:latin typeface="+mn-lt"/>
              </a:rPr>
              <a:t> and notify CDE</a:t>
            </a:r>
          </a:p>
          <a:p>
            <a:pPr>
              <a:defRPr/>
            </a:pPr>
            <a:endParaRPr lang="en-US" sz="1100" dirty="0">
              <a:solidFill>
                <a:sysClr val="windowText" lastClr="000000"/>
              </a:solidFill>
              <a:latin typeface="+mn-lt"/>
            </a:endParaRPr>
          </a:p>
          <a:p>
            <a:pPr>
              <a:defRPr/>
            </a:pPr>
            <a:r>
              <a:rPr lang="en-US" sz="2000" dirty="0">
                <a:solidFill>
                  <a:sysClr val="windowText" lastClr="000000"/>
                </a:solidFill>
                <a:latin typeface="+mn-lt"/>
              </a:rPr>
              <a:t>Keep track of UPS tracking numbers when returning materials to Pearson</a:t>
            </a:r>
            <a:endParaRPr lang="en-US" sz="1100" dirty="0">
              <a:solidFill>
                <a:sysClr val="windowText" lastClr="000000"/>
              </a:solidFill>
              <a:latin typeface="+mn-lt"/>
            </a:endParaRPr>
          </a:p>
          <a:p>
            <a:pPr>
              <a:defRPr/>
            </a:pPr>
            <a:endParaRPr lang="en-US" sz="1100" dirty="0">
              <a:solidFill>
                <a:sysClr val="windowText" lastClr="000000"/>
              </a:solidFill>
              <a:latin typeface="+mn-lt"/>
            </a:endParaRPr>
          </a:p>
          <a:p>
            <a:pPr>
              <a:defRPr/>
            </a:pPr>
            <a:r>
              <a:rPr lang="en-US" sz="2000" dirty="0">
                <a:solidFill>
                  <a:sysClr val="windowText" lastClr="000000"/>
                </a:solidFill>
                <a:latin typeface="+mn-lt"/>
              </a:rPr>
              <a:t>If secure materials are not returned after testing, there is a process that must be followed to document each item that is </a:t>
            </a:r>
            <a:r>
              <a:rPr lang="en-US" sz="2000" dirty="0" smtClean="0">
                <a:solidFill>
                  <a:sysClr val="windowText" lastClr="000000"/>
                </a:solidFill>
                <a:latin typeface="+mn-lt"/>
              </a:rPr>
              <a:t>missing</a:t>
            </a:r>
            <a:endParaRPr lang="en-US" sz="2000" dirty="0">
              <a:solidFill>
                <a:sysClr val="windowText" lastClr="000000"/>
              </a:solidFill>
              <a:latin typeface="+mn-lt"/>
            </a:endParaRPr>
          </a:p>
        </p:txBody>
      </p:sp>
    </p:spTree>
    <p:extLst>
      <p:ext uri="{BB962C8B-B14F-4D97-AF65-F5344CB8AC3E}">
        <p14:creationId xmlns:p14="http://schemas.microsoft.com/office/powerpoint/2010/main" val="35411663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Secure Materials Must be Returned</a:t>
            </a:r>
          </a:p>
        </p:txBody>
      </p:sp>
      <p:sp>
        <p:nvSpPr>
          <p:cNvPr id="2" name="Content Placeholder 1"/>
          <p:cNvSpPr>
            <a:spLocks noGrp="1"/>
          </p:cNvSpPr>
          <p:nvPr>
            <p:ph idx="1"/>
          </p:nvPr>
        </p:nvSpPr>
        <p:spPr/>
        <p:txBody>
          <a:bodyPr>
            <a:noAutofit/>
          </a:bodyPr>
          <a:lstStyle/>
          <a:p>
            <a:pPr marL="342900" indent="-342900">
              <a:buFont typeface="Arial" panose="020B0604020202020204" pitchFamily="34" charset="0"/>
              <a:buChar char="•"/>
              <a:defRPr/>
            </a:pPr>
            <a:r>
              <a:rPr lang="en-US" sz="2000" dirty="0">
                <a:solidFill>
                  <a:sysClr val="windowText" lastClr="000000"/>
                </a:solidFill>
                <a:latin typeface="+mn-lt"/>
              </a:rPr>
              <a:t>If secure materials are missing, the following documentation must be sent to CDE:</a:t>
            </a:r>
          </a:p>
          <a:p>
            <a:pPr marL="914400" lvl="1" indent="-342900">
              <a:buFont typeface="+mj-lt"/>
              <a:buAutoNum type="arabicPeriod"/>
              <a:defRPr/>
            </a:pPr>
            <a:r>
              <a:rPr lang="en-US" dirty="0">
                <a:solidFill>
                  <a:sysClr val="windowText" lastClr="000000"/>
                </a:solidFill>
              </a:rPr>
              <a:t>Signed statement by the DAC</a:t>
            </a:r>
          </a:p>
          <a:p>
            <a:pPr marL="914400" lvl="1" indent="-342900">
              <a:buFont typeface="+mj-lt"/>
              <a:buAutoNum type="arabicPeriod"/>
              <a:defRPr/>
            </a:pPr>
            <a:r>
              <a:rPr lang="en-US" dirty="0">
                <a:solidFill>
                  <a:sysClr val="windowText" lastClr="000000"/>
                </a:solidFill>
              </a:rPr>
              <a:t>Signed statement by the SAC</a:t>
            </a:r>
          </a:p>
          <a:p>
            <a:pPr marL="914400" lvl="1" indent="-342900">
              <a:buFont typeface="+mj-lt"/>
              <a:buAutoNum type="arabicPeriod"/>
              <a:defRPr/>
            </a:pPr>
            <a:r>
              <a:rPr lang="en-US" dirty="0">
                <a:solidFill>
                  <a:sysClr val="windowText" lastClr="000000"/>
                </a:solidFill>
              </a:rPr>
              <a:t>Signed statements by any other involved personnel</a:t>
            </a:r>
          </a:p>
          <a:p>
            <a:pPr marL="914400" lvl="1" indent="-342900">
              <a:buFont typeface="+mj-lt"/>
              <a:buAutoNum type="arabicPeriod"/>
              <a:defRPr/>
            </a:pPr>
            <a:r>
              <a:rPr lang="en-US" dirty="0">
                <a:solidFill>
                  <a:sysClr val="windowText" lastClr="000000"/>
                </a:solidFill>
              </a:rPr>
              <a:t>Chain of custody documentation</a:t>
            </a:r>
          </a:p>
          <a:p>
            <a:pPr marL="914400" lvl="1" indent="-342900">
              <a:buFont typeface="+mj-lt"/>
              <a:buAutoNum type="arabicPeriod"/>
              <a:defRPr/>
            </a:pPr>
            <a:r>
              <a:rPr lang="en-US" dirty="0">
                <a:solidFill>
                  <a:sysClr val="windowText" lastClr="000000"/>
                </a:solidFill>
              </a:rPr>
              <a:t>Search documentation</a:t>
            </a:r>
          </a:p>
          <a:p>
            <a:pPr marL="914400" lvl="1" indent="-342900">
              <a:buFont typeface="+mj-lt"/>
              <a:buAutoNum type="arabicPeriod"/>
              <a:defRPr/>
            </a:pPr>
            <a:r>
              <a:rPr lang="en-US" dirty="0">
                <a:solidFill>
                  <a:sysClr val="windowText" lastClr="000000"/>
                </a:solidFill>
              </a:rPr>
              <a:t>Copies of signed </a:t>
            </a:r>
            <a:r>
              <a:rPr lang="en-US" i="1" dirty="0">
                <a:solidFill>
                  <a:sysClr val="windowText" lastClr="000000"/>
                </a:solidFill>
              </a:rPr>
              <a:t>Security Agreement </a:t>
            </a:r>
            <a:r>
              <a:rPr lang="en-US" dirty="0">
                <a:solidFill>
                  <a:sysClr val="windowText" lastClr="000000"/>
                </a:solidFill>
              </a:rPr>
              <a:t>forms for all involved persons</a:t>
            </a:r>
          </a:p>
          <a:p>
            <a:pPr marL="914400" lvl="1" indent="-342900">
              <a:buFont typeface="+mj-lt"/>
              <a:buAutoNum type="arabicPeriod"/>
              <a:defRPr/>
            </a:pPr>
            <a:r>
              <a:rPr lang="en-US" i="1" dirty="0">
                <a:solidFill>
                  <a:sysClr val="windowText" lastClr="000000"/>
                </a:solidFill>
              </a:rPr>
              <a:t>Form to Report Contaminated, Damaged, or Missing Materials</a:t>
            </a:r>
            <a:r>
              <a:rPr lang="en-US" dirty="0">
                <a:solidFill>
                  <a:sysClr val="windowText" lastClr="000000"/>
                </a:solidFill>
              </a:rPr>
              <a:t> </a:t>
            </a:r>
            <a:r>
              <a:rPr lang="en-US" i="1" dirty="0">
                <a:solidFill>
                  <a:sysClr val="windowText" lastClr="000000"/>
                </a:solidFill>
              </a:rPr>
              <a:t>(Appendix E)</a:t>
            </a:r>
          </a:p>
          <a:p>
            <a:pPr marL="342900" indent="-342900">
              <a:buFont typeface="Arial" panose="020B0604020202020204" pitchFamily="34" charset="0"/>
              <a:buChar char="•"/>
              <a:defRPr/>
            </a:pPr>
            <a:r>
              <a:rPr lang="en-US" sz="2000" dirty="0">
                <a:solidFill>
                  <a:sysClr val="windowText" lastClr="000000"/>
                </a:solidFill>
                <a:latin typeface="+mn-lt"/>
              </a:rPr>
              <a:t>Training materials relating to test security may also be requested.</a:t>
            </a:r>
          </a:p>
          <a:p>
            <a:pPr marL="342900" indent="-342900">
              <a:buFont typeface="Arial" panose="020B0604020202020204" pitchFamily="34" charset="0"/>
              <a:buChar char="•"/>
              <a:defRPr/>
            </a:pPr>
            <a:r>
              <a:rPr lang="en-US" sz="2000" dirty="0">
                <a:solidFill>
                  <a:sysClr val="windowText" lastClr="000000"/>
                </a:solidFill>
                <a:latin typeface="+mn-lt"/>
              </a:rPr>
              <a:t>CDE will maintain records of missing materials to identify patterns</a:t>
            </a:r>
            <a:r>
              <a:rPr lang="en-US" sz="2000" dirty="0" smtClean="0">
                <a:solidFill>
                  <a:sysClr val="windowText" lastClr="000000"/>
                </a:solidFill>
                <a:latin typeface="+mn-lt"/>
              </a:rPr>
              <a:t>.</a:t>
            </a:r>
          </a:p>
          <a:p>
            <a:pPr marL="342900" indent="-342900">
              <a:buFont typeface="Arial" panose="020B0604020202020204" pitchFamily="34" charset="0"/>
              <a:buChar char="•"/>
              <a:defRPr/>
            </a:pPr>
            <a:r>
              <a:rPr lang="en-US" sz="2000" b="1" dirty="0" smtClean="0">
                <a:solidFill>
                  <a:srgbClr val="000000"/>
                </a:solidFill>
                <a:latin typeface="+mn-lt"/>
              </a:rPr>
              <a:t>PBT reminder: Must </a:t>
            </a:r>
            <a:r>
              <a:rPr lang="en-US" sz="2000" b="1" dirty="0">
                <a:solidFill>
                  <a:srgbClr val="000000"/>
                </a:solidFill>
                <a:latin typeface="+mn-lt"/>
              </a:rPr>
              <a:t>commit to meeting security requirements, accounting for, and returning all secure materials</a:t>
            </a:r>
          </a:p>
          <a:p>
            <a:pPr marL="342900" indent="-342900">
              <a:buFont typeface="Arial" panose="020B0604020202020204" pitchFamily="34" charset="0"/>
              <a:buChar char="•"/>
              <a:defRPr/>
            </a:pPr>
            <a:endParaRPr lang="en-US" sz="2000" dirty="0">
              <a:solidFill>
                <a:sysClr val="windowText" lastClr="000000"/>
              </a:solidFill>
              <a:latin typeface="+mn-lt"/>
            </a:endParaRPr>
          </a:p>
        </p:txBody>
      </p:sp>
    </p:spTree>
    <p:extLst>
      <p:ext uri="{BB962C8B-B14F-4D97-AF65-F5344CB8AC3E}">
        <p14:creationId xmlns:p14="http://schemas.microsoft.com/office/powerpoint/2010/main" val="25921740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48845" y="2431119"/>
            <a:ext cx="2057400" cy="3232150"/>
          </a:xfrm>
          <a:prstGeom prst="rect">
            <a:avLst/>
          </a:prstGeom>
        </p:spPr>
      </p:pic>
      <p:sp>
        <p:nvSpPr>
          <p:cNvPr id="3" name="Title 2"/>
          <p:cNvSpPr>
            <a:spLocks noGrp="1"/>
          </p:cNvSpPr>
          <p:nvPr>
            <p:ph type="title"/>
          </p:nvPr>
        </p:nvSpPr>
        <p:spPr/>
        <p:txBody>
          <a:bodyPr/>
          <a:lstStyle/>
          <a:p>
            <a:r>
              <a:rPr lang="en-US" dirty="0"/>
              <a:t>Packing </a:t>
            </a:r>
            <a:r>
              <a:rPr lang="en-US" dirty="0" err="1"/>
              <a:t>Scorables</a:t>
            </a:r>
            <a:endParaRPr lang="en-US" dirty="0"/>
          </a:p>
        </p:txBody>
      </p:sp>
      <p:sp>
        <p:nvSpPr>
          <p:cNvPr id="4" name="Content Placeholder 3"/>
          <p:cNvSpPr>
            <a:spLocks noGrp="1"/>
          </p:cNvSpPr>
          <p:nvPr>
            <p:ph idx="1"/>
          </p:nvPr>
        </p:nvSpPr>
        <p:spPr>
          <a:xfrm>
            <a:off x="628650" y="1519026"/>
            <a:ext cx="3364852" cy="4351338"/>
          </a:xfrm>
        </p:spPr>
        <p:txBody>
          <a:bodyPr>
            <a:normAutofit/>
          </a:bodyPr>
          <a:lstStyle/>
          <a:p>
            <a:pPr marL="0" indent="0">
              <a:buNone/>
            </a:pPr>
            <a:r>
              <a:rPr lang="en-US" sz="1800" b="1" dirty="0">
                <a:solidFill>
                  <a:schemeClr val="tx1"/>
                </a:solidFill>
                <a:latin typeface="+mn-lt"/>
              </a:rPr>
              <a:t>Scorable Materials:</a:t>
            </a:r>
          </a:p>
        </p:txBody>
      </p:sp>
      <p:sp>
        <p:nvSpPr>
          <p:cNvPr id="5" name="Content Placeholder 4"/>
          <p:cNvSpPr>
            <a:spLocks noGrp="1"/>
          </p:cNvSpPr>
          <p:nvPr>
            <p:ph idx="4294967295"/>
          </p:nvPr>
        </p:nvSpPr>
        <p:spPr>
          <a:xfrm>
            <a:off x="3937303" y="1519026"/>
            <a:ext cx="4822440" cy="5057775"/>
          </a:xfrm>
        </p:spPr>
        <p:txBody>
          <a:bodyPr>
            <a:normAutofit/>
          </a:bodyPr>
          <a:lstStyle/>
          <a:p>
            <a:pPr marL="0" indent="0">
              <a:buNone/>
            </a:pPr>
            <a:r>
              <a:rPr lang="en-US" sz="1800" b="1" dirty="0"/>
              <a:t>Packing Scorable </a:t>
            </a:r>
            <a:r>
              <a:rPr lang="en-US" sz="1800" b="1" dirty="0" smtClean="0"/>
              <a:t>Materials </a:t>
            </a:r>
            <a:r>
              <a:rPr lang="en-US" sz="1800" b="1" dirty="0"/>
              <a:t>for Return Shipment:</a:t>
            </a:r>
          </a:p>
        </p:txBody>
      </p:sp>
      <p:sp>
        <p:nvSpPr>
          <p:cNvPr id="6" name="Rectangle 5"/>
          <p:cNvSpPr/>
          <p:nvPr/>
        </p:nvSpPr>
        <p:spPr>
          <a:xfrm>
            <a:off x="718378" y="1854693"/>
            <a:ext cx="3599468" cy="369332"/>
          </a:xfrm>
          <a:prstGeom prst="rect">
            <a:avLst/>
          </a:prstGeom>
        </p:spPr>
        <p:txBody>
          <a:bodyPr wrap="square">
            <a:spAutoFit/>
          </a:bodyPr>
          <a:lstStyle/>
          <a:p>
            <a:pPr marL="285750" indent="-285750" fontAlgn="base">
              <a:spcBef>
                <a:spcPct val="0"/>
              </a:spcBef>
              <a:spcAft>
                <a:spcPct val="0"/>
              </a:spcAft>
              <a:buFont typeface="Wingdings" panose="05000000000000000000" pitchFamily="2" charset="2"/>
              <a:buChar char="q"/>
            </a:pPr>
            <a:r>
              <a:rPr lang="en-US" dirty="0">
                <a:solidFill>
                  <a:prstClr val="black"/>
                </a:solidFill>
                <a:latin typeface="Trebuchet MS" panose="020B0603020202020204" pitchFamily="34" charset="0"/>
                <a:ea typeface="ＭＳ Ｐゴシック" pitchFamily="34" charset="-128"/>
              </a:rPr>
              <a:t>Used test </a:t>
            </a:r>
            <a:r>
              <a:rPr lang="en-US" dirty="0" smtClean="0">
                <a:solidFill>
                  <a:prstClr val="black"/>
                </a:solidFill>
                <a:latin typeface="Trebuchet MS" panose="020B0603020202020204" pitchFamily="34" charset="0"/>
                <a:ea typeface="ＭＳ Ｐゴシック" pitchFamily="34" charset="-128"/>
              </a:rPr>
              <a:t>books</a:t>
            </a:r>
            <a:endParaRPr lang="en-US" dirty="0">
              <a:solidFill>
                <a:prstClr val="black"/>
              </a:solidFill>
              <a:latin typeface="Trebuchet MS" panose="020B0603020202020204" pitchFamily="34" charset="0"/>
              <a:ea typeface="ＭＳ Ｐゴシック" pitchFamily="34" charset="-128"/>
            </a:endParaRPr>
          </a:p>
        </p:txBody>
      </p:sp>
      <p:sp>
        <p:nvSpPr>
          <p:cNvPr id="8" name="Rectangle 3"/>
          <p:cNvSpPr txBox="1">
            <a:spLocks noChangeArrowheads="1"/>
          </p:cNvSpPr>
          <p:nvPr/>
        </p:nvSpPr>
        <p:spPr>
          <a:xfrm>
            <a:off x="4407574" y="1854693"/>
            <a:ext cx="4197504" cy="4448229"/>
          </a:xfrm>
          <a:prstGeom prst="rect">
            <a:avLst/>
          </a:prstGeom>
          <a:ln w="38100">
            <a:no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buFont typeface="Wingdings" pitchFamily="2" charset="2"/>
              <a:buChar char="q"/>
              <a:defRPr/>
            </a:pPr>
            <a:r>
              <a:rPr lang="en-US" sz="1800" dirty="0">
                <a:solidFill>
                  <a:prstClr val="black"/>
                </a:solidFill>
              </a:rPr>
              <a:t>Science, social studies, math, ELA, and CSLA materials returned together</a:t>
            </a:r>
          </a:p>
          <a:p>
            <a:pPr>
              <a:spcBef>
                <a:spcPts val="0"/>
              </a:spcBef>
              <a:buFont typeface="Wingdings" pitchFamily="2" charset="2"/>
              <a:buChar char="q"/>
              <a:defRPr/>
            </a:pPr>
            <a:r>
              <a:rPr lang="en-US" sz="1800" dirty="0">
                <a:solidFill>
                  <a:prstClr val="black"/>
                </a:solidFill>
              </a:rPr>
              <a:t>Do not mix </a:t>
            </a:r>
            <a:r>
              <a:rPr lang="en-US" sz="1800" b="1" dirty="0">
                <a:solidFill>
                  <a:prstClr val="black"/>
                </a:solidFill>
                <a:highlight>
                  <a:srgbClr val="FFC846"/>
                </a:highlight>
              </a:rPr>
              <a:t>scorable</a:t>
            </a:r>
            <a:r>
              <a:rPr lang="en-US" sz="1800" dirty="0">
                <a:solidFill>
                  <a:prstClr val="black"/>
                </a:solidFill>
              </a:rPr>
              <a:t> and </a:t>
            </a:r>
            <a:r>
              <a:rPr lang="en-US" sz="1800" b="1" dirty="0">
                <a:solidFill>
                  <a:prstClr val="black"/>
                </a:solidFill>
                <a:highlight>
                  <a:srgbClr val="6EC4E8"/>
                </a:highlight>
              </a:rPr>
              <a:t>nonscorable</a:t>
            </a:r>
            <a:r>
              <a:rPr lang="en-US" sz="1800" dirty="0">
                <a:solidFill>
                  <a:prstClr val="black"/>
                </a:solidFill>
              </a:rPr>
              <a:t> materials in the same box</a:t>
            </a:r>
          </a:p>
          <a:p>
            <a:pPr>
              <a:spcBef>
                <a:spcPts val="0"/>
              </a:spcBef>
              <a:buFont typeface="Wingdings" pitchFamily="2" charset="2"/>
              <a:buChar char="q"/>
              <a:defRPr/>
            </a:pPr>
            <a:r>
              <a:rPr lang="en-US" sz="1800" dirty="0">
                <a:solidFill>
                  <a:prstClr val="black"/>
                </a:solidFill>
              </a:rPr>
              <a:t>One school per box – </a:t>
            </a:r>
            <a:r>
              <a:rPr lang="en-US" sz="1800" b="1" dirty="0">
                <a:solidFill>
                  <a:prstClr val="black"/>
                </a:solidFill>
              </a:rPr>
              <a:t>do not combine materials from multiple schools in one box</a:t>
            </a:r>
          </a:p>
          <a:p>
            <a:pPr>
              <a:spcBef>
                <a:spcPts val="0"/>
              </a:spcBef>
              <a:buFont typeface="Wingdings" pitchFamily="2" charset="2"/>
              <a:buChar char="q"/>
              <a:defRPr/>
            </a:pPr>
            <a:r>
              <a:rPr lang="en-US" sz="1800" dirty="0">
                <a:solidFill>
                  <a:prstClr val="black"/>
                </a:solidFill>
              </a:rPr>
              <a:t>Use appropriate shipping labels</a:t>
            </a:r>
          </a:p>
          <a:p>
            <a:pPr>
              <a:spcBef>
                <a:spcPts val="0"/>
              </a:spcBef>
              <a:buFont typeface="Wingdings" pitchFamily="2" charset="2"/>
              <a:buChar char="q"/>
              <a:defRPr/>
            </a:pPr>
            <a:r>
              <a:rPr lang="en-US" sz="1800" dirty="0">
                <a:solidFill>
                  <a:prstClr val="black"/>
                </a:solidFill>
              </a:rPr>
              <a:t>Once all materials are in boxes, indicate the sequence of boxes being returned for the school (e.g., Box 1 of 3, Box 2 of 3, and Box 3 of 3) on the return shipping label</a:t>
            </a:r>
          </a:p>
          <a:p>
            <a:pPr marL="0" indent="0">
              <a:spcBef>
                <a:spcPts val="0"/>
              </a:spcBef>
              <a:buFont typeface="Arial" panose="020B0604020202020204" pitchFamily="34" charset="0"/>
              <a:buNone/>
              <a:defRPr/>
            </a:pPr>
            <a:endParaRPr lang="en-US" sz="1800" dirty="0">
              <a:solidFill>
                <a:prstClr val="black"/>
              </a:solidFill>
            </a:endParaRPr>
          </a:p>
        </p:txBody>
      </p:sp>
    </p:spTree>
    <p:extLst>
      <p:ext uri="{BB962C8B-B14F-4D97-AF65-F5344CB8AC3E}">
        <p14:creationId xmlns:p14="http://schemas.microsoft.com/office/powerpoint/2010/main" val="38539213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Nonscorable Materials</a:t>
            </a:r>
          </a:p>
        </p:txBody>
      </p:sp>
      <p:sp>
        <p:nvSpPr>
          <p:cNvPr id="2" name="Content Placeholder 1"/>
          <p:cNvSpPr>
            <a:spLocks noGrp="1"/>
          </p:cNvSpPr>
          <p:nvPr>
            <p:ph idx="1"/>
          </p:nvPr>
        </p:nvSpPr>
        <p:spPr/>
        <p:txBody>
          <a:bodyPr>
            <a:normAutofit/>
          </a:bodyPr>
          <a:lstStyle/>
          <a:p>
            <a:pPr marL="285750" indent="-285750">
              <a:buFont typeface="Arial" panose="020B0604020202020204" pitchFamily="34" charset="0"/>
              <a:buChar char="•"/>
              <a:defRPr/>
            </a:pPr>
            <a:r>
              <a:rPr lang="en-US" sz="1800" b="1" dirty="0">
                <a:solidFill>
                  <a:sysClr val="windowText" lastClr="000000"/>
                </a:solidFill>
                <a:highlight>
                  <a:srgbClr val="6EC4E8"/>
                </a:highlight>
                <a:latin typeface="+mn-lt"/>
              </a:rPr>
              <a:t>Nonscorable</a:t>
            </a:r>
            <a:r>
              <a:rPr lang="en-US" sz="1800" b="1" dirty="0">
                <a:solidFill>
                  <a:sysClr val="windowText" lastClr="000000"/>
                </a:solidFill>
                <a:latin typeface="+mn-lt"/>
              </a:rPr>
              <a:t> materials</a:t>
            </a:r>
          </a:p>
          <a:p>
            <a:pPr marL="285750" indent="-285750">
              <a:spcAft>
                <a:spcPts val="1200"/>
              </a:spcAft>
              <a:buFont typeface="Arial" panose="020B0604020202020204" pitchFamily="34" charset="0"/>
              <a:buChar char="•"/>
              <a:defRPr/>
            </a:pPr>
            <a:r>
              <a:rPr lang="en-US" sz="1800" dirty="0">
                <a:solidFill>
                  <a:sysClr val="windowText" lastClr="000000"/>
                </a:solidFill>
                <a:latin typeface="+mn-lt"/>
              </a:rPr>
              <a:t>Unused test books (e.g., absent students, parent excuse)</a:t>
            </a:r>
          </a:p>
          <a:p>
            <a:pPr marL="285750" indent="-285750">
              <a:spcAft>
                <a:spcPts val="1200"/>
              </a:spcAft>
              <a:buFont typeface="Arial" panose="020B0604020202020204" pitchFamily="34" charset="0"/>
              <a:buChar char="•"/>
              <a:defRPr/>
            </a:pPr>
            <a:r>
              <a:rPr lang="en-US" sz="1800" dirty="0">
                <a:solidFill>
                  <a:sysClr val="windowText" lastClr="000000"/>
                </a:solidFill>
                <a:latin typeface="+mn-lt"/>
              </a:rPr>
              <a:t>Used test books marked “Do Not Score” including:</a:t>
            </a:r>
          </a:p>
          <a:p>
            <a:pPr lvl="1">
              <a:spcAft>
                <a:spcPts val="1200"/>
              </a:spcAft>
              <a:defRPr/>
            </a:pPr>
            <a:r>
              <a:rPr lang="en-US" sz="1800" dirty="0">
                <a:solidFill>
                  <a:sysClr val="windowText" lastClr="000000"/>
                </a:solidFill>
              </a:rPr>
              <a:t>Large print test books (student responses transcribed into regular print (scorable) test </a:t>
            </a:r>
            <a:r>
              <a:rPr lang="en-US" sz="1800" dirty="0" smtClean="0">
                <a:solidFill>
                  <a:sysClr val="windowText" lastClr="000000"/>
                </a:solidFill>
              </a:rPr>
              <a:t>book included </a:t>
            </a:r>
            <a:r>
              <a:rPr lang="en-US" sz="1800" dirty="0">
                <a:solidFill>
                  <a:sysClr val="windowText" lastClr="000000"/>
                </a:solidFill>
              </a:rPr>
              <a:t>in kit)</a:t>
            </a:r>
          </a:p>
          <a:p>
            <a:pPr lvl="1">
              <a:spcAft>
                <a:spcPts val="1200"/>
              </a:spcAft>
              <a:defRPr/>
            </a:pPr>
            <a:r>
              <a:rPr lang="en-US" sz="1800" dirty="0">
                <a:solidFill>
                  <a:sysClr val="windowText" lastClr="000000"/>
                </a:solidFill>
              </a:rPr>
              <a:t>Braille test books (student responses transcribed into regular print (scorable) test </a:t>
            </a:r>
            <a:r>
              <a:rPr lang="en-US" sz="1800" dirty="0" smtClean="0">
                <a:solidFill>
                  <a:sysClr val="windowText" lastClr="000000"/>
                </a:solidFill>
              </a:rPr>
              <a:t>book </a:t>
            </a:r>
            <a:r>
              <a:rPr lang="en-US" sz="1800" dirty="0">
                <a:solidFill>
                  <a:sysClr val="windowText" lastClr="000000"/>
                </a:solidFill>
              </a:rPr>
              <a:t>included in kit)</a:t>
            </a:r>
          </a:p>
          <a:p>
            <a:pPr lvl="1">
              <a:spcAft>
                <a:spcPts val="1200"/>
              </a:spcAft>
              <a:defRPr/>
            </a:pPr>
            <a:r>
              <a:rPr lang="en-US" sz="1800" dirty="0">
                <a:solidFill>
                  <a:sysClr val="windowText" lastClr="000000"/>
                </a:solidFill>
              </a:rPr>
              <a:t>Other used test books that should not go through scoring (e.g., parent excusal received after the student started testing)</a:t>
            </a:r>
          </a:p>
          <a:p>
            <a:pPr marL="285750" indent="-285750">
              <a:spcAft>
                <a:spcPts val="1200"/>
              </a:spcAft>
              <a:buFont typeface="Arial" panose="020B0604020202020204" pitchFamily="34" charset="0"/>
              <a:buChar char="•"/>
              <a:defRPr/>
            </a:pPr>
            <a:r>
              <a:rPr lang="en-US" sz="1800" dirty="0">
                <a:solidFill>
                  <a:sysClr val="windowText" lastClr="000000"/>
                </a:solidFill>
                <a:latin typeface="+mn-lt"/>
              </a:rPr>
              <a:t>CoAlt </a:t>
            </a:r>
            <a:r>
              <a:rPr lang="en-US" sz="1800" dirty="0" smtClean="0">
                <a:solidFill>
                  <a:sysClr val="windowText" lastClr="000000"/>
                </a:solidFill>
                <a:latin typeface="+mn-lt"/>
              </a:rPr>
              <a:t>materials</a:t>
            </a:r>
            <a:endParaRPr lang="en-US" sz="1800" dirty="0">
              <a:solidFill>
                <a:sysClr val="windowText" lastClr="000000"/>
              </a:solidFill>
              <a:latin typeface="+mn-lt"/>
            </a:endParaRPr>
          </a:p>
        </p:txBody>
      </p:sp>
    </p:spTree>
    <p:extLst>
      <p:ext uri="{BB962C8B-B14F-4D97-AF65-F5344CB8AC3E}">
        <p14:creationId xmlns:p14="http://schemas.microsoft.com/office/powerpoint/2010/main" val="21701590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Arrange for Pickup</a:t>
            </a:r>
          </a:p>
        </p:txBody>
      </p:sp>
      <p:sp>
        <p:nvSpPr>
          <p:cNvPr id="2" name="Content Placeholder 1"/>
          <p:cNvSpPr>
            <a:spLocks noGrp="1"/>
          </p:cNvSpPr>
          <p:nvPr>
            <p:ph idx="1"/>
          </p:nvPr>
        </p:nvSpPr>
        <p:spPr/>
        <p:txBody>
          <a:bodyPr>
            <a:noAutofit/>
          </a:bodyPr>
          <a:lstStyle/>
          <a:p>
            <a:pPr marL="285750" lvl="2" indent="-285750" eaLnBrk="0" fontAlgn="base" hangingPunct="0">
              <a:spcBef>
                <a:spcPts val="0"/>
              </a:spcBef>
              <a:spcAft>
                <a:spcPct val="0"/>
              </a:spcAft>
              <a:buSzPct val="100000"/>
              <a:defRPr/>
            </a:pPr>
            <a:r>
              <a:rPr lang="en-US" b="1" dirty="0">
                <a:solidFill>
                  <a:sysClr val="windowText" lastClr="000000"/>
                </a:solidFill>
                <a:highlight>
                  <a:srgbClr val="FFC846"/>
                </a:highlight>
                <a:cs typeface="Arial" charset="0"/>
              </a:rPr>
              <a:t>Scorable</a:t>
            </a:r>
            <a:r>
              <a:rPr lang="en-US" b="1" dirty="0">
                <a:solidFill>
                  <a:sysClr val="windowText" lastClr="000000"/>
                </a:solidFill>
                <a:cs typeface="Arial" charset="0"/>
              </a:rPr>
              <a:t> materials must be picked up by May 1, 2019*</a:t>
            </a:r>
          </a:p>
          <a:p>
            <a:pPr marL="514350" lvl="2" indent="-514350" eaLnBrk="0" fontAlgn="base" hangingPunct="0">
              <a:spcBef>
                <a:spcPts val="0"/>
              </a:spcBef>
              <a:spcAft>
                <a:spcPct val="0"/>
              </a:spcAft>
              <a:buSzPct val="100000"/>
              <a:defRPr/>
            </a:pPr>
            <a:endParaRPr lang="en-US" dirty="0">
              <a:solidFill>
                <a:sysClr val="windowText" lastClr="000000"/>
              </a:solidFill>
              <a:cs typeface="Arial" charset="0"/>
            </a:endParaRPr>
          </a:p>
          <a:p>
            <a:pPr marL="284163" lvl="2" indent="-284163" eaLnBrk="0" fontAlgn="base" hangingPunct="0">
              <a:spcBef>
                <a:spcPts val="0"/>
              </a:spcBef>
              <a:spcAft>
                <a:spcPct val="0"/>
              </a:spcAft>
              <a:buSzPct val="100000"/>
              <a:defRPr/>
            </a:pPr>
            <a:r>
              <a:rPr lang="en-US" dirty="0">
                <a:solidFill>
                  <a:sysClr val="windowText" lastClr="000000"/>
                </a:solidFill>
                <a:cs typeface="Arial" charset="0"/>
              </a:rPr>
              <a:t>Contact UPS</a:t>
            </a:r>
            <a:r>
              <a:rPr lang="en-US" dirty="0">
                <a:solidFill>
                  <a:sysClr val="windowText" lastClr="000000"/>
                </a:solidFill>
              </a:rPr>
              <a:t> at </a:t>
            </a:r>
            <a:r>
              <a:rPr lang="en-US" b="1" dirty="0">
                <a:solidFill>
                  <a:sysClr val="windowText" lastClr="000000"/>
                </a:solidFill>
              </a:rPr>
              <a:t>800-823-7459</a:t>
            </a:r>
            <a:r>
              <a:rPr lang="en-US" dirty="0">
                <a:solidFill>
                  <a:sysClr val="windowText" lastClr="000000"/>
                </a:solidFill>
                <a:cs typeface="Arial" charset="0"/>
              </a:rPr>
              <a:t> to schedule pickup:</a:t>
            </a:r>
          </a:p>
          <a:p>
            <a:pPr marL="514350" lvl="2" indent="-514350" eaLnBrk="0" fontAlgn="base" hangingPunct="0">
              <a:spcBef>
                <a:spcPts val="0"/>
              </a:spcBef>
              <a:spcAft>
                <a:spcPct val="0"/>
              </a:spcAft>
              <a:buClr>
                <a:srgbClr val="8F23B3"/>
              </a:buClr>
              <a:buSzPct val="100000"/>
              <a:buNone/>
              <a:defRPr/>
            </a:pPr>
            <a:endParaRPr lang="en-US" dirty="0">
              <a:solidFill>
                <a:sysClr val="windowText" lastClr="000000"/>
              </a:solidFill>
              <a:cs typeface="Arial" charset="0"/>
            </a:endParaRPr>
          </a:p>
          <a:p>
            <a:pPr marL="914400" indent="-344488">
              <a:spcBef>
                <a:spcPts val="600"/>
              </a:spcBef>
              <a:spcAft>
                <a:spcPts val="600"/>
              </a:spcAft>
              <a:buFont typeface="Wingdings" pitchFamily="2" charset="2"/>
              <a:buChar char="q"/>
              <a:defRPr/>
            </a:pPr>
            <a:r>
              <a:rPr lang="en-US" sz="1800" b="1" dirty="0">
                <a:solidFill>
                  <a:sysClr val="windowText" lastClr="000000"/>
                </a:solidFill>
                <a:latin typeface="+mn-lt"/>
              </a:rPr>
              <a:t>Pickups must be scheduled at least 24 hours in advance - call by May 1, </a:t>
            </a:r>
            <a:r>
              <a:rPr lang="en-US" sz="1800" b="1" dirty="0" smtClean="0">
                <a:solidFill>
                  <a:sysClr val="windowText" lastClr="000000"/>
                </a:solidFill>
                <a:latin typeface="+mn-lt"/>
              </a:rPr>
              <a:t>2019</a:t>
            </a:r>
            <a:endParaRPr lang="en-US" sz="1800" dirty="0">
              <a:solidFill>
                <a:sysClr val="windowText" lastClr="000000"/>
              </a:solidFill>
              <a:latin typeface="+mn-lt"/>
            </a:endParaRPr>
          </a:p>
          <a:p>
            <a:pPr marL="914400" indent="-344488">
              <a:spcBef>
                <a:spcPts val="600"/>
              </a:spcBef>
              <a:spcAft>
                <a:spcPts val="600"/>
              </a:spcAft>
              <a:buFont typeface="Wingdings" pitchFamily="2" charset="2"/>
              <a:buChar char="q"/>
              <a:defRPr/>
            </a:pPr>
            <a:r>
              <a:rPr lang="en-US" sz="1800" dirty="0">
                <a:solidFill>
                  <a:sysClr val="windowText" lastClr="000000"/>
                </a:solidFill>
                <a:latin typeface="+mn-lt"/>
              </a:rPr>
              <a:t>UPS customer service is available 24/7 - tell UPS you are calling about a pickup request for Pearson and will be using their “Return Service”</a:t>
            </a:r>
          </a:p>
          <a:p>
            <a:pPr marL="914400" indent="-344488">
              <a:spcBef>
                <a:spcPts val="600"/>
              </a:spcBef>
              <a:spcAft>
                <a:spcPts val="600"/>
              </a:spcAft>
              <a:buFont typeface="Wingdings" pitchFamily="2" charset="2"/>
              <a:buChar char="q"/>
              <a:defRPr/>
            </a:pPr>
            <a:r>
              <a:rPr lang="en-US" sz="1800" dirty="0">
                <a:solidFill>
                  <a:sysClr val="windowText" lastClr="000000"/>
                </a:solidFill>
                <a:latin typeface="+mn-lt"/>
              </a:rPr>
              <a:t>Once pickup is confirmed, you will get a confirmation number from UPS that can be referenced if questions or changes arise</a:t>
            </a:r>
          </a:p>
          <a:p>
            <a:pPr marL="297180">
              <a:spcBef>
                <a:spcPts val="600"/>
              </a:spcBef>
              <a:spcAft>
                <a:spcPts val="600"/>
              </a:spcAft>
              <a:defRPr/>
            </a:pPr>
            <a:endParaRPr lang="en-US" sz="1800" dirty="0">
              <a:solidFill>
                <a:sysClr val="windowText" lastClr="000000"/>
              </a:solidFill>
              <a:latin typeface="+mn-lt"/>
            </a:endParaRPr>
          </a:p>
          <a:p>
            <a:pPr>
              <a:spcBef>
                <a:spcPts val="600"/>
              </a:spcBef>
              <a:spcAft>
                <a:spcPts val="600"/>
              </a:spcAft>
              <a:defRPr/>
            </a:pPr>
            <a:r>
              <a:rPr lang="en-US" sz="1800" dirty="0">
                <a:solidFill>
                  <a:sysClr val="windowText" lastClr="000000"/>
                </a:solidFill>
                <a:latin typeface="+mn-lt"/>
              </a:rPr>
              <a:t>*If </a:t>
            </a:r>
            <a:r>
              <a:rPr lang="en-US" sz="1800" dirty="0">
                <a:solidFill>
                  <a:sysClr val="windowText" lastClr="000000"/>
                </a:solidFill>
                <a:highlight>
                  <a:srgbClr val="FFC846"/>
                </a:highlight>
                <a:latin typeface="+mn-lt"/>
              </a:rPr>
              <a:t>scorable</a:t>
            </a:r>
            <a:r>
              <a:rPr lang="en-US" sz="1800" dirty="0">
                <a:solidFill>
                  <a:sysClr val="windowText" lastClr="000000"/>
                </a:solidFill>
                <a:latin typeface="+mn-lt"/>
              </a:rPr>
              <a:t> materials are </a:t>
            </a:r>
            <a:r>
              <a:rPr lang="en-US" sz="1800" b="1" dirty="0">
                <a:solidFill>
                  <a:sysClr val="windowText" lastClr="000000"/>
                </a:solidFill>
                <a:latin typeface="+mn-lt"/>
              </a:rPr>
              <a:t>not</a:t>
            </a:r>
            <a:r>
              <a:rPr lang="en-US" sz="1800" dirty="0">
                <a:solidFill>
                  <a:sysClr val="windowText" lastClr="000000"/>
                </a:solidFill>
                <a:latin typeface="+mn-lt"/>
              </a:rPr>
              <a:t> picked up by May 1, 2019 </a:t>
            </a:r>
            <a:r>
              <a:rPr lang="en-US" sz="1800" i="1" dirty="0">
                <a:solidFill>
                  <a:sysClr val="windowText" lastClr="000000"/>
                </a:solidFill>
                <a:latin typeface="+mn-lt"/>
              </a:rPr>
              <a:t>there is no guarantee </a:t>
            </a:r>
            <a:r>
              <a:rPr lang="en-US" sz="1800" dirty="0">
                <a:solidFill>
                  <a:sysClr val="windowText" lastClr="000000"/>
                </a:solidFill>
                <a:latin typeface="+mn-lt"/>
              </a:rPr>
              <a:t>that records for these PBT students </a:t>
            </a:r>
            <a:r>
              <a:rPr lang="en-US" sz="1800" b="1" dirty="0">
                <a:solidFill>
                  <a:sysClr val="windowText" lastClr="000000"/>
                </a:solidFill>
                <a:latin typeface="+mn-lt"/>
              </a:rPr>
              <a:t>will be included in SBD or scored</a:t>
            </a:r>
            <a:r>
              <a:rPr lang="en-US" sz="1800" dirty="0" smtClean="0">
                <a:solidFill>
                  <a:sysClr val="windowText" lastClr="000000"/>
                </a:solidFill>
                <a:latin typeface="+mn-lt"/>
              </a:rPr>
              <a:t>.</a:t>
            </a:r>
            <a:endParaRPr lang="en-US" sz="1800" dirty="0">
              <a:solidFill>
                <a:sysClr val="windowText" lastClr="000000"/>
              </a:solidFill>
              <a:latin typeface="+mn-lt"/>
            </a:endParaRPr>
          </a:p>
        </p:txBody>
      </p:sp>
    </p:spTree>
    <p:extLst>
      <p:ext uri="{BB962C8B-B14F-4D97-AF65-F5344CB8AC3E}">
        <p14:creationId xmlns:p14="http://schemas.microsoft.com/office/powerpoint/2010/main" val="350665280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CMAS Forms</a:t>
            </a:r>
          </a:p>
        </p:txBody>
      </p:sp>
      <p:sp>
        <p:nvSpPr>
          <p:cNvPr id="5" name="Content Placeholder 4"/>
          <p:cNvSpPr>
            <a:spLocks noGrp="1"/>
          </p:cNvSpPr>
          <p:nvPr>
            <p:ph idx="1"/>
          </p:nvPr>
        </p:nvSpPr>
        <p:spPr>
          <a:xfrm>
            <a:off x="628650" y="1463039"/>
            <a:ext cx="7886700" cy="5255001"/>
          </a:xfrm>
        </p:spPr>
        <p:txBody>
          <a:bodyPr>
            <a:noAutofit/>
          </a:bodyPr>
          <a:lstStyle/>
          <a:p>
            <a:pPr marL="45720">
              <a:defRPr/>
            </a:pPr>
            <a:r>
              <a:rPr lang="en-US" sz="1800" dirty="0">
                <a:solidFill>
                  <a:srgbClr val="040404"/>
                </a:solidFill>
                <a:latin typeface="+mn-lt"/>
              </a:rPr>
              <a:t>Return all </a:t>
            </a:r>
            <a:r>
              <a:rPr lang="en-US" sz="1800" u="sng" dirty="0">
                <a:solidFill>
                  <a:srgbClr val="040404"/>
                </a:solidFill>
                <a:latin typeface="+mn-lt"/>
              </a:rPr>
              <a:t>district level</a:t>
            </a:r>
            <a:r>
              <a:rPr lang="en-US" sz="1800" dirty="0">
                <a:solidFill>
                  <a:srgbClr val="040404"/>
                </a:solidFill>
                <a:latin typeface="+mn-lt"/>
              </a:rPr>
              <a:t> forms through </a:t>
            </a:r>
            <a:r>
              <a:rPr lang="en-US" sz="1800" b="1" dirty="0">
                <a:solidFill>
                  <a:srgbClr val="040404"/>
                </a:solidFill>
                <a:latin typeface="+mn-lt"/>
              </a:rPr>
              <a:t>CDE Assessment Unit Syncplicity – Assessment Forms</a:t>
            </a:r>
            <a:r>
              <a:rPr lang="en-US" sz="1800" dirty="0">
                <a:solidFill>
                  <a:srgbClr val="040404"/>
                </a:solidFill>
                <a:latin typeface="+mn-lt"/>
              </a:rPr>
              <a:t> folder, then notify the appropriate CDE contact:</a:t>
            </a:r>
          </a:p>
          <a:p>
            <a:pPr marL="731520" indent="-285750">
              <a:buFont typeface="Arial" panose="020B0604020202020204" pitchFamily="34" charset="0"/>
              <a:buChar char="•"/>
              <a:defRPr/>
            </a:pPr>
            <a:r>
              <a:rPr lang="en-US" sz="1800" dirty="0">
                <a:solidFill>
                  <a:srgbClr val="040404"/>
                </a:solidFill>
                <a:latin typeface="+mn-lt"/>
              </a:rPr>
              <a:t>CMAS – Sara Loerzel (</a:t>
            </a:r>
            <a:r>
              <a:rPr lang="en-US" sz="1800" dirty="0">
                <a:solidFill>
                  <a:srgbClr val="040404"/>
                </a:solidFill>
                <a:latin typeface="+mn-lt"/>
                <a:hlinkClick r:id="rId3"/>
              </a:rPr>
              <a:t>loerzel_s@cde.state.co.us</a:t>
            </a:r>
            <a:r>
              <a:rPr lang="en-US" sz="1800" dirty="0">
                <a:solidFill>
                  <a:srgbClr val="040404"/>
                </a:solidFill>
                <a:latin typeface="+mn-lt"/>
              </a:rPr>
              <a:t>) </a:t>
            </a:r>
          </a:p>
          <a:p>
            <a:pPr marL="731520" indent="-285750">
              <a:buFont typeface="Arial" panose="020B0604020202020204" pitchFamily="34" charset="0"/>
              <a:buChar char="•"/>
              <a:defRPr/>
            </a:pPr>
            <a:r>
              <a:rPr lang="en-US" sz="1800" dirty="0">
                <a:solidFill>
                  <a:srgbClr val="040404"/>
                </a:solidFill>
                <a:latin typeface="+mn-lt"/>
              </a:rPr>
              <a:t>CoAlt – Mindy Roden (</a:t>
            </a:r>
            <a:r>
              <a:rPr lang="en-US" sz="1800" dirty="0">
                <a:solidFill>
                  <a:srgbClr val="040404"/>
                </a:solidFill>
                <a:latin typeface="+mn-lt"/>
                <a:hlinkClick r:id="rId4"/>
              </a:rPr>
              <a:t>roden_m@cde.state.co.us</a:t>
            </a:r>
            <a:r>
              <a:rPr lang="en-US" sz="1800" dirty="0">
                <a:solidFill>
                  <a:srgbClr val="040404"/>
                </a:solidFill>
                <a:latin typeface="+mn-lt"/>
              </a:rPr>
              <a:t>) </a:t>
            </a:r>
          </a:p>
          <a:p>
            <a:pPr marL="331470" indent="-285750">
              <a:buFont typeface="Arial" panose="020B0604020202020204" pitchFamily="34" charset="0"/>
              <a:buChar char="•"/>
              <a:defRPr/>
            </a:pPr>
            <a:r>
              <a:rPr lang="en-US" sz="1800" dirty="0" smtClean="0">
                <a:solidFill>
                  <a:srgbClr val="040404"/>
                </a:solidFill>
                <a:latin typeface="+mn-lt"/>
              </a:rPr>
              <a:t>The </a:t>
            </a:r>
            <a:r>
              <a:rPr lang="en-US" sz="1800" dirty="0">
                <a:solidFill>
                  <a:srgbClr val="040404"/>
                </a:solidFill>
                <a:latin typeface="+mn-lt"/>
              </a:rPr>
              <a:t>following forms are found in the </a:t>
            </a:r>
            <a:r>
              <a:rPr lang="en-US" sz="1800" i="1" dirty="0">
                <a:solidFill>
                  <a:srgbClr val="040404"/>
                </a:solidFill>
                <a:latin typeface="+mn-lt"/>
              </a:rPr>
              <a:t>Procedures Manual</a:t>
            </a:r>
            <a:r>
              <a:rPr lang="en-US" sz="1800" dirty="0">
                <a:solidFill>
                  <a:srgbClr val="040404"/>
                </a:solidFill>
                <a:latin typeface="+mn-lt"/>
              </a:rPr>
              <a:t>:</a:t>
            </a:r>
          </a:p>
          <a:p>
            <a:pPr marL="344488" indent="-300038">
              <a:lnSpc>
                <a:spcPts val="1500"/>
              </a:lnSpc>
              <a:buFont typeface="Arial" panose="020B0604020202020204" pitchFamily="34" charset="0"/>
              <a:buChar char="•"/>
              <a:defRPr/>
            </a:pPr>
            <a:r>
              <a:rPr lang="en-US" sz="1800" dirty="0">
                <a:solidFill>
                  <a:srgbClr val="040404"/>
                </a:solidFill>
                <a:latin typeface="+mn-lt"/>
              </a:rPr>
              <a:t>Prior to testing</a:t>
            </a:r>
          </a:p>
          <a:p>
            <a:pPr marL="788670" lvl="1" indent="-285750">
              <a:lnSpc>
                <a:spcPts val="1500"/>
              </a:lnSpc>
              <a:defRPr/>
            </a:pPr>
            <a:r>
              <a:rPr lang="en-US" sz="1800" dirty="0">
                <a:solidFill>
                  <a:prstClr val="black"/>
                </a:solidFill>
              </a:rPr>
              <a:t>SAC, DTC, Sensitive Data, TA, TE </a:t>
            </a:r>
            <a:r>
              <a:rPr lang="en-US" sz="1800" i="1" dirty="0">
                <a:solidFill>
                  <a:prstClr val="black"/>
                </a:solidFill>
              </a:rPr>
              <a:t>Security Agreements - </a:t>
            </a:r>
            <a:r>
              <a:rPr lang="en-US" sz="1800" dirty="0">
                <a:solidFill>
                  <a:prstClr val="black"/>
                </a:solidFill>
              </a:rPr>
              <a:t>maintained locally</a:t>
            </a:r>
          </a:p>
          <a:p>
            <a:pPr marL="788670" lvl="1" indent="-285750">
              <a:lnSpc>
                <a:spcPts val="1500"/>
              </a:lnSpc>
              <a:defRPr/>
            </a:pPr>
            <a:r>
              <a:rPr lang="en-US" sz="1800" i="1" dirty="0">
                <a:solidFill>
                  <a:srgbClr val="040404"/>
                </a:solidFill>
              </a:rPr>
              <a:t>Security Agreement </a:t>
            </a:r>
            <a:r>
              <a:rPr lang="en-US" sz="1800" dirty="0">
                <a:solidFill>
                  <a:srgbClr val="040404"/>
                </a:solidFill>
              </a:rPr>
              <a:t>(DAC only)</a:t>
            </a:r>
            <a:endParaRPr lang="en-US" sz="1800" dirty="0">
              <a:solidFill>
                <a:prstClr val="black"/>
              </a:solidFill>
            </a:endParaRPr>
          </a:p>
          <a:p>
            <a:pPr marL="788670" lvl="1" indent="-285750">
              <a:lnSpc>
                <a:spcPts val="1500"/>
              </a:lnSpc>
              <a:defRPr/>
            </a:pPr>
            <a:r>
              <a:rPr lang="en-US" sz="1800" i="1" dirty="0">
                <a:solidFill>
                  <a:prstClr val="black"/>
                </a:solidFill>
              </a:rPr>
              <a:t>Verification of District Training</a:t>
            </a:r>
            <a:endParaRPr lang="en-US" sz="1800" dirty="0">
              <a:solidFill>
                <a:prstClr val="black"/>
              </a:solidFill>
            </a:endParaRPr>
          </a:p>
          <a:p>
            <a:pPr marL="344488" indent="-300038">
              <a:lnSpc>
                <a:spcPts val="1500"/>
              </a:lnSpc>
              <a:buFont typeface="Arial" panose="020B0604020202020204" pitchFamily="34" charset="0"/>
              <a:buChar char="•"/>
              <a:defRPr/>
            </a:pPr>
            <a:r>
              <a:rPr lang="en-US" sz="1800" dirty="0">
                <a:solidFill>
                  <a:prstClr val="black"/>
                </a:solidFill>
                <a:latin typeface="+mn-lt"/>
              </a:rPr>
              <a:t>During Testing</a:t>
            </a:r>
          </a:p>
          <a:p>
            <a:pPr marL="788670" lvl="1" indent="-285750">
              <a:lnSpc>
                <a:spcPts val="1500"/>
              </a:lnSpc>
              <a:defRPr/>
            </a:pPr>
            <a:r>
              <a:rPr lang="en-US" sz="1800" dirty="0">
                <a:solidFill>
                  <a:prstClr val="black"/>
                </a:solidFill>
              </a:rPr>
              <a:t>School Chain of Custody - maintained locally</a:t>
            </a:r>
          </a:p>
          <a:p>
            <a:pPr marL="788670" lvl="1" indent="-285750">
              <a:lnSpc>
                <a:spcPts val="1500"/>
              </a:lnSpc>
              <a:defRPr/>
            </a:pPr>
            <a:r>
              <a:rPr lang="en-US" sz="1800" i="1" dirty="0">
                <a:solidFill>
                  <a:prstClr val="black"/>
                </a:solidFill>
              </a:rPr>
              <a:t>Testing Irregularity or Security Breach </a:t>
            </a:r>
          </a:p>
          <a:p>
            <a:pPr marL="1188720" lvl="2" indent="-285750">
              <a:lnSpc>
                <a:spcPts val="1500"/>
              </a:lnSpc>
              <a:defRPr/>
            </a:pPr>
            <a:r>
              <a:rPr lang="en-US" i="1" dirty="0">
                <a:solidFill>
                  <a:prstClr val="black"/>
                </a:solidFill>
              </a:rPr>
              <a:t>Test Incident Report </a:t>
            </a:r>
            <a:r>
              <a:rPr lang="en-US" dirty="0">
                <a:solidFill>
                  <a:prstClr val="black"/>
                </a:solidFill>
              </a:rPr>
              <a:t>spreadsheet</a:t>
            </a:r>
          </a:p>
          <a:p>
            <a:pPr marL="788670" lvl="1" indent="-285750">
              <a:lnSpc>
                <a:spcPts val="1500"/>
              </a:lnSpc>
              <a:defRPr/>
            </a:pPr>
            <a:r>
              <a:rPr lang="en-US" sz="1800" i="1" dirty="0">
                <a:solidFill>
                  <a:prstClr val="black"/>
                </a:solidFill>
              </a:rPr>
              <a:t>Contaminated, Damaged, or Missing Materials</a:t>
            </a:r>
            <a:endParaRPr lang="en-US" sz="1800" dirty="0">
              <a:solidFill>
                <a:prstClr val="black"/>
              </a:solidFill>
            </a:endParaRPr>
          </a:p>
          <a:p>
            <a:pPr marL="344488" indent="-300038">
              <a:lnSpc>
                <a:spcPts val="1500"/>
              </a:lnSpc>
              <a:buFont typeface="Arial" panose="020B0604020202020204" pitchFamily="34" charset="0"/>
              <a:buChar char="•"/>
              <a:defRPr/>
            </a:pPr>
            <a:r>
              <a:rPr lang="en-US" sz="1800" dirty="0">
                <a:solidFill>
                  <a:prstClr val="black"/>
                </a:solidFill>
                <a:latin typeface="+mn-lt"/>
              </a:rPr>
              <a:t>After Testing</a:t>
            </a:r>
          </a:p>
          <a:p>
            <a:pPr marL="788670" lvl="1" indent="-285750">
              <a:lnSpc>
                <a:spcPts val="1500"/>
              </a:lnSpc>
              <a:defRPr/>
            </a:pPr>
            <a:r>
              <a:rPr lang="en-US" sz="1800" i="1" dirty="0">
                <a:solidFill>
                  <a:prstClr val="black"/>
                </a:solidFill>
              </a:rPr>
              <a:t>Post Test Compliance</a:t>
            </a:r>
            <a:endParaRPr lang="en-US" sz="1800" dirty="0">
              <a:solidFill>
                <a:srgbClr val="040404"/>
              </a:solidFill>
            </a:endParaRPr>
          </a:p>
          <a:p>
            <a:pPr marL="788670" lvl="1" indent="-285750">
              <a:lnSpc>
                <a:spcPts val="1500"/>
              </a:lnSpc>
              <a:defRPr/>
            </a:pPr>
            <a:r>
              <a:rPr lang="en-US" sz="1800" i="1" dirty="0">
                <a:solidFill>
                  <a:srgbClr val="040404"/>
                </a:solidFill>
              </a:rPr>
              <a:t>Verification of Removal of Saved Data</a:t>
            </a:r>
            <a:r>
              <a:rPr lang="en-US" sz="1800" dirty="0">
                <a:solidFill>
                  <a:prstClr val="black"/>
                </a:solidFill>
              </a:rPr>
              <a:t> - maintained </a:t>
            </a:r>
            <a:r>
              <a:rPr lang="en-US" sz="1800" dirty="0" smtClean="0">
                <a:solidFill>
                  <a:prstClr val="black"/>
                </a:solidFill>
              </a:rPr>
              <a:t>locally</a:t>
            </a:r>
            <a:endParaRPr lang="en-US" sz="1800" dirty="0">
              <a:solidFill>
                <a:prstClr val="black"/>
              </a:solidFill>
            </a:endParaRPr>
          </a:p>
        </p:txBody>
      </p:sp>
      <p:grpSp>
        <p:nvGrpSpPr>
          <p:cNvPr id="7" name="Group 6"/>
          <p:cNvGrpSpPr/>
          <p:nvPr/>
        </p:nvGrpSpPr>
        <p:grpSpPr>
          <a:xfrm>
            <a:off x="6674428" y="4209292"/>
            <a:ext cx="2327956" cy="1200329"/>
            <a:chOff x="6637106" y="1752301"/>
            <a:chExt cx="2327956" cy="1200329"/>
          </a:xfrm>
        </p:grpSpPr>
        <p:sp>
          <p:nvSpPr>
            <p:cNvPr id="2" name="TextBox 1"/>
            <p:cNvSpPr txBox="1"/>
            <p:nvPr/>
          </p:nvSpPr>
          <p:spPr>
            <a:xfrm>
              <a:off x="6637106" y="1752301"/>
              <a:ext cx="2327956" cy="1200329"/>
            </a:xfrm>
            <a:prstGeom prst="rect">
              <a:avLst/>
            </a:prstGeom>
            <a:solidFill>
              <a:schemeClr val="accent4"/>
            </a:solidFill>
          </p:spPr>
          <p:txBody>
            <a:bodyPr wrap="square" rtlCol="0">
              <a:spAutoFit/>
            </a:bodyPr>
            <a:lstStyle/>
            <a:p>
              <a:pPr algn="ctr" defTabSz="457200"/>
              <a:r>
                <a:rPr lang="en-US" dirty="0">
                  <a:solidFill>
                    <a:prstClr val="black"/>
                  </a:solidFill>
                  <a:latin typeface="Trebuchet MS" panose="020B0603020202020204" pitchFamily="34" charset="0"/>
                </a:rPr>
                <a:t>Only use spring 2019 forms with CDE logo</a:t>
              </a:r>
            </a:p>
            <a:p>
              <a:pPr algn="ctr" defTabSz="457200"/>
              <a:endParaRPr lang="en-US" dirty="0">
                <a:solidFill>
                  <a:prstClr val="black"/>
                </a:solidFill>
                <a:latin typeface="Trebuchet MS" panose="020B0603020202020204" pitchFamily="34" charset="0"/>
              </a:endParaRPr>
            </a:p>
            <a:p>
              <a:pPr algn="ctr" defTabSz="457200"/>
              <a:endParaRPr lang="en-US" dirty="0">
                <a:solidFill>
                  <a:prstClr val="black"/>
                </a:solidFill>
                <a:latin typeface="Trebuchet MS" panose="020B0603020202020204" pitchFamily="34" charset="0"/>
              </a:endParaRP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4459" y1="45367" x2="24459" y2="45367"/>
                          <a14:foregroundMark x1="36772" y1="72204" x2="36772" y2="72204"/>
                          <a14:foregroundMark x1="71048" y1="14696" x2="71048" y2="14696"/>
                          <a14:foregroundMark x1="88686" y1="10863" x2="88686" y2="10863"/>
                          <a14:foregroundMark x1="72213" y1="31949" x2="72213" y2="31949"/>
                          <a14:foregroundMark x1="63228" y1="65176" x2="63228" y2="65176"/>
                          <a14:backgroundMark x1="11314" y1="27157" x2="11314" y2="27157"/>
                          <a14:backgroundMark x1="47088" y1="36741" x2="47088" y2="36741"/>
                          <a14:backgroundMark x1="89850" y1="76997" x2="89850" y2="76997"/>
                        </a14:backgroundRemoval>
                      </a14:imgEffect>
                    </a14:imgLayer>
                  </a14:imgProps>
                </a:ext>
                <a:ext uri="{28A0092B-C50C-407E-A947-70E740481C1C}">
                  <a14:useLocalDpi xmlns:a14="http://schemas.microsoft.com/office/drawing/2010/main" val="0"/>
                </a:ext>
              </a:extLst>
            </a:blip>
            <a:stretch>
              <a:fillRect/>
            </a:stretch>
          </p:blipFill>
          <p:spPr>
            <a:xfrm>
              <a:off x="7281784" y="2352465"/>
              <a:ext cx="1038599" cy="541492"/>
            </a:xfrm>
            <a:prstGeom prst="rect">
              <a:avLst/>
            </a:prstGeom>
          </p:spPr>
        </p:pic>
      </p:grpSp>
      <p:sp>
        <p:nvSpPr>
          <p:cNvPr id="8" name="Flowchart: Punched Tape 7"/>
          <p:cNvSpPr/>
          <p:nvPr/>
        </p:nvSpPr>
        <p:spPr>
          <a:xfrm>
            <a:off x="7859384" y="924368"/>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178899798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Irregularities</a:t>
            </a:r>
          </a:p>
        </p:txBody>
      </p:sp>
      <p:sp>
        <p:nvSpPr>
          <p:cNvPr id="2" name="Content Placeholder 1"/>
          <p:cNvSpPr>
            <a:spLocks noGrp="1"/>
          </p:cNvSpPr>
          <p:nvPr>
            <p:ph idx="1"/>
          </p:nvPr>
        </p:nvSpPr>
        <p:spPr/>
        <p:txBody>
          <a:bodyPr>
            <a:noAutofit/>
          </a:bodyPr>
          <a:lstStyle/>
          <a:p>
            <a:pPr>
              <a:defRPr/>
            </a:pPr>
            <a:r>
              <a:rPr lang="en-US" sz="1800" dirty="0">
                <a:solidFill>
                  <a:sysClr val="windowText" lastClr="000000"/>
                </a:solidFill>
                <a:latin typeface="+mn-lt"/>
              </a:rPr>
              <a:t>When to submit a TIR form to CDE via Syncplicity:</a:t>
            </a:r>
          </a:p>
          <a:p>
            <a:pPr marL="571500" indent="-282575">
              <a:buFont typeface="Arial" panose="020B0604020202020204" pitchFamily="34" charset="0"/>
              <a:buChar char="•"/>
              <a:defRPr/>
            </a:pPr>
            <a:r>
              <a:rPr lang="en-US" sz="1800" dirty="0">
                <a:solidFill>
                  <a:sysClr val="windowText" lastClr="000000"/>
                </a:solidFill>
                <a:latin typeface="+mn-lt"/>
              </a:rPr>
              <a:t>Students were grouped incorrectly – not same directions or time</a:t>
            </a:r>
          </a:p>
          <a:p>
            <a:pPr marL="571500" indent="-282575">
              <a:buFont typeface="Arial" panose="020B0604020202020204" pitchFamily="34" charset="0"/>
              <a:buChar char="•"/>
              <a:defRPr/>
            </a:pPr>
            <a:r>
              <a:rPr lang="en-US" sz="1800" dirty="0">
                <a:solidFill>
                  <a:sysClr val="windowText" lastClr="000000"/>
                </a:solidFill>
                <a:latin typeface="+mn-lt"/>
              </a:rPr>
              <a:t>Students were given an incorrect amount of time (more or less)</a:t>
            </a:r>
          </a:p>
          <a:p>
            <a:pPr marL="571500" indent="-282575">
              <a:buFont typeface="Arial" panose="020B0604020202020204" pitchFamily="34" charset="0"/>
              <a:buChar char="•"/>
              <a:defRPr/>
            </a:pPr>
            <a:r>
              <a:rPr lang="en-US" sz="1800" dirty="0">
                <a:solidFill>
                  <a:sysClr val="windowText" lastClr="000000"/>
                </a:solidFill>
                <a:latin typeface="+mn-lt"/>
              </a:rPr>
              <a:t>Students were cheating or using a unapproved electronic device</a:t>
            </a:r>
          </a:p>
          <a:p>
            <a:pPr marL="571500" indent="-282575">
              <a:buFont typeface="Arial" panose="020B0604020202020204" pitchFamily="34" charset="0"/>
              <a:buChar char="•"/>
              <a:defRPr/>
            </a:pPr>
            <a:r>
              <a:rPr lang="en-US" sz="1800" dirty="0">
                <a:solidFill>
                  <a:sysClr val="windowText" lastClr="000000"/>
                </a:solidFill>
                <a:latin typeface="+mn-lt"/>
              </a:rPr>
              <a:t>Students used an unapproved accommodation </a:t>
            </a:r>
            <a:r>
              <a:rPr lang="en-US" sz="1800" b="1" dirty="0">
                <a:solidFill>
                  <a:sysClr val="windowText" lastClr="000000"/>
                </a:solidFill>
                <a:latin typeface="+mn-lt"/>
              </a:rPr>
              <a:t>or</a:t>
            </a:r>
            <a:r>
              <a:rPr lang="en-US" sz="1800" dirty="0">
                <a:solidFill>
                  <a:sysClr val="windowText" lastClr="000000"/>
                </a:solidFill>
                <a:latin typeface="+mn-lt"/>
              </a:rPr>
              <a:t> were not provided an accommodation according to IEP, 504, or EL plan</a:t>
            </a:r>
          </a:p>
          <a:p>
            <a:pPr marL="1028700" lvl="2" indent="-282575">
              <a:defRPr/>
            </a:pPr>
            <a:r>
              <a:rPr lang="en-US" dirty="0">
                <a:solidFill>
                  <a:sysClr val="windowText" lastClr="000000"/>
                </a:solidFill>
              </a:rPr>
              <a:t>Math, science, or social studies test read aloud to students without the oral script</a:t>
            </a:r>
          </a:p>
          <a:p>
            <a:pPr marL="571500" indent="-282575">
              <a:buFont typeface="Arial" panose="020B0604020202020204" pitchFamily="34" charset="0"/>
              <a:buChar char="•"/>
              <a:defRPr/>
            </a:pPr>
            <a:r>
              <a:rPr lang="en-US" sz="1800" dirty="0">
                <a:solidFill>
                  <a:sysClr val="windowText" lastClr="000000"/>
                </a:solidFill>
                <a:latin typeface="+mn-lt"/>
              </a:rPr>
              <a:t>Test Administrator did not follow procedures</a:t>
            </a:r>
          </a:p>
          <a:p>
            <a:pPr marL="571500" indent="-282575">
              <a:buFont typeface="Arial" panose="020B0604020202020204" pitchFamily="34" charset="0"/>
              <a:buChar char="•"/>
              <a:defRPr/>
            </a:pPr>
            <a:r>
              <a:rPr lang="en-US" sz="1800" dirty="0">
                <a:solidFill>
                  <a:sysClr val="windowText" lastClr="000000"/>
                </a:solidFill>
                <a:latin typeface="+mn-lt"/>
              </a:rPr>
              <a:t>PBT student goes past stop sign at the end of the unit</a:t>
            </a:r>
          </a:p>
          <a:p>
            <a:pPr marL="571500" indent="-282575">
              <a:buFont typeface="Arial" panose="020B0604020202020204" pitchFamily="34" charset="0"/>
              <a:buChar char="•"/>
              <a:defRPr/>
            </a:pPr>
            <a:r>
              <a:rPr lang="en-US" sz="1800" dirty="0">
                <a:solidFill>
                  <a:sysClr val="windowText" lastClr="000000"/>
                </a:solidFill>
                <a:latin typeface="+mn-lt"/>
              </a:rPr>
              <a:t>Large number of students involved in a technology related irregularity</a:t>
            </a:r>
          </a:p>
          <a:p>
            <a:pPr marL="1028700" lvl="2" indent="-282575">
              <a:defRPr/>
            </a:pPr>
            <a:r>
              <a:rPr lang="en-US" dirty="0">
                <a:solidFill>
                  <a:sysClr val="windowText" lastClr="000000"/>
                </a:solidFill>
              </a:rPr>
              <a:t>If technology issues cause testing to not be completed on one day</a:t>
            </a:r>
          </a:p>
          <a:p>
            <a:pPr marL="571500" indent="-282575">
              <a:buFont typeface="Arial" panose="020B0604020202020204" pitchFamily="34" charset="0"/>
              <a:buChar char="•"/>
              <a:defRPr/>
            </a:pPr>
            <a:r>
              <a:rPr lang="en-US" sz="1800" dirty="0">
                <a:solidFill>
                  <a:sysClr val="windowText" lastClr="000000"/>
                </a:solidFill>
                <a:latin typeface="+mn-lt"/>
              </a:rPr>
              <a:t>Test security breach</a:t>
            </a:r>
          </a:p>
          <a:p>
            <a:pPr marL="571500" indent="-282575">
              <a:buFont typeface="Arial" panose="020B0604020202020204" pitchFamily="34" charset="0"/>
              <a:buChar char="•"/>
              <a:defRPr/>
            </a:pPr>
            <a:r>
              <a:rPr lang="en-US" sz="1800" dirty="0">
                <a:solidFill>
                  <a:sysClr val="windowText" lastClr="000000"/>
                </a:solidFill>
                <a:latin typeface="+mn-lt"/>
              </a:rPr>
              <a:t>Student goes back into a unit on a different day and changes answers </a:t>
            </a:r>
          </a:p>
        </p:txBody>
      </p:sp>
    </p:spTree>
    <p:extLst>
      <p:ext uri="{BB962C8B-B14F-4D97-AF65-F5344CB8AC3E}">
        <p14:creationId xmlns:p14="http://schemas.microsoft.com/office/powerpoint/2010/main" val="232002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23018786"/>
              </p:ext>
            </p:extLst>
          </p:nvPr>
        </p:nvGraphicFramePr>
        <p:xfrm>
          <a:off x="635199" y="1678279"/>
          <a:ext cx="7886513" cy="3658831"/>
        </p:xfrm>
        <a:graphic>
          <a:graphicData uri="http://schemas.openxmlformats.org/drawingml/2006/table">
            <a:tbl>
              <a:tblPr firstRow="1" firstCol="1" bandRow="1">
                <a:tableStyleId>{F5AB1C69-6EDB-4FF4-983F-18BD219EF322}</a:tableStyleId>
              </a:tblPr>
              <a:tblGrid>
                <a:gridCol w="2887171">
                  <a:extLst>
                    <a:ext uri="{9D8B030D-6E8A-4147-A177-3AD203B41FA5}">
                      <a16:colId xmlns:a16="http://schemas.microsoft.com/office/drawing/2014/main" xmlns="" val="20000"/>
                    </a:ext>
                  </a:extLst>
                </a:gridCol>
                <a:gridCol w="1373649">
                  <a:extLst>
                    <a:ext uri="{9D8B030D-6E8A-4147-A177-3AD203B41FA5}">
                      <a16:colId xmlns:a16="http://schemas.microsoft.com/office/drawing/2014/main" xmlns="" val="20001"/>
                    </a:ext>
                  </a:extLst>
                </a:gridCol>
                <a:gridCol w="3625693">
                  <a:extLst>
                    <a:ext uri="{9D8B030D-6E8A-4147-A177-3AD203B41FA5}">
                      <a16:colId xmlns:a16="http://schemas.microsoft.com/office/drawing/2014/main" xmlns="" val="20002"/>
                    </a:ext>
                  </a:extLst>
                </a:gridCol>
              </a:tblGrid>
              <a:tr h="535430">
                <a:tc>
                  <a:txBody>
                    <a:bodyPr/>
                    <a:lstStyle/>
                    <a:p>
                      <a:pPr marL="0" marR="0" algn="ctr">
                        <a:spcBef>
                          <a:spcPts val="0"/>
                        </a:spcBef>
                        <a:spcAft>
                          <a:spcPts val="0"/>
                        </a:spcAft>
                      </a:pPr>
                      <a:r>
                        <a:rPr lang="en-US" sz="2000" dirty="0">
                          <a:effectLst/>
                        </a:rPr>
                        <a:t>Assessment</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000" dirty="0">
                          <a:effectLst/>
                        </a:rPr>
                        <a:t>Grade(s)</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000" dirty="0">
                          <a:effectLst/>
                        </a:rPr>
                        <a:t>Official</a:t>
                      </a:r>
                      <a:r>
                        <a:rPr lang="en-US" sz="2000" baseline="0" dirty="0">
                          <a:effectLst/>
                        </a:rPr>
                        <a:t> </a:t>
                      </a:r>
                      <a:r>
                        <a:rPr lang="en-US" sz="2000" dirty="0">
                          <a:effectLst/>
                        </a:rPr>
                        <a:t>Window</a:t>
                      </a:r>
                      <a:endParaRPr lang="en-US" sz="2000" dirty="0">
                        <a:solidFill>
                          <a:schemeClr val="bg1">
                            <a:lumMod val="10000"/>
                          </a:schemeClr>
                        </a:solidFill>
                        <a:effectLst/>
                        <a:latin typeface="Trebuchet MS" panose="020B0603020202020204" pitchFamily="34" charset="0"/>
                        <a:ea typeface="Calibri"/>
                      </a:endParaRPr>
                    </a:p>
                  </a:txBody>
                  <a:tcPr marL="0" marR="0" marT="0" marB="0" anchor="ctr">
                    <a:solidFill>
                      <a:schemeClr val="tx2"/>
                    </a:solidFill>
                  </a:tcPr>
                </a:tc>
                <a:extLst>
                  <a:ext uri="{0D108BD9-81ED-4DB2-BD59-A6C34878D82A}">
                    <a16:rowId xmlns:a16="http://schemas.microsoft.com/office/drawing/2014/main" xmlns="" val="10000"/>
                  </a:ext>
                </a:extLst>
              </a:tr>
              <a:tr h="8187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 and </a:t>
                      </a:r>
                      <a:r>
                        <a:rPr lang="en-US" sz="2000" dirty="0" err="1">
                          <a:effectLst/>
                        </a:rPr>
                        <a:t>CoAlt</a:t>
                      </a:r>
                      <a:r>
                        <a:rPr lang="en-US" sz="20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Social Studies</a:t>
                      </a:r>
                      <a:endParaRPr lang="en-US" sz="2000" b="0" baseline="30000" dirty="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4</a:t>
                      </a:r>
                      <a:r>
                        <a:rPr lang="en-US" sz="2000" baseline="30000" dirty="0">
                          <a:effectLst/>
                        </a:rPr>
                        <a:t>1</a:t>
                      </a:r>
                      <a:r>
                        <a:rPr lang="en-US" sz="2000" dirty="0">
                          <a:effectLst/>
                        </a:rPr>
                        <a:t>, 7</a:t>
                      </a:r>
                      <a:r>
                        <a:rPr lang="en-US" sz="2000" baseline="30000" dirty="0">
                          <a:effectLst/>
                        </a:rPr>
                        <a:t>1</a:t>
                      </a:r>
                      <a:r>
                        <a:rPr lang="en-US" sz="2000" dirty="0">
                          <a:effectLst/>
                        </a:rPr>
                        <a:t>, 11</a:t>
                      </a:r>
                      <a:r>
                        <a:rPr lang="en-US" sz="2000" baseline="30000" dirty="0">
                          <a:effectLst/>
                        </a:rPr>
                        <a:t>1</a:t>
                      </a:r>
                      <a:endParaRPr lang="en-US" sz="2000" baseline="30000" dirty="0">
                        <a:solidFill>
                          <a:srgbClr val="000000"/>
                        </a:solidFill>
                        <a:effectLst/>
                        <a:latin typeface="Trebuchet MS" panose="020B0603020202020204" pitchFamily="34" charset="0"/>
                        <a:ea typeface="Calibri"/>
                      </a:endParaRPr>
                    </a:p>
                  </a:txBody>
                  <a:tcPr marL="0" marR="0" marT="0" marB="0" anchor="ctr"/>
                </a:tc>
                <a:tc rowSpan="3">
                  <a:txBody>
                    <a:bodyPr/>
                    <a:lstStyle/>
                    <a:p>
                      <a:pPr marL="0" marR="0" algn="ctr">
                        <a:spcBef>
                          <a:spcPts val="0"/>
                        </a:spcBef>
                        <a:spcAft>
                          <a:spcPts val="0"/>
                        </a:spcAft>
                      </a:pPr>
                      <a:r>
                        <a:rPr lang="en-US" sz="2000" dirty="0"/>
                        <a:t>April 8 - 26, 2019</a:t>
                      </a:r>
                      <a:endParaRPr lang="en-US" sz="2000" baseline="30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xmlns="" val="10001"/>
                  </a:ext>
                </a:extLst>
              </a:tr>
              <a:tr h="7744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 and </a:t>
                      </a:r>
                      <a:r>
                        <a:rPr lang="en-US" sz="2000" dirty="0" err="1">
                          <a:effectLst/>
                        </a:rPr>
                        <a:t>CoAlt</a:t>
                      </a:r>
                      <a:r>
                        <a:rPr lang="en-US" sz="2000" dirty="0">
                          <a:effectLst/>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Science</a:t>
                      </a:r>
                      <a:endParaRPr lang="en-US" sz="2000" b="0" baseline="30000" dirty="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5, 8, 11</a:t>
                      </a:r>
                      <a:r>
                        <a:rPr lang="en-US" sz="2000" baseline="30000" dirty="0"/>
                        <a:t>2</a:t>
                      </a:r>
                      <a:endParaRPr lang="en-US" sz="20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extLst>
                  <a:ext uri="{0D108BD9-81ED-4DB2-BD59-A6C34878D82A}">
                    <a16:rowId xmlns:a16="http://schemas.microsoft.com/office/drawing/2014/main" xmlns="" val="10002"/>
                  </a:ext>
                </a:extLst>
              </a:tr>
              <a:tr h="7837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CMAS:</a:t>
                      </a:r>
                      <a:endParaRPr lang="en-US" sz="2000" baseline="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rPr>
                        <a:t>Math</a:t>
                      </a:r>
                      <a:r>
                        <a:rPr lang="en-US" sz="2000" baseline="0" dirty="0">
                          <a:effectLst/>
                        </a:rPr>
                        <a:t> and ELA (CSLA</a:t>
                      </a:r>
                      <a:r>
                        <a:rPr lang="en-US" sz="2000" baseline="30000" dirty="0">
                          <a:effectLst/>
                        </a:rPr>
                        <a:t>3</a:t>
                      </a:r>
                      <a:r>
                        <a:rPr lang="en-US" sz="2000" baseline="0" dirty="0">
                          <a:effectLst/>
                        </a:rPr>
                        <a:t>)</a:t>
                      </a:r>
                      <a:r>
                        <a:rPr lang="en-US" sz="2000" dirty="0">
                          <a:effectLst/>
                        </a:rPr>
                        <a:t> </a:t>
                      </a:r>
                      <a:endParaRPr lang="en-US" sz="2000" b="0" dirty="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000" dirty="0">
                          <a:effectLst/>
                        </a:rPr>
                        <a:t>3-8</a:t>
                      </a:r>
                      <a:r>
                        <a:rPr lang="en-US" sz="2000" baseline="30000" dirty="0">
                          <a:effectLst/>
                        </a:rPr>
                        <a:t>2</a:t>
                      </a:r>
                      <a:endParaRPr lang="en-US" sz="2000" baseline="30000" dirty="0">
                        <a:solidFill>
                          <a:srgbClr val="000000"/>
                        </a:solidFill>
                        <a:effectLst/>
                        <a:latin typeface="Trebuchet MS" panose="020B0603020202020204" pitchFamily="34" charset="0"/>
                        <a:ea typeface="Calibri"/>
                      </a:endParaRPr>
                    </a:p>
                  </a:txBody>
                  <a:tcPr marL="0" marR="0" marT="0" marB="0" anchor="ctr"/>
                </a:tc>
                <a:tc vMerge="1">
                  <a:txBody>
                    <a:bodyPr/>
                    <a:lstStyle/>
                    <a:p>
                      <a:pPr marL="0" marR="0" algn="ctr">
                        <a:spcBef>
                          <a:spcPts val="0"/>
                        </a:spcBef>
                        <a:spcAft>
                          <a:spcPts val="0"/>
                        </a:spcAft>
                      </a:pPr>
                      <a:endParaRPr lang="en-US" sz="1800" b="0" baseline="0" dirty="0">
                        <a:solidFill>
                          <a:schemeClr val="tx1">
                            <a:lumMod val="50000"/>
                          </a:schemeClr>
                        </a:solidFill>
                        <a:effectLst/>
                        <a:latin typeface="+mn-lt"/>
                        <a:ea typeface="Calibri"/>
                      </a:endParaRPr>
                    </a:p>
                  </a:txBody>
                  <a:tcPr marL="0" marR="0" marT="0" marB="0" anchor="ctr"/>
                </a:tc>
                <a:extLst>
                  <a:ext uri="{0D108BD9-81ED-4DB2-BD59-A6C34878D82A}">
                    <a16:rowId xmlns:a16="http://schemas.microsoft.com/office/drawing/2014/main" xmlns="" val="10003"/>
                  </a:ext>
                </a:extLst>
              </a:tr>
              <a:tr h="746449">
                <a:tc>
                  <a:txBody>
                    <a:bodyPr/>
                    <a:lstStyle/>
                    <a:p>
                      <a:pPr marL="0" marR="0" algn="ctr">
                        <a:spcBef>
                          <a:spcPts val="0"/>
                        </a:spcBef>
                        <a:spcAft>
                          <a:spcPts val="0"/>
                        </a:spcAft>
                      </a:pPr>
                      <a:r>
                        <a:rPr lang="en-US" sz="2000" dirty="0" err="1">
                          <a:effectLst/>
                        </a:rPr>
                        <a:t>CoAlt</a:t>
                      </a:r>
                      <a:r>
                        <a:rPr lang="en-US" sz="2000" dirty="0">
                          <a:effectLst/>
                        </a:rPr>
                        <a:t>:</a:t>
                      </a:r>
                    </a:p>
                    <a:p>
                      <a:pPr marL="0" marR="0" algn="ctr">
                        <a:spcBef>
                          <a:spcPts val="0"/>
                        </a:spcBef>
                        <a:spcAft>
                          <a:spcPts val="0"/>
                        </a:spcAft>
                      </a:pPr>
                      <a:r>
                        <a:rPr lang="en-US" sz="2000" dirty="0">
                          <a:effectLst/>
                        </a:rPr>
                        <a:t>DLM ELA and</a:t>
                      </a:r>
                      <a:r>
                        <a:rPr lang="en-US" sz="2000" baseline="0" dirty="0">
                          <a:effectLst/>
                        </a:rPr>
                        <a:t> Math</a:t>
                      </a:r>
                      <a:endParaRPr lang="en-US" sz="2000" b="0" dirty="0">
                        <a:solidFill>
                          <a:schemeClr val="tx1">
                            <a:lumMod val="50000"/>
                          </a:schemeClr>
                        </a:solidFill>
                        <a:effectLst/>
                        <a:latin typeface="Trebuchet MS" panose="020B0603020202020204" pitchFamily="34" charset="0"/>
                        <a:ea typeface="Calibri"/>
                      </a:endParaRPr>
                    </a:p>
                  </a:txBody>
                  <a:tcPr marL="0" marR="0" marT="0" marB="0" anchor="ctr">
                    <a:solidFill>
                      <a:schemeClr val="tx2"/>
                    </a:solidFill>
                  </a:tcPr>
                </a:tc>
                <a:tc>
                  <a:txBody>
                    <a:bodyPr/>
                    <a:lstStyle/>
                    <a:p>
                      <a:pPr marL="0" marR="0" algn="ctr">
                        <a:spcBef>
                          <a:spcPts val="0"/>
                        </a:spcBef>
                        <a:spcAft>
                          <a:spcPts val="0"/>
                        </a:spcAft>
                      </a:pPr>
                      <a:r>
                        <a:rPr lang="en-US" sz="2000" dirty="0">
                          <a:effectLst/>
                        </a:rPr>
                        <a:t>3-11</a:t>
                      </a:r>
                      <a:endParaRPr lang="en-US" sz="2000" dirty="0">
                        <a:solidFill>
                          <a:srgbClr val="000000"/>
                        </a:solidFill>
                        <a:effectLst/>
                        <a:latin typeface="Trebuchet MS" panose="020B0603020202020204" pitchFamily="34" charset="0"/>
                        <a:ea typeface="Calibri"/>
                      </a:endParaRPr>
                    </a:p>
                  </a:txBody>
                  <a:tcPr marL="0" marR="0" marT="0" marB="0" anchor="ctr"/>
                </a:tc>
                <a:tc>
                  <a:txBody>
                    <a:bodyPr/>
                    <a:lstStyle/>
                    <a:p>
                      <a:pPr marL="0" marR="0" algn="ctr">
                        <a:spcBef>
                          <a:spcPts val="0"/>
                        </a:spcBef>
                        <a:spcAft>
                          <a:spcPts val="0"/>
                        </a:spcAft>
                      </a:pPr>
                      <a:r>
                        <a:rPr lang="en-US" sz="2000" dirty="0">
                          <a:effectLst/>
                        </a:rPr>
                        <a:t>Aligned to CMAS: Math </a:t>
                      </a:r>
                      <a:r>
                        <a:rPr lang="en-US" sz="2000" baseline="0" dirty="0">
                          <a:effectLst/>
                        </a:rPr>
                        <a:t>and ELA schedule</a:t>
                      </a:r>
                      <a:endParaRPr lang="en-US" sz="2000" dirty="0">
                        <a:solidFill>
                          <a:srgbClr val="000000"/>
                        </a:solidFill>
                        <a:effectLst/>
                        <a:latin typeface="Trebuchet MS" panose="020B0603020202020204" pitchFamily="34" charset="0"/>
                        <a:ea typeface="Calibri"/>
                      </a:endParaRPr>
                    </a:p>
                  </a:txBody>
                  <a:tcPr marL="0" marR="0" marT="0" marB="0" anchor="ctr"/>
                </a:tc>
                <a:extLst>
                  <a:ext uri="{0D108BD9-81ED-4DB2-BD59-A6C34878D82A}">
                    <a16:rowId xmlns:a16="http://schemas.microsoft.com/office/drawing/2014/main" xmlns="" val="10004"/>
                  </a:ext>
                </a:extLst>
              </a:tr>
            </a:tbl>
          </a:graphicData>
        </a:graphic>
      </p:graphicFrame>
      <p:sp>
        <p:nvSpPr>
          <p:cNvPr id="2" name="TextBox 1"/>
          <p:cNvSpPr txBox="1"/>
          <p:nvPr/>
        </p:nvSpPr>
        <p:spPr>
          <a:xfrm>
            <a:off x="285330" y="5731310"/>
            <a:ext cx="8772867" cy="923330"/>
          </a:xfrm>
          <a:prstGeom prst="rect">
            <a:avLst/>
          </a:prstGeom>
          <a:noFill/>
        </p:spPr>
        <p:txBody>
          <a:bodyPr wrap="square" rtlCol="0">
            <a:spAutoFit/>
          </a:bodyPr>
          <a:lstStyle/>
          <a:p>
            <a:pPr defTabSz="457200"/>
            <a:r>
              <a:rPr lang="en-US" baseline="30000" dirty="0">
                <a:solidFill>
                  <a:srgbClr val="000000"/>
                </a:solidFill>
              </a:rPr>
              <a:t>1</a:t>
            </a:r>
            <a:r>
              <a:rPr lang="en-US" dirty="0">
                <a:solidFill>
                  <a:srgbClr val="000000"/>
                </a:solidFill>
              </a:rPr>
              <a:t>Grades 4, 7, and 11 Social Studies are administered on a sampling basis</a:t>
            </a:r>
          </a:p>
          <a:p>
            <a:pPr defTabSz="457200"/>
            <a:r>
              <a:rPr lang="en-US" baseline="30000" dirty="0">
                <a:solidFill>
                  <a:srgbClr val="000000"/>
                </a:solidFill>
              </a:rPr>
              <a:t>2</a:t>
            </a:r>
            <a:r>
              <a:rPr lang="en-US" dirty="0">
                <a:solidFill>
                  <a:srgbClr val="000000"/>
                </a:solidFill>
              </a:rPr>
              <a:t>See following slides for early window options</a:t>
            </a:r>
          </a:p>
          <a:p>
            <a:pPr defTabSz="457200"/>
            <a:r>
              <a:rPr lang="en-US" baseline="30000" dirty="0">
                <a:solidFill>
                  <a:srgbClr val="000000"/>
                </a:solidFill>
              </a:rPr>
              <a:t>3</a:t>
            </a:r>
            <a:r>
              <a:rPr lang="en-US" dirty="0">
                <a:solidFill>
                  <a:srgbClr val="000000"/>
                </a:solidFill>
              </a:rPr>
              <a:t>CSLA is for eligible English learners in grades 3 and 4 only</a:t>
            </a:r>
          </a:p>
        </p:txBody>
      </p:sp>
      <p:sp>
        <p:nvSpPr>
          <p:cNvPr id="6" name="Title 2"/>
          <p:cNvSpPr txBox="1">
            <a:spLocks/>
          </p:cNvSpPr>
          <p:nvPr/>
        </p:nvSpPr>
        <p:spPr>
          <a:xfrm>
            <a:off x="192023" y="147634"/>
            <a:ext cx="8772867" cy="521208"/>
          </a:xfrm>
          <a:prstGeom prst="rect">
            <a:avLst/>
          </a:prstGeom>
        </p:spPr>
        <p:txBody>
          <a:bodyPr>
            <a:noAutofit/>
          </a:bodyPr>
          <a:lst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a:lstStyle>
          <a:p>
            <a:pPr algn="l"/>
            <a:r>
              <a:rPr lang="en-US" sz="2800" dirty="0">
                <a:solidFill>
                  <a:schemeClr val="tx1"/>
                </a:solidFill>
              </a:rPr>
              <a:t>Spring 2019 CMAS Window</a:t>
            </a:r>
          </a:p>
        </p:txBody>
      </p:sp>
    </p:spTree>
    <p:extLst>
      <p:ext uri="{BB962C8B-B14F-4D97-AF65-F5344CB8AC3E}">
        <p14:creationId xmlns:p14="http://schemas.microsoft.com/office/powerpoint/2010/main" val="979327928"/>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PAnext Clean-up</a:t>
            </a:r>
          </a:p>
        </p:txBody>
      </p:sp>
      <p:sp>
        <p:nvSpPr>
          <p:cNvPr id="3" name="Date Placeholder 2">
            <a:extLst>
              <a:ext uri="{FF2B5EF4-FFF2-40B4-BE49-F238E27FC236}">
                <a16:creationId xmlns:a16="http://schemas.microsoft.com/office/drawing/2014/main" xmlns="" id="{CCC336C1-35D0-4A68-9599-B99898DA4F07}"/>
              </a:ext>
            </a:extLst>
          </p:cNvPr>
          <p:cNvSpPr>
            <a:spLocks noGrp="1"/>
          </p:cNvSpPr>
          <p:nvPr>
            <p:ph type="dt" sz="half" idx="4294967295"/>
          </p:nvPr>
        </p:nvSpPr>
        <p:spPr>
          <a:xfrm>
            <a:off x="0" y="6537325"/>
            <a:ext cx="2057400" cy="184150"/>
          </a:xfrm>
          <a:prstGeom prst="rect">
            <a:avLst/>
          </a:prstGeom>
        </p:spPr>
        <p:txBody>
          <a:bodyPr/>
          <a:lstStyle/>
          <a:p>
            <a:fld id="{33D1A72A-1195-4451-A382-017D3D8DF446}"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3970680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PAnext Clean-up Activities – CBT and PBT</a:t>
            </a:r>
          </a:p>
        </p:txBody>
      </p:sp>
      <p:sp>
        <p:nvSpPr>
          <p:cNvPr id="2" name="Content Placeholder 1"/>
          <p:cNvSpPr>
            <a:spLocks noGrp="1"/>
          </p:cNvSpPr>
          <p:nvPr>
            <p:ph idx="1"/>
          </p:nvPr>
        </p:nvSpPr>
        <p:spPr>
          <a:xfrm>
            <a:off x="628650" y="1463040"/>
            <a:ext cx="7886700" cy="4965752"/>
          </a:xfrm>
        </p:spPr>
        <p:txBody>
          <a:bodyPr>
            <a:normAutofit lnSpcReduction="10000"/>
          </a:bodyPr>
          <a:lstStyle/>
          <a:p>
            <a:pPr>
              <a:defRPr/>
            </a:pPr>
            <a:r>
              <a:rPr lang="en-US" sz="2000" dirty="0">
                <a:solidFill>
                  <a:sysClr val="windowText" lastClr="000000"/>
                </a:solidFill>
                <a:latin typeface="+mn-lt"/>
              </a:rPr>
              <a:t>Use Operational Reports to ensure data accuracy: </a:t>
            </a:r>
          </a:p>
          <a:p>
            <a:pPr marL="514350" indent="-457200">
              <a:defRPr/>
            </a:pPr>
            <a:r>
              <a:rPr lang="en-US" sz="1800" b="1" dirty="0">
                <a:solidFill>
                  <a:sysClr val="windowText" lastClr="000000"/>
                </a:solidFill>
                <a:latin typeface="+mn-lt"/>
              </a:rPr>
              <a:t>Reports &gt; Operational Reports &gt; Students &amp; Registrations &gt;</a:t>
            </a:r>
            <a:r>
              <a:rPr lang="en-US" sz="1800" dirty="0">
                <a:solidFill>
                  <a:sysClr val="windowText" lastClr="000000"/>
                </a:solidFill>
                <a:latin typeface="+mn-lt"/>
              </a:rPr>
              <a:t> </a:t>
            </a:r>
          </a:p>
          <a:p>
            <a:pPr lvl="1">
              <a:defRPr/>
            </a:pPr>
            <a:r>
              <a:rPr lang="en-US" sz="1800" dirty="0">
                <a:solidFill>
                  <a:sysClr val="windowText" lastClr="000000"/>
                </a:solidFill>
              </a:rPr>
              <a:t>Not Tested Student Tests (students with a NT Code/Reason applied)</a:t>
            </a:r>
          </a:p>
          <a:p>
            <a:pPr lvl="1">
              <a:defRPr/>
            </a:pPr>
            <a:r>
              <a:rPr lang="en-US" sz="1800" dirty="0">
                <a:solidFill>
                  <a:sysClr val="windowText" lastClr="000000"/>
                </a:solidFill>
              </a:rPr>
              <a:t>Void Score Tests (students with a Void Code/Reason applied)</a:t>
            </a:r>
          </a:p>
          <a:p>
            <a:pPr lvl="1">
              <a:defRPr/>
            </a:pPr>
            <a:r>
              <a:rPr lang="en-US" sz="1800" dirty="0">
                <a:solidFill>
                  <a:sysClr val="windowText" lastClr="000000"/>
                </a:solidFill>
              </a:rPr>
              <a:t>Students Registered but not Assigned to a Test</a:t>
            </a:r>
          </a:p>
          <a:p>
            <a:pPr lvl="1">
              <a:defRPr/>
            </a:pPr>
            <a:r>
              <a:rPr lang="en-US" sz="1800" dirty="0">
                <a:solidFill>
                  <a:sysClr val="windowText" lastClr="000000"/>
                </a:solidFill>
              </a:rPr>
              <a:t>Student Tests that have been Assigned but Not Yet Completed</a:t>
            </a:r>
          </a:p>
          <a:p>
            <a:pPr lvl="1">
              <a:defRPr/>
            </a:pPr>
            <a:r>
              <a:rPr lang="en-US" sz="1800" dirty="0">
                <a:solidFill>
                  <a:sysClr val="windowText" lastClr="000000"/>
                </a:solidFill>
              </a:rPr>
              <a:t>Students where Responsible District/School is Different from Testing District/School</a:t>
            </a:r>
          </a:p>
          <a:p>
            <a:pPr lvl="1">
              <a:defRPr/>
            </a:pPr>
            <a:r>
              <a:rPr lang="en-US" sz="1800" dirty="0">
                <a:solidFill>
                  <a:sysClr val="windowText" lastClr="000000"/>
                </a:solidFill>
              </a:rPr>
              <a:t>Students with Multiple Tests of Same Subject Area</a:t>
            </a:r>
          </a:p>
          <a:p>
            <a:pPr lvl="1">
              <a:defRPr/>
            </a:pPr>
            <a:endParaRPr lang="en-US" sz="1800" dirty="0">
              <a:solidFill>
                <a:sysClr val="windowText" lastClr="000000"/>
              </a:solidFill>
            </a:endParaRPr>
          </a:p>
          <a:p>
            <a:pPr marL="514350" indent="-457200">
              <a:defRPr/>
            </a:pPr>
            <a:r>
              <a:rPr lang="en-US" sz="1800" b="1" dirty="0">
                <a:solidFill>
                  <a:sysClr val="windowText" lastClr="000000"/>
                </a:solidFill>
                <a:latin typeface="+mn-lt"/>
              </a:rPr>
              <a:t>Reports &gt; Operational Reports &gt; Online Testing &gt;</a:t>
            </a:r>
          </a:p>
          <a:p>
            <a:pPr lvl="1">
              <a:defRPr/>
            </a:pPr>
            <a:r>
              <a:rPr lang="en-US" sz="1800" dirty="0">
                <a:solidFill>
                  <a:sysClr val="windowText" lastClr="000000"/>
                </a:solidFill>
              </a:rPr>
              <a:t>Online Student Tests Marked Test Complete</a:t>
            </a:r>
          </a:p>
          <a:p>
            <a:pPr marL="1314450" lvl="2" indent="-457200">
              <a:defRPr/>
            </a:pPr>
            <a:r>
              <a:rPr lang="en-US" dirty="0">
                <a:solidFill>
                  <a:sysClr val="windowText" lastClr="000000"/>
                </a:solidFill>
              </a:rPr>
              <a:t>For School/District records only – Mark Test Complete Reason does not invalidate</a:t>
            </a:r>
          </a:p>
          <a:p>
            <a:pPr marL="1314450" lvl="2" indent="-457200">
              <a:defRPr/>
            </a:pPr>
            <a:r>
              <a:rPr lang="en-US" dirty="0">
                <a:solidFill>
                  <a:sysClr val="windowText" lastClr="000000"/>
                </a:solidFill>
              </a:rPr>
              <a:t>Must enter Void Code/Reason </a:t>
            </a:r>
            <a:r>
              <a:rPr lang="en-US" dirty="0" smtClean="0">
                <a:solidFill>
                  <a:sysClr val="windowText" lastClr="000000"/>
                </a:solidFill>
              </a:rPr>
              <a:t>separately</a:t>
            </a:r>
            <a:endParaRPr lang="en-US" dirty="0">
              <a:solidFill>
                <a:sysClr val="windowText" lastClr="000000"/>
              </a:solidFill>
            </a:endParaRPr>
          </a:p>
        </p:txBody>
      </p:sp>
    </p:spTree>
    <p:extLst>
      <p:ext uri="{BB962C8B-B14F-4D97-AF65-F5344CB8AC3E}">
        <p14:creationId xmlns:p14="http://schemas.microsoft.com/office/powerpoint/2010/main" val="187965897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Coding Invalidations</a:t>
            </a:r>
          </a:p>
        </p:txBody>
      </p:sp>
      <p:sp>
        <p:nvSpPr>
          <p:cNvPr id="2" name="Content Placeholder 1"/>
          <p:cNvSpPr>
            <a:spLocks noGrp="1"/>
          </p:cNvSpPr>
          <p:nvPr>
            <p:ph idx="1"/>
          </p:nvPr>
        </p:nvSpPr>
        <p:spPr/>
        <p:txBody>
          <a:bodyPr>
            <a:normAutofit lnSpcReduction="10000"/>
          </a:bodyPr>
          <a:lstStyle/>
          <a:p>
            <a:pPr>
              <a:defRPr/>
            </a:pPr>
            <a:r>
              <a:rPr lang="en-US" dirty="0">
                <a:solidFill>
                  <a:sysClr val="windowText" lastClr="000000"/>
                </a:solidFill>
                <a:latin typeface="+mn-lt"/>
              </a:rPr>
              <a:t>There are two categories of invalidation codes:</a:t>
            </a:r>
          </a:p>
          <a:p>
            <a:pPr lvl="1">
              <a:defRPr/>
            </a:pPr>
            <a:r>
              <a:rPr lang="en-US" sz="1800" dirty="0">
                <a:solidFill>
                  <a:sysClr val="windowText" lastClr="000000"/>
                </a:solidFill>
              </a:rPr>
              <a:t>Not Tested Reasons/Codes</a:t>
            </a:r>
          </a:p>
          <a:p>
            <a:pPr lvl="1">
              <a:defRPr/>
            </a:pPr>
            <a:r>
              <a:rPr lang="en-US" sz="1800" dirty="0">
                <a:solidFill>
                  <a:sysClr val="windowText" lastClr="000000"/>
                </a:solidFill>
              </a:rPr>
              <a:t>Void Test Score Reasons/Codes</a:t>
            </a:r>
          </a:p>
          <a:p>
            <a:pPr>
              <a:defRPr/>
            </a:pPr>
            <a:r>
              <a:rPr lang="en-US" dirty="0">
                <a:solidFill>
                  <a:sysClr val="windowText" lastClr="000000"/>
                </a:solidFill>
                <a:latin typeface="+mn-lt"/>
              </a:rPr>
              <a:t>Coding can be indicated in PAnext in two ways:</a:t>
            </a:r>
          </a:p>
          <a:p>
            <a:pPr lvl="1">
              <a:defRPr/>
            </a:pPr>
            <a:r>
              <a:rPr lang="en-US" sz="1800" dirty="0">
                <a:solidFill>
                  <a:sysClr val="windowText" lastClr="000000"/>
                </a:solidFill>
              </a:rPr>
              <a:t>Student-by-student through User Interface (Sensitive Data role)</a:t>
            </a:r>
          </a:p>
          <a:p>
            <a:pPr lvl="1">
              <a:defRPr/>
            </a:pPr>
            <a:r>
              <a:rPr lang="en-US" sz="1800" dirty="0">
                <a:solidFill>
                  <a:sysClr val="windowText" lastClr="000000"/>
                </a:solidFill>
              </a:rPr>
              <a:t>Batch loaded through Student Test Update process (STU role)</a:t>
            </a:r>
          </a:p>
          <a:p>
            <a:pPr>
              <a:defRPr/>
            </a:pPr>
            <a:r>
              <a:rPr lang="en-US" dirty="0">
                <a:solidFill>
                  <a:sysClr val="windowText" lastClr="000000"/>
                </a:solidFill>
                <a:latin typeface="+mn-lt"/>
              </a:rPr>
              <a:t>Coding is unique to each test</a:t>
            </a:r>
          </a:p>
          <a:p>
            <a:pPr lvl="1">
              <a:defRPr/>
            </a:pPr>
            <a:r>
              <a:rPr lang="en-US" sz="1800" dirty="0">
                <a:solidFill>
                  <a:sysClr val="windowText" lastClr="000000"/>
                </a:solidFill>
              </a:rPr>
              <a:t>Does not transfer across math, ELA, science, and social studies tests</a:t>
            </a:r>
          </a:p>
          <a:p>
            <a:pPr lvl="1">
              <a:defRPr/>
            </a:pPr>
            <a:r>
              <a:rPr lang="en-US" sz="1800" dirty="0">
                <a:solidFill>
                  <a:sysClr val="windowText" lastClr="000000"/>
                </a:solidFill>
              </a:rPr>
              <a:t>Entered for each test as appropriate</a:t>
            </a:r>
          </a:p>
          <a:p>
            <a:pPr>
              <a:defRPr/>
            </a:pPr>
            <a:r>
              <a:rPr lang="en-US" dirty="0">
                <a:solidFill>
                  <a:sysClr val="windowText" lastClr="000000"/>
                </a:solidFill>
                <a:latin typeface="+mn-lt"/>
              </a:rPr>
              <a:t>“Marked Complete” </a:t>
            </a:r>
            <a:r>
              <a:rPr lang="en-US" u="sng" dirty="0">
                <a:solidFill>
                  <a:sysClr val="windowText" lastClr="000000"/>
                </a:solidFill>
                <a:latin typeface="+mn-lt"/>
              </a:rPr>
              <a:t>does not</a:t>
            </a:r>
            <a:r>
              <a:rPr lang="en-US" dirty="0">
                <a:solidFill>
                  <a:sysClr val="windowText" lastClr="000000"/>
                </a:solidFill>
                <a:latin typeface="+mn-lt"/>
              </a:rPr>
              <a:t> invalidate tests</a:t>
            </a:r>
          </a:p>
          <a:p>
            <a:pPr lvl="1">
              <a:defRPr/>
            </a:pPr>
            <a:r>
              <a:rPr lang="en-US" sz="1800" dirty="0">
                <a:solidFill>
                  <a:sysClr val="windowText" lastClr="000000"/>
                </a:solidFill>
              </a:rPr>
              <a:t>“Mark Test Complete Reasons” are for district/school use only</a:t>
            </a:r>
          </a:p>
          <a:p>
            <a:pPr lvl="1">
              <a:defRPr/>
            </a:pPr>
            <a:r>
              <a:rPr lang="en-US" sz="1800" dirty="0">
                <a:solidFill>
                  <a:sysClr val="windowText" lastClr="000000"/>
                </a:solidFill>
              </a:rPr>
              <a:t>They do not “flow” into </a:t>
            </a:r>
            <a:r>
              <a:rPr lang="en-US" sz="1800" dirty="0" smtClean="0">
                <a:solidFill>
                  <a:sysClr val="windowText" lastClr="000000"/>
                </a:solidFill>
              </a:rPr>
              <a:t>scoring/reporting</a:t>
            </a:r>
            <a:endParaRPr lang="en-US" sz="1800" dirty="0">
              <a:solidFill>
                <a:sysClr val="windowText" lastClr="000000"/>
              </a:solidFill>
            </a:endParaRPr>
          </a:p>
        </p:txBody>
      </p:sp>
    </p:spTree>
    <p:extLst>
      <p:ext uri="{BB962C8B-B14F-4D97-AF65-F5344CB8AC3E}">
        <p14:creationId xmlns:p14="http://schemas.microsoft.com/office/powerpoint/2010/main" val="2848019021"/>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Not Tested Students</a:t>
            </a:r>
          </a:p>
        </p:txBody>
      </p:sp>
      <p:sp>
        <p:nvSpPr>
          <p:cNvPr id="2" name="Content Placeholder 1"/>
          <p:cNvSpPr>
            <a:spLocks noGrp="1"/>
          </p:cNvSpPr>
          <p:nvPr>
            <p:ph idx="1"/>
          </p:nvPr>
        </p:nvSpPr>
        <p:spPr>
          <a:xfrm>
            <a:off x="628650" y="1463039"/>
            <a:ext cx="7886700" cy="5189687"/>
          </a:xfrm>
        </p:spPr>
        <p:txBody>
          <a:bodyPr>
            <a:normAutofit lnSpcReduction="10000"/>
          </a:bodyPr>
          <a:lstStyle/>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Students who were absent or not tested (did not access any part of the test): </a:t>
            </a:r>
          </a:p>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PBT: Return test materials in nonscorable boxes with unused materials</a:t>
            </a:r>
          </a:p>
          <a:p>
            <a:pPr lvl="1">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PAnext</a:t>
            </a:r>
          </a:p>
          <a:p>
            <a:pPr>
              <a:buClr>
                <a:sysClr val="windowText" lastClr="000000"/>
              </a:buClr>
              <a:defRPr/>
            </a:pPr>
            <a:endParaRPr lang="en-US" dirty="0">
              <a:solidFill>
                <a:sysClr val="windowText" lastClr="000000"/>
              </a:solidFill>
              <a:latin typeface="+mn-lt"/>
            </a:endParaRPr>
          </a:p>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CBT: DO NOT mark complete students who did not start testing</a:t>
            </a:r>
          </a:p>
          <a:p>
            <a:pPr lvl="1">
              <a:buClr>
                <a:sysClr val="windowText" lastClr="000000"/>
              </a:buClr>
              <a:defRPr/>
            </a:pPr>
            <a:r>
              <a:rPr lang="en-US" b="1" dirty="0">
                <a:solidFill>
                  <a:sysClr val="windowText" lastClr="000000"/>
                </a:solidFill>
              </a:rPr>
              <a:t>ACTION</a:t>
            </a:r>
            <a:r>
              <a:rPr lang="en-US" dirty="0">
                <a:solidFill>
                  <a:sysClr val="windowText" lastClr="000000"/>
                </a:solidFill>
              </a:rPr>
              <a:t>: Indicate the Not Tested Reason/Code* in PAnext</a:t>
            </a:r>
          </a:p>
          <a:p>
            <a:pPr lvl="1">
              <a:buClr>
                <a:sysClr val="windowText" lastClr="000000"/>
              </a:buClr>
              <a:defRPr/>
            </a:pPr>
            <a:r>
              <a:rPr lang="en-US" b="1" dirty="0">
                <a:solidFill>
                  <a:sysClr val="windowText" lastClr="000000"/>
                </a:solidFill>
              </a:rPr>
              <a:t>ACTION</a:t>
            </a:r>
            <a:r>
              <a:rPr lang="en-US" dirty="0">
                <a:solidFill>
                  <a:sysClr val="windowText" lastClr="000000"/>
                </a:solidFill>
              </a:rPr>
              <a:t>: Remove students from prepared/started test sessions</a:t>
            </a:r>
          </a:p>
          <a:p>
            <a:pPr lvl="2" indent="-285750">
              <a:buClr>
                <a:sysClr val="windowText" lastClr="000000"/>
              </a:buClr>
              <a:defRPr/>
            </a:pPr>
            <a:r>
              <a:rPr lang="en-US" dirty="0">
                <a:solidFill>
                  <a:sysClr val="windowText" lastClr="000000"/>
                </a:solidFill>
              </a:rPr>
              <a:t>If test session is not prepared/started, do not have to remove students</a:t>
            </a:r>
          </a:p>
          <a:p>
            <a:pPr lvl="2" indent="-285750">
              <a:buClr>
                <a:sysClr val="windowText" lastClr="000000"/>
              </a:buClr>
              <a:defRPr/>
            </a:pPr>
            <a:endParaRPr lang="en-US" dirty="0">
              <a:solidFill>
                <a:sysClr val="windowText" lastClr="000000"/>
              </a:solidFill>
            </a:endParaRPr>
          </a:p>
          <a:p>
            <a:pPr marL="57150" lvl="2" indent="0">
              <a:buClr>
                <a:sysClr val="windowText" lastClr="000000"/>
              </a:buClr>
              <a:buNone/>
              <a:defRPr/>
            </a:pPr>
            <a:r>
              <a:rPr lang="en-US" dirty="0">
                <a:solidFill>
                  <a:sysClr val="windowText" lastClr="000000"/>
                </a:solidFill>
              </a:rPr>
              <a:t>*Not Tested and Void Reason/Codes are in the </a:t>
            </a:r>
            <a:r>
              <a:rPr lang="en-US" i="1" dirty="0">
                <a:solidFill>
                  <a:sysClr val="windowText" lastClr="000000"/>
                </a:solidFill>
              </a:rPr>
              <a:t>Procedures Manual </a:t>
            </a:r>
            <a:r>
              <a:rPr lang="en-US" dirty="0">
                <a:solidFill>
                  <a:sysClr val="windowText" lastClr="000000"/>
                </a:solidFill>
              </a:rPr>
              <a:t>in </a:t>
            </a:r>
            <a:r>
              <a:rPr lang="en-US" i="1" dirty="0">
                <a:solidFill>
                  <a:sysClr val="windowText" lastClr="000000"/>
                </a:solidFill>
              </a:rPr>
              <a:t>Appendix K:</a:t>
            </a:r>
            <a:r>
              <a:rPr lang="en-US" dirty="0">
                <a:solidFill>
                  <a:sysClr val="windowText" lastClr="000000"/>
                </a:solidFill>
              </a:rPr>
              <a:t> </a:t>
            </a:r>
            <a:r>
              <a:rPr lang="en-US" i="1" dirty="0">
                <a:solidFill>
                  <a:sysClr val="windowText" lastClr="000000"/>
                </a:solidFill>
              </a:rPr>
              <a:t>Data Section </a:t>
            </a:r>
            <a:r>
              <a:rPr lang="en-US" i="1" dirty="0" smtClean="0">
                <a:solidFill>
                  <a:sysClr val="windowText" lastClr="000000"/>
                </a:solidFill>
              </a:rPr>
              <a:t>3</a:t>
            </a:r>
            <a:endParaRPr lang="en-US" i="1" dirty="0">
              <a:solidFill>
                <a:sysClr val="windowText" lastClr="000000"/>
              </a:solidFill>
            </a:endParaRPr>
          </a:p>
        </p:txBody>
      </p:sp>
    </p:spTree>
    <p:extLst>
      <p:ext uri="{BB962C8B-B14F-4D97-AF65-F5344CB8AC3E}">
        <p14:creationId xmlns:p14="http://schemas.microsoft.com/office/powerpoint/2010/main" val="73261368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Stop Test Sessions</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dirty="0">
                <a:solidFill>
                  <a:sysClr val="windowText" lastClr="000000"/>
                </a:solidFill>
                <a:latin typeface="+mn-lt"/>
              </a:rPr>
              <a:t>Any test sessions that were </a:t>
            </a:r>
            <a:r>
              <a:rPr lang="en-US" u="sng" dirty="0">
                <a:solidFill>
                  <a:sysClr val="windowText" lastClr="000000"/>
                </a:solidFill>
                <a:latin typeface="+mn-lt"/>
              </a:rPr>
              <a:t>started</a:t>
            </a:r>
            <a:r>
              <a:rPr lang="en-US" dirty="0">
                <a:solidFill>
                  <a:sysClr val="windowText" lastClr="000000"/>
                </a:solidFill>
                <a:latin typeface="+mn-lt"/>
              </a:rPr>
              <a:t> need to be </a:t>
            </a:r>
            <a:r>
              <a:rPr lang="en-US" u="sng" dirty="0">
                <a:solidFill>
                  <a:sysClr val="windowText" lastClr="000000"/>
                </a:solidFill>
                <a:latin typeface="+mn-lt"/>
              </a:rPr>
              <a:t>stopped</a:t>
            </a:r>
            <a:r>
              <a:rPr lang="en-US" dirty="0">
                <a:solidFill>
                  <a:sysClr val="windowText" lastClr="000000"/>
                </a:solidFill>
                <a:latin typeface="+mn-lt"/>
              </a:rPr>
              <a:t> by </a:t>
            </a:r>
            <a:r>
              <a:rPr lang="en-US" dirty="0">
                <a:solidFill>
                  <a:prstClr val="black"/>
                </a:solidFill>
                <a:latin typeface="+mn-lt"/>
              </a:rPr>
              <a:t>May 10, 2019 </a:t>
            </a:r>
          </a:p>
          <a:p>
            <a:pPr marL="342900" indent="-342900">
              <a:buFont typeface="Arial" panose="020B0604020202020204" pitchFamily="34" charset="0"/>
              <a:buChar char="•"/>
              <a:defRPr/>
            </a:pPr>
            <a:r>
              <a:rPr lang="en-US" dirty="0">
                <a:solidFill>
                  <a:sysClr val="windowText" lastClr="000000"/>
                </a:solidFill>
                <a:latin typeface="+mn-lt"/>
              </a:rPr>
              <a:t>Started test sessions cannot be stopped unless all units for all students are either “Completed” or “Marked Complete”</a:t>
            </a:r>
          </a:p>
          <a:p>
            <a:pPr lvl="1">
              <a:defRPr/>
            </a:pPr>
            <a:r>
              <a:rPr lang="en-US" dirty="0">
                <a:solidFill>
                  <a:sysClr val="windowText" lastClr="000000"/>
                </a:solidFill>
              </a:rPr>
              <a:t>Student tests with </a:t>
            </a:r>
            <a:r>
              <a:rPr lang="en-US" u="sng" dirty="0">
                <a:solidFill>
                  <a:sysClr val="windowText" lastClr="000000"/>
                </a:solidFill>
              </a:rPr>
              <a:t>all</a:t>
            </a:r>
            <a:r>
              <a:rPr lang="en-US" dirty="0">
                <a:solidFill>
                  <a:sysClr val="windowText" lastClr="000000"/>
                </a:solidFill>
              </a:rPr>
              <a:t> units in “Ready” status need to be removed and coded with Not Tested Reasons</a:t>
            </a:r>
          </a:p>
          <a:p>
            <a:pPr lvl="1">
              <a:defRPr/>
            </a:pPr>
            <a:r>
              <a:rPr lang="en-US" dirty="0">
                <a:solidFill>
                  <a:sysClr val="windowText" lastClr="000000"/>
                </a:solidFill>
              </a:rPr>
              <a:t>Student tests with units in a </a:t>
            </a:r>
            <a:r>
              <a:rPr lang="en-US" u="sng" dirty="0">
                <a:solidFill>
                  <a:sysClr val="windowText" lastClr="000000"/>
                </a:solidFill>
              </a:rPr>
              <a:t>combination</a:t>
            </a:r>
            <a:r>
              <a:rPr lang="en-US" dirty="0">
                <a:solidFill>
                  <a:sysClr val="windowText" lastClr="000000"/>
                </a:solidFill>
              </a:rPr>
              <a:t> of statuses need to be “Marked Complete” and may need to be voided</a:t>
            </a:r>
            <a:endParaRPr lang="en-US" dirty="0"/>
          </a:p>
        </p:txBody>
      </p:sp>
    </p:spTree>
    <p:extLst>
      <p:ext uri="{BB962C8B-B14F-4D97-AF65-F5344CB8AC3E}">
        <p14:creationId xmlns:p14="http://schemas.microsoft.com/office/powerpoint/2010/main" val="1538639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Combined Unit Statuses</a:t>
            </a:r>
          </a:p>
        </p:txBody>
      </p:sp>
      <p:sp>
        <p:nvSpPr>
          <p:cNvPr id="2" name="Content Placeholder 1"/>
          <p:cNvSpPr>
            <a:spLocks noGrp="1"/>
          </p:cNvSpPr>
          <p:nvPr>
            <p:ph idx="1"/>
          </p:nvPr>
        </p:nvSpPr>
        <p:spPr>
          <a:xfrm>
            <a:off x="628650" y="1463039"/>
            <a:ext cx="7886700" cy="5171025"/>
          </a:xfrm>
        </p:spPr>
        <p:txBody>
          <a:bodyPr>
            <a:normAutofit fontScale="92500" lnSpcReduction="20000"/>
          </a:bodyPr>
          <a:lstStyle/>
          <a:p>
            <a:pPr>
              <a:defRPr/>
            </a:pPr>
            <a:r>
              <a:rPr lang="en-US" sz="3300" dirty="0">
                <a:solidFill>
                  <a:sysClr val="windowText" lastClr="000000"/>
                </a:solidFill>
                <a:latin typeface="+mn-lt"/>
              </a:rPr>
              <a:t>Started sessions:</a:t>
            </a:r>
          </a:p>
          <a:p>
            <a:pPr marL="457200" indent="-457200">
              <a:buFont typeface="Arial" panose="020B0604020202020204" pitchFamily="34" charset="0"/>
              <a:buChar char="•"/>
              <a:defRPr/>
            </a:pPr>
            <a:r>
              <a:rPr lang="en-US" sz="3100" b="1" dirty="0">
                <a:solidFill>
                  <a:sysClr val="windowText" lastClr="000000"/>
                </a:solidFill>
                <a:latin typeface="+mn-lt"/>
              </a:rPr>
              <a:t>ACTION</a:t>
            </a:r>
            <a:r>
              <a:rPr lang="en-US" sz="3100" dirty="0">
                <a:solidFill>
                  <a:sysClr val="windowText" lastClr="000000"/>
                </a:solidFill>
                <a:latin typeface="+mn-lt"/>
              </a:rPr>
              <a:t>: “Mark Complete” any units for students who </a:t>
            </a:r>
            <a:r>
              <a:rPr lang="en-US" sz="3100" u="sng" dirty="0">
                <a:solidFill>
                  <a:sysClr val="windowText" lastClr="000000"/>
                </a:solidFill>
                <a:latin typeface="+mn-lt"/>
              </a:rPr>
              <a:t>started, but did not complete</a:t>
            </a:r>
            <a:r>
              <a:rPr lang="en-US" sz="3100" dirty="0">
                <a:solidFill>
                  <a:sysClr val="windowText" lastClr="000000"/>
                </a:solidFill>
                <a:latin typeface="+mn-lt"/>
              </a:rPr>
              <a:t> testing </a:t>
            </a:r>
          </a:p>
          <a:p>
            <a:pPr lvl="1">
              <a:lnSpc>
                <a:spcPct val="120000"/>
              </a:lnSpc>
              <a:defRPr/>
            </a:pPr>
            <a:r>
              <a:rPr lang="en-US" sz="2100" dirty="0">
                <a:solidFill>
                  <a:sysClr val="windowText" lastClr="000000"/>
                </a:solidFill>
              </a:rPr>
              <a:t>“Marked Complete Reasons” </a:t>
            </a:r>
            <a:r>
              <a:rPr lang="en-US" sz="2100" b="1" dirty="0">
                <a:solidFill>
                  <a:sysClr val="windowText" lastClr="000000"/>
                </a:solidFill>
              </a:rPr>
              <a:t>do not invalidate </a:t>
            </a:r>
            <a:r>
              <a:rPr lang="en-US" sz="2100" dirty="0">
                <a:solidFill>
                  <a:sysClr val="windowText" lastClr="000000"/>
                </a:solidFill>
              </a:rPr>
              <a:t>student tests (this information </a:t>
            </a:r>
            <a:r>
              <a:rPr lang="en-US" sz="2100" b="1" dirty="0">
                <a:solidFill>
                  <a:sysClr val="windowText" lastClr="000000"/>
                </a:solidFill>
              </a:rPr>
              <a:t>does not flow into </a:t>
            </a:r>
            <a:r>
              <a:rPr lang="en-US" sz="2100" dirty="0">
                <a:solidFill>
                  <a:sysClr val="windowText" lastClr="000000"/>
                </a:solidFill>
              </a:rPr>
              <a:t>scoring/reporting</a:t>
            </a:r>
            <a:r>
              <a:rPr lang="en-US" sz="2100" b="1" dirty="0">
                <a:solidFill>
                  <a:sysClr val="windowText" lastClr="000000"/>
                </a:solidFill>
              </a:rPr>
              <a:t> </a:t>
            </a:r>
            <a:r>
              <a:rPr lang="en-US" sz="2100" dirty="0">
                <a:solidFill>
                  <a:sysClr val="windowText" lastClr="000000"/>
                </a:solidFill>
              </a:rPr>
              <a:t>with the student test) </a:t>
            </a:r>
          </a:p>
          <a:p>
            <a:pPr lvl="1">
              <a:lnSpc>
                <a:spcPct val="120000"/>
              </a:lnSpc>
              <a:defRPr/>
            </a:pPr>
            <a:r>
              <a:rPr lang="en-US" sz="2100" b="1" dirty="0">
                <a:solidFill>
                  <a:sysClr val="windowText" lastClr="000000"/>
                </a:solidFill>
              </a:rPr>
              <a:t>ACTION</a:t>
            </a:r>
            <a:r>
              <a:rPr lang="en-US" sz="2100" dirty="0">
                <a:solidFill>
                  <a:sysClr val="windowText" lastClr="000000"/>
                </a:solidFill>
              </a:rPr>
              <a:t>: If invalidation is needed, Void Student Test Reasons/Codes must be applied </a:t>
            </a:r>
            <a:r>
              <a:rPr lang="en-US" sz="2100" i="1" dirty="0">
                <a:solidFill>
                  <a:sysClr val="windowText" lastClr="000000"/>
                </a:solidFill>
              </a:rPr>
              <a:t>(Appendix K: Data Section 3)</a:t>
            </a:r>
          </a:p>
          <a:p>
            <a:pPr>
              <a:defRPr/>
            </a:pPr>
            <a:endParaRPr lang="en-US" dirty="0">
              <a:solidFill>
                <a:sysClr val="windowText" lastClr="000000"/>
              </a:solidFill>
              <a:latin typeface="+mn-lt"/>
            </a:endParaRPr>
          </a:p>
          <a:p>
            <a:pPr>
              <a:defRPr/>
            </a:pPr>
            <a:r>
              <a:rPr lang="en-US" sz="3100" dirty="0">
                <a:solidFill>
                  <a:sysClr val="windowText" lastClr="000000"/>
                </a:solidFill>
                <a:latin typeface="+mn-lt"/>
              </a:rPr>
              <a:t>To find started but not completed tests</a:t>
            </a:r>
          </a:p>
          <a:p>
            <a:pPr lvl="1">
              <a:defRPr/>
            </a:pPr>
            <a:r>
              <a:rPr lang="en-US" sz="2100" dirty="0">
                <a:solidFill>
                  <a:sysClr val="windowText" lastClr="000000"/>
                </a:solidFill>
              </a:rPr>
              <a:t>Go to PAnext</a:t>
            </a:r>
            <a:r>
              <a:rPr lang="en-US" sz="2100" baseline="30000" dirty="0">
                <a:solidFill>
                  <a:sysClr val="windowText" lastClr="000000"/>
                </a:solidFill>
              </a:rPr>
              <a:t> </a:t>
            </a:r>
            <a:r>
              <a:rPr lang="en-US" sz="2100" dirty="0">
                <a:solidFill>
                  <a:sysClr val="windowText" lastClr="000000"/>
                </a:solidFill>
              </a:rPr>
              <a:t>&gt; </a:t>
            </a:r>
            <a:r>
              <a:rPr lang="en-US" sz="2100" b="1" dirty="0">
                <a:solidFill>
                  <a:sysClr val="windowText" lastClr="000000"/>
                </a:solidFill>
              </a:rPr>
              <a:t>Reports</a:t>
            </a:r>
            <a:r>
              <a:rPr lang="en-US" sz="2100" dirty="0">
                <a:solidFill>
                  <a:sysClr val="windowText" lastClr="000000"/>
                </a:solidFill>
              </a:rPr>
              <a:t> &gt; </a:t>
            </a:r>
            <a:r>
              <a:rPr lang="en-US" sz="2100" b="1" dirty="0">
                <a:solidFill>
                  <a:sysClr val="windowText" lastClr="000000"/>
                </a:solidFill>
              </a:rPr>
              <a:t>Operational Reports</a:t>
            </a:r>
            <a:r>
              <a:rPr lang="en-US" sz="2100" dirty="0">
                <a:solidFill>
                  <a:sysClr val="windowText" lastClr="000000"/>
                </a:solidFill>
              </a:rPr>
              <a:t> &gt; </a:t>
            </a:r>
            <a:r>
              <a:rPr lang="en-US" sz="2100" b="1" dirty="0">
                <a:solidFill>
                  <a:sysClr val="windowText" lastClr="000000"/>
                </a:solidFill>
              </a:rPr>
              <a:t>Online Testing</a:t>
            </a:r>
            <a:endParaRPr lang="en-US" sz="2100" dirty="0">
              <a:solidFill>
                <a:sysClr val="windowText" lastClr="000000"/>
              </a:solidFill>
            </a:endParaRPr>
          </a:p>
          <a:p>
            <a:pPr lvl="1">
              <a:defRPr/>
            </a:pPr>
            <a:r>
              <a:rPr lang="en-US" sz="2100" dirty="0">
                <a:solidFill>
                  <a:sysClr val="windowText" lastClr="000000"/>
                </a:solidFill>
              </a:rPr>
              <a:t>Select </a:t>
            </a:r>
            <a:r>
              <a:rPr lang="en-US" sz="2100" b="1" dirty="0">
                <a:solidFill>
                  <a:sysClr val="windowText" lastClr="000000"/>
                </a:solidFill>
              </a:rPr>
              <a:t>Session Roster</a:t>
            </a:r>
            <a:endParaRPr lang="en-US" sz="2100" dirty="0">
              <a:solidFill>
                <a:sysClr val="windowText" lastClr="000000"/>
              </a:solidFill>
            </a:endParaRPr>
          </a:p>
          <a:p>
            <a:pPr lvl="1">
              <a:defRPr/>
            </a:pPr>
            <a:r>
              <a:rPr lang="en-US" sz="2100" b="1" dirty="0">
                <a:solidFill>
                  <a:sysClr val="windowText" lastClr="000000"/>
                </a:solidFill>
              </a:rPr>
              <a:t>Request </a:t>
            </a:r>
            <a:r>
              <a:rPr lang="en-US" sz="2100" dirty="0">
                <a:solidFill>
                  <a:sysClr val="windowText" lastClr="000000"/>
                </a:solidFill>
              </a:rPr>
              <a:t>the report</a:t>
            </a:r>
          </a:p>
          <a:p>
            <a:pPr lvl="1">
              <a:defRPr/>
            </a:pPr>
            <a:r>
              <a:rPr lang="en-US" sz="2100" b="1" dirty="0">
                <a:solidFill>
                  <a:sysClr val="windowText" lastClr="000000"/>
                </a:solidFill>
              </a:rPr>
              <a:t>Download Report</a:t>
            </a:r>
          </a:p>
          <a:p>
            <a:pPr lvl="2">
              <a:defRPr/>
            </a:pPr>
            <a:r>
              <a:rPr lang="en-US" sz="2100" dirty="0">
                <a:solidFill>
                  <a:sysClr val="windowText" lastClr="000000"/>
                </a:solidFill>
              </a:rPr>
              <a:t>Tests with multiple unit statuses need to be “marked complete”</a:t>
            </a:r>
            <a:endParaRPr lang="en-US" sz="2100" dirty="0"/>
          </a:p>
        </p:txBody>
      </p:sp>
    </p:spTree>
    <p:extLst>
      <p:ext uri="{BB962C8B-B14F-4D97-AF65-F5344CB8AC3E}">
        <p14:creationId xmlns:p14="http://schemas.microsoft.com/office/powerpoint/2010/main" val="295165701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495927"/>
              </p:ext>
            </p:extLst>
          </p:nvPr>
        </p:nvGraphicFramePr>
        <p:xfrm>
          <a:off x="166701" y="431515"/>
          <a:ext cx="8629869" cy="5938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47067" y="2209990"/>
            <a:ext cx="1823522" cy="584775"/>
          </a:xfrm>
          <a:prstGeom prst="rect">
            <a:avLst/>
          </a:prstGeom>
          <a:noFill/>
        </p:spPr>
        <p:txBody>
          <a:bodyPr wrap="square" rtlCol="0">
            <a:spAutoFit/>
          </a:bodyPr>
          <a:lstStyle/>
          <a:p>
            <a:pPr algn="ctr" fontAlgn="base">
              <a:spcBef>
                <a:spcPct val="0"/>
              </a:spcBef>
              <a:spcAft>
                <a:spcPct val="0"/>
              </a:spcAft>
            </a:pPr>
            <a:r>
              <a:rPr lang="en-US" sz="3200" b="1" dirty="0">
                <a:solidFill>
                  <a:prstClr val="black"/>
                </a:solidFill>
                <a:latin typeface="Trebuchet MS" panose="020B0603020202020204" pitchFamily="34" charset="0"/>
                <a:ea typeface="ＭＳ Ｐゴシック" pitchFamily="34" charset="-128"/>
              </a:rPr>
              <a:t>ACTION:</a:t>
            </a:r>
          </a:p>
        </p:txBody>
      </p:sp>
    </p:spTree>
    <p:extLst>
      <p:ext uri="{BB962C8B-B14F-4D97-AF65-F5344CB8AC3E}">
        <p14:creationId xmlns:p14="http://schemas.microsoft.com/office/powerpoint/2010/main" val="86074214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Void Test Score and Not Tested Coding</a:t>
            </a:r>
          </a:p>
        </p:txBody>
      </p:sp>
      <p:sp>
        <p:nvSpPr>
          <p:cNvPr id="2" name="Content Placeholder 1"/>
          <p:cNvSpPr>
            <a:spLocks noGrp="1"/>
          </p:cNvSpPr>
          <p:nvPr>
            <p:ph idx="1"/>
          </p:nvPr>
        </p:nvSpPr>
        <p:spPr/>
        <p:txBody>
          <a:bodyPr/>
          <a:lstStyle/>
          <a:p>
            <a:r>
              <a:rPr lang="en-US" sz="1800" dirty="0">
                <a:solidFill>
                  <a:prstClr val="black"/>
                </a:solidFill>
                <a:latin typeface="+mn-lt"/>
                <a:ea typeface="ＭＳ Ｐゴシック" pitchFamily="34" charset="-128"/>
              </a:rPr>
              <a:t>Reasons/Codes are the same for math, ELA, science, and social studies</a:t>
            </a:r>
          </a:p>
          <a:p>
            <a:endParaRPr lang="en-US"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453324630"/>
              </p:ext>
            </p:extLst>
          </p:nvPr>
        </p:nvGraphicFramePr>
        <p:xfrm>
          <a:off x="209133" y="1880518"/>
          <a:ext cx="8725733" cy="3051720"/>
        </p:xfrm>
        <a:graphic>
          <a:graphicData uri="http://schemas.openxmlformats.org/drawingml/2006/table">
            <a:tbl>
              <a:tblPr firstRow="1" bandRow="1">
                <a:tableStyleId>{F5AB1C69-6EDB-4FF4-983F-18BD219EF322}</a:tableStyleId>
              </a:tblPr>
              <a:tblGrid>
                <a:gridCol w="2707987">
                  <a:extLst>
                    <a:ext uri="{9D8B030D-6E8A-4147-A177-3AD203B41FA5}">
                      <a16:colId xmlns:a16="http://schemas.microsoft.com/office/drawing/2014/main" xmlns="" val="20000"/>
                    </a:ext>
                  </a:extLst>
                </a:gridCol>
                <a:gridCol w="3535426">
                  <a:extLst>
                    <a:ext uri="{9D8B030D-6E8A-4147-A177-3AD203B41FA5}">
                      <a16:colId xmlns:a16="http://schemas.microsoft.com/office/drawing/2014/main" xmlns="" val="20001"/>
                    </a:ext>
                  </a:extLst>
                </a:gridCol>
                <a:gridCol w="2482320">
                  <a:extLst>
                    <a:ext uri="{9D8B030D-6E8A-4147-A177-3AD203B41FA5}">
                      <a16:colId xmlns:a16="http://schemas.microsoft.com/office/drawing/2014/main" xmlns="" val="20002"/>
                    </a:ext>
                  </a:extLst>
                </a:gridCol>
              </a:tblGrid>
              <a:tr h="58571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US" sz="1800" dirty="0">
                        <a:latin typeface="+mn-lt"/>
                      </a:endParaRPr>
                    </a:p>
                  </a:txBody>
                  <a:tcP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Void Test Score</a:t>
                      </a: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Not Tested </a:t>
                      </a:r>
                    </a:p>
                  </a:txBody>
                  <a:tcPr anchor="ctr">
                    <a:solidFill>
                      <a:schemeClr val="tx2"/>
                    </a:solidFill>
                  </a:tcPr>
                </a:tc>
                <a:extLst>
                  <a:ext uri="{0D108BD9-81ED-4DB2-BD59-A6C34878D82A}">
                    <a16:rowId xmlns:a16="http://schemas.microsoft.com/office/drawing/2014/main" xmlns="" val="10000"/>
                  </a:ext>
                </a:extLst>
              </a:tr>
              <a:tr h="42259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Not Started Tests</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NA</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Yes</a:t>
                      </a:r>
                      <a:endParaRPr lang="en-US" sz="1800" dirty="0">
                        <a:solidFill>
                          <a:sysClr val="windowText" lastClr="000000"/>
                        </a:solidFill>
                        <a:latin typeface="+mn-lt"/>
                      </a:endParaRPr>
                    </a:p>
                  </a:txBody>
                  <a:tcPr anchor="ctr"/>
                </a:tc>
                <a:extLst>
                  <a:ext uri="{0D108BD9-81ED-4DB2-BD59-A6C34878D82A}">
                    <a16:rowId xmlns:a16="http://schemas.microsoft.com/office/drawing/2014/main" xmlns="" val="10001"/>
                  </a:ext>
                </a:extLst>
              </a:tr>
              <a:tr h="746449">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Started Test that will Not be Scored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Yes</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Ignored</a:t>
                      </a:r>
                      <a:endParaRPr lang="en-US" sz="1800" b="0" i="0" dirty="0">
                        <a:solidFill>
                          <a:sysClr val="windowText" lastClr="000000"/>
                        </a:solidFill>
                        <a:latin typeface="+mn-lt"/>
                      </a:endParaRPr>
                    </a:p>
                  </a:txBody>
                  <a:tcPr anchor="ctr"/>
                </a:tc>
                <a:extLst>
                  <a:ext uri="{0D108BD9-81ED-4DB2-BD59-A6C34878D82A}">
                    <a16:rowId xmlns:a16="http://schemas.microsoft.com/office/drawing/2014/main" xmlns="" val="10002"/>
                  </a:ext>
                </a:extLst>
              </a:tr>
              <a:tr h="129695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When can this be</a:t>
                      </a:r>
                      <a:r>
                        <a:rPr lang="en-US" sz="1800" baseline="0" dirty="0">
                          <a:latin typeface="+mn-lt"/>
                        </a:rPr>
                        <a:t> marked?</a:t>
                      </a:r>
                      <a:endParaRPr lang="en-US" sz="1800" b="1"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Once all test units are</a:t>
                      </a:r>
                      <a:r>
                        <a:rPr lang="en-US" sz="1800" baseline="0" dirty="0">
                          <a:latin typeface="+mn-lt"/>
                        </a:rPr>
                        <a:t> in completed/marked complete status</a:t>
                      </a:r>
                    </a:p>
                    <a:p>
                      <a:pPr algn="ctr"/>
                      <a:r>
                        <a:rPr lang="en-US" sz="1800" baseline="0" dirty="0">
                          <a:latin typeface="+mn-lt"/>
                        </a:rPr>
                        <a:t>PBT: Once tests are scanned into PAnext*</a:t>
                      </a:r>
                      <a:endParaRPr lang="en-US" sz="1800" dirty="0">
                        <a:solidFill>
                          <a:sysClr val="windowText" lastClr="000000"/>
                        </a:solidFill>
                        <a:latin typeface="+mn-lt"/>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1800" dirty="0">
                          <a:latin typeface="+mn-lt"/>
                        </a:rPr>
                        <a:t>CBT: As long as</a:t>
                      </a:r>
                      <a:r>
                        <a:rPr lang="en-US" sz="1800" baseline="0" dirty="0">
                          <a:latin typeface="+mn-lt"/>
                        </a:rPr>
                        <a:t> test is not in a started session</a:t>
                      </a:r>
                    </a:p>
                    <a:p>
                      <a:pPr algn="ctr"/>
                      <a:r>
                        <a:rPr lang="en-US" sz="1800" baseline="0" dirty="0">
                          <a:latin typeface="+mn-lt"/>
                        </a:rPr>
                        <a:t>PBT: Any time</a:t>
                      </a:r>
                      <a:endParaRPr lang="en-US" sz="1800" dirty="0">
                        <a:solidFill>
                          <a:sysClr val="windowText" lastClr="000000"/>
                        </a:solidFill>
                        <a:latin typeface="+mn-lt"/>
                      </a:endParaRPr>
                    </a:p>
                  </a:txBody>
                  <a:tcPr anchor="ctr"/>
                </a:tc>
                <a:extLst>
                  <a:ext uri="{0D108BD9-81ED-4DB2-BD59-A6C34878D82A}">
                    <a16:rowId xmlns:a16="http://schemas.microsoft.com/office/drawing/2014/main" xmlns="" val="10003"/>
                  </a:ext>
                </a:extLst>
              </a:tr>
            </a:tbl>
          </a:graphicData>
        </a:graphic>
      </p:graphicFrame>
      <p:sp>
        <p:nvSpPr>
          <p:cNvPr id="6" name="Rectangle 5"/>
          <p:cNvSpPr/>
          <p:nvPr/>
        </p:nvSpPr>
        <p:spPr>
          <a:xfrm>
            <a:off x="86042" y="5889395"/>
            <a:ext cx="9057958" cy="646331"/>
          </a:xfrm>
          <a:prstGeom prst="rect">
            <a:avLst/>
          </a:prstGeom>
        </p:spPr>
        <p:txBody>
          <a:bodyPr wrap="square">
            <a:spAutoFit/>
          </a:bodyPr>
          <a:lstStyle/>
          <a:p>
            <a:pP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“Marked Complete Reasons” do not invalidate tests or flow into scoring/report. MCRs are </a:t>
            </a:r>
            <a:r>
              <a:rPr lang="en-US" b="1" dirty="0">
                <a:solidFill>
                  <a:srgbClr val="000000"/>
                </a:solidFill>
                <a:ea typeface="ＭＳ Ｐゴシック" pitchFamily="34" charset="-128"/>
              </a:rPr>
              <a:t>only</a:t>
            </a:r>
            <a:r>
              <a:rPr lang="en-US" dirty="0">
                <a:solidFill>
                  <a:srgbClr val="000000"/>
                </a:solidFill>
                <a:ea typeface="ＭＳ Ｐゴシック" pitchFamily="34" charset="-128"/>
              </a:rPr>
              <a:t> for internal district/school use. Enter Voids separately.</a:t>
            </a:r>
          </a:p>
        </p:txBody>
      </p:sp>
      <p:sp>
        <p:nvSpPr>
          <p:cNvPr id="7" name="Rectangle 6"/>
          <p:cNvSpPr/>
          <p:nvPr/>
        </p:nvSpPr>
        <p:spPr>
          <a:xfrm>
            <a:off x="209133" y="5087651"/>
            <a:ext cx="8725733" cy="646331"/>
          </a:xfrm>
          <a:prstGeom prst="rect">
            <a:avLst/>
          </a:prstGeom>
          <a:solidFill>
            <a:schemeClr val="accent4"/>
          </a:solidFill>
        </p:spPr>
        <p:txBody>
          <a:bodyPr wrap="square">
            <a:spAutoFit/>
          </a:bodyPr>
          <a:lstStyle/>
          <a:p>
            <a:pPr fontAlgn="base">
              <a:spcBef>
                <a:spcPct val="0"/>
              </a:spcBef>
              <a:spcAft>
                <a:spcPct val="0"/>
              </a:spcAft>
            </a:pPr>
            <a:r>
              <a:rPr lang="en-US" dirty="0">
                <a:solidFill>
                  <a:srgbClr val="000000"/>
                </a:solidFill>
                <a:ea typeface="ＭＳ Ｐゴシック" pitchFamily="34" charset="-128"/>
              </a:rPr>
              <a:t>*If a PBT test was started/completed but </a:t>
            </a:r>
            <a:r>
              <a:rPr lang="en-US" b="1" dirty="0">
                <a:solidFill>
                  <a:srgbClr val="000000"/>
                </a:solidFill>
                <a:ea typeface="ＭＳ Ｐゴシック" pitchFamily="34" charset="-128"/>
              </a:rPr>
              <a:t>should not be scored</a:t>
            </a:r>
            <a:r>
              <a:rPr lang="en-US" dirty="0">
                <a:solidFill>
                  <a:srgbClr val="000000"/>
                </a:solidFill>
                <a:ea typeface="ＭＳ Ｐゴシック" pitchFamily="34" charset="-128"/>
              </a:rPr>
              <a:t>, write “Do Not Score” on material, return in </a:t>
            </a:r>
            <a:r>
              <a:rPr lang="en-US" b="1" dirty="0">
                <a:solidFill>
                  <a:srgbClr val="000000"/>
                </a:solidFill>
                <a:ea typeface="ＭＳ Ｐゴシック" pitchFamily="34" charset="-128"/>
              </a:rPr>
              <a:t>nonscorable</a:t>
            </a:r>
            <a:r>
              <a:rPr lang="en-US" dirty="0">
                <a:solidFill>
                  <a:srgbClr val="000000"/>
                </a:solidFill>
                <a:ea typeface="ＭＳ Ｐゴシック" pitchFamily="34" charset="-128"/>
              </a:rPr>
              <a:t> box, and indicate </a:t>
            </a:r>
            <a:r>
              <a:rPr lang="en-US" b="1" dirty="0">
                <a:solidFill>
                  <a:srgbClr val="000000"/>
                </a:solidFill>
                <a:ea typeface="ＭＳ Ｐゴシック" pitchFamily="34" charset="-128"/>
              </a:rPr>
              <a:t>Not Tested</a:t>
            </a:r>
            <a:r>
              <a:rPr lang="en-US" dirty="0">
                <a:solidFill>
                  <a:srgbClr val="000000"/>
                </a:solidFill>
                <a:ea typeface="ＭＳ Ｐゴシック" pitchFamily="34" charset="-128"/>
              </a:rPr>
              <a:t> coding in PAnext.</a:t>
            </a:r>
          </a:p>
        </p:txBody>
      </p:sp>
    </p:spTree>
    <p:extLst>
      <p:ext uri="{BB962C8B-B14F-4D97-AF65-F5344CB8AC3E}">
        <p14:creationId xmlns:p14="http://schemas.microsoft.com/office/powerpoint/2010/main" val="421776653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Coding Parent Excusals</a:t>
            </a:r>
          </a:p>
        </p:txBody>
      </p:sp>
      <p:sp>
        <p:nvSpPr>
          <p:cNvPr id="2" name="Content Placeholder 1"/>
          <p:cNvSpPr>
            <a:spLocks noGrp="1"/>
          </p:cNvSpPr>
          <p:nvPr>
            <p:ph idx="1"/>
          </p:nvPr>
        </p:nvSpPr>
        <p:spPr>
          <a:xfrm>
            <a:off x="628650" y="1463039"/>
            <a:ext cx="7886700" cy="5012405"/>
          </a:xfrm>
        </p:spPr>
        <p:txBody>
          <a:bodyPr>
            <a:noAutofit/>
          </a:bodyPr>
          <a:lstStyle/>
          <a:p>
            <a:pPr marL="285750" indent="-285750">
              <a:lnSpc>
                <a:spcPct val="120000"/>
              </a:lnSpc>
              <a:buClr>
                <a:sysClr val="windowText" lastClr="000000"/>
              </a:buClr>
              <a:buFont typeface="Arial" panose="020B0604020202020204" pitchFamily="34" charset="0"/>
              <a:buChar char="•"/>
              <a:defRPr/>
            </a:pPr>
            <a:r>
              <a:rPr lang="en-US" sz="1800" dirty="0">
                <a:solidFill>
                  <a:sysClr val="windowText" lastClr="000000"/>
                </a:solidFill>
                <a:latin typeface="+mn-lt"/>
              </a:rPr>
              <a:t>Documentation of parent excusals must be maintained locally </a:t>
            </a:r>
          </a:p>
          <a:p>
            <a:pPr lvl="1">
              <a:lnSpc>
                <a:spcPct val="120000"/>
              </a:lnSpc>
              <a:buClr>
                <a:sysClr val="windowText" lastClr="000000"/>
              </a:buClr>
              <a:defRPr/>
            </a:pPr>
            <a:r>
              <a:rPr lang="en-US" sz="1800" dirty="0">
                <a:solidFill>
                  <a:sysClr val="windowText" lastClr="000000"/>
                </a:solidFill>
              </a:rPr>
              <a:t>Parent excusal coding should never be indicated unless documentation is received from a parent/guardian</a:t>
            </a:r>
          </a:p>
          <a:p>
            <a:pPr marL="285750" indent="-285750">
              <a:lnSpc>
                <a:spcPct val="120000"/>
              </a:lnSpc>
              <a:buClr>
                <a:sysClr val="windowText" lastClr="000000"/>
              </a:buClr>
              <a:buFont typeface="Arial" panose="020B0604020202020204" pitchFamily="34" charset="0"/>
              <a:buChar char="•"/>
              <a:defRPr/>
            </a:pPr>
            <a:r>
              <a:rPr lang="en-US" sz="1800" dirty="0">
                <a:solidFill>
                  <a:sysClr val="windowText" lastClr="000000"/>
                </a:solidFill>
                <a:latin typeface="+mn-lt"/>
              </a:rPr>
              <a:t>In order for schools and districts to have parent excusals not count against participation, the following coding </a:t>
            </a:r>
            <a:r>
              <a:rPr lang="en-US" sz="1800" b="1" dirty="0">
                <a:solidFill>
                  <a:sysClr val="windowText" lastClr="000000"/>
                </a:solidFill>
                <a:latin typeface="+mn-lt"/>
              </a:rPr>
              <a:t>MUST</a:t>
            </a:r>
            <a:r>
              <a:rPr lang="en-US" sz="1800" dirty="0">
                <a:solidFill>
                  <a:sysClr val="windowText" lastClr="000000"/>
                </a:solidFill>
                <a:latin typeface="+mn-lt"/>
              </a:rPr>
              <a:t> be applied in PAnext or during SBD: </a:t>
            </a:r>
          </a:p>
          <a:p>
            <a:pPr lvl="1" indent="-342900">
              <a:lnSpc>
                <a:spcPct val="120000"/>
              </a:lnSpc>
              <a:buClr>
                <a:sysClr val="windowText" lastClr="000000"/>
              </a:buClr>
              <a:defRPr/>
            </a:pPr>
            <a:r>
              <a:rPr lang="en-US" sz="1800" dirty="0">
                <a:solidFill>
                  <a:sysClr val="windowText" lastClr="000000"/>
                </a:solidFill>
              </a:rPr>
              <a:t>For students who never started the test (CBT units </a:t>
            </a:r>
            <a:r>
              <a:rPr lang="en-US" sz="1800" b="1" dirty="0">
                <a:solidFill>
                  <a:sysClr val="windowText" lastClr="000000"/>
                </a:solidFill>
              </a:rPr>
              <a:t>not</a:t>
            </a:r>
            <a:r>
              <a:rPr lang="en-US" sz="1800" dirty="0">
                <a:solidFill>
                  <a:sysClr val="windowText" lastClr="000000"/>
                </a:solidFill>
              </a:rPr>
              <a:t> in “Complete” or “Marked Complete” status, PBT </a:t>
            </a:r>
            <a:r>
              <a:rPr lang="en-US" sz="1800" b="1" dirty="0">
                <a:solidFill>
                  <a:sysClr val="windowText" lastClr="000000"/>
                </a:solidFill>
              </a:rPr>
              <a:t>not</a:t>
            </a:r>
            <a:r>
              <a:rPr lang="en-US" sz="1800" dirty="0">
                <a:solidFill>
                  <a:sysClr val="windowText" lastClr="000000"/>
                </a:solidFill>
              </a:rPr>
              <a:t> returned with scorable materials)</a:t>
            </a:r>
          </a:p>
          <a:p>
            <a:pPr lvl="2" indent="-285750">
              <a:lnSpc>
                <a:spcPct val="120000"/>
              </a:lnSpc>
              <a:buClr>
                <a:sysClr val="windowText" lastClr="000000"/>
              </a:buClr>
              <a:defRPr/>
            </a:pPr>
            <a:r>
              <a:rPr lang="en-US" dirty="0">
                <a:solidFill>
                  <a:sysClr val="windowText" lastClr="000000"/>
                </a:solidFill>
              </a:rPr>
              <a:t>Not Tested Code of 09</a:t>
            </a:r>
          </a:p>
          <a:p>
            <a:pPr lvl="1" indent="-342900">
              <a:lnSpc>
                <a:spcPct val="120000"/>
              </a:lnSpc>
              <a:buClr>
                <a:sysClr val="windowText" lastClr="000000"/>
              </a:buClr>
              <a:defRPr/>
            </a:pPr>
            <a:r>
              <a:rPr lang="en-US" sz="1800" dirty="0">
                <a:solidFill>
                  <a:sysClr val="windowText" lastClr="000000"/>
                </a:solidFill>
              </a:rPr>
              <a:t>For students who started but did not complete the test, or were “Marked Complete” by the school</a:t>
            </a:r>
          </a:p>
          <a:p>
            <a:pPr lvl="2" indent="-285750">
              <a:lnSpc>
                <a:spcPct val="120000"/>
              </a:lnSpc>
              <a:buClr>
                <a:sysClr val="windowText" lastClr="000000"/>
              </a:buClr>
              <a:defRPr/>
            </a:pPr>
            <a:r>
              <a:rPr lang="en-US" dirty="0">
                <a:solidFill>
                  <a:sysClr val="windowText" lastClr="000000"/>
                </a:solidFill>
              </a:rPr>
              <a:t>Void Test Score Code of 09 </a:t>
            </a:r>
          </a:p>
          <a:p>
            <a:pPr marL="57150">
              <a:lnSpc>
                <a:spcPct val="120000"/>
              </a:lnSpc>
              <a:buClr>
                <a:sysClr val="windowText" lastClr="000000"/>
              </a:buClr>
              <a:defRPr/>
            </a:pPr>
            <a:r>
              <a:rPr lang="en-US" sz="1800" b="1" dirty="0" smtClean="0">
                <a:solidFill>
                  <a:sysClr val="windowText" lastClr="000000"/>
                </a:solidFill>
                <a:latin typeface="+mn-lt"/>
              </a:rPr>
              <a:t>Note</a:t>
            </a:r>
            <a:r>
              <a:rPr lang="en-US" sz="1800" b="1" dirty="0">
                <a:solidFill>
                  <a:sysClr val="windowText" lastClr="000000"/>
                </a:solidFill>
                <a:latin typeface="+mn-lt"/>
              </a:rPr>
              <a:t>: “</a:t>
            </a:r>
            <a:r>
              <a:rPr lang="en-US" sz="1800" dirty="0">
                <a:solidFill>
                  <a:sysClr val="windowText" lastClr="000000"/>
                </a:solidFill>
                <a:latin typeface="+mn-lt"/>
              </a:rPr>
              <a:t>Marked Complete” text box “reason” does not indicate parent excusal for accountability purposes</a:t>
            </a:r>
            <a:r>
              <a:rPr lang="en-US" sz="1800" dirty="0" smtClean="0">
                <a:solidFill>
                  <a:sysClr val="windowText" lastClr="000000"/>
                </a:solidFill>
                <a:latin typeface="+mn-lt"/>
              </a:rPr>
              <a:t>.</a:t>
            </a:r>
            <a:endParaRPr lang="en-US" sz="1800" dirty="0">
              <a:solidFill>
                <a:sysClr val="windowText" lastClr="000000"/>
              </a:solidFill>
              <a:latin typeface="+mn-lt"/>
            </a:endParaRPr>
          </a:p>
        </p:txBody>
      </p:sp>
    </p:spTree>
    <p:extLst>
      <p:ext uri="{BB962C8B-B14F-4D97-AF65-F5344CB8AC3E}">
        <p14:creationId xmlns:p14="http://schemas.microsoft.com/office/powerpoint/2010/main" val="170306180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Suppressions</a:t>
            </a:r>
          </a:p>
        </p:txBody>
      </p:sp>
      <p:sp>
        <p:nvSpPr>
          <p:cNvPr id="2" name="Content Placeholder 1"/>
          <p:cNvSpPr>
            <a:spLocks noGrp="1"/>
          </p:cNvSpPr>
          <p:nvPr>
            <p:ph idx="1"/>
          </p:nvPr>
        </p:nvSpPr>
        <p:spPr/>
        <p:txBody>
          <a:bodyPr/>
          <a:lstStyle/>
          <a:p>
            <a:r>
              <a:rPr lang="en-US" dirty="0">
                <a:solidFill>
                  <a:sysClr val="windowText" lastClr="000000"/>
                </a:solidFill>
                <a:latin typeface="+mn-lt"/>
              </a:rPr>
              <a:t>CDE adds suppression codes and actions</a:t>
            </a:r>
          </a:p>
          <a:p>
            <a:endParaRPr lang="en-US"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3123060638"/>
              </p:ext>
            </p:extLst>
          </p:nvPr>
        </p:nvGraphicFramePr>
        <p:xfrm>
          <a:off x="190500" y="2140631"/>
          <a:ext cx="8763000" cy="2091026"/>
        </p:xfrm>
        <a:graphic>
          <a:graphicData uri="http://schemas.openxmlformats.org/drawingml/2006/table">
            <a:tbl>
              <a:tblPr firstRow="1" bandRow="1">
                <a:tableStyleId>{F5AB1C69-6EDB-4FF4-983F-18BD219EF322}</a:tableStyleId>
              </a:tblPr>
              <a:tblGrid>
                <a:gridCol w="2503714">
                  <a:extLst>
                    <a:ext uri="{9D8B030D-6E8A-4147-A177-3AD203B41FA5}">
                      <a16:colId xmlns:a16="http://schemas.microsoft.com/office/drawing/2014/main" xmlns="" val="20000"/>
                    </a:ext>
                  </a:extLst>
                </a:gridCol>
                <a:gridCol w="2449286">
                  <a:extLst>
                    <a:ext uri="{9D8B030D-6E8A-4147-A177-3AD203B41FA5}">
                      <a16:colId xmlns:a16="http://schemas.microsoft.com/office/drawing/2014/main" xmlns="" val="20001"/>
                    </a:ext>
                  </a:extLst>
                </a:gridCol>
                <a:gridCol w="3810000">
                  <a:extLst>
                    <a:ext uri="{9D8B030D-6E8A-4147-A177-3AD203B41FA5}">
                      <a16:colId xmlns:a16="http://schemas.microsoft.com/office/drawing/2014/main" xmlns="" val="20002"/>
                    </a:ext>
                  </a:extLst>
                </a:gridCol>
              </a:tblGrid>
              <a:tr h="679508">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Suppression</a:t>
                      </a:r>
                      <a:r>
                        <a:rPr lang="en-US" sz="2000" baseline="0" dirty="0"/>
                        <a:t> Reason</a:t>
                      </a:r>
                      <a:endParaRPr lang="en-US" sz="2000" dirty="0">
                        <a:latin typeface="Trebuchet MS" panose="020B0603020202020204" pitchFamily="34" charset="0"/>
                      </a:endParaRP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t>Receives Student Report</a:t>
                      </a:r>
                      <a:endParaRPr lang="en-US" sz="2000" dirty="0">
                        <a:latin typeface="Trebuchet MS" panose="020B0603020202020204" pitchFamily="34" charset="0"/>
                      </a:endParaRPr>
                    </a:p>
                  </a:txBody>
                  <a:tcPr anchor="c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baseline="0" dirty="0"/>
                        <a:t>Impact to Participation</a:t>
                      </a:r>
                      <a:endParaRPr lang="en-US" sz="2000" dirty="0">
                        <a:latin typeface="Trebuchet MS" panose="020B0603020202020204" pitchFamily="34" charset="0"/>
                      </a:endParaRPr>
                    </a:p>
                  </a:txBody>
                  <a:tcPr anchor="ctr">
                    <a:solidFill>
                      <a:schemeClr val="tx2"/>
                    </a:solidFill>
                  </a:tcPr>
                </a:tc>
                <a:extLst>
                  <a:ext uri="{0D108BD9-81ED-4DB2-BD59-A6C34878D82A}">
                    <a16:rowId xmlns:a16="http://schemas.microsoft.com/office/drawing/2014/main" xmlns="" val="10000"/>
                  </a:ext>
                </a:extLst>
              </a:tr>
              <a:tr h="688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Home School Students</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Yes</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Does not impact school or district</a:t>
                      </a:r>
                      <a:endParaRPr lang="en-US" sz="2000" dirty="0">
                        <a:latin typeface="Trebuchet MS" panose="020B0603020202020204" pitchFamily="34" charset="0"/>
                      </a:endParaRPr>
                    </a:p>
                  </a:txBody>
                  <a:tcPr anchor="ctr"/>
                </a:tc>
                <a:extLst>
                  <a:ext uri="{0D108BD9-81ED-4DB2-BD59-A6C34878D82A}">
                    <a16:rowId xmlns:a16="http://schemas.microsoft.com/office/drawing/2014/main" xmlns="" val="10001"/>
                  </a:ext>
                </a:extLst>
              </a:tr>
              <a:tr h="68894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Misadministration</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000" dirty="0"/>
                        <a:t>Yes</a:t>
                      </a:r>
                      <a:endParaRPr lang="en-US" sz="2000" dirty="0">
                        <a:latin typeface="Trebuchet MS" panose="020B0603020202020204" pitchFamily="34" charset="0"/>
                      </a:endParaRPr>
                    </a:p>
                  </a:txBody>
                  <a:tcPr anchor="ct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2000" dirty="0"/>
                        <a:t>Impact</a:t>
                      </a:r>
                      <a:r>
                        <a:rPr lang="en-US" sz="2000" baseline="0" dirty="0"/>
                        <a:t>s</a:t>
                      </a:r>
                      <a:r>
                        <a:rPr lang="en-US" sz="2000" dirty="0"/>
                        <a:t> participation</a:t>
                      </a:r>
                      <a:endParaRPr lang="en-US" sz="2000" dirty="0">
                        <a:latin typeface="Trebuchet MS" panose="020B0603020202020204" pitchFamily="34" charset="0"/>
                      </a:endParaRPr>
                    </a:p>
                  </a:txBody>
                  <a:tcPr anchor="ct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566809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Spring 2019 CMAS Window</a:t>
            </a:r>
          </a:p>
        </p:txBody>
      </p:sp>
      <p:sp>
        <p:nvSpPr>
          <p:cNvPr id="4" name="Content Placeholder 3"/>
          <p:cNvSpPr>
            <a:spLocks noGrp="1"/>
          </p:cNvSpPr>
          <p:nvPr>
            <p:ph idx="1"/>
          </p:nvPr>
        </p:nvSpPr>
        <p:spPr/>
        <p:txBody>
          <a:bodyPr/>
          <a:lstStyle/>
          <a:p>
            <a:pPr>
              <a:lnSpc>
                <a:spcPct val="100000"/>
              </a:lnSpc>
              <a:spcBef>
                <a:spcPts val="0"/>
              </a:spcBef>
              <a:buClr>
                <a:schemeClr val="tx1"/>
              </a:buClr>
            </a:pPr>
            <a:r>
              <a:rPr lang="en-US" b="0" spc="0" dirty="0">
                <a:solidFill>
                  <a:srgbClr val="000000"/>
                </a:solidFill>
                <a:latin typeface="+mn-lt"/>
              </a:rPr>
              <a:t>Official window: April 8 – 26, 2019</a:t>
            </a:r>
          </a:p>
          <a:p>
            <a:pPr lvl="1">
              <a:lnSpc>
                <a:spcPct val="100000"/>
              </a:lnSpc>
              <a:spcBef>
                <a:spcPts val="0"/>
              </a:spcBef>
              <a:buClr>
                <a:schemeClr val="tx1"/>
              </a:buClr>
            </a:pPr>
            <a:r>
              <a:rPr lang="en-US" spc="0" dirty="0">
                <a:solidFill>
                  <a:srgbClr val="000000"/>
                </a:solidFill>
              </a:rPr>
              <a:t>All elementary and middle school science and social studies administrations must be completed within this window</a:t>
            </a:r>
          </a:p>
          <a:p>
            <a:pPr lvl="1">
              <a:lnSpc>
                <a:spcPct val="100000"/>
              </a:lnSpc>
              <a:spcBef>
                <a:spcPts val="0"/>
              </a:spcBef>
              <a:buClr>
                <a:schemeClr val="tx1"/>
              </a:buClr>
            </a:pPr>
            <a:r>
              <a:rPr lang="en-US" spc="0" dirty="0">
                <a:solidFill>
                  <a:srgbClr val="000000"/>
                </a:solidFill>
              </a:rPr>
              <a:t>All school-wide paper-based administrations for math and ELA must be completed within this window</a:t>
            </a:r>
          </a:p>
          <a:p>
            <a:pPr lvl="2">
              <a:lnSpc>
                <a:spcPct val="100000"/>
              </a:lnSpc>
              <a:spcBef>
                <a:spcPts val="0"/>
              </a:spcBef>
              <a:buClr>
                <a:schemeClr val="tx1"/>
              </a:buClr>
            </a:pPr>
            <a:r>
              <a:rPr lang="en-US" spc="0" dirty="0">
                <a:solidFill>
                  <a:srgbClr val="000000"/>
                </a:solidFill>
              </a:rPr>
              <a:t>Students requiring paper accommodations in schools utilizing the extended online window options may test at the same time as their peers (this includes CSLA)</a:t>
            </a:r>
          </a:p>
          <a:p>
            <a:pPr marL="365760" lvl="1" indent="0">
              <a:buClr>
                <a:schemeClr val="tx1"/>
              </a:buClr>
              <a:buNone/>
            </a:pPr>
            <a:endParaRPr lang="en-US" sz="1100" dirty="0">
              <a:solidFill>
                <a:srgbClr val="000000"/>
              </a:solidFill>
            </a:endParaRPr>
          </a:p>
          <a:p>
            <a:pPr lvl="1">
              <a:buClr>
                <a:schemeClr val="tx1"/>
              </a:buClr>
            </a:pPr>
            <a:endParaRPr lang="en-US" dirty="0">
              <a:solidFill>
                <a:srgbClr val="000000"/>
              </a:solidFill>
            </a:endParaRPr>
          </a:p>
          <a:p>
            <a:pPr marL="365760" lvl="1" indent="0">
              <a:buClr>
                <a:schemeClr val="tx1"/>
              </a:buClr>
              <a:buNone/>
            </a:pPr>
            <a:endParaRPr lang="en-US" dirty="0">
              <a:solidFill>
                <a:srgbClr val="000000"/>
              </a:solidFill>
            </a:endParaRPr>
          </a:p>
          <a:p>
            <a:pPr>
              <a:buClr>
                <a:schemeClr val="tx1"/>
              </a:buClr>
            </a:pPr>
            <a:endParaRPr lang="en-US" sz="1100" dirty="0">
              <a:solidFill>
                <a:srgbClr val="000000"/>
              </a:solidFill>
              <a:latin typeface="+mn-lt"/>
            </a:endParaRPr>
          </a:p>
        </p:txBody>
      </p:sp>
    </p:spTree>
    <p:extLst>
      <p:ext uri="{BB962C8B-B14F-4D97-AF65-F5344CB8AC3E}">
        <p14:creationId xmlns:p14="http://schemas.microsoft.com/office/powerpoint/2010/main" val="174232941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Additional Information</a:t>
            </a:r>
          </a:p>
        </p:txBody>
      </p:sp>
      <p:sp>
        <p:nvSpPr>
          <p:cNvPr id="3" name="Date Placeholder 2">
            <a:extLst>
              <a:ext uri="{FF2B5EF4-FFF2-40B4-BE49-F238E27FC236}">
                <a16:creationId xmlns:a16="http://schemas.microsoft.com/office/drawing/2014/main" xmlns="" id="{D4C372FD-C9B5-46B3-967F-C67936EC5966}"/>
              </a:ext>
            </a:extLst>
          </p:cNvPr>
          <p:cNvSpPr>
            <a:spLocks noGrp="1"/>
          </p:cNvSpPr>
          <p:nvPr>
            <p:ph type="dt" sz="half" idx="4294967295"/>
          </p:nvPr>
        </p:nvSpPr>
        <p:spPr>
          <a:xfrm>
            <a:off x="0" y="6537325"/>
            <a:ext cx="2057400" cy="184150"/>
          </a:xfrm>
          <a:prstGeom prst="rect">
            <a:avLst/>
          </a:prstGeom>
        </p:spPr>
        <p:txBody>
          <a:bodyPr/>
          <a:lstStyle/>
          <a:p>
            <a:fld id="{BF6333ED-68FB-4C7B-8443-46E05AB4F94F}"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113223488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Biographical Data </a:t>
            </a:r>
            <a:r>
              <a:rPr lang="en-US" i="1" dirty="0"/>
              <a:t>– Tentative Dates</a:t>
            </a:r>
          </a:p>
        </p:txBody>
      </p:sp>
      <p:sp>
        <p:nvSpPr>
          <p:cNvPr id="2" name="Content Placeholder 1"/>
          <p:cNvSpPr>
            <a:spLocks noGrp="1"/>
          </p:cNvSpPr>
          <p:nvPr>
            <p:ph idx="1"/>
          </p:nvPr>
        </p:nvSpPr>
        <p:spPr/>
        <p:txBody>
          <a:bodyPr/>
          <a:lstStyle/>
          <a:p>
            <a:pPr>
              <a:defRPr/>
            </a:pPr>
            <a:r>
              <a:rPr lang="en-US" dirty="0">
                <a:solidFill>
                  <a:sysClr val="windowText" lastClr="000000"/>
                </a:solidFill>
                <a:latin typeface="+mn-lt"/>
              </a:rPr>
              <a:t>Early 2019</a:t>
            </a:r>
          </a:p>
          <a:p>
            <a:pPr lvl="1">
              <a:defRPr/>
            </a:pPr>
            <a:r>
              <a:rPr lang="en-US" dirty="0">
                <a:solidFill>
                  <a:sysClr val="windowText" lastClr="000000"/>
                </a:solidFill>
              </a:rPr>
              <a:t>Manual for SBD process will be available </a:t>
            </a:r>
          </a:p>
          <a:p>
            <a:pPr lvl="1">
              <a:defRPr/>
            </a:pPr>
            <a:r>
              <a:rPr lang="en-US" dirty="0">
                <a:solidFill>
                  <a:sysClr val="windowText" lastClr="000000"/>
                </a:solidFill>
              </a:rPr>
              <a:t>Training Webinar</a:t>
            </a:r>
          </a:p>
          <a:p>
            <a:pPr>
              <a:defRPr/>
            </a:pPr>
            <a:r>
              <a:rPr lang="en-US" dirty="0">
                <a:solidFill>
                  <a:sysClr val="windowText" lastClr="000000"/>
                </a:solidFill>
                <a:latin typeface="+mn-lt"/>
              </a:rPr>
              <a:t>Clean-up in PAnext</a:t>
            </a:r>
          </a:p>
          <a:p>
            <a:pPr lvl="1">
              <a:defRPr/>
            </a:pPr>
            <a:r>
              <a:rPr lang="en-US" dirty="0">
                <a:solidFill>
                  <a:sysClr val="windowText" lastClr="000000"/>
                </a:solidFill>
              </a:rPr>
              <a:t>Initial: Through May 10</a:t>
            </a:r>
          </a:p>
          <a:p>
            <a:pPr lvl="1">
              <a:defRPr/>
            </a:pPr>
            <a:r>
              <a:rPr lang="en-US" dirty="0">
                <a:solidFill>
                  <a:sysClr val="windowText" lastClr="000000"/>
                </a:solidFill>
              </a:rPr>
              <a:t>Final: May 13 - 15 (District level only)</a:t>
            </a:r>
          </a:p>
          <a:p>
            <a:pPr>
              <a:defRPr/>
            </a:pPr>
            <a:r>
              <a:rPr lang="en-US" dirty="0">
                <a:solidFill>
                  <a:sysClr val="windowText" lastClr="000000"/>
                </a:solidFill>
                <a:latin typeface="+mn-lt"/>
              </a:rPr>
              <a:t>SBD via Data Pipeline</a:t>
            </a:r>
          </a:p>
          <a:p>
            <a:pPr lvl="1">
              <a:defRPr/>
            </a:pPr>
            <a:r>
              <a:rPr lang="en-US" dirty="0">
                <a:solidFill>
                  <a:sysClr val="windowText" lastClr="000000"/>
                </a:solidFill>
              </a:rPr>
              <a:t>CMAS and CoAlt will be together </a:t>
            </a:r>
          </a:p>
          <a:p>
            <a:pPr lvl="1">
              <a:defRPr/>
            </a:pPr>
            <a:r>
              <a:rPr lang="en-US" dirty="0">
                <a:solidFill>
                  <a:sysClr val="windowText" lastClr="000000"/>
                </a:solidFill>
              </a:rPr>
              <a:t>May 20 - </a:t>
            </a:r>
            <a:r>
              <a:rPr lang="en-US" dirty="0" smtClean="0">
                <a:solidFill>
                  <a:sysClr val="windowText" lastClr="000000"/>
                </a:solidFill>
              </a:rPr>
              <a:t>30</a:t>
            </a:r>
            <a:endParaRPr lang="en-US" dirty="0">
              <a:solidFill>
                <a:sysClr val="windowText" lastClr="000000"/>
              </a:solidFill>
            </a:endParaRPr>
          </a:p>
        </p:txBody>
      </p:sp>
    </p:spTree>
    <p:extLst>
      <p:ext uri="{BB962C8B-B14F-4D97-AF65-F5344CB8AC3E}">
        <p14:creationId xmlns:p14="http://schemas.microsoft.com/office/powerpoint/2010/main" val="40350733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2019 Reporting Timeline </a:t>
            </a:r>
            <a:r>
              <a:rPr lang="en-US" i="1" dirty="0"/>
              <a:t>– Tentative</a:t>
            </a:r>
            <a:endParaRPr lang="en-US" dirty="0"/>
          </a:p>
        </p:txBody>
      </p:sp>
      <p:sp>
        <p:nvSpPr>
          <p:cNvPr id="2" name="Content Placeholder 1"/>
          <p:cNvSpPr>
            <a:spLocks noGrp="1"/>
          </p:cNvSpPr>
          <p:nvPr>
            <p:ph idx="1"/>
          </p:nvPr>
        </p:nvSpPr>
        <p:spPr/>
        <p:txBody>
          <a:bodyPr/>
          <a:lstStyle/>
          <a:p>
            <a:pPr marL="514350" indent="-514350">
              <a:buFont typeface="+mj-lt"/>
              <a:buAutoNum type="arabicPeriod"/>
              <a:defRPr/>
            </a:pPr>
            <a:r>
              <a:rPr lang="en-US" dirty="0">
                <a:solidFill>
                  <a:sysClr val="windowText" lastClr="000000"/>
                </a:solidFill>
                <a:latin typeface="+mn-lt"/>
              </a:rPr>
              <a:t>Student data files expected in </a:t>
            </a:r>
            <a:r>
              <a:rPr lang="en-US" dirty="0">
                <a:solidFill>
                  <a:prstClr val="black"/>
                </a:solidFill>
                <a:latin typeface="+mn-lt"/>
              </a:rPr>
              <a:t>June</a:t>
            </a:r>
          </a:p>
          <a:p>
            <a:pPr marL="914400" lvl="1" indent="-514350">
              <a:defRPr/>
            </a:pPr>
            <a:r>
              <a:rPr lang="en-US" dirty="0" err="1">
                <a:solidFill>
                  <a:prstClr val="black"/>
                </a:solidFill>
              </a:rPr>
              <a:t>OnDemand</a:t>
            </a:r>
            <a:r>
              <a:rPr lang="en-US" dirty="0">
                <a:solidFill>
                  <a:prstClr val="black"/>
                </a:solidFill>
              </a:rPr>
              <a:t> student reports available at this time (no comparative data)</a:t>
            </a:r>
          </a:p>
          <a:p>
            <a:pPr marL="514350" indent="-514350">
              <a:buFont typeface="+mj-lt"/>
              <a:buAutoNum type="arabicPeriod"/>
              <a:defRPr/>
            </a:pPr>
            <a:r>
              <a:rPr lang="en-US" dirty="0">
                <a:solidFill>
                  <a:prstClr val="black"/>
                </a:solidFill>
                <a:latin typeface="+mn-lt"/>
              </a:rPr>
              <a:t>Individual student performance reports and summary data files</a:t>
            </a:r>
          </a:p>
          <a:p>
            <a:pPr marL="514350" indent="-514350">
              <a:buFont typeface="+mj-lt"/>
              <a:buAutoNum type="arabicPeriod"/>
              <a:defRPr/>
            </a:pPr>
            <a:r>
              <a:rPr lang="en-US" dirty="0">
                <a:solidFill>
                  <a:prstClr val="black"/>
                </a:solidFill>
                <a:latin typeface="+mn-lt"/>
              </a:rPr>
              <a:t>District- and school-level </a:t>
            </a:r>
            <a:r>
              <a:rPr lang="en-US" dirty="0" smtClean="0">
                <a:solidFill>
                  <a:prstClr val="black"/>
                </a:solidFill>
                <a:latin typeface="+mn-lt"/>
              </a:rPr>
              <a:t>reports</a:t>
            </a:r>
            <a:endParaRPr lang="en-US" dirty="0">
              <a:solidFill>
                <a:prstClr val="black"/>
              </a:solidFill>
              <a:latin typeface="+mn-lt"/>
            </a:endParaRPr>
          </a:p>
        </p:txBody>
      </p:sp>
    </p:spTree>
    <p:extLst>
      <p:ext uri="{BB962C8B-B14F-4D97-AF65-F5344CB8AC3E}">
        <p14:creationId xmlns:p14="http://schemas.microsoft.com/office/powerpoint/2010/main" val="137061413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Accountability Questions</a:t>
            </a:r>
          </a:p>
        </p:txBody>
      </p:sp>
      <p:sp>
        <p:nvSpPr>
          <p:cNvPr id="2" name="Content Placeholder 1"/>
          <p:cNvSpPr>
            <a:spLocks noGrp="1"/>
          </p:cNvSpPr>
          <p:nvPr>
            <p:ph idx="1"/>
          </p:nvPr>
        </p:nvSpPr>
        <p:spPr>
          <a:xfrm>
            <a:off x="628650" y="1463040"/>
            <a:ext cx="7886700" cy="5096380"/>
          </a:xfrm>
        </p:spPr>
        <p:txBody>
          <a:bodyPr>
            <a:normAutofit fontScale="92500" lnSpcReduction="20000"/>
          </a:bodyPr>
          <a:lstStyle/>
          <a:p>
            <a:pPr marL="342900" indent="-342900">
              <a:buFont typeface="Arial" panose="020B0604020202020204" pitchFamily="34" charset="0"/>
              <a:buChar char="•"/>
              <a:defRPr/>
            </a:pPr>
            <a:r>
              <a:rPr lang="en-US" dirty="0">
                <a:solidFill>
                  <a:sysClr val="windowText" lastClr="000000"/>
                </a:solidFill>
                <a:latin typeface="+mn-lt"/>
              </a:rPr>
              <a:t>Participation: </a:t>
            </a:r>
          </a:p>
          <a:p>
            <a:pPr marL="914400" lvl="1" indent="-457200">
              <a:defRPr/>
            </a:pPr>
            <a:r>
              <a:rPr lang="en-US" sz="1900" dirty="0">
                <a:solidFill>
                  <a:sysClr val="windowText" lastClr="000000"/>
                </a:solidFill>
              </a:rPr>
              <a:t>District and School Overall Results</a:t>
            </a:r>
          </a:p>
          <a:p>
            <a:pPr marL="1371600" lvl="2" indent="-457200">
              <a:defRPr/>
            </a:pPr>
            <a:r>
              <a:rPr lang="en-US" sz="1900" dirty="0">
                <a:solidFill>
                  <a:sysClr val="windowText" lastClr="000000"/>
                </a:solidFill>
                <a:hlinkClick r:id="rId2"/>
              </a:rPr>
              <a:t>http://www.cde.state.co.us/assessment/cmas-dataandresults</a:t>
            </a:r>
            <a:r>
              <a:rPr lang="en-US" sz="1900" dirty="0">
                <a:solidFill>
                  <a:sysClr val="windowText" lastClr="000000"/>
                </a:solidFill>
              </a:rPr>
              <a:t> </a:t>
            </a:r>
          </a:p>
          <a:p>
            <a:pPr marL="1371600" lvl="2" indent="-457200">
              <a:defRPr/>
            </a:pPr>
            <a:r>
              <a:rPr lang="en-US" sz="1900" dirty="0">
                <a:solidFill>
                  <a:sysClr val="windowText" lastClr="000000"/>
                </a:solidFill>
              </a:rPr>
              <a:t>All students included in participation calculations</a:t>
            </a:r>
          </a:p>
          <a:p>
            <a:pPr marL="914400" lvl="1" indent="-457200">
              <a:defRPr/>
            </a:pPr>
            <a:r>
              <a:rPr lang="en-US" sz="1900" dirty="0">
                <a:solidFill>
                  <a:sysClr val="windowText" lastClr="000000"/>
                </a:solidFill>
              </a:rPr>
              <a:t>State accountability purposes</a:t>
            </a:r>
          </a:p>
          <a:p>
            <a:pPr marL="1371600" lvl="2" indent="-457200">
              <a:defRPr/>
            </a:pPr>
            <a:r>
              <a:rPr lang="en-US" sz="1900" dirty="0">
                <a:solidFill>
                  <a:sysClr val="windowText" lastClr="000000"/>
                </a:solidFill>
              </a:rPr>
              <a:t>Parent excusals removed from participation calculations</a:t>
            </a:r>
          </a:p>
          <a:p>
            <a:pPr lvl="1">
              <a:defRPr/>
            </a:pPr>
            <a:endParaRPr lang="en-US" dirty="0">
              <a:solidFill>
                <a:sysClr val="windowText" lastClr="000000"/>
              </a:solidFill>
            </a:endParaRPr>
          </a:p>
          <a:p>
            <a:pPr marL="342900" indent="-342900">
              <a:buFont typeface="Arial" panose="020B0604020202020204" pitchFamily="34" charset="0"/>
              <a:buChar char="•"/>
              <a:defRPr/>
            </a:pPr>
            <a:r>
              <a:rPr lang="en-US" dirty="0">
                <a:solidFill>
                  <a:sysClr val="windowText" lastClr="000000"/>
                </a:solidFill>
                <a:latin typeface="+mn-lt"/>
              </a:rPr>
              <a:t>The Assessment Unit does not produce growth data or performance frameworks.</a:t>
            </a:r>
          </a:p>
          <a:p>
            <a:pPr>
              <a:defRPr/>
            </a:pPr>
            <a:endParaRPr lang="en-US" dirty="0">
              <a:solidFill>
                <a:sysClr val="windowText" lastClr="000000"/>
              </a:solidFill>
              <a:latin typeface="+mn-lt"/>
            </a:endParaRPr>
          </a:p>
          <a:p>
            <a:pPr marL="342900" indent="-342900">
              <a:buFont typeface="Arial" panose="020B0604020202020204" pitchFamily="34" charset="0"/>
              <a:buChar char="•"/>
              <a:defRPr/>
            </a:pPr>
            <a:r>
              <a:rPr lang="en-US" dirty="0">
                <a:solidFill>
                  <a:sysClr val="windowText" lastClr="000000"/>
                </a:solidFill>
                <a:latin typeface="+mn-lt"/>
              </a:rPr>
              <a:t>If you have questions about how participation is calculated, growth, or performance frameworks, please contact the Accountability and Data Analysis Unit: </a:t>
            </a:r>
          </a:p>
          <a:p>
            <a:pPr marL="914400" indent="-457200">
              <a:buFont typeface="Arial" panose="020B0604020202020204" pitchFamily="34" charset="0"/>
              <a:buChar char="•"/>
              <a:defRPr/>
            </a:pPr>
            <a:r>
              <a:rPr lang="en-US" sz="1900" dirty="0">
                <a:solidFill>
                  <a:sysClr val="windowText" lastClr="000000"/>
                </a:solidFill>
                <a:latin typeface="+mn-lt"/>
              </a:rPr>
              <a:t>Dan Jorgensen - </a:t>
            </a:r>
            <a:r>
              <a:rPr lang="en-US" sz="1900" dirty="0">
                <a:solidFill>
                  <a:sysClr val="windowText" lastClr="000000"/>
                </a:solidFill>
                <a:latin typeface="+mn-lt"/>
                <a:hlinkClick r:id="rId3"/>
              </a:rPr>
              <a:t>jorgensen_d@cde.state.co.us</a:t>
            </a:r>
            <a:endParaRPr lang="en-US" sz="1900" dirty="0">
              <a:solidFill>
                <a:sysClr val="windowText" lastClr="000000"/>
              </a:solidFill>
              <a:latin typeface="+mn-lt"/>
            </a:endParaRPr>
          </a:p>
          <a:p>
            <a:pPr marL="914400" indent="-457200">
              <a:buFont typeface="Arial" panose="020B0604020202020204" pitchFamily="34" charset="0"/>
              <a:buChar char="•"/>
              <a:defRPr/>
            </a:pPr>
            <a:r>
              <a:rPr lang="en-US" sz="1900" dirty="0">
                <a:solidFill>
                  <a:sysClr val="windowText" lastClr="000000"/>
                </a:solidFill>
                <a:latin typeface="+mn-lt"/>
              </a:rPr>
              <a:t>Jessica Watson - </a:t>
            </a:r>
            <a:r>
              <a:rPr lang="en-US" sz="1900" dirty="0">
                <a:solidFill>
                  <a:sysClr val="windowText" lastClr="000000"/>
                </a:solidFill>
                <a:latin typeface="+mn-lt"/>
                <a:hlinkClick r:id="rId4"/>
              </a:rPr>
              <a:t>watson_j@cde.state.co.us</a:t>
            </a:r>
            <a:r>
              <a:rPr lang="en-US" sz="1900" dirty="0">
                <a:solidFill>
                  <a:sysClr val="windowText" lastClr="000000"/>
                </a:solidFill>
                <a:latin typeface="+mn-lt"/>
              </a:rPr>
              <a:t> </a:t>
            </a:r>
          </a:p>
        </p:txBody>
      </p:sp>
    </p:spTree>
    <p:extLst>
      <p:ext uri="{BB962C8B-B14F-4D97-AF65-F5344CB8AC3E}">
        <p14:creationId xmlns:p14="http://schemas.microsoft.com/office/powerpoint/2010/main" val="283952428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 CMAS Due Dates</a:t>
            </a:r>
          </a:p>
        </p:txBody>
      </p:sp>
      <p:sp>
        <p:nvSpPr>
          <p:cNvPr id="2" name="Content Placeholder 1"/>
          <p:cNvSpPr>
            <a:spLocks noGrp="1"/>
          </p:cNvSpPr>
          <p:nvPr>
            <p:ph idx="1"/>
          </p:nvPr>
        </p:nvSpPr>
        <p:spPr>
          <a:xfrm>
            <a:off x="628650" y="1463039"/>
            <a:ext cx="7886700" cy="5227009"/>
          </a:xfrm>
        </p:spPr>
        <p:txBody>
          <a:bodyPr>
            <a:normAutofit fontScale="92500" lnSpcReduction="20000"/>
          </a:bodyPr>
          <a:lstStyle/>
          <a:p>
            <a:pPr marL="342900" indent="-342900">
              <a:buFont typeface="Arial" panose="020B0604020202020204" pitchFamily="34" charset="0"/>
              <a:buChar char="•"/>
              <a:defRPr/>
            </a:pPr>
            <a:r>
              <a:rPr lang="en-US" sz="2800" dirty="0">
                <a:solidFill>
                  <a:sysClr val="windowText" lastClr="000000"/>
                </a:solidFill>
                <a:latin typeface="+mn-lt"/>
              </a:rPr>
              <a:t>December 15 </a:t>
            </a:r>
          </a:p>
          <a:p>
            <a:pPr marL="800100" lvl="1" indent="-342900">
              <a:defRPr/>
            </a:pPr>
            <a:r>
              <a:rPr lang="en-US" sz="1900" dirty="0">
                <a:solidFill>
                  <a:sysClr val="windowText" lastClr="000000"/>
                </a:solidFill>
              </a:rPr>
              <a:t>UARs due to CDE Assessment for approval</a:t>
            </a:r>
          </a:p>
          <a:p>
            <a:pPr marL="800100" lvl="1" indent="-342900">
              <a:defRPr/>
            </a:pPr>
            <a:r>
              <a:rPr lang="en-US" sz="1900" dirty="0">
                <a:solidFill>
                  <a:sysClr val="windowText" lastClr="000000"/>
                </a:solidFill>
              </a:rPr>
              <a:t>Submit</a:t>
            </a:r>
          </a:p>
          <a:p>
            <a:pPr marL="1257300" lvl="2" indent="-342900">
              <a:defRPr/>
            </a:pPr>
            <a:r>
              <a:rPr lang="en-US" sz="1900" dirty="0">
                <a:solidFill>
                  <a:sysClr val="windowText" lastClr="000000"/>
                </a:solidFill>
              </a:rPr>
              <a:t>Request for extended/early testing windows</a:t>
            </a:r>
          </a:p>
          <a:p>
            <a:pPr marL="1257300" lvl="2" indent="-342900">
              <a:defRPr/>
            </a:pPr>
            <a:r>
              <a:rPr lang="en-US" sz="1900" dirty="0">
                <a:solidFill>
                  <a:sysClr val="windowText" lastClr="000000"/>
                </a:solidFill>
              </a:rPr>
              <a:t>Notification of schools/grades/subjects that will test on paper to have CDE load student registrations as PBT for the initial load into PAnext</a:t>
            </a:r>
          </a:p>
          <a:p>
            <a:pPr marL="1257300" lvl="2" indent="-342900">
              <a:defRPr/>
            </a:pPr>
            <a:r>
              <a:rPr lang="en-US" sz="1900" dirty="0">
                <a:solidFill>
                  <a:sysClr val="windowText" lastClr="000000"/>
                </a:solidFill>
              </a:rPr>
              <a:t>Transfer/Work Request contact information</a:t>
            </a:r>
          </a:p>
          <a:p>
            <a:pPr marL="800100" lvl="1" indent="-342900">
              <a:defRPr/>
            </a:pPr>
            <a:endParaRPr lang="en-US" sz="2200" dirty="0">
              <a:solidFill>
                <a:sysClr val="windowText" lastClr="000000"/>
              </a:solidFill>
            </a:endParaRPr>
          </a:p>
          <a:p>
            <a:pPr marL="342900" indent="-342900">
              <a:buFont typeface="Arial" panose="020B0604020202020204" pitchFamily="34" charset="0"/>
              <a:buChar char="•"/>
              <a:defRPr/>
            </a:pPr>
            <a:r>
              <a:rPr lang="en-US" sz="2800" dirty="0">
                <a:solidFill>
                  <a:sysClr val="windowText" lastClr="000000"/>
                </a:solidFill>
                <a:latin typeface="+mn-lt"/>
              </a:rPr>
              <a:t>Complete </a:t>
            </a:r>
            <a:r>
              <a:rPr lang="en-US" sz="2800" dirty="0">
                <a:solidFill>
                  <a:prstClr val="black"/>
                </a:solidFill>
                <a:latin typeface="+mn-lt"/>
              </a:rPr>
              <a:t>by January 25</a:t>
            </a:r>
          </a:p>
          <a:p>
            <a:pPr marL="800100" lvl="1" indent="-342900">
              <a:defRPr/>
            </a:pPr>
            <a:r>
              <a:rPr lang="en-US" sz="1900" dirty="0">
                <a:solidFill>
                  <a:sysClr val="windowText" lastClr="000000"/>
                </a:solidFill>
              </a:rPr>
              <a:t>All test assignments requiring physical materials in PAnext</a:t>
            </a:r>
          </a:p>
          <a:p>
            <a:pPr marL="1257300" lvl="2" indent="-342900">
              <a:defRPr/>
            </a:pPr>
            <a:r>
              <a:rPr lang="en-US" sz="1900" dirty="0">
                <a:solidFill>
                  <a:sysClr val="windowText" lastClr="000000"/>
                </a:solidFill>
              </a:rPr>
              <a:t>School/grade/subject PBT selections</a:t>
            </a:r>
          </a:p>
          <a:p>
            <a:pPr marL="1257300" lvl="2" indent="-342900">
              <a:defRPr/>
            </a:pPr>
            <a:r>
              <a:rPr lang="en-US" sz="1900" dirty="0">
                <a:solidFill>
                  <a:sysClr val="windowText" lastClr="000000"/>
                </a:solidFill>
              </a:rPr>
              <a:t>PBT accommodated forms</a:t>
            </a:r>
          </a:p>
          <a:p>
            <a:pPr marL="1714500" lvl="3" indent="-342900">
              <a:defRPr/>
            </a:pPr>
            <a:r>
              <a:rPr lang="en-US" sz="1900" dirty="0">
                <a:solidFill>
                  <a:sysClr val="windowText" lastClr="000000"/>
                </a:solidFill>
              </a:rPr>
              <a:t>Large print</a:t>
            </a:r>
          </a:p>
          <a:p>
            <a:pPr marL="1714500" lvl="3" indent="-342900">
              <a:defRPr/>
            </a:pPr>
            <a:r>
              <a:rPr lang="en-US" sz="1900" dirty="0">
                <a:solidFill>
                  <a:sysClr val="windowText" lastClr="000000"/>
                </a:solidFill>
              </a:rPr>
              <a:t>Braille </a:t>
            </a:r>
          </a:p>
          <a:p>
            <a:pPr marL="1714500" lvl="3" indent="-342900">
              <a:defRPr/>
            </a:pPr>
            <a:r>
              <a:rPr lang="en-US" sz="1900" dirty="0">
                <a:solidFill>
                  <a:sysClr val="windowText" lastClr="000000"/>
                </a:solidFill>
              </a:rPr>
              <a:t>CSLA</a:t>
            </a:r>
          </a:p>
          <a:p>
            <a:pPr marL="1714500" lvl="3" indent="-342900">
              <a:defRPr/>
            </a:pPr>
            <a:r>
              <a:rPr lang="en-US" sz="1900" dirty="0">
                <a:solidFill>
                  <a:sysClr val="windowText" lastClr="000000"/>
                </a:solidFill>
              </a:rPr>
              <a:t>Spanish math, science, and social studies</a:t>
            </a:r>
          </a:p>
          <a:p>
            <a:pPr marL="1257300" lvl="2" indent="-342900">
              <a:defRPr/>
            </a:pPr>
            <a:r>
              <a:rPr lang="en-US" sz="1900" dirty="0">
                <a:solidFill>
                  <a:sysClr val="windowText" lastClr="000000"/>
                </a:solidFill>
              </a:rPr>
              <a:t>Oral </a:t>
            </a:r>
            <a:r>
              <a:rPr lang="en-US" sz="1900" dirty="0" smtClean="0">
                <a:solidFill>
                  <a:sysClr val="windowText" lastClr="000000"/>
                </a:solidFill>
              </a:rPr>
              <a:t>scripts</a:t>
            </a:r>
            <a:endParaRPr lang="en-US" sz="1900" dirty="0">
              <a:solidFill>
                <a:sysClr val="windowText" lastClr="000000"/>
              </a:solidFill>
            </a:endParaRPr>
          </a:p>
        </p:txBody>
      </p:sp>
    </p:spTree>
    <p:extLst>
      <p:ext uri="{BB962C8B-B14F-4D97-AF65-F5344CB8AC3E}">
        <p14:creationId xmlns:p14="http://schemas.microsoft.com/office/powerpoint/2010/main" val="55998354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CMAS Checklists</a:t>
            </a:r>
          </a:p>
        </p:txBody>
      </p:sp>
      <p:sp>
        <p:nvSpPr>
          <p:cNvPr id="2" name="Content Placeholder 1"/>
          <p:cNvSpPr>
            <a:spLocks noGrp="1"/>
          </p:cNvSpPr>
          <p:nvPr>
            <p:ph idx="1"/>
          </p:nvPr>
        </p:nvSpPr>
        <p:spPr/>
        <p:txBody>
          <a:bodyPr/>
          <a:lstStyle/>
          <a:p>
            <a:pPr>
              <a:defRPr/>
            </a:pPr>
            <a:r>
              <a:rPr lang="en-US" sz="2800" dirty="0">
                <a:solidFill>
                  <a:sysClr val="windowText" lastClr="000000"/>
                </a:solidFill>
                <a:latin typeface="+mn-lt"/>
              </a:rPr>
              <a:t>Manuals contain checklists in each section:</a:t>
            </a:r>
          </a:p>
          <a:p>
            <a:pPr marL="457200" indent="-457200">
              <a:buFont typeface="Arial" panose="020B0604020202020204" pitchFamily="34" charset="0"/>
              <a:buChar char="•"/>
              <a:defRPr/>
            </a:pPr>
            <a:r>
              <a:rPr lang="en-US" dirty="0">
                <a:solidFill>
                  <a:sysClr val="windowText" lastClr="000000"/>
                </a:solidFill>
                <a:latin typeface="+mn-lt"/>
              </a:rPr>
              <a:t>Before Testing – Section 3</a:t>
            </a:r>
          </a:p>
          <a:p>
            <a:pPr marL="457200" indent="-457200">
              <a:buFont typeface="Arial" panose="020B0604020202020204" pitchFamily="34" charset="0"/>
              <a:buChar char="•"/>
              <a:defRPr/>
            </a:pPr>
            <a:r>
              <a:rPr lang="en-US" dirty="0">
                <a:solidFill>
                  <a:sysClr val="windowText" lastClr="000000"/>
                </a:solidFill>
                <a:latin typeface="+mn-lt"/>
              </a:rPr>
              <a:t>During Testing – Section 4</a:t>
            </a:r>
          </a:p>
          <a:p>
            <a:pPr marL="457200" indent="-457200">
              <a:buFont typeface="Arial" panose="020B0604020202020204" pitchFamily="34" charset="0"/>
              <a:buChar char="•"/>
              <a:defRPr/>
            </a:pPr>
            <a:r>
              <a:rPr lang="en-US" dirty="0">
                <a:solidFill>
                  <a:sysClr val="windowText" lastClr="000000"/>
                </a:solidFill>
                <a:latin typeface="+mn-lt"/>
              </a:rPr>
              <a:t>After Testing – Section </a:t>
            </a:r>
            <a:r>
              <a:rPr lang="en-US" dirty="0" smtClean="0">
                <a:solidFill>
                  <a:sysClr val="windowText" lastClr="000000"/>
                </a:solidFill>
                <a:latin typeface="+mn-lt"/>
              </a:rPr>
              <a:t>5</a:t>
            </a:r>
            <a:endParaRPr lang="en-US" dirty="0">
              <a:solidFill>
                <a:sysClr val="windowText" lastClr="000000"/>
              </a:solidFill>
              <a:latin typeface="+mn-lt"/>
            </a:endParaRPr>
          </a:p>
        </p:txBody>
      </p:sp>
    </p:spTree>
    <p:extLst>
      <p:ext uri="{BB962C8B-B14F-4D97-AF65-F5344CB8AC3E}">
        <p14:creationId xmlns:p14="http://schemas.microsoft.com/office/powerpoint/2010/main" val="105766707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Complete Security Agreement</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dirty="0">
                <a:solidFill>
                  <a:sysClr val="windowText" lastClr="000000"/>
                </a:solidFill>
                <a:latin typeface="+mn-lt"/>
              </a:rPr>
              <a:t>Each year, each DAC must submit a signed </a:t>
            </a:r>
            <a:r>
              <a:rPr lang="en-US" i="1" dirty="0">
                <a:solidFill>
                  <a:sysClr val="windowText" lastClr="000000"/>
                </a:solidFill>
                <a:latin typeface="+mn-lt"/>
              </a:rPr>
              <a:t>Security Agreement </a:t>
            </a:r>
            <a:r>
              <a:rPr lang="en-US" dirty="0">
                <a:solidFill>
                  <a:sysClr val="windowText" lastClr="000000"/>
                </a:solidFill>
                <a:latin typeface="+mn-lt"/>
              </a:rPr>
              <a:t>to CDE </a:t>
            </a:r>
          </a:p>
          <a:p>
            <a:pPr marL="342900" indent="-342900">
              <a:buFont typeface="Arial" panose="020B0604020202020204" pitchFamily="34" charset="0"/>
              <a:buChar char="•"/>
              <a:defRPr/>
            </a:pPr>
            <a:endParaRPr lang="en-US" dirty="0" smtClean="0">
              <a:solidFill>
                <a:sysClr val="windowText" lastClr="000000"/>
              </a:solidFill>
              <a:latin typeface="+mn-lt"/>
            </a:endParaRPr>
          </a:p>
          <a:p>
            <a:pPr marL="342900" indent="-342900">
              <a:buFont typeface="Arial" panose="020B0604020202020204" pitchFamily="34" charset="0"/>
              <a:buChar char="•"/>
              <a:defRPr/>
            </a:pPr>
            <a:r>
              <a:rPr lang="en-US" dirty="0" smtClean="0">
                <a:solidFill>
                  <a:sysClr val="windowText" lastClr="000000"/>
                </a:solidFill>
                <a:latin typeface="+mn-lt"/>
              </a:rPr>
              <a:t>If </a:t>
            </a:r>
            <a:r>
              <a:rPr lang="en-US" dirty="0">
                <a:solidFill>
                  <a:sysClr val="windowText" lastClr="000000"/>
                </a:solidFill>
                <a:latin typeface="+mn-lt"/>
              </a:rPr>
              <a:t>not handed in at training, please post your signed </a:t>
            </a:r>
            <a:r>
              <a:rPr lang="en-US" i="1" dirty="0">
                <a:solidFill>
                  <a:sysClr val="windowText" lastClr="000000"/>
                </a:solidFill>
                <a:latin typeface="+mn-lt"/>
              </a:rPr>
              <a:t>CMAS and CoAlt Security Agreement </a:t>
            </a:r>
            <a:r>
              <a:rPr lang="en-US" dirty="0">
                <a:solidFill>
                  <a:sysClr val="windowText" lastClr="000000"/>
                </a:solidFill>
                <a:latin typeface="+mn-lt"/>
              </a:rPr>
              <a:t>in the Assessment Forms folder on CDE Assessment Syncplicity</a:t>
            </a:r>
          </a:p>
          <a:p>
            <a:pPr lvl="1" indent="-342900">
              <a:defRPr/>
            </a:pPr>
            <a:r>
              <a:rPr lang="en-US" dirty="0">
                <a:solidFill>
                  <a:sysClr val="windowText" lastClr="000000"/>
                </a:solidFill>
              </a:rPr>
              <a:t>Notify Sara Loerzel (</a:t>
            </a:r>
            <a:r>
              <a:rPr lang="en-US" dirty="0">
                <a:solidFill>
                  <a:sysClr val="windowText" lastClr="000000"/>
                </a:solidFill>
                <a:hlinkClick r:id="rId2"/>
              </a:rPr>
              <a:t>loerzel_s@cde.state.co.us</a:t>
            </a:r>
            <a:r>
              <a:rPr lang="en-US" dirty="0" smtClean="0">
                <a:solidFill>
                  <a:sysClr val="windowText" lastClr="000000"/>
                </a:solidFill>
              </a:rPr>
              <a:t>)</a:t>
            </a:r>
            <a:endParaRPr lang="en-US" dirty="0">
              <a:solidFill>
                <a:sysClr val="windowText" lastClr="000000"/>
              </a:solidFill>
            </a:endParaRPr>
          </a:p>
        </p:txBody>
      </p:sp>
    </p:spTree>
    <p:extLst>
      <p:ext uri="{BB962C8B-B14F-4D97-AF65-F5344CB8AC3E}">
        <p14:creationId xmlns:p14="http://schemas.microsoft.com/office/powerpoint/2010/main" val="324044442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Reminder for DTCs</a:t>
            </a:r>
          </a:p>
        </p:txBody>
      </p:sp>
      <p:sp>
        <p:nvSpPr>
          <p:cNvPr id="2" name="Content Placeholder 1"/>
          <p:cNvSpPr>
            <a:spLocks noGrp="1"/>
          </p:cNvSpPr>
          <p:nvPr>
            <p:ph idx="1"/>
          </p:nvPr>
        </p:nvSpPr>
        <p:spPr/>
        <p:txBody>
          <a:bodyPr>
            <a:noAutofit/>
          </a:bodyPr>
          <a:lstStyle/>
          <a:p>
            <a:pPr marL="342900" indent="-342900">
              <a:buClrTx/>
              <a:buFont typeface="Arial" panose="020B0604020202020204" pitchFamily="34" charset="0"/>
              <a:buChar char="•"/>
              <a:defRPr/>
            </a:pPr>
            <a:r>
              <a:rPr lang="en-US" dirty="0">
                <a:solidFill>
                  <a:sysClr val="windowText" lastClr="000000"/>
                </a:solidFill>
                <a:latin typeface="+mn-lt"/>
              </a:rPr>
              <a:t>2018-19 DTC Kick-off Webinar</a:t>
            </a:r>
          </a:p>
          <a:p>
            <a:pPr lvl="1">
              <a:defRPr/>
            </a:pPr>
            <a:r>
              <a:rPr lang="en-US" dirty="0">
                <a:solidFill>
                  <a:prstClr val="black"/>
                </a:solidFill>
              </a:rPr>
              <a:t>Wednesday, October </a:t>
            </a:r>
            <a:r>
              <a:rPr lang="en-US" dirty="0" smtClean="0">
                <a:solidFill>
                  <a:prstClr val="black"/>
                </a:solidFill>
              </a:rPr>
              <a:t>10</a:t>
            </a:r>
          </a:p>
          <a:p>
            <a:pPr lvl="1">
              <a:defRPr/>
            </a:pPr>
            <a:endParaRPr lang="en-US" dirty="0">
              <a:solidFill>
                <a:prstClr val="black"/>
              </a:solidFill>
            </a:endParaRPr>
          </a:p>
          <a:p>
            <a:pPr marL="342900" indent="-342900">
              <a:buClrTx/>
              <a:buFont typeface="Arial" panose="020B0604020202020204" pitchFamily="34" charset="0"/>
              <a:buChar char="•"/>
              <a:defRPr/>
            </a:pPr>
            <a:r>
              <a:rPr lang="en-US" dirty="0" smtClean="0">
                <a:solidFill>
                  <a:sysClr val="windowText" lastClr="000000"/>
                </a:solidFill>
                <a:latin typeface="+mn-lt"/>
              </a:rPr>
              <a:t>Verify </a:t>
            </a:r>
            <a:r>
              <a:rPr lang="en-US" dirty="0">
                <a:solidFill>
                  <a:sysClr val="windowText" lastClr="000000"/>
                </a:solidFill>
                <a:latin typeface="+mn-lt"/>
              </a:rPr>
              <a:t>the correct person is identified as the District Technology Coordinator for your district on the CDE website</a:t>
            </a:r>
          </a:p>
          <a:p>
            <a:pPr lvl="1" indent="-342900">
              <a:buFont typeface="Arial" charset="0"/>
              <a:buChar char="•"/>
              <a:defRPr/>
            </a:pPr>
            <a:r>
              <a:rPr lang="en-US" dirty="0">
                <a:solidFill>
                  <a:sysClr val="windowText" lastClr="000000"/>
                </a:solidFill>
                <a:hlinkClick r:id="rId3"/>
              </a:rPr>
              <a:t>http://www.cde.state.co.us/assessment/dtc</a:t>
            </a:r>
            <a:r>
              <a:rPr lang="en-US" dirty="0">
                <a:solidFill>
                  <a:sysClr val="windowText" lastClr="000000"/>
                </a:solidFill>
              </a:rPr>
              <a:t> </a:t>
            </a:r>
            <a:endParaRPr lang="en-US" dirty="0" smtClean="0">
              <a:solidFill>
                <a:sysClr val="windowText" lastClr="000000"/>
              </a:solidFill>
            </a:endParaRPr>
          </a:p>
          <a:p>
            <a:pPr lvl="1" indent="-342900">
              <a:buFont typeface="Arial" charset="0"/>
              <a:buChar char="•"/>
              <a:defRPr/>
            </a:pPr>
            <a:endParaRPr lang="en-US" dirty="0">
              <a:solidFill>
                <a:sysClr val="windowText" lastClr="000000"/>
              </a:solidFill>
            </a:endParaRPr>
          </a:p>
          <a:p>
            <a:pPr marL="342900" indent="-342900">
              <a:buClrTx/>
              <a:buFont typeface="Arial" panose="020B0604020202020204" pitchFamily="34" charset="0"/>
              <a:buChar char="•"/>
              <a:defRPr/>
            </a:pPr>
            <a:r>
              <a:rPr lang="en-US" dirty="0">
                <a:solidFill>
                  <a:sysClr val="windowText" lastClr="000000"/>
                </a:solidFill>
                <a:latin typeface="+mn-lt"/>
              </a:rPr>
              <a:t>DTC will receive technology updates and invitations to trainings via </a:t>
            </a:r>
            <a:r>
              <a:rPr lang="en-US" dirty="0" smtClean="0">
                <a:solidFill>
                  <a:sysClr val="windowText" lastClr="000000"/>
                </a:solidFill>
                <a:latin typeface="+mn-lt"/>
              </a:rPr>
              <a:t>email</a:t>
            </a:r>
          </a:p>
          <a:p>
            <a:pPr marL="342900" indent="-342900">
              <a:buClrTx/>
              <a:buFont typeface="Arial" panose="020B0604020202020204" pitchFamily="34" charset="0"/>
              <a:buChar char="•"/>
              <a:defRPr/>
            </a:pPr>
            <a:endParaRPr lang="en-US" dirty="0">
              <a:solidFill>
                <a:sysClr val="windowText" lastClr="000000"/>
              </a:solidFill>
              <a:latin typeface="+mn-lt"/>
            </a:endParaRPr>
          </a:p>
          <a:p>
            <a:pPr marL="342900" indent="-342900">
              <a:buClrTx/>
              <a:buFont typeface="Arial" panose="020B0604020202020204" pitchFamily="34" charset="0"/>
              <a:buChar char="•"/>
              <a:defRPr/>
            </a:pPr>
            <a:r>
              <a:rPr lang="en-US" dirty="0">
                <a:solidFill>
                  <a:sysClr val="windowText" lastClr="000000"/>
                </a:solidFill>
                <a:latin typeface="+mn-lt"/>
              </a:rPr>
              <a:t>DAC should connect with DTC regularly to ensure CBT readiness for spring </a:t>
            </a:r>
            <a:r>
              <a:rPr lang="en-US" dirty="0" smtClean="0">
                <a:solidFill>
                  <a:sysClr val="windowText" lastClr="000000"/>
                </a:solidFill>
                <a:latin typeface="+mn-lt"/>
              </a:rPr>
              <a:t>2019</a:t>
            </a:r>
            <a:endParaRPr lang="en-US" dirty="0">
              <a:solidFill>
                <a:sysClr val="windowText" lastClr="000000"/>
              </a:solidFill>
              <a:latin typeface="+mn-lt"/>
            </a:endParaRPr>
          </a:p>
        </p:txBody>
      </p:sp>
    </p:spTree>
    <p:extLst>
      <p:ext uri="{BB962C8B-B14F-4D97-AF65-F5344CB8AC3E}">
        <p14:creationId xmlns:p14="http://schemas.microsoft.com/office/powerpoint/2010/main" val="344571447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Student Surveys</a:t>
            </a:r>
          </a:p>
        </p:txBody>
      </p:sp>
      <p:sp>
        <p:nvSpPr>
          <p:cNvPr id="2" name="Content Placeholder 1"/>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GB" altLang="en-US" dirty="0">
                <a:solidFill>
                  <a:sysClr val="windowText" lastClr="000000"/>
                </a:solidFill>
                <a:latin typeface="+mn-lt"/>
              </a:rPr>
              <a:t>Student surveys will not be embedded in any assessment, online or paper</a:t>
            </a:r>
          </a:p>
          <a:p>
            <a:pPr marL="342900" indent="-342900">
              <a:buClr>
                <a:sysClr val="windowText" lastClr="000000"/>
              </a:buClr>
              <a:buFont typeface="Arial" panose="020B0604020202020204" pitchFamily="34" charset="0"/>
              <a:buChar char="•"/>
              <a:defRPr/>
            </a:pPr>
            <a:endParaRPr lang="en-GB" altLang="en-US" dirty="0">
              <a:solidFill>
                <a:sysClr val="windowText" lastClr="000000"/>
              </a:solidFill>
              <a:latin typeface="+mn-lt"/>
            </a:endParaRPr>
          </a:p>
          <a:p>
            <a:pPr marL="342900" indent="-342900">
              <a:buClr>
                <a:sysClr val="windowText" lastClr="000000"/>
              </a:buClr>
              <a:buFont typeface="Arial" panose="020B0604020202020204" pitchFamily="34" charset="0"/>
              <a:buChar char="•"/>
              <a:defRPr/>
            </a:pPr>
            <a:r>
              <a:rPr lang="en-GB" altLang="en-US" dirty="0">
                <a:solidFill>
                  <a:sysClr val="windowText" lastClr="000000"/>
                </a:solidFill>
                <a:latin typeface="+mn-lt"/>
              </a:rPr>
              <a:t>If student surveys are used this year, participation will be determined at the district or school level</a:t>
            </a:r>
          </a:p>
          <a:p>
            <a:pPr marL="342900" indent="-342900">
              <a:buClr>
                <a:sysClr val="windowText" lastClr="000000"/>
              </a:buClr>
              <a:buFont typeface="Arial" panose="020B0604020202020204" pitchFamily="34" charset="0"/>
              <a:buChar char="•"/>
              <a:defRPr/>
            </a:pPr>
            <a:endParaRPr lang="en-GB" altLang="en-US" dirty="0">
              <a:solidFill>
                <a:sysClr val="windowText" lastClr="000000"/>
              </a:solidFill>
              <a:latin typeface="+mn-lt"/>
            </a:endParaRPr>
          </a:p>
          <a:p>
            <a:pPr marL="342900" indent="-342900">
              <a:buClr>
                <a:sysClr val="windowText" lastClr="000000"/>
              </a:buClr>
              <a:buFont typeface="Arial" panose="020B0604020202020204" pitchFamily="34" charset="0"/>
              <a:buChar char="•"/>
              <a:defRPr/>
            </a:pPr>
            <a:r>
              <a:rPr lang="en-GB" altLang="en-US" dirty="0">
                <a:solidFill>
                  <a:sysClr val="windowText" lastClr="000000"/>
                </a:solidFill>
                <a:latin typeface="+mn-lt"/>
              </a:rPr>
              <a:t>Surveys would be accessed through a link that could be provided to students by the </a:t>
            </a:r>
            <a:r>
              <a:rPr lang="en-GB" altLang="en-US" dirty="0" smtClean="0">
                <a:solidFill>
                  <a:sysClr val="windowText" lastClr="000000"/>
                </a:solidFill>
                <a:latin typeface="+mn-lt"/>
              </a:rPr>
              <a:t>school</a:t>
            </a:r>
            <a:endParaRPr lang="en-GB" altLang="en-US" dirty="0">
              <a:solidFill>
                <a:sysClr val="windowText" lastClr="000000"/>
              </a:solidFill>
              <a:latin typeface="+mn-lt"/>
            </a:endParaRPr>
          </a:p>
        </p:txBody>
      </p:sp>
    </p:spTree>
    <p:extLst>
      <p:ext uri="{BB962C8B-B14F-4D97-AF65-F5344CB8AC3E}">
        <p14:creationId xmlns:p14="http://schemas.microsoft.com/office/powerpoint/2010/main" val="12842865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dirty="0">
                <a:solidFill>
                  <a:schemeClr val="tx1"/>
                </a:solidFill>
              </a:rPr>
              <a:t>Get Involved!</a:t>
            </a:r>
          </a:p>
        </p:txBody>
      </p:sp>
      <p:sp>
        <p:nvSpPr>
          <p:cNvPr id="5" name="Content Placeholder 4"/>
          <p:cNvSpPr>
            <a:spLocks noGrp="1"/>
          </p:cNvSpPr>
          <p:nvPr>
            <p:ph idx="1"/>
          </p:nvPr>
        </p:nvSpPr>
        <p:spPr>
          <a:noFill/>
        </p:spPr>
        <p:txBody>
          <a:bodyPr>
            <a:noAutofit/>
          </a:bodyPr>
          <a:lstStyle/>
          <a:p>
            <a:pPr marL="342900" indent="-342900">
              <a:lnSpc>
                <a:spcPct val="100000"/>
              </a:lnSpc>
              <a:spcAft>
                <a:spcPts val="400"/>
              </a:spcAft>
              <a:buClr>
                <a:schemeClr val="tx1"/>
              </a:buClr>
              <a:buFont typeface="Arial" panose="020B0604020202020204" pitchFamily="34" charset="0"/>
              <a:buChar char="•"/>
            </a:pPr>
            <a:r>
              <a:rPr lang="en-US" sz="2800" b="1" dirty="0">
                <a:solidFill>
                  <a:schemeClr val="tx1"/>
                </a:solidFill>
                <a:latin typeface="+mn-lt"/>
              </a:rPr>
              <a:t>Educator input</a:t>
            </a:r>
            <a:r>
              <a:rPr lang="en-US" sz="2800" dirty="0">
                <a:solidFill>
                  <a:schemeClr val="tx1"/>
                </a:solidFill>
                <a:latin typeface="+mn-lt"/>
              </a:rPr>
              <a:t> is critical to Colorado's state assessment development and validation process</a:t>
            </a:r>
          </a:p>
          <a:p>
            <a:pPr marL="342900" indent="-342900">
              <a:lnSpc>
                <a:spcPct val="100000"/>
              </a:lnSpc>
              <a:spcAft>
                <a:spcPts val="400"/>
              </a:spcAft>
              <a:buClr>
                <a:schemeClr val="tx1"/>
              </a:buClr>
              <a:buFont typeface="Arial" panose="020B0604020202020204" pitchFamily="34" charset="0"/>
              <a:buChar char="•"/>
            </a:pPr>
            <a:r>
              <a:rPr lang="en-US" sz="2800" dirty="0">
                <a:solidFill>
                  <a:schemeClr val="tx1"/>
                </a:solidFill>
                <a:latin typeface="+mn-lt"/>
              </a:rPr>
              <a:t>Educators may participate in committees related to the following state assessments: </a:t>
            </a:r>
          </a:p>
          <a:p>
            <a:pPr lvl="1">
              <a:lnSpc>
                <a:spcPct val="100000"/>
              </a:lnSpc>
              <a:spcAft>
                <a:spcPts val="400"/>
              </a:spcAft>
              <a:buClr>
                <a:schemeClr val="tx1"/>
              </a:buClr>
            </a:pPr>
            <a:r>
              <a:rPr lang="en-US" sz="2400" dirty="0"/>
              <a:t>CMAS: Science, Social Studies, Mathematics and English Language Arts/Literacy (ELA)</a:t>
            </a:r>
          </a:p>
          <a:p>
            <a:pPr lvl="1">
              <a:lnSpc>
                <a:spcPct val="100000"/>
              </a:lnSpc>
              <a:spcAft>
                <a:spcPts val="400"/>
              </a:spcAft>
              <a:buClr>
                <a:schemeClr val="tx1"/>
              </a:buClr>
            </a:pPr>
            <a:r>
              <a:rPr lang="en-US" sz="2400" dirty="0"/>
              <a:t>Colorado Spanish Language Arts (CSLA)</a:t>
            </a:r>
            <a:endParaRPr lang="en-US" dirty="0"/>
          </a:p>
          <a:p>
            <a:pPr lvl="1">
              <a:lnSpc>
                <a:spcPct val="100000"/>
              </a:lnSpc>
              <a:spcAft>
                <a:spcPts val="400"/>
              </a:spcAft>
              <a:buClr>
                <a:schemeClr val="tx1"/>
              </a:buClr>
            </a:pPr>
            <a:r>
              <a:rPr lang="en-US" sz="2400" dirty="0" err="1"/>
              <a:t>CoAlt</a:t>
            </a:r>
            <a:r>
              <a:rPr lang="en-US" sz="2400" dirty="0"/>
              <a:t>: Science and Social Studies</a:t>
            </a:r>
          </a:p>
          <a:p>
            <a:pPr marL="342900" indent="-342900">
              <a:lnSpc>
                <a:spcPct val="100000"/>
              </a:lnSpc>
              <a:spcAft>
                <a:spcPts val="400"/>
              </a:spcAft>
              <a:buClr>
                <a:schemeClr val="tx1"/>
              </a:buClr>
              <a:buFont typeface="Arial" panose="020B0604020202020204" pitchFamily="34" charset="0"/>
              <a:buChar char="•"/>
            </a:pPr>
            <a:r>
              <a:rPr lang="en-US" sz="2800" dirty="0">
                <a:solidFill>
                  <a:schemeClr val="tx1"/>
                </a:solidFill>
                <a:latin typeface="+mn-lt"/>
              </a:rPr>
              <a:t>Join the Colorado Educator Pool for assessment development committee selection </a:t>
            </a:r>
          </a:p>
          <a:p>
            <a:pPr lvl="1">
              <a:lnSpc>
                <a:spcPct val="100000"/>
              </a:lnSpc>
              <a:spcAft>
                <a:spcPts val="400"/>
              </a:spcAft>
              <a:buClr>
                <a:schemeClr val="tx1"/>
              </a:buClr>
            </a:pPr>
            <a:r>
              <a:rPr lang="en-US" sz="2400" dirty="0">
                <a:hlinkClick r:id="rId2"/>
              </a:rPr>
              <a:t>https://</a:t>
            </a:r>
            <a:r>
              <a:rPr lang="en-US" sz="2400" dirty="0" smtClean="0">
                <a:hlinkClick r:id="rId2"/>
              </a:rPr>
              <a:t>pearson.cvent.com/COEducatorDatabase</a:t>
            </a:r>
            <a:r>
              <a:rPr lang="en-US" sz="2400" dirty="0" smtClean="0"/>
              <a:t> </a:t>
            </a:r>
            <a:endParaRPr lang="en-US" sz="2400" dirty="0"/>
          </a:p>
        </p:txBody>
      </p:sp>
    </p:spTree>
    <p:extLst>
      <p:ext uri="{BB962C8B-B14F-4D97-AF65-F5344CB8AC3E}">
        <p14:creationId xmlns:p14="http://schemas.microsoft.com/office/powerpoint/2010/main" val="3718717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CMAS Early Window Options</a:t>
            </a:r>
          </a:p>
        </p:txBody>
      </p:sp>
      <p:sp>
        <p:nvSpPr>
          <p:cNvPr id="2" name="Content Placeholder 1"/>
          <p:cNvSpPr>
            <a:spLocks noGrp="1"/>
          </p:cNvSpPr>
          <p:nvPr>
            <p:ph idx="1"/>
          </p:nvPr>
        </p:nvSpPr>
        <p:spPr/>
        <p:txBody>
          <a:bodyPr>
            <a:normAutofit/>
          </a:bodyPr>
          <a:lstStyle/>
          <a:p>
            <a:pPr>
              <a:lnSpc>
                <a:spcPct val="110000"/>
              </a:lnSpc>
              <a:spcBef>
                <a:spcPts val="0"/>
              </a:spcBef>
              <a:buClr>
                <a:schemeClr val="tx1"/>
              </a:buClr>
            </a:pPr>
            <a:r>
              <a:rPr lang="en-US" sz="1800" b="0" spc="0" dirty="0">
                <a:solidFill>
                  <a:srgbClr val="000000"/>
                </a:solidFill>
                <a:latin typeface="+mn-lt"/>
              </a:rPr>
              <a:t>Math and ELA</a:t>
            </a:r>
          </a:p>
          <a:p>
            <a:pPr lvl="1">
              <a:lnSpc>
                <a:spcPct val="110000"/>
              </a:lnSpc>
              <a:spcBef>
                <a:spcPts val="0"/>
              </a:spcBef>
              <a:buClr>
                <a:schemeClr val="tx1"/>
              </a:buClr>
            </a:pPr>
            <a:r>
              <a:rPr lang="en-US" sz="1800" spc="0" dirty="0">
                <a:solidFill>
                  <a:srgbClr val="000000"/>
                </a:solidFill>
              </a:rPr>
              <a:t>To compensate for technology capacity, the math and ELA window can open early for </a:t>
            </a:r>
            <a:r>
              <a:rPr lang="en-US" sz="1800" u="sng" spc="0" dirty="0">
                <a:solidFill>
                  <a:srgbClr val="000000"/>
                </a:solidFill>
              </a:rPr>
              <a:t>online administrations only</a:t>
            </a:r>
            <a:endParaRPr lang="en-US" sz="1800" spc="0" dirty="0">
              <a:solidFill>
                <a:srgbClr val="000000"/>
              </a:solidFill>
            </a:endParaRPr>
          </a:p>
          <a:p>
            <a:pPr lvl="1">
              <a:lnSpc>
                <a:spcPct val="110000"/>
              </a:lnSpc>
              <a:spcBef>
                <a:spcPts val="0"/>
              </a:spcBef>
              <a:buClr>
                <a:schemeClr val="tx1"/>
              </a:buClr>
            </a:pPr>
            <a:r>
              <a:rPr lang="en-US" sz="1800" spc="0" dirty="0">
                <a:solidFill>
                  <a:srgbClr val="000000"/>
                </a:solidFill>
              </a:rPr>
              <a:t>Earliest start date for online math and ELA: March 18, 2019</a:t>
            </a:r>
          </a:p>
          <a:p>
            <a:pPr lvl="1">
              <a:lnSpc>
                <a:spcPct val="110000"/>
              </a:lnSpc>
              <a:spcBef>
                <a:spcPts val="0"/>
              </a:spcBef>
              <a:buClr>
                <a:schemeClr val="tx1"/>
              </a:buClr>
            </a:pPr>
            <a:r>
              <a:rPr lang="en-US" sz="1800" spc="0" dirty="0">
                <a:solidFill>
                  <a:srgbClr val="000000"/>
                </a:solidFill>
              </a:rPr>
              <a:t>This is an </a:t>
            </a:r>
            <a:r>
              <a:rPr lang="en-US" sz="1800" u="sng" spc="0" dirty="0">
                <a:solidFill>
                  <a:srgbClr val="000000"/>
                </a:solidFill>
              </a:rPr>
              <a:t>extended</a:t>
            </a:r>
            <a:r>
              <a:rPr lang="en-US" sz="1800" spc="0" dirty="0">
                <a:solidFill>
                  <a:srgbClr val="000000"/>
                </a:solidFill>
              </a:rPr>
              <a:t> window – total of 5 testing weeks</a:t>
            </a:r>
          </a:p>
          <a:p>
            <a:pPr>
              <a:lnSpc>
                <a:spcPct val="110000"/>
              </a:lnSpc>
              <a:spcBef>
                <a:spcPts val="0"/>
              </a:spcBef>
              <a:buClr>
                <a:schemeClr val="tx1"/>
              </a:buClr>
            </a:pPr>
            <a:r>
              <a:rPr lang="en-US" sz="1800" b="0" spc="0" dirty="0">
                <a:solidFill>
                  <a:srgbClr val="000000"/>
                </a:solidFill>
                <a:latin typeface="+mn-lt"/>
              </a:rPr>
              <a:t>High </a:t>
            </a:r>
            <a:r>
              <a:rPr lang="en-US" sz="1800" b="0" spc="0" dirty="0" smtClean="0">
                <a:solidFill>
                  <a:srgbClr val="000000"/>
                </a:solidFill>
                <a:latin typeface="+mn-lt"/>
              </a:rPr>
              <a:t>school </a:t>
            </a:r>
            <a:r>
              <a:rPr lang="en-US" sz="1800" dirty="0">
                <a:solidFill>
                  <a:srgbClr val="000000"/>
                </a:solidFill>
                <a:latin typeface="+mn-lt"/>
              </a:rPr>
              <a:t>s</a:t>
            </a:r>
            <a:r>
              <a:rPr lang="en-US" sz="1800" b="0" spc="0" dirty="0" smtClean="0">
                <a:solidFill>
                  <a:srgbClr val="000000"/>
                </a:solidFill>
                <a:latin typeface="+mn-lt"/>
              </a:rPr>
              <a:t>cience and social </a:t>
            </a:r>
            <a:r>
              <a:rPr lang="en-US" sz="1800" dirty="0">
                <a:solidFill>
                  <a:srgbClr val="000000"/>
                </a:solidFill>
                <a:latin typeface="+mn-lt"/>
              </a:rPr>
              <a:t>s</a:t>
            </a:r>
            <a:r>
              <a:rPr lang="en-US" sz="1800" b="0" spc="0" dirty="0" smtClean="0">
                <a:solidFill>
                  <a:srgbClr val="000000"/>
                </a:solidFill>
                <a:latin typeface="+mn-lt"/>
              </a:rPr>
              <a:t>tudies</a:t>
            </a:r>
            <a:endParaRPr lang="en-US" sz="1800" b="0" spc="0" dirty="0">
              <a:solidFill>
                <a:srgbClr val="000000"/>
              </a:solidFill>
              <a:latin typeface="+mn-lt"/>
            </a:endParaRPr>
          </a:p>
          <a:p>
            <a:pPr lvl="1">
              <a:lnSpc>
                <a:spcPct val="110000"/>
              </a:lnSpc>
              <a:spcBef>
                <a:spcPts val="0"/>
              </a:spcBef>
              <a:buClr>
                <a:schemeClr val="tx1"/>
              </a:buClr>
            </a:pPr>
            <a:r>
              <a:rPr lang="en-US" sz="1800" spc="0" dirty="0">
                <a:solidFill>
                  <a:srgbClr val="000000"/>
                </a:solidFill>
              </a:rPr>
              <a:t>To accommodate high school assessment schedules including SAT, AP, and IB exams, the high school </a:t>
            </a:r>
            <a:r>
              <a:rPr lang="en-US" sz="1800" spc="0" dirty="0" smtClean="0">
                <a:solidFill>
                  <a:srgbClr val="000000"/>
                </a:solidFill>
              </a:rPr>
              <a:t>window </a:t>
            </a:r>
            <a:r>
              <a:rPr lang="en-US" sz="1800" spc="0" dirty="0">
                <a:solidFill>
                  <a:srgbClr val="000000"/>
                </a:solidFill>
              </a:rPr>
              <a:t>can open and close early</a:t>
            </a:r>
          </a:p>
          <a:p>
            <a:pPr lvl="1">
              <a:lnSpc>
                <a:spcPct val="110000"/>
              </a:lnSpc>
              <a:spcBef>
                <a:spcPts val="0"/>
              </a:spcBef>
              <a:buClr>
                <a:schemeClr val="tx1"/>
              </a:buClr>
            </a:pPr>
            <a:r>
              <a:rPr lang="en-US" sz="1800" spc="0" dirty="0">
                <a:solidFill>
                  <a:srgbClr val="000000"/>
                </a:solidFill>
              </a:rPr>
              <a:t>Early window options </a:t>
            </a:r>
            <a:r>
              <a:rPr lang="en-US" sz="1800" spc="0" dirty="0" smtClean="0">
                <a:solidFill>
                  <a:srgbClr val="000000"/>
                </a:solidFill>
              </a:rPr>
              <a:t>for high </a:t>
            </a:r>
            <a:r>
              <a:rPr lang="en-US" sz="1800" spc="0" dirty="0">
                <a:solidFill>
                  <a:srgbClr val="000000"/>
                </a:solidFill>
              </a:rPr>
              <a:t>school:</a:t>
            </a:r>
          </a:p>
          <a:p>
            <a:pPr lvl="2">
              <a:lnSpc>
                <a:spcPct val="110000"/>
              </a:lnSpc>
              <a:spcBef>
                <a:spcPts val="0"/>
              </a:spcBef>
              <a:buClr>
                <a:schemeClr val="tx1"/>
              </a:buClr>
            </a:pPr>
            <a:r>
              <a:rPr lang="en-US" spc="0" dirty="0">
                <a:solidFill>
                  <a:srgbClr val="000000"/>
                </a:solidFill>
              </a:rPr>
              <a:t>March 25 – April 12, 2019</a:t>
            </a:r>
          </a:p>
          <a:p>
            <a:pPr lvl="2">
              <a:lnSpc>
                <a:spcPct val="110000"/>
              </a:lnSpc>
              <a:spcBef>
                <a:spcPts val="0"/>
              </a:spcBef>
              <a:buClr>
                <a:schemeClr val="tx1"/>
              </a:buClr>
            </a:pPr>
            <a:r>
              <a:rPr lang="en-US" spc="0" dirty="0">
                <a:solidFill>
                  <a:srgbClr val="000000"/>
                </a:solidFill>
              </a:rPr>
              <a:t>April 1 – 19, 2019</a:t>
            </a:r>
          </a:p>
          <a:p>
            <a:pPr lvl="1">
              <a:lnSpc>
                <a:spcPct val="110000"/>
              </a:lnSpc>
              <a:spcBef>
                <a:spcPts val="0"/>
              </a:spcBef>
              <a:buClr>
                <a:schemeClr val="tx1"/>
              </a:buClr>
            </a:pPr>
            <a:r>
              <a:rPr lang="en-US" sz="1800" spc="0" dirty="0">
                <a:solidFill>
                  <a:srgbClr val="000000"/>
                </a:solidFill>
              </a:rPr>
              <a:t>This is an </a:t>
            </a:r>
            <a:r>
              <a:rPr lang="en-US" sz="1800" u="sng" spc="0" dirty="0">
                <a:solidFill>
                  <a:srgbClr val="000000"/>
                </a:solidFill>
              </a:rPr>
              <a:t>early</a:t>
            </a:r>
            <a:r>
              <a:rPr lang="en-US" sz="1800" spc="0" dirty="0">
                <a:solidFill>
                  <a:srgbClr val="000000"/>
                </a:solidFill>
              </a:rPr>
              <a:t> window – total of 3 testing weeks </a:t>
            </a:r>
          </a:p>
          <a:p>
            <a:pPr>
              <a:lnSpc>
                <a:spcPct val="110000"/>
              </a:lnSpc>
              <a:spcBef>
                <a:spcPts val="0"/>
              </a:spcBef>
              <a:buClr>
                <a:schemeClr val="tx1"/>
              </a:buClr>
            </a:pPr>
            <a:r>
              <a:rPr lang="en-US" sz="1800" b="0" spc="0" dirty="0">
                <a:solidFill>
                  <a:srgbClr val="000000"/>
                </a:solidFill>
                <a:latin typeface="+mn-lt"/>
              </a:rPr>
              <a:t>Notify CDE of intent to participate in early windows by December 15</a:t>
            </a:r>
          </a:p>
        </p:txBody>
      </p:sp>
      <p:sp>
        <p:nvSpPr>
          <p:cNvPr id="4" name="Flowchart: Punched Tape 3"/>
          <p:cNvSpPr/>
          <p:nvPr/>
        </p:nvSpPr>
        <p:spPr>
          <a:xfrm>
            <a:off x="7620000" y="676976"/>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2595954297"/>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Test Monitoring</a:t>
            </a:r>
          </a:p>
        </p:txBody>
      </p:sp>
      <p:sp>
        <p:nvSpPr>
          <p:cNvPr id="2" name="Content Placeholder 1"/>
          <p:cNvSpPr>
            <a:spLocks noGrp="1"/>
          </p:cNvSpPr>
          <p:nvPr>
            <p:ph idx="1"/>
          </p:nvPr>
        </p:nvSpPr>
        <p:spPr/>
        <p:txBody>
          <a:bodyPr>
            <a:normAutofit/>
          </a:bodyPr>
          <a:lstStyle/>
          <a:p>
            <a:pPr>
              <a:buClr>
                <a:prstClr val="black"/>
              </a:buClr>
            </a:pPr>
            <a:r>
              <a:rPr lang="en-US" sz="2800" dirty="0">
                <a:solidFill>
                  <a:srgbClr val="000000"/>
                </a:solidFill>
                <a:latin typeface="+mn-lt"/>
                <a:ea typeface="ＭＳ Ｐゴシック" pitchFamily="34" charset="-128"/>
              </a:rPr>
              <a:t>US DOE Peer Review Requirement</a:t>
            </a:r>
          </a:p>
          <a:p>
            <a:pPr marL="342900" indent="-342900">
              <a:buClr>
                <a:prstClr val="black"/>
              </a:buClr>
              <a:buFont typeface="Arial" panose="020B0604020202020204" pitchFamily="34" charset="0"/>
              <a:buChar char="•"/>
            </a:pPr>
            <a:r>
              <a:rPr lang="en-US" sz="2800" dirty="0">
                <a:solidFill>
                  <a:srgbClr val="000000"/>
                </a:solidFill>
                <a:latin typeface="+mn-lt"/>
                <a:ea typeface="ＭＳ Ｐゴシック" pitchFamily="34" charset="-128"/>
              </a:rPr>
              <a:t>Monitoring is to take place for state assessments</a:t>
            </a:r>
          </a:p>
          <a:p>
            <a:pPr marL="800100" lvl="1" indent="-342900">
              <a:buClr>
                <a:prstClr val="black"/>
              </a:buClr>
            </a:pPr>
            <a:r>
              <a:rPr lang="en-US" sz="2400" dirty="0">
                <a:solidFill>
                  <a:srgbClr val="000000"/>
                </a:solidFill>
                <a:ea typeface="ＭＳ Ｐゴシック" pitchFamily="34" charset="-128"/>
              </a:rPr>
              <a:t>DACs need to know school testing schedules</a:t>
            </a:r>
          </a:p>
          <a:p>
            <a:pPr marL="342900" indent="-342900">
              <a:buClr>
                <a:prstClr val="black"/>
              </a:buClr>
              <a:buFont typeface="Arial" panose="020B0604020202020204" pitchFamily="34" charset="0"/>
              <a:buChar char="•"/>
            </a:pPr>
            <a:r>
              <a:rPr lang="en-US" sz="2800" dirty="0">
                <a:solidFill>
                  <a:srgbClr val="000000"/>
                </a:solidFill>
                <a:latin typeface="+mn-lt"/>
                <a:ea typeface="ＭＳ Ｐゴシック" pitchFamily="34" charset="-128"/>
              </a:rPr>
              <a:t>CMAS</a:t>
            </a:r>
          </a:p>
          <a:p>
            <a:pPr marL="742950" lvl="1" indent="-285750">
              <a:buClr>
                <a:prstClr val="black"/>
              </a:buClr>
            </a:pPr>
            <a:r>
              <a:rPr lang="en-US" sz="2400" dirty="0">
                <a:solidFill>
                  <a:srgbClr val="000000"/>
                </a:solidFill>
                <a:ea typeface="ＭＳ Ｐゴシック" pitchFamily="34" charset="-128"/>
              </a:rPr>
              <a:t>DACs will be notified prior to school visits</a:t>
            </a:r>
          </a:p>
          <a:p>
            <a:pPr marL="342900" indent="-342900">
              <a:buClr>
                <a:prstClr val="black"/>
              </a:buClr>
              <a:buFont typeface="Arial" panose="020B0604020202020204" pitchFamily="34" charset="0"/>
              <a:buChar char="•"/>
            </a:pPr>
            <a:r>
              <a:rPr lang="en-US" sz="2800" dirty="0">
                <a:solidFill>
                  <a:srgbClr val="000000"/>
                </a:solidFill>
                <a:latin typeface="+mn-lt"/>
                <a:ea typeface="ＭＳ Ｐゴシック" pitchFamily="34" charset="-128"/>
              </a:rPr>
              <a:t>CoAlt Science and Social Studies</a:t>
            </a:r>
          </a:p>
          <a:p>
            <a:pPr marL="742950" lvl="1" indent="-285750">
              <a:buClr>
                <a:prstClr val="black"/>
              </a:buClr>
            </a:pPr>
            <a:r>
              <a:rPr lang="en-US" sz="2400" dirty="0">
                <a:solidFill>
                  <a:srgbClr val="000000"/>
                </a:solidFill>
                <a:ea typeface="ＭＳ Ｐゴシック" pitchFamily="34" charset="-128"/>
              </a:rPr>
              <a:t>Districts will be contacted in advance to schedule score monitors visits when testing will take place</a:t>
            </a:r>
          </a:p>
          <a:p>
            <a:pPr marL="742950" lvl="1" indent="-285750">
              <a:buClr>
                <a:prstClr val="black"/>
              </a:buClr>
            </a:pPr>
            <a:r>
              <a:rPr lang="en-US" sz="2400" dirty="0">
                <a:solidFill>
                  <a:srgbClr val="000000"/>
                </a:solidFill>
                <a:ea typeface="ＭＳ Ｐゴシック" pitchFamily="34" charset="-128"/>
              </a:rPr>
              <a:t>Part of the validity research on </a:t>
            </a:r>
            <a:r>
              <a:rPr lang="en-US" sz="2400" dirty="0" smtClean="0">
                <a:solidFill>
                  <a:srgbClr val="000000"/>
                </a:solidFill>
                <a:ea typeface="ＭＳ Ｐゴシック" pitchFamily="34" charset="-128"/>
              </a:rPr>
              <a:t>CoAlt</a:t>
            </a:r>
            <a:endParaRPr lang="en-US" sz="2400" dirty="0">
              <a:solidFill>
                <a:srgbClr val="000000"/>
              </a:solidFill>
              <a:ea typeface="ＭＳ Ｐゴシック" pitchFamily="34" charset="-128"/>
            </a:endParaRPr>
          </a:p>
        </p:txBody>
      </p:sp>
    </p:spTree>
    <p:extLst>
      <p:ext uri="{BB962C8B-B14F-4D97-AF65-F5344CB8AC3E}">
        <p14:creationId xmlns:p14="http://schemas.microsoft.com/office/powerpoint/2010/main" val="379130874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err="1"/>
              <a:t>CoAlt</a:t>
            </a:r>
            <a:r>
              <a:rPr lang="en-US" dirty="0"/>
              <a:t> Assessments</a:t>
            </a:r>
          </a:p>
        </p:txBody>
      </p:sp>
      <p:sp>
        <p:nvSpPr>
          <p:cNvPr id="2" name="Content Placeholder 1"/>
          <p:cNvSpPr>
            <a:spLocks noGrp="1"/>
          </p:cNvSpPr>
          <p:nvPr>
            <p:ph idx="1"/>
          </p:nvPr>
        </p:nvSpPr>
        <p:spPr/>
        <p:txBody>
          <a:bodyPr>
            <a:noAutofit/>
          </a:bodyPr>
          <a:lstStyle/>
          <a:p>
            <a:pPr marL="342900" indent="-342900" fontAlgn="base">
              <a:spcAft>
                <a:spcPct val="0"/>
              </a:spcAft>
              <a:buFont typeface="Arial" panose="020B0604020202020204" pitchFamily="34" charset="0"/>
              <a:buChar char="•"/>
              <a:defRPr/>
            </a:pPr>
            <a:r>
              <a:rPr lang="en-US" sz="2800" dirty="0">
                <a:solidFill>
                  <a:srgbClr val="000000"/>
                </a:solidFill>
                <a:latin typeface="+mn-lt"/>
              </a:rPr>
              <a:t>Colorado Alternate (CoAlt) assessments are for students with significant cognitive disabilities</a:t>
            </a:r>
          </a:p>
          <a:p>
            <a:pPr marL="800100" lvl="1" indent="-342900" fontAlgn="base">
              <a:spcBef>
                <a:spcPts val="1000"/>
              </a:spcBef>
              <a:spcAft>
                <a:spcPct val="0"/>
              </a:spcAft>
              <a:defRPr/>
            </a:pPr>
            <a:r>
              <a:rPr lang="en-US" sz="2400" dirty="0">
                <a:solidFill>
                  <a:srgbClr val="000000"/>
                </a:solidFill>
              </a:rPr>
              <a:t>CoAlt Science and Social Studies</a:t>
            </a:r>
          </a:p>
          <a:p>
            <a:pPr marL="800100" lvl="1" indent="-342900" fontAlgn="base">
              <a:spcBef>
                <a:spcPts val="1000"/>
              </a:spcBef>
              <a:spcAft>
                <a:spcPct val="0"/>
              </a:spcAft>
              <a:defRPr/>
            </a:pPr>
            <a:r>
              <a:rPr lang="en-US" sz="2400" dirty="0">
                <a:solidFill>
                  <a:srgbClr val="000000"/>
                </a:solidFill>
              </a:rPr>
              <a:t>CoAlt ELA and Math (Dynamic Learning Maps (DLM))</a:t>
            </a:r>
          </a:p>
          <a:p>
            <a:pPr marL="1257300" lvl="2" indent="-342900" fontAlgn="base">
              <a:spcBef>
                <a:spcPts val="1000"/>
              </a:spcBef>
              <a:spcAft>
                <a:spcPct val="0"/>
              </a:spcAft>
              <a:defRPr/>
            </a:pPr>
            <a:r>
              <a:rPr lang="en-US" sz="2000" dirty="0">
                <a:solidFill>
                  <a:srgbClr val="000000"/>
                </a:solidFill>
              </a:rPr>
              <a:t>Corresponding assessment to CMAS math and ELA for grades 3-8 and PSAT/SAT for grades 9-11</a:t>
            </a:r>
          </a:p>
          <a:p>
            <a:pPr marL="342900" indent="-342900" fontAlgn="base">
              <a:spcAft>
                <a:spcPct val="0"/>
              </a:spcAft>
              <a:buFont typeface="Arial" panose="020B0604020202020204" pitchFamily="34" charset="0"/>
              <a:buChar char="•"/>
              <a:defRPr/>
            </a:pPr>
            <a:r>
              <a:rPr lang="en-US" sz="2800" dirty="0">
                <a:solidFill>
                  <a:srgbClr val="000000"/>
                </a:solidFill>
                <a:latin typeface="+mn-lt"/>
              </a:rPr>
              <a:t>Same window as CMAS</a:t>
            </a:r>
          </a:p>
          <a:p>
            <a:pPr marL="342900" indent="-342900" fontAlgn="base">
              <a:spcAft>
                <a:spcPct val="0"/>
              </a:spcAft>
              <a:buFont typeface="Arial" panose="020B0604020202020204" pitchFamily="34" charset="0"/>
              <a:buChar char="•"/>
              <a:defRPr/>
            </a:pPr>
            <a:r>
              <a:rPr lang="en-US" sz="2800" dirty="0">
                <a:solidFill>
                  <a:srgbClr val="000000"/>
                </a:solidFill>
                <a:latin typeface="+mn-lt"/>
              </a:rPr>
              <a:t>Recorded trainings available through Assessment Unit Training webpage</a:t>
            </a:r>
          </a:p>
          <a:p>
            <a:pPr marL="800100" lvl="1" indent="-342900" fontAlgn="base">
              <a:spcBef>
                <a:spcPts val="1000"/>
              </a:spcBef>
              <a:spcAft>
                <a:spcPct val="0"/>
              </a:spcAft>
              <a:defRPr/>
            </a:pPr>
            <a:r>
              <a:rPr lang="en-US" sz="2400" dirty="0">
                <a:solidFill>
                  <a:prstClr val="black"/>
                </a:solidFill>
                <a:hlinkClick r:id="rId2"/>
              </a:rPr>
              <a:t>http://www.cde.state.co.us/assessment/trainings</a:t>
            </a:r>
            <a:endParaRPr lang="en-US" sz="2400" dirty="0">
              <a:solidFill>
                <a:prstClr val="black"/>
              </a:solidFill>
            </a:endParaRPr>
          </a:p>
          <a:p>
            <a:pPr marL="800100" lvl="1" indent="-342900" fontAlgn="base">
              <a:spcAft>
                <a:spcPct val="0"/>
              </a:spcAft>
              <a:defRPr/>
            </a:pPr>
            <a:r>
              <a:rPr lang="en-US" sz="2400" dirty="0">
                <a:solidFill>
                  <a:srgbClr val="000000"/>
                </a:solidFill>
              </a:rPr>
              <a:t>Annual training is </a:t>
            </a:r>
            <a:r>
              <a:rPr lang="en-US" sz="2400" dirty="0" smtClean="0">
                <a:solidFill>
                  <a:srgbClr val="000000"/>
                </a:solidFill>
              </a:rPr>
              <a:t>required</a:t>
            </a:r>
            <a:endParaRPr lang="en-US" sz="2400" dirty="0">
              <a:solidFill>
                <a:srgbClr val="000000"/>
              </a:solidFill>
            </a:endParaRPr>
          </a:p>
        </p:txBody>
      </p:sp>
    </p:spTree>
    <p:extLst>
      <p:ext uri="{BB962C8B-B14F-4D97-AF65-F5344CB8AC3E}">
        <p14:creationId xmlns:p14="http://schemas.microsoft.com/office/powerpoint/2010/main" val="403570737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Colorado PSAT and SAT</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dirty="0">
                <a:solidFill>
                  <a:sysClr val="windowText" lastClr="000000"/>
                </a:solidFill>
                <a:latin typeface="+mn-lt"/>
              </a:rPr>
              <a:t>All 9</a:t>
            </a:r>
            <a:r>
              <a:rPr lang="en-US" baseline="30000" dirty="0">
                <a:solidFill>
                  <a:sysClr val="windowText" lastClr="000000"/>
                </a:solidFill>
                <a:latin typeface="+mn-lt"/>
              </a:rPr>
              <a:t>th</a:t>
            </a:r>
            <a:r>
              <a:rPr lang="en-US" dirty="0">
                <a:solidFill>
                  <a:sysClr val="windowText" lastClr="000000"/>
                </a:solidFill>
                <a:latin typeface="+mn-lt"/>
              </a:rPr>
              <a:t> graders will take PSAT 8-9</a:t>
            </a:r>
          </a:p>
          <a:p>
            <a:pPr marL="342900" indent="-342900">
              <a:buFont typeface="Arial" panose="020B0604020202020204" pitchFamily="34" charset="0"/>
              <a:buChar char="•"/>
              <a:defRPr/>
            </a:pPr>
            <a:r>
              <a:rPr lang="en-US" dirty="0">
                <a:solidFill>
                  <a:sysClr val="windowText" lastClr="000000"/>
                </a:solidFill>
                <a:latin typeface="+mn-lt"/>
              </a:rPr>
              <a:t>All 10</a:t>
            </a:r>
            <a:r>
              <a:rPr lang="en-US" baseline="30000" dirty="0">
                <a:solidFill>
                  <a:sysClr val="windowText" lastClr="000000"/>
                </a:solidFill>
                <a:latin typeface="+mn-lt"/>
              </a:rPr>
              <a:t>th</a:t>
            </a:r>
            <a:r>
              <a:rPr lang="en-US" dirty="0">
                <a:solidFill>
                  <a:sysClr val="windowText" lastClr="000000"/>
                </a:solidFill>
                <a:latin typeface="+mn-lt"/>
              </a:rPr>
              <a:t> graders will take PSAT 10</a:t>
            </a:r>
          </a:p>
          <a:p>
            <a:pPr marL="342900" indent="-342900">
              <a:buFont typeface="Arial" panose="020B0604020202020204" pitchFamily="34" charset="0"/>
              <a:buChar char="•"/>
              <a:defRPr/>
            </a:pPr>
            <a:r>
              <a:rPr lang="en-US" dirty="0">
                <a:solidFill>
                  <a:sysClr val="windowText" lastClr="000000"/>
                </a:solidFill>
                <a:latin typeface="+mn-lt"/>
              </a:rPr>
              <a:t>All 11</a:t>
            </a:r>
            <a:r>
              <a:rPr lang="en-US" baseline="30000" dirty="0">
                <a:solidFill>
                  <a:sysClr val="windowText" lastClr="000000"/>
                </a:solidFill>
                <a:latin typeface="+mn-lt"/>
              </a:rPr>
              <a:t>th</a:t>
            </a:r>
            <a:r>
              <a:rPr lang="en-US" dirty="0">
                <a:solidFill>
                  <a:sysClr val="windowText" lastClr="000000"/>
                </a:solidFill>
                <a:latin typeface="+mn-lt"/>
              </a:rPr>
              <a:t> graders will take SAT </a:t>
            </a:r>
          </a:p>
          <a:p>
            <a:pPr marL="342900" indent="-342900">
              <a:buFont typeface="Arial" panose="020B0604020202020204" pitchFamily="34" charset="0"/>
              <a:buChar char="•"/>
              <a:defRPr/>
            </a:pPr>
            <a:endParaRPr lang="en-US" dirty="0">
              <a:solidFill>
                <a:sysClr val="windowText" lastClr="000000"/>
              </a:solidFill>
              <a:latin typeface="+mn-lt"/>
            </a:endParaRPr>
          </a:p>
          <a:p>
            <a:pPr marL="342900" indent="-342900">
              <a:buFont typeface="Arial" panose="020B0604020202020204" pitchFamily="34" charset="0"/>
              <a:buChar char="•"/>
              <a:defRPr/>
            </a:pPr>
            <a:r>
              <a:rPr lang="en-US" dirty="0">
                <a:solidFill>
                  <a:sysClr val="windowText" lastClr="000000"/>
                </a:solidFill>
                <a:latin typeface="+mn-lt"/>
              </a:rPr>
              <a:t>Webinar trainings will be presented by College </a:t>
            </a:r>
            <a:r>
              <a:rPr lang="en-US" dirty="0" smtClean="0">
                <a:solidFill>
                  <a:sysClr val="windowText" lastClr="000000"/>
                </a:solidFill>
                <a:latin typeface="+mn-lt"/>
              </a:rPr>
              <a:t>Board</a:t>
            </a:r>
            <a:endParaRPr lang="en-US" dirty="0">
              <a:solidFill>
                <a:sysClr val="windowText" lastClr="000000"/>
              </a:solidFill>
              <a:latin typeface="+mn-lt"/>
            </a:endParaRPr>
          </a:p>
        </p:txBody>
      </p:sp>
    </p:spTree>
    <p:extLst>
      <p:ext uri="{BB962C8B-B14F-4D97-AF65-F5344CB8AC3E}">
        <p14:creationId xmlns:p14="http://schemas.microsoft.com/office/powerpoint/2010/main" val="296418980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Resources &amp; Support</a:t>
            </a:r>
          </a:p>
        </p:txBody>
      </p:sp>
      <p:sp>
        <p:nvSpPr>
          <p:cNvPr id="3" name="Date Placeholder 2">
            <a:extLst>
              <a:ext uri="{FF2B5EF4-FFF2-40B4-BE49-F238E27FC236}">
                <a16:creationId xmlns:a16="http://schemas.microsoft.com/office/drawing/2014/main" xmlns="" id="{2842836F-9660-425D-977F-DCCA8DDD421C}"/>
              </a:ext>
            </a:extLst>
          </p:cNvPr>
          <p:cNvSpPr>
            <a:spLocks noGrp="1"/>
          </p:cNvSpPr>
          <p:nvPr>
            <p:ph type="dt" sz="half" idx="4294967295"/>
          </p:nvPr>
        </p:nvSpPr>
        <p:spPr>
          <a:xfrm>
            <a:off x="0" y="6537325"/>
            <a:ext cx="2057400" cy="184150"/>
          </a:xfrm>
          <a:prstGeom prst="rect">
            <a:avLst/>
          </a:prstGeom>
        </p:spPr>
        <p:txBody>
          <a:bodyPr/>
          <a:lstStyle/>
          <a:p>
            <a:fld id="{6A6E0086-E70C-4221-BD8C-4BBA8FE55D86}"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200699626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 PAnext Training Modules</a:t>
            </a:r>
          </a:p>
        </p:txBody>
      </p:sp>
      <p:sp>
        <p:nvSpPr>
          <p:cNvPr id="2" name="Content Placeholder 1"/>
          <p:cNvSpPr>
            <a:spLocks noGrp="1"/>
          </p:cNvSpPr>
          <p:nvPr>
            <p:ph idx="1"/>
          </p:nvPr>
        </p:nvSpPr>
        <p:spPr/>
        <p:txBody>
          <a:bodyPr>
            <a:noAutofit/>
          </a:bodyPr>
          <a:lstStyle/>
          <a:p>
            <a:pPr>
              <a:defRPr/>
            </a:pPr>
            <a:r>
              <a:rPr lang="en-US" dirty="0">
                <a:solidFill>
                  <a:sysClr val="windowText" lastClr="000000"/>
                </a:solidFill>
                <a:latin typeface="+mn-lt"/>
              </a:rPr>
              <a:t>The following modules are suggested for use by districts:</a:t>
            </a:r>
          </a:p>
          <a:p>
            <a:pPr marL="457200" indent="-457200">
              <a:buFont typeface="Arial" panose="020B0604020202020204" pitchFamily="34" charset="0"/>
              <a:buChar char="•"/>
              <a:defRPr/>
            </a:pPr>
            <a:r>
              <a:rPr lang="en-US" dirty="0">
                <a:solidFill>
                  <a:sysClr val="windowText" lastClr="000000"/>
                </a:solidFill>
                <a:latin typeface="+mn-lt"/>
              </a:rPr>
              <a:t>Available beginning mid-January (rolling release)</a:t>
            </a:r>
          </a:p>
          <a:p>
            <a:pPr marL="914400" lvl="1" indent="-457200">
              <a:defRPr/>
            </a:pPr>
            <a:r>
              <a:rPr lang="en-US" dirty="0">
                <a:solidFill>
                  <a:sysClr val="windowText" lastClr="000000"/>
                </a:solidFill>
              </a:rPr>
              <a:t>Welcome to PearsonAccessnext</a:t>
            </a:r>
          </a:p>
          <a:p>
            <a:pPr marL="914400" lvl="1" indent="-457200">
              <a:defRPr/>
            </a:pPr>
            <a:r>
              <a:rPr lang="en-US" dirty="0">
                <a:solidFill>
                  <a:sysClr val="windowText" lastClr="000000"/>
                </a:solidFill>
              </a:rPr>
              <a:t>User Accounts </a:t>
            </a:r>
          </a:p>
          <a:p>
            <a:pPr marL="914400" lvl="1" indent="-457200">
              <a:defRPr/>
            </a:pPr>
            <a:r>
              <a:rPr lang="en-US" dirty="0">
                <a:solidFill>
                  <a:sysClr val="windowText" lastClr="000000"/>
                </a:solidFill>
              </a:rPr>
              <a:t>Student Registration/Personal Needs Profile </a:t>
            </a:r>
          </a:p>
          <a:p>
            <a:pPr marL="914400" lvl="1" indent="-457200">
              <a:defRPr/>
            </a:pPr>
            <a:r>
              <a:rPr lang="en-US" dirty="0">
                <a:solidFill>
                  <a:sysClr val="windowText" lastClr="000000"/>
                </a:solidFill>
              </a:rPr>
              <a:t>Materials Management for DACs and SACs</a:t>
            </a:r>
          </a:p>
          <a:p>
            <a:pPr marL="914400" lvl="1" indent="-457200">
              <a:defRPr/>
            </a:pPr>
            <a:r>
              <a:rPr lang="en-US" dirty="0">
                <a:solidFill>
                  <a:sysClr val="windowText" lastClr="000000"/>
                </a:solidFill>
              </a:rPr>
              <a:t>Assessment Coordinator Session Management</a:t>
            </a:r>
          </a:p>
          <a:p>
            <a:pPr marL="914400" lvl="1" indent="-457200">
              <a:defRPr/>
            </a:pPr>
            <a:r>
              <a:rPr lang="en-US" dirty="0">
                <a:solidFill>
                  <a:sysClr val="windowText" lastClr="000000"/>
                </a:solidFill>
              </a:rPr>
              <a:t>Test Administrator Session Management</a:t>
            </a:r>
          </a:p>
          <a:p>
            <a:pPr marL="914400" lvl="1" indent="-457200">
              <a:defRPr/>
            </a:pPr>
            <a:r>
              <a:rPr lang="en-US" dirty="0">
                <a:solidFill>
                  <a:sysClr val="windowText" lastClr="000000"/>
                </a:solidFill>
              </a:rPr>
              <a:t>Additional Orders</a:t>
            </a:r>
          </a:p>
          <a:p>
            <a:pPr marL="914400" lvl="1" indent="-457200">
              <a:defRPr/>
            </a:pPr>
            <a:r>
              <a:rPr lang="en-US" dirty="0">
                <a:solidFill>
                  <a:sysClr val="windowText" lastClr="000000"/>
                </a:solidFill>
              </a:rPr>
              <a:t>Not Tested and Void Test Score Codes</a:t>
            </a:r>
          </a:p>
          <a:p>
            <a:pPr marL="914400" lvl="1" indent="-457200">
              <a:defRPr/>
            </a:pPr>
            <a:r>
              <a:rPr lang="en-US" dirty="0">
                <a:solidFill>
                  <a:sysClr val="windowText" lastClr="000000"/>
                </a:solidFill>
              </a:rPr>
              <a:t>Rejected Student Tests (PBT only</a:t>
            </a:r>
            <a:r>
              <a:rPr lang="en-US" dirty="0" smtClean="0">
                <a:solidFill>
                  <a:sysClr val="windowText" lastClr="000000"/>
                </a:solidFill>
              </a:rPr>
              <a:t>)</a:t>
            </a:r>
            <a:endParaRPr lang="en-US" dirty="0">
              <a:solidFill>
                <a:sysClr val="windowText" lastClr="000000"/>
              </a:solidFill>
            </a:endParaRPr>
          </a:p>
        </p:txBody>
      </p:sp>
    </p:spTree>
    <p:extLst>
      <p:ext uri="{BB962C8B-B14F-4D97-AF65-F5344CB8AC3E}">
        <p14:creationId xmlns:p14="http://schemas.microsoft.com/office/powerpoint/2010/main" val="186135460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100" dirty="0"/>
              <a:t>Resources – Avocet </a:t>
            </a:r>
            <a:endParaRPr lang="en-US" sz="2000" dirty="0"/>
          </a:p>
        </p:txBody>
      </p:sp>
      <p:sp>
        <p:nvSpPr>
          <p:cNvPr id="4" name="Content Placeholder 3"/>
          <p:cNvSpPr>
            <a:spLocks noGrp="1"/>
          </p:cNvSpPr>
          <p:nvPr>
            <p:ph idx="1"/>
          </p:nvPr>
        </p:nvSpPr>
        <p:spPr>
          <a:xfrm>
            <a:off x="628650" y="1463040"/>
            <a:ext cx="4083309" cy="4351338"/>
          </a:xfrm>
        </p:spPr>
        <p:txBody>
          <a:bodyPr>
            <a:normAutofit/>
          </a:bodyPr>
          <a:lstStyle/>
          <a:p>
            <a:pPr>
              <a:buClr>
                <a:sysClr val="windowText" lastClr="000000"/>
              </a:buClr>
              <a:defRPr/>
            </a:pPr>
            <a:r>
              <a:rPr lang="en-GB" altLang="en-US" dirty="0">
                <a:solidFill>
                  <a:sysClr val="windowText" lastClr="000000"/>
                </a:solidFill>
                <a:latin typeface="+mn-lt"/>
              </a:rPr>
              <a:t>An online, </a:t>
            </a:r>
            <a:r>
              <a:rPr lang="en-GB" altLang="en-US" dirty="0">
                <a:solidFill>
                  <a:prstClr val="black"/>
                </a:solidFill>
                <a:latin typeface="+mn-lt"/>
              </a:rPr>
              <a:t>alphabetical</a:t>
            </a:r>
            <a:r>
              <a:rPr lang="en-GB" altLang="en-US" dirty="0">
                <a:solidFill>
                  <a:sysClr val="windowText" lastClr="000000"/>
                </a:solidFill>
                <a:latin typeface="+mn-lt"/>
              </a:rPr>
              <a:t>, topic-based index for assessment manuals and materials</a:t>
            </a:r>
          </a:p>
          <a:p>
            <a:pPr marL="342900" indent="-342900">
              <a:buClr>
                <a:sysClr val="windowText" lastClr="000000"/>
              </a:buClr>
              <a:buFont typeface="Arial" panose="020B0604020202020204" pitchFamily="34" charset="0"/>
              <a:buChar char="•"/>
              <a:defRPr/>
            </a:pPr>
            <a:r>
              <a:rPr lang="en-GB" altLang="en-US" sz="2000" dirty="0">
                <a:solidFill>
                  <a:sysClr val="windowText" lastClr="000000"/>
                </a:solidFill>
                <a:latin typeface="+mn-lt"/>
              </a:rPr>
              <a:t>Search capabilities</a:t>
            </a:r>
          </a:p>
          <a:p>
            <a:pPr marL="342900" indent="-342900">
              <a:buClr>
                <a:sysClr val="windowText" lastClr="000000"/>
              </a:buClr>
              <a:buFont typeface="Arial" panose="020B0604020202020204" pitchFamily="34" charset="0"/>
              <a:buChar char="•"/>
              <a:defRPr/>
            </a:pPr>
            <a:r>
              <a:rPr lang="en-GB" altLang="en-US" sz="2000" dirty="0">
                <a:solidFill>
                  <a:sysClr val="windowText" lastClr="000000"/>
                </a:solidFill>
                <a:latin typeface="+mn-lt"/>
              </a:rPr>
              <a:t>View pages, print results, and download full PDFs</a:t>
            </a:r>
          </a:p>
          <a:p>
            <a:pPr>
              <a:buClr>
                <a:sysClr val="windowText" lastClr="000000"/>
              </a:buClr>
              <a:defRPr/>
            </a:pPr>
            <a:r>
              <a:rPr lang="en-GB" altLang="en-US" sz="1800" dirty="0">
                <a:solidFill>
                  <a:sysClr val="windowText" lastClr="000000"/>
                </a:solidFill>
                <a:latin typeface="+mn-lt"/>
                <a:hlinkClick r:id="rId2"/>
              </a:rPr>
              <a:t>http://</a:t>
            </a:r>
            <a:r>
              <a:rPr lang="en-GB" altLang="en-US" sz="1800" dirty="0" smtClean="0">
                <a:solidFill>
                  <a:sysClr val="windowText" lastClr="000000"/>
                </a:solidFill>
                <a:latin typeface="+mn-lt"/>
                <a:hlinkClick r:id="rId2"/>
              </a:rPr>
              <a:t>avocet.pearson.com/CO/Home</a:t>
            </a:r>
            <a:endParaRPr lang="en-GB" altLang="en-US" sz="1800" dirty="0">
              <a:solidFill>
                <a:sysClr val="windowText" lastClr="000000"/>
              </a:solidFill>
              <a:latin typeface="+mn-lt"/>
            </a:endParaRPr>
          </a:p>
        </p:txBody>
      </p:sp>
      <p:pic>
        <p:nvPicPr>
          <p:cNvPr id="2" name="Picture 1"/>
          <p:cNvPicPr>
            <a:picLocks noChangeAspect="1"/>
          </p:cNvPicPr>
          <p:nvPr/>
        </p:nvPicPr>
        <p:blipFill>
          <a:blip r:embed="rId3"/>
          <a:stretch>
            <a:fillRect/>
          </a:stretch>
        </p:blipFill>
        <p:spPr>
          <a:xfrm>
            <a:off x="4878958" y="1463040"/>
            <a:ext cx="4067175" cy="4286250"/>
          </a:xfrm>
          <a:prstGeom prst="rect">
            <a:avLst/>
          </a:prstGeom>
        </p:spPr>
      </p:pic>
    </p:spTree>
    <p:extLst>
      <p:ext uri="{BB962C8B-B14F-4D97-AF65-F5344CB8AC3E}">
        <p14:creationId xmlns:p14="http://schemas.microsoft.com/office/powerpoint/2010/main" val="3280199237"/>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Customer Support</a:t>
            </a:r>
          </a:p>
        </p:txBody>
      </p:sp>
      <p:sp>
        <p:nvSpPr>
          <p:cNvPr id="7" name="Content Placeholder 6"/>
          <p:cNvSpPr>
            <a:spLocks noGrp="1"/>
          </p:cNvSpPr>
          <p:nvPr>
            <p:ph idx="1"/>
          </p:nvPr>
        </p:nvSpPr>
        <p:spPr>
          <a:xfrm>
            <a:off x="628650" y="1463038"/>
            <a:ext cx="8515350" cy="2315859"/>
          </a:xfrm>
        </p:spPr>
        <p:txBody>
          <a:bodyPr numCol="2">
            <a:noAutofit/>
          </a:bodyPr>
          <a:lstStyle/>
          <a:p>
            <a:r>
              <a:rPr lang="en-US" sz="1800" b="1" kern="0" dirty="0">
                <a:solidFill>
                  <a:prstClr val="black"/>
                </a:solidFill>
                <a:latin typeface="+mn-lt"/>
                <a:ea typeface="ＭＳ Ｐゴシック" pitchFamily="34" charset="-128"/>
              </a:rPr>
              <a:t>Contact</a:t>
            </a:r>
            <a:r>
              <a:rPr lang="en-US" sz="1800" b="1" i="1" kern="0" dirty="0">
                <a:solidFill>
                  <a:srgbClr val="8F23B3"/>
                </a:solidFill>
                <a:latin typeface="+mn-lt"/>
                <a:ea typeface="ＭＳ Ｐゴシック" pitchFamily="34" charset="-128"/>
              </a:rPr>
              <a:t> </a:t>
            </a:r>
            <a:r>
              <a:rPr lang="en-US" sz="1800" b="1" kern="0" dirty="0">
                <a:solidFill>
                  <a:prstClr val="black"/>
                </a:solidFill>
                <a:latin typeface="+mn-lt"/>
                <a:ea typeface="ＭＳ Ｐゴシック" pitchFamily="34" charset="-128"/>
              </a:rPr>
              <a:t>Support for assistance with:</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Navigating </a:t>
            </a:r>
            <a:r>
              <a:rPr lang="en-US" sz="1800" dirty="0">
                <a:solidFill>
                  <a:prstClr val="black"/>
                </a:solidFill>
                <a:latin typeface="+mn-lt"/>
              </a:rPr>
              <a:t>PearsonAccess</a:t>
            </a:r>
            <a:r>
              <a:rPr lang="en-US" sz="1800" baseline="30000" dirty="0">
                <a:solidFill>
                  <a:prstClr val="black"/>
                </a:solidFill>
                <a:latin typeface="+mn-lt"/>
              </a:rPr>
              <a:t>next</a:t>
            </a:r>
            <a:endParaRPr lang="en-US" altLang="en-US" sz="1800" baseline="30000" dirty="0">
              <a:solidFill>
                <a:prstClr val="black"/>
              </a:solidFill>
              <a:latin typeface="+mn-lt"/>
            </a:endParaRP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Navigating the Training Center</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Managing student registration data</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Setting up test sessions</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Managing user IDs and passwords</a:t>
            </a:r>
          </a:p>
          <a:p>
            <a:pPr marL="342900" indent="-342900" fontAlgn="base">
              <a:lnSpc>
                <a:spcPct val="150000"/>
              </a:lnSpc>
              <a:spcBef>
                <a:spcPct val="0"/>
              </a:spcBef>
              <a:spcAft>
                <a:spcPct val="0"/>
              </a:spcAft>
              <a:buSzPct val="80000"/>
              <a:buFont typeface="Arial" panose="020B0604020202020204" pitchFamily="34" charset="0"/>
              <a:buChar char="•"/>
              <a:defRPr/>
            </a:pPr>
            <a:endParaRPr lang="en-US" altLang="en-US" sz="1800" dirty="0" smtClean="0">
              <a:solidFill>
                <a:prstClr val="black"/>
              </a:solidFill>
              <a:latin typeface="+mn-lt"/>
            </a:endParaRP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smtClean="0">
                <a:solidFill>
                  <a:prstClr val="black"/>
                </a:solidFill>
                <a:latin typeface="+mn-lt"/>
              </a:rPr>
              <a:t>Accessing </a:t>
            </a:r>
            <a:r>
              <a:rPr lang="en-US" altLang="en-US" sz="1800" dirty="0">
                <a:solidFill>
                  <a:prstClr val="black"/>
                </a:solidFill>
                <a:latin typeface="+mn-lt"/>
              </a:rPr>
              <a:t>resources</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Setting up proctor caching</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Submitting additional orders</a:t>
            </a:r>
          </a:p>
          <a:p>
            <a:pPr marL="342900" indent="-342900" fontAlgn="base">
              <a:lnSpc>
                <a:spcPct val="150000"/>
              </a:lnSpc>
              <a:spcBef>
                <a:spcPct val="0"/>
              </a:spcBef>
              <a:spcAft>
                <a:spcPct val="0"/>
              </a:spcAft>
              <a:buSzPct val="80000"/>
              <a:buFont typeface="Arial" panose="020B0604020202020204" pitchFamily="34" charset="0"/>
              <a:buChar char="•"/>
              <a:defRPr/>
            </a:pPr>
            <a:r>
              <a:rPr lang="en-US" altLang="en-US" sz="1800" dirty="0">
                <a:solidFill>
                  <a:prstClr val="black"/>
                </a:solidFill>
                <a:latin typeface="+mn-lt"/>
              </a:rPr>
              <a:t>Inquiring about </a:t>
            </a:r>
            <a:r>
              <a:rPr lang="en-US" altLang="en-US" sz="1800" dirty="0" smtClean="0">
                <a:solidFill>
                  <a:prstClr val="black"/>
                </a:solidFill>
                <a:latin typeface="+mn-lt"/>
              </a:rPr>
              <a:t>shipments</a:t>
            </a:r>
            <a:endParaRPr lang="en-US" altLang="en-US" sz="1800" dirty="0">
              <a:solidFill>
                <a:prstClr val="black"/>
              </a:solidFill>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441319967"/>
              </p:ext>
            </p:extLst>
          </p:nvPr>
        </p:nvGraphicFramePr>
        <p:xfrm>
          <a:off x="986117" y="4123186"/>
          <a:ext cx="7211210" cy="2225040"/>
        </p:xfrm>
        <a:graphic>
          <a:graphicData uri="http://schemas.openxmlformats.org/drawingml/2006/table">
            <a:tbl>
              <a:tblPr firstRow="1" bandRow="1">
                <a:tableStyleId>{F5AB1C69-6EDB-4FF4-983F-18BD219EF322}</a:tableStyleId>
              </a:tblPr>
              <a:tblGrid>
                <a:gridCol w="7211210">
                  <a:extLst>
                    <a:ext uri="{9D8B030D-6E8A-4147-A177-3AD203B41FA5}">
                      <a16:colId xmlns:a16="http://schemas.microsoft.com/office/drawing/2014/main" xmlns="" val="20000"/>
                    </a:ext>
                  </a:extLst>
                </a:gridCol>
              </a:tblGrid>
              <a:tr h="370840">
                <a:tc>
                  <a:txBody>
                    <a:bodyPr/>
                    <a:lstStyle/>
                    <a:p>
                      <a:pPr algn="ctr"/>
                      <a:r>
                        <a:rPr lang="en-US" dirty="0">
                          <a:latin typeface="+mn-lt"/>
                        </a:rPr>
                        <a:t>CMAS Support</a:t>
                      </a:r>
                    </a:p>
                  </a:txBody>
                  <a:tcPr>
                    <a:solidFill>
                      <a:schemeClr val="tx2"/>
                    </a:solidFill>
                  </a:tcPr>
                </a:tc>
                <a:extLst>
                  <a:ext uri="{0D108BD9-81ED-4DB2-BD59-A6C34878D82A}">
                    <a16:rowId xmlns:a16="http://schemas.microsoft.com/office/drawing/2014/main" xmlns=""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latin typeface="+mn-lt"/>
                        </a:rPr>
                        <a:t>Call Toll Free: </a:t>
                      </a:r>
                      <a:r>
                        <a:rPr lang="en-US" altLang="en-US" sz="1800" dirty="0">
                          <a:solidFill>
                            <a:schemeClr val="tx1"/>
                          </a:solidFill>
                          <a:latin typeface="+mn-lt"/>
                        </a:rPr>
                        <a:t>1-888-687-4759 </a:t>
                      </a:r>
                    </a:p>
                  </a:txBody>
                  <a:tcPr/>
                </a:tc>
                <a:extLst>
                  <a:ext uri="{0D108BD9-81ED-4DB2-BD59-A6C34878D82A}">
                    <a16:rowId xmlns:a16="http://schemas.microsoft.com/office/drawing/2014/main" xmlns="" val="10001"/>
                  </a:ext>
                </a:extLst>
              </a:tr>
              <a:tr h="370840">
                <a:tc>
                  <a:txBody>
                    <a:bodyPr/>
                    <a:lstStyle/>
                    <a:p>
                      <a:r>
                        <a:rPr lang="en-US" dirty="0">
                          <a:latin typeface="+mn-lt"/>
                        </a:rPr>
                        <a:t>Monday – Friday</a:t>
                      </a:r>
                    </a:p>
                  </a:txBody>
                  <a:tcPr/>
                </a:tc>
                <a:extLst>
                  <a:ext uri="{0D108BD9-81ED-4DB2-BD59-A6C34878D82A}">
                    <a16:rowId xmlns:a16="http://schemas.microsoft.com/office/drawing/2014/main" xmlns="" val="10002"/>
                  </a:ext>
                </a:extLst>
              </a:tr>
              <a:tr h="370840">
                <a:tc>
                  <a:txBody>
                    <a:bodyPr/>
                    <a:lstStyle/>
                    <a:p>
                      <a:r>
                        <a:rPr lang="en-US" altLang="en-US" sz="1800" dirty="0">
                          <a:solidFill>
                            <a:schemeClr val="tx1"/>
                          </a:solidFill>
                          <a:latin typeface="+mn-lt"/>
                        </a:rPr>
                        <a:t>7:00 am - 6:00 pm (MST)</a:t>
                      </a:r>
                      <a:endParaRPr lang="en-US" dirty="0">
                        <a:latin typeface="+mn-lt"/>
                      </a:endParaRPr>
                    </a:p>
                  </a:txBody>
                  <a:tcPr/>
                </a:tc>
                <a:extLst>
                  <a:ext uri="{0D108BD9-81ED-4DB2-BD59-A6C34878D82A}">
                    <a16:rowId xmlns:a16="http://schemas.microsoft.com/office/drawing/2014/main" xmlns=""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hlinkClick r:id="rId2"/>
                        </a:rPr>
                        <a:t>https://co.pearsonaccessnext.com</a:t>
                      </a:r>
                      <a:r>
                        <a:rPr lang="en-US" altLang="en-US" sz="1800" b="0" baseline="0" dirty="0">
                          <a:solidFill>
                            <a:schemeClr val="tx1"/>
                          </a:solidFill>
                          <a:latin typeface="+mn-lt"/>
                        </a:rPr>
                        <a:t> &gt; Contact COLORADO Support</a:t>
                      </a:r>
                      <a:endParaRPr lang="en-US" altLang="en-US" sz="1800" b="0" dirty="0">
                        <a:solidFill>
                          <a:schemeClr val="tx1"/>
                        </a:solidFill>
                        <a:latin typeface="+mn-lt"/>
                      </a:endParaRPr>
                    </a:p>
                  </a:txBody>
                  <a:tcPr/>
                </a:tc>
                <a:extLst>
                  <a:ext uri="{0D108BD9-81ED-4DB2-BD59-A6C34878D82A}">
                    <a16:rowId xmlns:a16="http://schemas.microsoft.com/office/drawing/2014/main" xmlns=""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b="0" dirty="0">
                          <a:solidFill>
                            <a:schemeClr val="tx1"/>
                          </a:solidFill>
                          <a:latin typeface="+mn-lt"/>
                        </a:rPr>
                        <a:t>Chat is available</a:t>
                      </a:r>
                    </a:p>
                  </a:txBody>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2322141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a:t>
            </a:r>
          </a:p>
        </p:txBody>
      </p:sp>
      <p:sp>
        <p:nvSpPr>
          <p:cNvPr id="2" name="Content Placeholder 1"/>
          <p:cNvSpPr>
            <a:spLocks noGrp="1"/>
          </p:cNvSpPr>
          <p:nvPr>
            <p:ph idx="1"/>
          </p:nvPr>
        </p:nvSpPr>
        <p:spPr/>
        <p:txBody>
          <a:bodyPr>
            <a:noAutofit/>
          </a:bodyPr>
          <a:lstStyle/>
          <a:p>
            <a:pPr>
              <a:buClr>
                <a:sysClr val="windowText" lastClr="000000"/>
              </a:buClr>
              <a:defRPr/>
            </a:pPr>
            <a:r>
              <a:rPr lang="en-US" sz="2000" dirty="0">
                <a:solidFill>
                  <a:sysClr val="windowText" lastClr="000000"/>
                </a:solidFill>
                <a:latin typeface="+mn-lt"/>
                <a:ea typeface="ＭＳ Ｐゴシック" pitchFamily="34" charset="-128"/>
              </a:rPr>
              <a:t>CDE training materials, PPTs, UAR Guidance, Accommodations Crosswalk</a:t>
            </a:r>
          </a:p>
          <a:p>
            <a:pPr marL="800100" lvl="1" indent="-342900">
              <a:buClr>
                <a:sysClr val="windowText" lastClr="000000"/>
              </a:buClr>
              <a:defRPr/>
            </a:pPr>
            <a:r>
              <a:rPr lang="en-US" dirty="0">
                <a:solidFill>
                  <a:sysClr val="windowText" lastClr="000000"/>
                </a:solidFill>
                <a:ea typeface="ＭＳ Ｐゴシック" pitchFamily="34" charset="-128"/>
                <a:hlinkClick r:id="rId3"/>
              </a:rPr>
              <a:t>http://www.cde.state.co.us/assessment/trainings</a:t>
            </a:r>
            <a:r>
              <a:rPr lang="en-US" dirty="0">
                <a:solidFill>
                  <a:sysClr val="windowText" lastClr="000000"/>
                </a:solidFill>
                <a:ea typeface="ＭＳ Ｐゴシック" pitchFamily="34" charset="-128"/>
              </a:rPr>
              <a:t> </a:t>
            </a:r>
            <a:endParaRPr lang="en-US" dirty="0" smtClean="0">
              <a:solidFill>
                <a:sysClr val="windowText" lastClr="000000"/>
              </a:solidFill>
              <a:ea typeface="ＭＳ Ｐゴシック" pitchFamily="34" charset="-128"/>
            </a:endParaRPr>
          </a:p>
          <a:p>
            <a:pPr marL="800100" lvl="1" indent="-342900">
              <a:buClr>
                <a:sysClr val="windowText" lastClr="000000"/>
              </a:buClr>
              <a:defRPr/>
            </a:pPr>
            <a:endParaRPr lang="en-US" sz="2000" dirty="0">
              <a:solidFill>
                <a:sysClr val="windowText" lastClr="000000"/>
              </a:solidFill>
              <a:latin typeface="+mn-lt"/>
              <a:ea typeface="ＭＳ Ｐゴシック" pitchFamily="34" charset="-128"/>
            </a:endParaRPr>
          </a:p>
          <a:p>
            <a:pPr>
              <a:buClr>
                <a:sysClr val="windowText" lastClr="000000"/>
              </a:buClr>
              <a:defRPr/>
            </a:pPr>
            <a:r>
              <a:rPr lang="en-US" sz="2000" dirty="0">
                <a:solidFill>
                  <a:sysClr val="windowText" lastClr="000000"/>
                </a:solidFill>
                <a:latin typeface="+mn-lt"/>
                <a:ea typeface="ＭＳ Ｐゴシック" pitchFamily="34" charset="-128"/>
              </a:rPr>
              <a:t>Procedures Manual, TAMs</a:t>
            </a:r>
          </a:p>
          <a:p>
            <a:pPr marL="800100" lvl="2" indent="-342900">
              <a:buClr>
                <a:sysClr val="windowText" lastClr="000000"/>
              </a:buClr>
              <a:defRPr/>
            </a:pPr>
            <a:r>
              <a:rPr lang="en-US" sz="2000" dirty="0">
                <a:solidFill>
                  <a:sysClr val="windowText" lastClr="000000">
                    <a:tint val="75000"/>
                  </a:sysClr>
                </a:solidFill>
                <a:ea typeface="ＭＳ Ｐゴシック" pitchFamily="34" charset="-128"/>
                <a:hlinkClick r:id="rId4"/>
              </a:rPr>
              <a:t>http://www.cde.state.co.us/assessment/cmas</a:t>
            </a:r>
            <a:endParaRPr lang="en-US" sz="2000" dirty="0">
              <a:solidFill>
                <a:sysClr val="windowText" lastClr="000000"/>
              </a:solidFill>
              <a:ea typeface="ＭＳ Ｐゴシック" pitchFamily="34" charset="-128"/>
            </a:endParaRPr>
          </a:p>
          <a:p>
            <a:pPr marL="0" lvl="1">
              <a:buClr>
                <a:sysClr val="windowText" lastClr="000000"/>
              </a:buClr>
              <a:tabLst>
                <a:tab pos="914400" algn="l"/>
              </a:tabLst>
              <a:defRPr/>
            </a:pPr>
            <a:endParaRPr lang="en-US" dirty="0">
              <a:solidFill>
                <a:sysClr val="windowText" lastClr="000000"/>
              </a:solidFill>
              <a:ea typeface="ＭＳ Ｐゴシック" pitchFamily="34" charset="-128"/>
            </a:endParaRPr>
          </a:p>
          <a:p>
            <a:pPr marL="0" lvl="1">
              <a:buClr>
                <a:sysClr val="windowText" lastClr="000000"/>
              </a:buClr>
              <a:tabLst>
                <a:tab pos="914400" algn="l"/>
              </a:tabLst>
              <a:defRPr/>
            </a:pPr>
            <a:r>
              <a:rPr lang="en-US" dirty="0">
                <a:solidFill>
                  <a:sysClr val="windowText" lastClr="000000"/>
                </a:solidFill>
                <a:ea typeface="ＭＳ Ｐゴシック" pitchFamily="34" charset="-128"/>
              </a:rPr>
              <a:t>Student Practice Resources</a:t>
            </a:r>
          </a:p>
          <a:p>
            <a:pPr marL="800100" lvl="1" indent="-342900">
              <a:buClr>
                <a:sysClr val="windowText" lastClr="000000"/>
              </a:buClr>
              <a:defRPr/>
            </a:pPr>
            <a:r>
              <a:rPr lang="en-US" dirty="0">
                <a:solidFill>
                  <a:sysClr val="windowText" lastClr="000000"/>
                </a:solidFill>
                <a:ea typeface="ＭＳ Ｐゴシック" pitchFamily="34" charset="-128"/>
              </a:rPr>
              <a:t>CBT - </a:t>
            </a:r>
            <a:r>
              <a:rPr lang="en-US" dirty="0">
                <a:solidFill>
                  <a:sysClr val="windowText" lastClr="000000"/>
                </a:solidFill>
                <a:ea typeface="ＭＳ Ｐゴシック" pitchFamily="34" charset="-128"/>
                <a:hlinkClick r:id="rId5"/>
              </a:rPr>
              <a:t>http://download.pearsonaccessnext.com/co/co-practicetest.html?links=1</a:t>
            </a:r>
            <a:r>
              <a:rPr lang="en-US" dirty="0">
                <a:solidFill>
                  <a:sysClr val="windowText" lastClr="000000"/>
                </a:solidFill>
                <a:ea typeface="ＭＳ Ｐゴシック" pitchFamily="34" charset="-128"/>
              </a:rPr>
              <a:t> </a:t>
            </a:r>
          </a:p>
          <a:p>
            <a:pPr marL="800100" lvl="1" indent="-342900">
              <a:buClr>
                <a:sysClr val="windowText" lastClr="000000"/>
              </a:buClr>
              <a:defRPr/>
            </a:pPr>
            <a:r>
              <a:rPr lang="en-US" dirty="0">
                <a:solidFill>
                  <a:sysClr val="windowText" lastClr="000000"/>
                </a:solidFill>
                <a:ea typeface="ＭＳ Ｐゴシック" pitchFamily="34" charset="-128"/>
              </a:rPr>
              <a:t>PBT - </a:t>
            </a:r>
            <a:r>
              <a:rPr lang="en-US" dirty="0">
                <a:solidFill>
                  <a:sysClr val="windowText" lastClr="000000"/>
                </a:solidFill>
                <a:ea typeface="ＭＳ Ｐゴシック" pitchFamily="34" charset="-128"/>
                <a:hlinkClick r:id="rId6"/>
              </a:rPr>
              <a:t>http://avocet.pearson.com/CO/Home</a:t>
            </a:r>
            <a:r>
              <a:rPr lang="en-US" dirty="0">
                <a:solidFill>
                  <a:sysClr val="windowText" lastClr="000000"/>
                </a:solidFill>
                <a:ea typeface="ＭＳ Ｐゴシック" pitchFamily="34" charset="-128"/>
              </a:rPr>
              <a:t> </a:t>
            </a:r>
            <a:endParaRPr lang="en-US" dirty="0" smtClean="0">
              <a:solidFill>
                <a:sysClr val="windowText" lastClr="000000"/>
              </a:solidFill>
              <a:ea typeface="ＭＳ Ｐゴシック" pitchFamily="34" charset="-128"/>
            </a:endParaRPr>
          </a:p>
          <a:p>
            <a:pPr marL="800100" lvl="1" indent="-342900">
              <a:buClr>
                <a:sysClr val="windowText" lastClr="000000"/>
              </a:buClr>
              <a:defRPr/>
            </a:pPr>
            <a:endParaRPr lang="en-US" sz="2000" dirty="0">
              <a:solidFill>
                <a:sysClr val="windowText" lastClr="000000"/>
              </a:solidFill>
              <a:latin typeface="+mn-lt"/>
              <a:ea typeface="ＭＳ Ｐゴシック" pitchFamily="34" charset="-128"/>
            </a:endParaRPr>
          </a:p>
          <a:p>
            <a:pPr>
              <a:buClr>
                <a:sysClr val="windowText" lastClr="000000"/>
              </a:buClr>
              <a:defRPr/>
            </a:pPr>
            <a:r>
              <a:rPr lang="en-US" sz="2000" dirty="0">
                <a:solidFill>
                  <a:sysClr val="windowText" lastClr="000000"/>
                </a:solidFill>
                <a:latin typeface="+mn-lt"/>
                <a:ea typeface="ＭＳ Ｐゴシック" pitchFamily="34" charset="-128"/>
              </a:rPr>
              <a:t>PearsonAccess</a:t>
            </a:r>
            <a:r>
              <a:rPr lang="en-US" sz="2000" baseline="30000" dirty="0">
                <a:solidFill>
                  <a:sysClr val="windowText" lastClr="000000"/>
                </a:solidFill>
                <a:latin typeface="+mn-lt"/>
                <a:ea typeface="ＭＳ Ｐゴシック" pitchFamily="34" charset="-128"/>
              </a:rPr>
              <a:t>next</a:t>
            </a:r>
            <a:endParaRPr lang="en-US" sz="2000" dirty="0">
              <a:solidFill>
                <a:sysClr val="windowText" lastClr="000000"/>
              </a:solidFill>
              <a:latin typeface="+mn-lt"/>
              <a:ea typeface="ＭＳ Ｐゴシック" pitchFamily="34" charset="-128"/>
            </a:endParaRPr>
          </a:p>
          <a:p>
            <a:pPr marL="800100" lvl="1" indent="-342900">
              <a:buClr>
                <a:sysClr val="windowText" lastClr="000000"/>
              </a:buClr>
              <a:defRPr/>
            </a:pPr>
            <a:r>
              <a:rPr lang="en-US" dirty="0">
                <a:solidFill>
                  <a:sysClr val="windowText" lastClr="000000"/>
                </a:solidFill>
                <a:ea typeface="ＭＳ Ｐゴシック" pitchFamily="34" charset="-128"/>
              </a:rPr>
              <a:t>Live Site: </a:t>
            </a:r>
            <a:r>
              <a:rPr lang="en-US" dirty="0">
                <a:solidFill>
                  <a:srgbClr val="7030A0"/>
                </a:solidFill>
                <a:ea typeface="ＭＳ Ｐゴシック" pitchFamily="34" charset="-128"/>
                <a:hlinkClick r:id="rId7"/>
              </a:rPr>
              <a:t>https://co.pearsonaccessnext.com</a:t>
            </a:r>
            <a:endParaRPr lang="en-US" dirty="0">
              <a:solidFill>
                <a:srgbClr val="7030A0"/>
              </a:solidFill>
              <a:ea typeface="ＭＳ Ｐゴシック" pitchFamily="34" charset="-128"/>
            </a:endParaRPr>
          </a:p>
          <a:p>
            <a:pPr marL="800100" lvl="1" indent="-342900">
              <a:buClr>
                <a:sysClr val="windowText" lastClr="000000"/>
              </a:buClr>
              <a:defRPr/>
            </a:pPr>
            <a:r>
              <a:rPr lang="en-US" dirty="0">
                <a:solidFill>
                  <a:sysClr val="windowText" lastClr="000000"/>
                </a:solidFill>
                <a:ea typeface="ＭＳ Ｐゴシック" pitchFamily="34" charset="-128"/>
              </a:rPr>
              <a:t>Training Center: </a:t>
            </a:r>
            <a:r>
              <a:rPr lang="en-US" dirty="0">
                <a:solidFill>
                  <a:srgbClr val="7030A0"/>
                </a:solidFill>
                <a:ea typeface="ＭＳ Ｐゴシック" pitchFamily="34" charset="-128"/>
                <a:hlinkClick r:id="rId8"/>
              </a:rPr>
              <a:t>http://trng-co.pearsonaccessnext.com/</a:t>
            </a:r>
            <a:r>
              <a:rPr lang="en-US" dirty="0">
                <a:solidFill>
                  <a:srgbClr val="7030A0"/>
                </a:solidFill>
                <a:ea typeface="ＭＳ Ｐゴシック" pitchFamily="34" charset="-128"/>
              </a:rPr>
              <a:t> </a:t>
            </a:r>
            <a:endParaRPr lang="en-US" dirty="0">
              <a:solidFill>
                <a:sysClr val="windowText" lastClr="000000"/>
              </a:solidFill>
              <a:ea typeface="ＭＳ Ｐゴシック" pitchFamily="34" charset="-128"/>
            </a:endParaRPr>
          </a:p>
        </p:txBody>
      </p:sp>
    </p:spTree>
    <p:extLst>
      <p:ext uri="{BB962C8B-B14F-4D97-AF65-F5344CB8AC3E}">
        <p14:creationId xmlns:p14="http://schemas.microsoft.com/office/powerpoint/2010/main" val="3820217926"/>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Resources – Office Hours</a:t>
            </a:r>
          </a:p>
        </p:txBody>
      </p:sp>
      <p:sp>
        <p:nvSpPr>
          <p:cNvPr id="2" name="Content Placeholder 1"/>
          <p:cNvSpPr>
            <a:spLocks noGrp="1"/>
          </p:cNvSpPr>
          <p:nvPr>
            <p:ph idx="1"/>
          </p:nvPr>
        </p:nvSpPr>
        <p:spPr>
          <a:xfrm>
            <a:off x="628650" y="1463039"/>
            <a:ext cx="7886700" cy="4919099"/>
          </a:xfrm>
        </p:spPr>
        <p:txBody>
          <a:bodyPr>
            <a:noAutofit/>
          </a:bodyPr>
          <a:lstStyle/>
          <a:p>
            <a:pPr>
              <a:lnSpc>
                <a:spcPct val="110000"/>
              </a:lnSpc>
              <a:spcBef>
                <a:spcPts val="0"/>
              </a:spcBef>
              <a:defRPr/>
            </a:pPr>
            <a:r>
              <a:rPr lang="en-US" sz="1800" b="1" dirty="0">
                <a:solidFill>
                  <a:sysClr val="windowText" lastClr="000000"/>
                </a:solidFill>
                <a:latin typeface="+mn-lt"/>
              </a:rPr>
              <a:t>CMAS Call-in Office Hours</a:t>
            </a:r>
          </a:p>
          <a:p>
            <a:pPr marL="344488" indent="-344488">
              <a:lnSpc>
                <a:spcPct val="110000"/>
              </a:lnSpc>
              <a:spcBef>
                <a:spcPts val="0"/>
              </a:spcBef>
              <a:buClr>
                <a:sysClr val="windowText" lastClr="000000"/>
              </a:buClr>
              <a:buFont typeface="Arial" panose="020B0604020202020204" pitchFamily="34" charset="0"/>
              <a:buChar char="•"/>
              <a:defRPr/>
            </a:pPr>
            <a:r>
              <a:rPr lang="en-US" sz="1800" dirty="0">
                <a:solidFill>
                  <a:sysClr val="windowText" lastClr="000000"/>
                </a:solidFill>
                <a:latin typeface="+mn-lt"/>
              </a:rPr>
              <a:t>Thursdays from 3-4</a:t>
            </a:r>
          </a:p>
          <a:p>
            <a:pPr marL="800100" lvl="1" indent="-342900">
              <a:lnSpc>
                <a:spcPct val="110000"/>
              </a:lnSpc>
              <a:spcBef>
                <a:spcPts val="0"/>
              </a:spcBef>
              <a:buClr>
                <a:sysClr val="windowText" lastClr="000000"/>
              </a:buClr>
              <a:defRPr/>
            </a:pPr>
            <a:r>
              <a:rPr lang="en-US" sz="1800" dirty="0">
                <a:solidFill>
                  <a:sysClr val="windowText" lastClr="000000">
                    <a:tint val="75000"/>
                  </a:sysClr>
                </a:solidFill>
                <a:hlinkClick r:id="rId3"/>
              </a:rPr>
              <a:t>https://enetlearning.adobeconnect.com/assmtofficehrs/</a:t>
            </a:r>
            <a:endParaRPr lang="en-US" sz="1800" dirty="0">
              <a:solidFill>
                <a:sysClr val="windowText" lastClr="000000"/>
              </a:solidFill>
            </a:endParaRPr>
          </a:p>
          <a:p>
            <a:pPr marL="800100" lvl="1" indent="-342900">
              <a:lnSpc>
                <a:spcPct val="110000"/>
              </a:lnSpc>
              <a:spcBef>
                <a:spcPts val="0"/>
              </a:spcBef>
              <a:buClr>
                <a:sysClr val="windowText" lastClr="000000"/>
              </a:buClr>
              <a:defRPr/>
            </a:pPr>
            <a:r>
              <a:rPr lang="en-US" sz="1800" dirty="0">
                <a:solidFill>
                  <a:sysClr val="windowText" lastClr="000000"/>
                </a:solidFill>
              </a:rPr>
              <a:t>866-783-5479</a:t>
            </a:r>
          </a:p>
          <a:p>
            <a:pPr marL="344488" lvl="1" indent="-344488">
              <a:lnSpc>
                <a:spcPct val="110000"/>
              </a:lnSpc>
              <a:spcBef>
                <a:spcPts val="0"/>
              </a:spcBef>
              <a:buClr>
                <a:sysClr val="windowText" lastClr="000000"/>
              </a:buClr>
              <a:defRPr/>
            </a:pPr>
            <a:r>
              <a:rPr lang="en-US" sz="1800" dirty="0" smtClean="0">
                <a:solidFill>
                  <a:prstClr val="black"/>
                </a:solidFill>
              </a:rPr>
              <a:t>Next </a:t>
            </a:r>
            <a:r>
              <a:rPr lang="en-US" sz="1800" dirty="0">
                <a:solidFill>
                  <a:prstClr val="black"/>
                </a:solidFill>
              </a:rPr>
              <a:t>office hours:</a:t>
            </a:r>
          </a:p>
          <a:p>
            <a:pPr marL="795338" lvl="2" indent="-338138">
              <a:lnSpc>
                <a:spcPct val="110000"/>
              </a:lnSpc>
              <a:spcBef>
                <a:spcPts val="0"/>
              </a:spcBef>
              <a:buClr>
                <a:sysClr val="windowText" lastClr="000000"/>
              </a:buClr>
              <a:defRPr/>
            </a:pPr>
            <a:r>
              <a:rPr lang="en-US" dirty="0">
                <a:solidFill>
                  <a:prstClr val="black"/>
                </a:solidFill>
              </a:rPr>
              <a:t>November 15 and December 13</a:t>
            </a:r>
          </a:p>
          <a:p>
            <a:pPr marL="344488" indent="-344488">
              <a:lnSpc>
                <a:spcPct val="110000"/>
              </a:lnSpc>
              <a:spcBef>
                <a:spcPts val="0"/>
              </a:spcBef>
              <a:buClr>
                <a:sysClr val="windowText" lastClr="000000"/>
              </a:buClr>
              <a:buFont typeface="Arial" panose="020B0604020202020204" pitchFamily="34" charset="0"/>
              <a:buChar char="•"/>
              <a:defRPr/>
            </a:pPr>
            <a:r>
              <a:rPr lang="en-US" sz="1800" dirty="0">
                <a:solidFill>
                  <a:sysClr val="windowText" lastClr="000000"/>
                </a:solidFill>
                <a:latin typeface="+mn-lt"/>
              </a:rPr>
              <a:t>Bi-weekly </a:t>
            </a:r>
            <a:r>
              <a:rPr lang="en-US" sz="1800" dirty="0" smtClean="0">
                <a:solidFill>
                  <a:sysClr val="windowText" lastClr="000000"/>
                </a:solidFill>
                <a:latin typeface="+mn-lt"/>
              </a:rPr>
              <a:t>beginning </a:t>
            </a:r>
            <a:r>
              <a:rPr lang="en-US" sz="1800" dirty="0">
                <a:solidFill>
                  <a:sysClr val="windowText" lastClr="000000"/>
                </a:solidFill>
                <a:latin typeface="+mn-lt"/>
              </a:rPr>
              <a:t>January 10</a:t>
            </a:r>
          </a:p>
          <a:p>
            <a:pPr marL="344488" indent="-344488">
              <a:lnSpc>
                <a:spcPct val="110000"/>
              </a:lnSpc>
              <a:spcBef>
                <a:spcPts val="0"/>
              </a:spcBef>
              <a:buClr>
                <a:sysClr val="windowText" lastClr="000000"/>
              </a:buClr>
              <a:buFont typeface="Arial" panose="020B0604020202020204" pitchFamily="34" charset="0"/>
              <a:buChar char="•"/>
              <a:defRPr/>
            </a:pPr>
            <a:r>
              <a:rPr lang="en-US" sz="1800" dirty="0">
                <a:solidFill>
                  <a:sysClr val="windowText" lastClr="000000"/>
                </a:solidFill>
                <a:latin typeface="+mn-lt"/>
              </a:rPr>
              <a:t>Weekly beginning February 28</a:t>
            </a:r>
          </a:p>
          <a:p>
            <a:pPr marL="344488" indent="-344488">
              <a:lnSpc>
                <a:spcPct val="110000"/>
              </a:lnSpc>
              <a:spcBef>
                <a:spcPts val="0"/>
              </a:spcBef>
              <a:buClr>
                <a:sysClr val="windowText" lastClr="000000"/>
              </a:buClr>
              <a:buFont typeface="Arial" panose="020B0604020202020204" pitchFamily="34" charset="0"/>
              <a:buChar char="•"/>
              <a:defRPr/>
            </a:pPr>
            <a:r>
              <a:rPr lang="en-US" sz="1800" dirty="0">
                <a:solidFill>
                  <a:prstClr val="black"/>
                </a:solidFill>
                <a:latin typeface="+mn-lt"/>
              </a:rPr>
              <a:t>Topics include</a:t>
            </a:r>
          </a:p>
          <a:p>
            <a:pPr marL="800100" lvl="2" indent="-342900">
              <a:lnSpc>
                <a:spcPct val="110000"/>
              </a:lnSpc>
              <a:spcBef>
                <a:spcPts val="0"/>
              </a:spcBef>
              <a:buClr>
                <a:sysClr val="windowText" lastClr="000000"/>
              </a:buClr>
              <a:defRPr/>
            </a:pPr>
            <a:r>
              <a:rPr lang="en-US" dirty="0">
                <a:solidFill>
                  <a:prstClr val="black"/>
                </a:solidFill>
              </a:rPr>
              <a:t>PearsonAccess</a:t>
            </a:r>
            <a:r>
              <a:rPr lang="en-US" baseline="30000" dirty="0">
                <a:solidFill>
                  <a:prstClr val="black"/>
                </a:solidFill>
              </a:rPr>
              <a:t>next</a:t>
            </a:r>
          </a:p>
          <a:p>
            <a:pPr marL="800100" lvl="2" indent="-342900">
              <a:lnSpc>
                <a:spcPct val="110000"/>
              </a:lnSpc>
              <a:spcBef>
                <a:spcPts val="0"/>
              </a:spcBef>
              <a:buClr>
                <a:sysClr val="windowText" lastClr="000000"/>
              </a:buClr>
              <a:defRPr/>
            </a:pPr>
            <a:r>
              <a:rPr lang="en-US" dirty="0">
                <a:solidFill>
                  <a:prstClr val="black"/>
                </a:solidFill>
              </a:rPr>
              <a:t>Policies and procedures</a:t>
            </a:r>
          </a:p>
          <a:p>
            <a:pPr marL="800100" lvl="2" indent="-342900">
              <a:lnSpc>
                <a:spcPct val="110000"/>
              </a:lnSpc>
              <a:spcBef>
                <a:spcPts val="0"/>
              </a:spcBef>
              <a:buClr>
                <a:sysClr val="windowText" lastClr="000000"/>
              </a:buClr>
              <a:defRPr/>
            </a:pPr>
            <a:r>
              <a:rPr lang="en-US" dirty="0">
                <a:solidFill>
                  <a:prstClr val="black"/>
                </a:solidFill>
              </a:rPr>
              <a:t>Updates</a:t>
            </a:r>
          </a:p>
          <a:p>
            <a:pPr marL="800100" lvl="2" indent="-342900">
              <a:lnSpc>
                <a:spcPct val="110000"/>
              </a:lnSpc>
              <a:spcBef>
                <a:spcPts val="0"/>
              </a:spcBef>
              <a:buClr>
                <a:sysClr val="windowText" lastClr="000000"/>
              </a:buClr>
              <a:defRPr/>
            </a:pPr>
            <a:r>
              <a:rPr lang="en-US" dirty="0">
                <a:solidFill>
                  <a:prstClr val="black"/>
                </a:solidFill>
              </a:rPr>
              <a:t>Packaging materials for return</a:t>
            </a:r>
          </a:p>
          <a:p>
            <a:pPr marL="800100" lvl="2" indent="-342900">
              <a:lnSpc>
                <a:spcPct val="110000"/>
              </a:lnSpc>
              <a:spcBef>
                <a:spcPts val="0"/>
              </a:spcBef>
              <a:buClr>
                <a:sysClr val="windowText" lastClr="000000"/>
              </a:buClr>
              <a:defRPr/>
            </a:pPr>
            <a:r>
              <a:rPr lang="en-US" dirty="0">
                <a:solidFill>
                  <a:prstClr val="black"/>
                </a:solidFill>
              </a:rPr>
              <a:t>Invalidation coding </a:t>
            </a:r>
          </a:p>
          <a:p>
            <a:pPr>
              <a:lnSpc>
                <a:spcPct val="110000"/>
              </a:lnSpc>
              <a:spcBef>
                <a:spcPts val="0"/>
              </a:spcBef>
              <a:buClr>
                <a:sysClr val="windowText" lastClr="000000"/>
              </a:buClr>
              <a:defRPr/>
            </a:pPr>
            <a:r>
              <a:rPr lang="en-US" sz="1800" b="1" dirty="0" smtClean="0">
                <a:solidFill>
                  <a:sysClr val="windowText" lastClr="000000"/>
                </a:solidFill>
                <a:latin typeface="+mn-lt"/>
              </a:rPr>
              <a:t>*</a:t>
            </a:r>
            <a:r>
              <a:rPr lang="en-US" sz="1800" b="1" dirty="0">
                <a:solidFill>
                  <a:sysClr val="windowText" lastClr="000000"/>
                </a:solidFill>
                <a:latin typeface="+mn-lt"/>
              </a:rPr>
              <a:t>DAC* Emails</a:t>
            </a:r>
          </a:p>
          <a:p>
            <a:pPr marL="342900" indent="-342900">
              <a:lnSpc>
                <a:spcPct val="110000"/>
              </a:lnSpc>
              <a:spcBef>
                <a:spcPts val="0"/>
              </a:spcBef>
              <a:buClr>
                <a:sysClr val="windowText" lastClr="000000"/>
              </a:buClr>
              <a:buFont typeface="Arial" panose="020B0604020202020204" pitchFamily="34" charset="0"/>
              <a:buChar char="•"/>
              <a:defRPr/>
            </a:pPr>
            <a:r>
              <a:rPr lang="en-US" sz="1800" dirty="0">
                <a:solidFill>
                  <a:sysClr val="windowText" lastClr="000000"/>
                </a:solidFill>
                <a:latin typeface="+mn-lt"/>
              </a:rPr>
              <a:t>Assessment Unit updates and information emailed to DACs, as needed (typically weekly in the spring</a:t>
            </a:r>
            <a:r>
              <a:rPr lang="en-US" sz="1800" dirty="0" smtClean="0">
                <a:solidFill>
                  <a:sysClr val="windowText" lastClr="000000"/>
                </a:solidFill>
                <a:latin typeface="+mn-lt"/>
              </a:rPr>
              <a:t>)</a:t>
            </a:r>
            <a:endParaRPr lang="en-US" sz="1800" dirty="0">
              <a:solidFill>
                <a:sysClr val="windowText" lastClr="000000"/>
              </a:solidFill>
              <a:latin typeface="+mn-lt"/>
            </a:endParaRPr>
          </a:p>
        </p:txBody>
      </p:sp>
    </p:spTree>
    <p:extLst>
      <p:ext uri="{BB962C8B-B14F-4D97-AF65-F5344CB8AC3E}">
        <p14:creationId xmlns:p14="http://schemas.microsoft.com/office/powerpoint/2010/main" val="205376090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CDE Assessment Contacts</a:t>
            </a:r>
          </a:p>
        </p:txBody>
      </p:sp>
      <p:sp>
        <p:nvSpPr>
          <p:cNvPr id="2" name="Content Placeholder 1"/>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28664588"/>
              </p:ext>
            </p:extLst>
          </p:nvPr>
        </p:nvGraphicFramePr>
        <p:xfrm>
          <a:off x="93945" y="1288383"/>
          <a:ext cx="8956110" cy="4815840"/>
        </p:xfrm>
        <a:graphic>
          <a:graphicData uri="http://schemas.openxmlformats.org/drawingml/2006/table">
            <a:tbl>
              <a:tblPr firstRow="1" bandRow="1">
                <a:tableStyleId>{073A0DAA-6AF3-43AB-8588-CEC1D06C72B9}</a:tableStyleId>
              </a:tblPr>
              <a:tblGrid>
                <a:gridCol w="2859540">
                  <a:extLst>
                    <a:ext uri="{9D8B030D-6E8A-4147-A177-3AD203B41FA5}">
                      <a16:colId xmlns:a16="http://schemas.microsoft.com/office/drawing/2014/main" xmlns="" val="20000"/>
                    </a:ext>
                  </a:extLst>
                </a:gridCol>
                <a:gridCol w="1543050">
                  <a:extLst>
                    <a:ext uri="{9D8B030D-6E8A-4147-A177-3AD203B41FA5}">
                      <a16:colId xmlns:a16="http://schemas.microsoft.com/office/drawing/2014/main" xmlns="" val="20001"/>
                    </a:ext>
                  </a:extLst>
                </a:gridCol>
                <a:gridCol w="764689">
                  <a:extLst>
                    <a:ext uri="{9D8B030D-6E8A-4147-A177-3AD203B41FA5}">
                      <a16:colId xmlns:a16="http://schemas.microsoft.com/office/drawing/2014/main" xmlns="" val="20002"/>
                    </a:ext>
                  </a:extLst>
                </a:gridCol>
                <a:gridCol w="3788831">
                  <a:extLst>
                    <a:ext uri="{9D8B030D-6E8A-4147-A177-3AD203B41FA5}">
                      <a16:colId xmlns:a16="http://schemas.microsoft.com/office/drawing/2014/main" xmlns="" val="20003"/>
                    </a:ext>
                  </a:extLst>
                </a:gridCol>
              </a:tblGrid>
              <a:tr h="640080">
                <a:tc>
                  <a:txBody>
                    <a:bodyPr/>
                    <a:lstStyle/>
                    <a:p>
                      <a:pPr algn="ctr"/>
                      <a:r>
                        <a:rPr lang="en-US" sz="2000" dirty="0">
                          <a:latin typeface="+mn-lt"/>
                        </a:rPr>
                        <a:t>Questions</a:t>
                      </a:r>
                      <a:r>
                        <a:rPr lang="en-US" sz="2000" baseline="0" dirty="0">
                          <a:latin typeface="+mn-lt"/>
                        </a:rPr>
                        <a:t> </a:t>
                      </a:r>
                      <a:endParaRPr lang="en-US" sz="2000" dirty="0">
                        <a:latin typeface="+mn-lt"/>
                      </a:endParaRPr>
                    </a:p>
                  </a:txBody>
                  <a:tcPr anchor="ctr">
                    <a:solidFill>
                      <a:schemeClr val="tx2"/>
                    </a:solidFill>
                  </a:tcPr>
                </a:tc>
                <a:tc>
                  <a:txBody>
                    <a:bodyPr/>
                    <a:lstStyle/>
                    <a:p>
                      <a:pPr algn="ctr"/>
                      <a:r>
                        <a:rPr lang="en-US" sz="2000" dirty="0">
                          <a:latin typeface="+mn-lt"/>
                        </a:rPr>
                        <a:t>Contact</a:t>
                      </a:r>
                    </a:p>
                  </a:txBody>
                  <a:tcPr anchor="ctr">
                    <a:solidFill>
                      <a:schemeClr val="tx2"/>
                    </a:solidFill>
                  </a:tcPr>
                </a:tc>
                <a:tc>
                  <a:txBody>
                    <a:bodyPr/>
                    <a:lstStyle/>
                    <a:p>
                      <a:pPr algn="ctr"/>
                      <a:r>
                        <a:rPr lang="en-US" sz="2000" dirty="0">
                          <a:latin typeface="+mn-lt"/>
                        </a:rPr>
                        <a:t>303-866-</a:t>
                      </a:r>
                    </a:p>
                  </a:txBody>
                  <a:tcPr anchor="ctr">
                    <a:solidFill>
                      <a:schemeClr val="tx2"/>
                    </a:solidFill>
                  </a:tcPr>
                </a:tc>
                <a:tc>
                  <a:txBody>
                    <a:bodyPr/>
                    <a:lstStyle/>
                    <a:p>
                      <a:pPr algn="ctr"/>
                      <a:r>
                        <a:rPr lang="en-US" sz="2000" dirty="0">
                          <a:latin typeface="+mn-lt"/>
                        </a:rPr>
                        <a:t>Email</a:t>
                      </a:r>
                    </a:p>
                  </a:txBody>
                  <a:tcPr anchor="ctr">
                    <a:solidFill>
                      <a:schemeClr val="tx2"/>
                    </a:solidFill>
                  </a:tcPr>
                </a:tc>
                <a:extLst>
                  <a:ext uri="{0D108BD9-81ED-4DB2-BD59-A6C34878D82A}">
                    <a16:rowId xmlns:a16="http://schemas.microsoft.com/office/drawing/2014/main" xmlns="" val="10000"/>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CMAS &amp; PAnext</a:t>
                      </a:r>
                      <a:endParaRPr lang="en-US" dirty="0">
                        <a:solidFill>
                          <a:schemeClr val="tx1">
                            <a:lumMod val="50000"/>
                          </a:schemeClr>
                        </a:solidFill>
                        <a:latin typeface="+mn-lt"/>
                      </a:endParaRPr>
                    </a:p>
                  </a:txBody>
                  <a:tcPr anchor="ctr"/>
                </a:tc>
                <a:tc>
                  <a:txBody>
                    <a:bodyPr/>
                    <a:lstStyle/>
                    <a:p>
                      <a:r>
                        <a:rPr lang="en-US" sz="1800" dirty="0">
                          <a:solidFill>
                            <a:schemeClr val="tx1">
                              <a:lumMod val="50000"/>
                            </a:schemeClr>
                          </a:solidFill>
                          <a:latin typeface="+mn-lt"/>
                        </a:rPr>
                        <a:t>Sara Loerzel</a:t>
                      </a:r>
                      <a:endParaRPr lang="en-US" dirty="0">
                        <a:solidFill>
                          <a:schemeClr val="tx1">
                            <a:lumMod val="50000"/>
                          </a:schemeClr>
                        </a:solidFill>
                        <a:latin typeface="+mn-lt"/>
                      </a:endParaRPr>
                    </a:p>
                  </a:txBody>
                  <a:tcPr anchor="ctr"/>
                </a:tc>
                <a:tc>
                  <a:txBody>
                    <a:bodyPr/>
                    <a:lstStyle/>
                    <a:p>
                      <a:pPr algn="ctr"/>
                      <a:r>
                        <a:rPr lang="en-US" dirty="0">
                          <a:solidFill>
                            <a:schemeClr val="tx1">
                              <a:lumMod val="50000"/>
                            </a:schemeClr>
                          </a:solidFill>
                          <a:latin typeface="+mn-lt"/>
                        </a:rPr>
                        <a:t>3266</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3"/>
                        </a:rPr>
                        <a:t>loerzel_s@cde.state.co.us</a:t>
                      </a:r>
                      <a:r>
                        <a:rPr lang="en-US" sz="1800" dirty="0">
                          <a:latin typeface="+mn-lt"/>
                        </a:rPr>
                        <a:t> </a:t>
                      </a:r>
                    </a:p>
                  </a:txBody>
                  <a:tcPr anchor="ctr"/>
                </a:tc>
                <a:extLst>
                  <a:ext uri="{0D108BD9-81ED-4DB2-BD59-A6C34878D82A}">
                    <a16:rowId xmlns:a16="http://schemas.microsoft.com/office/drawing/2014/main" xmlns="" val="10002"/>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CoAlt</a:t>
                      </a:r>
                      <a:r>
                        <a:rPr lang="en-US" sz="1800" baseline="0" dirty="0">
                          <a:solidFill>
                            <a:schemeClr val="tx1">
                              <a:lumMod val="50000"/>
                            </a:schemeClr>
                          </a:solidFill>
                          <a:latin typeface="+mn-lt"/>
                        </a:rPr>
                        <a:t> </a:t>
                      </a:r>
                      <a:r>
                        <a:rPr lang="en-US" sz="1800" dirty="0">
                          <a:solidFill>
                            <a:schemeClr val="tx1">
                              <a:lumMod val="50000"/>
                            </a:schemeClr>
                          </a:solidFill>
                          <a:latin typeface="+mn-lt"/>
                        </a:rPr>
                        <a:t>&amp; Accommodations for Students with Disabilities</a:t>
                      </a:r>
                      <a:endParaRPr lang="en-US" dirty="0">
                        <a:solidFill>
                          <a:schemeClr val="tx1">
                            <a:lumMod val="50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Mindy Roden</a:t>
                      </a:r>
                      <a:endParaRPr lang="en-US" dirty="0">
                        <a:solidFill>
                          <a:schemeClr val="tx1">
                            <a:lumMod val="50000"/>
                          </a:schemeClr>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6709</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4"/>
                        </a:rPr>
                        <a:t>roden_m@cde.state.co.us</a:t>
                      </a:r>
                      <a:r>
                        <a:rPr lang="en-US" sz="1800" dirty="0">
                          <a:latin typeface="+mn-lt"/>
                        </a:rPr>
                        <a:t> </a:t>
                      </a:r>
                    </a:p>
                  </a:txBody>
                  <a:tcPr anchor="ctr"/>
                </a:tc>
                <a:extLst>
                  <a:ext uri="{0D108BD9-81ED-4DB2-BD59-A6C34878D82A}">
                    <a16:rowId xmlns:a16="http://schemas.microsoft.com/office/drawing/2014/main" xmlns="" val="10003"/>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ACCESS &amp; Accommodations for English Learners</a:t>
                      </a:r>
                      <a:endParaRPr lang="en-US" dirty="0">
                        <a:solidFill>
                          <a:schemeClr val="tx1">
                            <a:lumMod val="50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Heather Villalobos Pavia</a:t>
                      </a:r>
                      <a:endParaRPr lang="en-US" dirty="0">
                        <a:solidFill>
                          <a:schemeClr val="tx1">
                            <a:lumMod val="50000"/>
                          </a:schemeClr>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6118</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5"/>
                        </a:rPr>
                        <a:t>villalobospavia_h@cde.state.co.us</a:t>
                      </a:r>
                      <a:r>
                        <a:rPr lang="en-US" sz="1800" baseline="0" dirty="0">
                          <a:latin typeface="+mn-lt"/>
                        </a:rPr>
                        <a:t> </a:t>
                      </a:r>
                      <a:endParaRPr lang="en-US" sz="1800" dirty="0">
                        <a:latin typeface="+mn-lt"/>
                      </a:endParaRPr>
                    </a:p>
                  </a:txBody>
                  <a:tcPr anchor="ctr"/>
                </a:tc>
                <a:extLst>
                  <a:ext uri="{0D108BD9-81ED-4DB2-BD59-A6C34878D82A}">
                    <a16:rowId xmlns:a16="http://schemas.microsoft.com/office/drawing/2014/main" xmlns="" val="10004"/>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Technology &amp; PAnext</a:t>
                      </a:r>
                      <a:endParaRPr lang="en-US" dirty="0">
                        <a:solidFill>
                          <a:schemeClr val="tx1">
                            <a:lumMod val="50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Collin Bonner</a:t>
                      </a:r>
                      <a:endParaRPr lang="en-US" dirty="0">
                        <a:solidFill>
                          <a:schemeClr val="tx1">
                            <a:lumMod val="50000"/>
                          </a:schemeClr>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6752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hlinkClick r:id="rId6"/>
                        </a:rPr>
                        <a:t>bonner_b@cde.state.co.us</a:t>
                      </a:r>
                      <a:r>
                        <a:rPr lang="en-US" sz="1800" dirty="0">
                          <a:latin typeface="+mn-lt"/>
                        </a:rPr>
                        <a:t> </a:t>
                      </a:r>
                      <a:endParaRPr lang="en-US" dirty="0">
                        <a:latin typeface="+mn-lt"/>
                      </a:endParaRPr>
                    </a:p>
                  </a:txBody>
                  <a:tcPr anchor="ctr"/>
                </a:tc>
                <a:extLst>
                  <a:ext uri="{0D108BD9-81ED-4DB2-BD59-A6C34878D82A}">
                    <a16:rowId xmlns:a16="http://schemas.microsoft.com/office/drawing/2014/main" xmlns="" val="10005"/>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CO PSAT &amp;</a:t>
                      </a:r>
                      <a:r>
                        <a:rPr lang="en-US" baseline="0" dirty="0">
                          <a:solidFill>
                            <a:schemeClr val="tx1">
                              <a:lumMod val="50000"/>
                            </a:schemeClr>
                          </a:solidFill>
                          <a:latin typeface="+mn-lt"/>
                        </a:rPr>
                        <a:t> SAT</a:t>
                      </a:r>
                      <a:endParaRPr lang="en-US" dirty="0">
                        <a:solidFill>
                          <a:schemeClr val="tx1">
                            <a:lumMod val="50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Jared Anthony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latin typeface="+mn-lt"/>
                        </a:rPr>
                        <a:t>6932</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mn-lt"/>
                          <a:hlinkClick r:id="rId7"/>
                        </a:rPr>
                        <a:t>anthony_j@cde.state.co.us</a:t>
                      </a:r>
                      <a:endParaRPr lang="en-US" b="0" dirty="0">
                        <a:latin typeface="+mn-lt"/>
                      </a:endParaRPr>
                    </a:p>
                  </a:txBody>
                  <a:tcPr anchor="ctr"/>
                </a:tc>
                <a:extLst>
                  <a:ext uri="{0D108BD9-81ED-4DB2-BD59-A6C34878D82A}">
                    <a16:rowId xmlns:a16="http://schemas.microsoft.com/office/drawing/2014/main" xmlns="" val="10006"/>
                  </a:ext>
                </a:extLst>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lumMod val="50000"/>
                            </a:schemeClr>
                          </a:solidFill>
                          <a:effectLst/>
                          <a:latin typeface="+mn-lt"/>
                        </a:rPr>
                        <a:t>NAEP &amp; International Assessments Coordinator</a:t>
                      </a:r>
                      <a:endParaRPr lang="en-US" dirty="0">
                        <a:solidFill>
                          <a:schemeClr val="tx1">
                            <a:lumMod val="50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mn-lt"/>
                        </a:rPr>
                        <a:t>Collin Bonner</a:t>
                      </a:r>
                      <a:endParaRPr lang="en-US" dirty="0">
                        <a:solidFill>
                          <a:schemeClr val="tx1">
                            <a:lumMod val="50000"/>
                          </a:schemeClr>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latin typeface="+mn-lt"/>
                        </a:rPr>
                        <a:t>6752</a:t>
                      </a:r>
                      <a:endParaRPr lang="en-US" dirty="0">
                        <a:solidFill>
                          <a:schemeClr val="tx1">
                            <a:lumMod val="50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hlinkClick r:id="rId8"/>
                        </a:rPr>
                        <a:t>bonner_c@cde.state.co.us</a:t>
                      </a:r>
                      <a:r>
                        <a:rPr lang="en-US" baseline="0" dirty="0" smtClean="0">
                          <a:latin typeface="+mn-lt"/>
                        </a:rPr>
                        <a:t> </a:t>
                      </a:r>
                      <a:endParaRPr lang="en-US" b="0" dirty="0">
                        <a:solidFill>
                          <a:srgbClr val="000000"/>
                        </a:solidFill>
                        <a:latin typeface="+mn-lt"/>
                      </a:endParaRPr>
                    </a:p>
                  </a:txBody>
                  <a:tcPr anchor="ct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val="1899897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Spring 2019 Critical Dates – </a:t>
            </a:r>
            <a:r>
              <a:rPr lang="en-US" i="1" dirty="0"/>
              <a:t>Tentative</a:t>
            </a:r>
          </a:p>
        </p:txBody>
      </p:sp>
      <p:sp>
        <p:nvSpPr>
          <p:cNvPr id="4" name="Content Placeholder 3"/>
          <p:cNvSpPr>
            <a:spLocks noGrp="1"/>
          </p:cNvSpPr>
          <p:nvPr>
            <p:ph idx="1"/>
          </p:nvPr>
        </p:nvSpPr>
        <p:spPr/>
        <p:txBody>
          <a:bodyPr/>
          <a:lstStyle/>
          <a:p>
            <a:endParaRPr lang="en-US"/>
          </a:p>
        </p:txBody>
      </p:sp>
      <p:sp>
        <p:nvSpPr>
          <p:cNvPr id="6" name="TextBox 5"/>
          <p:cNvSpPr txBox="1"/>
          <p:nvPr/>
        </p:nvSpPr>
        <p:spPr>
          <a:xfrm>
            <a:off x="198544" y="6211669"/>
            <a:ext cx="8772867" cy="646331"/>
          </a:xfrm>
          <a:prstGeom prst="rect">
            <a:avLst/>
          </a:prstGeom>
          <a:noFill/>
        </p:spPr>
        <p:txBody>
          <a:bodyPr wrap="square" rtlCol="0">
            <a:spAutoFit/>
          </a:bodyPr>
          <a:lstStyle/>
          <a:p>
            <a:pPr marL="119063" indent="-119063" fontAlgn="base">
              <a:spcBef>
                <a:spcPct val="0"/>
              </a:spcBef>
              <a:spcAft>
                <a:spcPct val="0"/>
              </a:spcAft>
            </a:pPr>
            <a:r>
              <a:rPr lang="en-US" dirty="0">
                <a:solidFill>
                  <a:prstClr val="black"/>
                </a:solidFill>
                <a:ea typeface="ＭＳ Ｐゴシック" pitchFamily="34" charset="-128"/>
              </a:rPr>
              <a:t>* Materials will arrive in two waves based on selected district testing windows - A</a:t>
            </a:r>
            <a:r>
              <a:rPr lang="en-US" dirty="0">
                <a:solidFill>
                  <a:prstClr val="black"/>
                </a:solidFill>
              </a:rPr>
              <a:t>ssessment Coordinator Kits and TAMs will be sent in Wave 1</a:t>
            </a:r>
            <a:r>
              <a:rPr lang="en-US" dirty="0">
                <a:solidFill>
                  <a:prstClr val="black"/>
                </a:solidFill>
                <a:ea typeface="ＭＳ Ｐゴシック" pitchFamily="34" charset="-128"/>
              </a:rPr>
              <a:t> (March 4)</a:t>
            </a:r>
          </a:p>
        </p:txBody>
      </p:sp>
      <p:graphicFrame>
        <p:nvGraphicFramePr>
          <p:cNvPr id="2" name="Table 1"/>
          <p:cNvGraphicFramePr>
            <a:graphicFrameLocks noGrp="1"/>
          </p:cNvGraphicFramePr>
          <p:nvPr>
            <p:extLst>
              <p:ext uri="{D42A27DB-BD31-4B8C-83A1-F6EECF244321}">
                <p14:modId xmlns:p14="http://schemas.microsoft.com/office/powerpoint/2010/main" val="422503906"/>
              </p:ext>
            </p:extLst>
          </p:nvPr>
        </p:nvGraphicFramePr>
        <p:xfrm>
          <a:off x="182305" y="1172878"/>
          <a:ext cx="8779389" cy="5038791"/>
        </p:xfrm>
        <a:graphic>
          <a:graphicData uri="http://schemas.openxmlformats.org/drawingml/2006/table">
            <a:tbl>
              <a:tblPr firstRow="1" bandRow="1">
                <a:tableStyleId>{073A0DAA-6AF3-43AB-8588-CEC1D06C72B9}</a:tableStyleId>
              </a:tblPr>
              <a:tblGrid>
                <a:gridCol w="2949211">
                  <a:extLst>
                    <a:ext uri="{9D8B030D-6E8A-4147-A177-3AD203B41FA5}">
                      <a16:colId xmlns:a16="http://schemas.microsoft.com/office/drawing/2014/main" xmlns="" val="20000"/>
                    </a:ext>
                  </a:extLst>
                </a:gridCol>
                <a:gridCol w="2108499">
                  <a:extLst>
                    <a:ext uri="{9D8B030D-6E8A-4147-A177-3AD203B41FA5}">
                      <a16:colId xmlns:a16="http://schemas.microsoft.com/office/drawing/2014/main" xmlns="" val="20001"/>
                    </a:ext>
                  </a:extLst>
                </a:gridCol>
                <a:gridCol w="1441524">
                  <a:extLst>
                    <a:ext uri="{9D8B030D-6E8A-4147-A177-3AD203B41FA5}">
                      <a16:colId xmlns:a16="http://schemas.microsoft.com/office/drawing/2014/main" xmlns="" val="20002"/>
                    </a:ext>
                  </a:extLst>
                </a:gridCol>
                <a:gridCol w="2280155">
                  <a:extLst>
                    <a:ext uri="{9D8B030D-6E8A-4147-A177-3AD203B41FA5}">
                      <a16:colId xmlns:a16="http://schemas.microsoft.com/office/drawing/2014/main" xmlns="" val="20003"/>
                    </a:ext>
                  </a:extLst>
                </a:gridCol>
              </a:tblGrid>
              <a:tr h="645779">
                <a:tc>
                  <a:txBody>
                    <a:bodyPr/>
                    <a:lstStyle/>
                    <a:p>
                      <a:pPr algn="ctr"/>
                      <a:r>
                        <a:rPr lang="en-US" dirty="0">
                          <a:latin typeface="+mn-lt"/>
                        </a:rPr>
                        <a:t>Activity</a:t>
                      </a:r>
                    </a:p>
                  </a:txBody>
                  <a:tcPr anchor="ctr">
                    <a:solidFill>
                      <a:schemeClr val="tx2"/>
                    </a:solidFill>
                  </a:tcP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solidFill>
                      <a:schemeClr val="tx2"/>
                    </a:solidFill>
                  </a:tcPr>
                </a:tc>
                <a:tc>
                  <a:txBody>
                    <a:bodyPr/>
                    <a:lstStyle/>
                    <a:p>
                      <a:pPr algn="ctr"/>
                      <a:r>
                        <a:rPr lang="en-US" dirty="0">
                          <a:latin typeface="+mn-lt"/>
                        </a:rPr>
                        <a:t>Early High </a:t>
                      </a:r>
                      <a:r>
                        <a:rPr lang="en-US" dirty="0" smtClean="0">
                          <a:latin typeface="+mn-lt"/>
                        </a:rPr>
                        <a:t>School</a:t>
                      </a:r>
                      <a:r>
                        <a:rPr lang="en-US" baseline="0" dirty="0" smtClean="0">
                          <a:latin typeface="+mn-lt"/>
                        </a:rPr>
                        <a:t> S/SS</a:t>
                      </a:r>
                      <a:endParaRPr lang="en-US" dirty="0">
                        <a:latin typeface="+mn-lt"/>
                      </a:endParaRPr>
                    </a:p>
                  </a:txBody>
                  <a:tcPr anchor="ctr">
                    <a:solidFill>
                      <a:schemeClr val="tx2"/>
                    </a:solidFill>
                  </a:tcPr>
                </a:tc>
                <a:tc>
                  <a:txBody>
                    <a:bodyPr/>
                    <a:lstStyle/>
                    <a:p>
                      <a:pPr algn="ctr"/>
                      <a:r>
                        <a:rPr lang="en-US" dirty="0">
                          <a:latin typeface="+mn-lt"/>
                        </a:rPr>
                        <a:t>Elementary/Middle</a:t>
                      </a:r>
                      <a:r>
                        <a:rPr lang="en-US" baseline="0" dirty="0">
                          <a:latin typeface="+mn-lt"/>
                        </a:rPr>
                        <a:t> School S/SS and Math/ELA (PBT)</a:t>
                      </a:r>
                      <a:endParaRPr lang="en-US" dirty="0">
                        <a:latin typeface="+mn-lt"/>
                      </a:endParaRPr>
                    </a:p>
                  </a:txBody>
                  <a:tcPr anchor="ctr">
                    <a:solidFill>
                      <a:schemeClr val="tx2"/>
                    </a:solidFill>
                  </a:tcPr>
                </a:tc>
                <a:extLst>
                  <a:ext uri="{0D108BD9-81ED-4DB2-BD59-A6C34878D82A}">
                    <a16:rowId xmlns:a16="http://schemas.microsoft.com/office/drawing/2014/main" xmlns="" val="10000"/>
                  </a:ext>
                </a:extLst>
              </a:tr>
              <a:tr h="61254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Submit updates through UI or SR/PNP for initial orders</a:t>
                      </a:r>
                      <a:endParaRPr lang="en-US" sz="1800" b="0" i="0" u="none" strike="noStrike" dirty="0">
                        <a:solidFill>
                          <a:srgbClr val="040404"/>
                        </a:solidFill>
                        <a:effectLst/>
                        <a:latin typeface="+mn-lt"/>
                      </a:endParaRPr>
                    </a:p>
                  </a:txBody>
                  <a:tcPr marL="85725" marR="9525" marT="9525" marB="0" anchor="ctr"/>
                </a:tc>
                <a:tc gridSpan="3">
                  <a:txBody>
                    <a:bodyPr/>
                    <a:lstStyle/>
                    <a:p>
                      <a:pPr algn="ctr"/>
                      <a:r>
                        <a:rPr lang="en-US" dirty="0">
                          <a:latin typeface="+mn-lt"/>
                        </a:rPr>
                        <a:t>January 7 – 25</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xmlns="" val="10001"/>
                  </a:ext>
                </a:extLst>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Online test session set-up begins</a:t>
                      </a:r>
                      <a:endParaRPr lang="en-US" sz="1800" b="0" i="0" u="none" strike="noStrike" dirty="0">
                        <a:solidFill>
                          <a:srgbClr val="040404"/>
                        </a:solidFill>
                        <a:effectLst/>
                        <a:latin typeface="+mn-lt"/>
                      </a:endParaRPr>
                    </a:p>
                  </a:txBody>
                  <a:tcPr marL="85725" marR="9525" marT="9525" marB="0" anchor="ctr"/>
                </a:tc>
                <a:tc gridSpan="3">
                  <a:txBody>
                    <a:bodyPr/>
                    <a:lstStyle/>
                    <a:p>
                      <a:pPr algn="ctr"/>
                      <a:r>
                        <a:rPr lang="en-US" dirty="0">
                          <a:latin typeface="+mn-lt"/>
                        </a:rPr>
                        <a:t>February 1</a:t>
                      </a:r>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xmlns="" val="10002"/>
                  </a:ext>
                </a:extLst>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Materials scheduled to arrive in districts*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b="1" dirty="0">
                          <a:latin typeface="+mn-lt"/>
                        </a:rPr>
                        <a:t>March 4</a:t>
                      </a:r>
                    </a:p>
                    <a:p>
                      <a:pPr algn="ctr"/>
                      <a:r>
                        <a:rPr lang="en-US" dirty="0">
                          <a:latin typeface="+mn-lt"/>
                        </a:rPr>
                        <a:t>Student</a:t>
                      </a:r>
                      <a:r>
                        <a:rPr lang="en-US" baseline="0" dirty="0">
                          <a:latin typeface="+mn-lt"/>
                        </a:rPr>
                        <a:t> materials, student ID labels (accommodations only)</a:t>
                      </a:r>
                      <a:endParaRPr lang="en-US" dirty="0">
                        <a:latin typeface="+mn-lt"/>
                      </a:endParaRPr>
                    </a:p>
                  </a:txBody>
                  <a:tcPr anchor="ctr"/>
                </a:tc>
                <a:tc>
                  <a:txBody>
                    <a:bodyPr/>
                    <a:lstStyle/>
                    <a:p>
                      <a:pPr algn="ctr"/>
                      <a:r>
                        <a:rPr lang="en-US" b="1" dirty="0">
                          <a:latin typeface="+mn-lt"/>
                        </a:rPr>
                        <a:t>March 4</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Student materials,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mn-lt"/>
                        </a:rPr>
                        <a:t>student</a:t>
                      </a:r>
                      <a:r>
                        <a:rPr lang="en-US" b="0" baseline="0" dirty="0">
                          <a:latin typeface="+mn-lt"/>
                        </a:rPr>
                        <a:t> </a:t>
                      </a:r>
                      <a:r>
                        <a:rPr lang="en-US" b="0" dirty="0">
                          <a:latin typeface="+mn-lt"/>
                        </a:rPr>
                        <a:t>ID labels</a:t>
                      </a:r>
                    </a:p>
                  </a:txBody>
                  <a:tcPr anchor="ctr"/>
                </a:tc>
                <a:tc>
                  <a:txBody>
                    <a:bodyPr/>
                    <a:lstStyle/>
                    <a:p>
                      <a:pPr algn="ctr"/>
                      <a:r>
                        <a:rPr lang="en-US" b="1" dirty="0">
                          <a:latin typeface="+mn-lt"/>
                        </a:rPr>
                        <a:t>March 25</a:t>
                      </a:r>
                    </a:p>
                    <a:p>
                      <a:pPr algn="ctr"/>
                      <a:r>
                        <a:rPr lang="en-US" b="0" dirty="0">
                          <a:latin typeface="+mn-lt"/>
                        </a:rPr>
                        <a:t>Student materials, student ID labels</a:t>
                      </a:r>
                    </a:p>
                  </a:txBody>
                  <a:tcPr anchor="ctr"/>
                </a:tc>
                <a:extLst>
                  <a:ext uri="{0D108BD9-81ED-4DB2-BD59-A6C34878D82A}">
                    <a16:rowId xmlns:a16="http://schemas.microsoft.com/office/drawing/2014/main" xmlns="" val="10003"/>
                  </a:ext>
                </a:extLst>
              </a:tr>
              <a:tr h="8398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Proctor caching test content begins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a:t>
                      </a:r>
                      <a:r>
                        <a:rPr lang="en-US" dirty="0" smtClean="0">
                          <a:solidFill>
                            <a:schemeClr val="tx1"/>
                          </a:solidFill>
                          <a:latin typeface="+mn-lt"/>
                        </a:rPr>
                        <a:t>4</a:t>
                      </a:r>
                      <a:endParaRPr lang="en-US" dirty="0">
                        <a:solidFill>
                          <a:schemeClr val="tx1"/>
                        </a:solidFill>
                        <a:latin typeface="+mn-lt"/>
                      </a:endParaRPr>
                    </a:p>
                  </a:txBody>
                  <a:tcPr anchor="ctr"/>
                </a:tc>
                <a:tc>
                  <a:txBody>
                    <a:bodyPr/>
                    <a:lstStyle/>
                    <a:p>
                      <a:pPr algn="ctr"/>
                      <a:r>
                        <a:rPr lang="en-US" dirty="0">
                          <a:solidFill>
                            <a:schemeClr val="tx1"/>
                          </a:solidFill>
                          <a:latin typeface="+mn-lt"/>
                        </a:rPr>
                        <a:t>March </a:t>
                      </a:r>
                      <a:r>
                        <a:rPr lang="en-US" dirty="0" smtClean="0">
                          <a:solidFill>
                            <a:schemeClr val="tx1"/>
                          </a:solidFill>
                          <a:latin typeface="+mn-lt"/>
                        </a:rPr>
                        <a:t>4</a:t>
                      </a:r>
                      <a:endParaRPr lang="en-US" dirty="0">
                        <a:solidFill>
                          <a:schemeClr val="tx1"/>
                        </a:solidFill>
                        <a:latin typeface="+mn-lt"/>
                      </a:endParaRPr>
                    </a:p>
                  </a:txBody>
                  <a:tcPr anchor="ctr"/>
                </a:tc>
                <a:tc>
                  <a:txBody>
                    <a:bodyPr/>
                    <a:lstStyle/>
                    <a:p>
                      <a:pPr algn="ctr"/>
                      <a:r>
                        <a:rPr lang="en-US" dirty="0">
                          <a:solidFill>
                            <a:schemeClr val="tx1"/>
                          </a:solidFill>
                          <a:latin typeface="+mn-lt"/>
                        </a:rPr>
                        <a:t>March 25</a:t>
                      </a:r>
                    </a:p>
                  </a:txBody>
                  <a:tcPr anchor="ctr"/>
                </a:tc>
                <a:extLst>
                  <a:ext uri="{0D108BD9-81ED-4DB2-BD59-A6C34878D82A}">
                    <a16:rowId xmlns:a16="http://schemas.microsoft.com/office/drawing/2014/main" xmlns="" val="10004"/>
                  </a:ext>
                </a:extLst>
              </a:tr>
              <a:tr h="6457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u="none" strike="noStrike" dirty="0">
                          <a:effectLst/>
                          <a:latin typeface="+mn-lt"/>
                        </a:rPr>
                        <a:t>Prepare Test Sessions</a:t>
                      </a:r>
                      <a:endParaRPr lang="en-US" sz="1800" b="0" i="0" u="none" strike="noStrike" dirty="0">
                        <a:solidFill>
                          <a:srgbClr val="040404"/>
                        </a:solidFill>
                        <a:effectLst/>
                        <a:latin typeface="+mn-lt"/>
                      </a:endParaRPr>
                    </a:p>
                  </a:txBody>
                  <a:tcPr marL="85725" marR="9525" marT="9525" marB="0" anchor="ctr"/>
                </a:tc>
                <a:tc>
                  <a:txBody>
                    <a:bodyPr/>
                    <a:lstStyle/>
                    <a:p>
                      <a:pPr algn="ctr"/>
                      <a:r>
                        <a:rPr lang="en-US" dirty="0">
                          <a:solidFill>
                            <a:schemeClr val="tx1"/>
                          </a:solidFill>
                          <a:latin typeface="+mn-lt"/>
                        </a:rPr>
                        <a:t>March 15</a:t>
                      </a:r>
                    </a:p>
                  </a:txBody>
                  <a:tcPr anchor="ctr"/>
                </a:tc>
                <a:tc>
                  <a:txBody>
                    <a:bodyPr/>
                    <a:lstStyle/>
                    <a:p>
                      <a:pPr algn="ctr"/>
                      <a:r>
                        <a:rPr lang="en-US" dirty="0">
                          <a:solidFill>
                            <a:schemeClr val="tx1"/>
                          </a:solidFill>
                          <a:latin typeface="+mn-lt"/>
                        </a:rPr>
                        <a:t>March 22</a:t>
                      </a:r>
                    </a:p>
                  </a:txBody>
                  <a:tcPr anchor="ctr"/>
                </a:tc>
                <a:tc>
                  <a:txBody>
                    <a:bodyPr/>
                    <a:lstStyle/>
                    <a:p>
                      <a:pPr algn="ctr"/>
                      <a:r>
                        <a:rPr lang="en-US" dirty="0">
                          <a:solidFill>
                            <a:schemeClr val="tx1"/>
                          </a:solidFill>
                          <a:latin typeface="+mn-lt"/>
                        </a:rPr>
                        <a:t>April</a:t>
                      </a:r>
                      <a:r>
                        <a:rPr lang="en-US" baseline="0" dirty="0">
                          <a:solidFill>
                            <a:schemeClr val="tx1"/>
                          </a:solidFill>
                          <a:latin typeface="+mn-lt"/>
                        </a:rPr>
                        <a:t> 5</a:t>
                      </a:r>
                      <a:endParaRPr lang="en-US" dirty="0">
                        <a:solidFill>
                          <a:schemeClr val="tx1"/>
                        </a:solidFill>
                        <a:latin typeface="+mn-lt"/>
                      </a:endParaRPr>
                    </a:p>
                  </a:txBody>
                  <a:tcPr anchor="ct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144496460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t>CDE Assessment Data Contacts</a:t>
            </a:r>
          </a:p>
        </p:txBody>
      </p:sp>
      <p:graphicFrame>
        <p:nvGraphicFramePr>
          <p:cNvPr id="5" name="Table 4"/>
          <p:cNvGraphicFramePr>
            <a:graphicFrameLocks noGrp="1"/>
          </p:cNvGraphicFramePr>
          <p:nvPr>
            <p:extLst>
              <p:ext uri="{D42A27DB-BD31-4B8C-83A1-F6EECF244321}">
                <p14:modId xmlns:p14="http://schemas.microsoft.com/office/powerpoint/2010/main" val="3336220588"/>
              </p:ext>
            </p:extLst>
          </p:nvPr>
        </p:nvGraphicFramePr>
        <p:xfrm>
          <a:off x="274320" y="1337437"/>
          <a:ext cx="8573074" cy="2605908"/>
        </p:xfrm>
        <a:graphic>
          <a:graphicData uri="http://schemas.openxmlformats.org/drawingml/2006/table">
            <a:tbl>
              <a:tblPr firstRow="1" bandRow="1">
                <a:tableStyleId>{073A0DAA-6AF3-43AB-8588-CEC1D06C72B9}</a:tableStyleId>
              </a:tblPr>
              <a:tblGrid>
                <a:gridCol w="2435007">
                  <a:extLst>
                    <a:ext uri="{9D8B030D-6E8A-4147-A177-3AD203B41FA5}">
                      <a16:colId xmlns:a16="http://schemas.microsoft.com/office/drawing/2014/main" xmlns="" val="20000"/>
                    </a:ext>
                  </a:extLst>
                </a:gridCol>
                <a:gridCol w="1851530">
                  <a:extLst>
                    <a:ext uri="{9D8B030D-6E8A-4147-A177-3AD203B41FA5}">
                      <a16:colId xmlns:a16="http://schemas.microsoft.com/office/drawing/2014/main" xmlns="" val="20001"/>
                    </a:ext>
                  </a:extLst>
                </a:gridCol>
                <a:gridCol w="1295530">
                  <a:extLst>
                    <a:ext uri="{9D8B030D-6E8A-4147-A177-3AD203B41FA5}">
                      <a16:colId xmlns:a16="http://schemas.microsoft.com/office/drawing/2014/main" xmlns="" val="20002"/>
                    </a:ext>
                  </a:extLst>
                </a:gridCol>
                <a:gridCol w="2991007">
                  <a:extLst>
                    <a:ext uri="{9D8B030D-6E8A-4147-A177-3AD203B41FA5}">
                      <a16:colId xmlns:a16="http://schemas.microsoft.com/office/drawing/2014/main" xmlns="" val="20003"/>
                    </a:ext>
                  </a:extLst>
                </a:gridCol>
              </a:tblGrid>
              <a:tr h="868636">
                <a:tc>
                  <a:txBody>
                    <a:bodyPr/>
                    <a:lstStyle/>
                    <a:p>
                      <a:pPr algn="ctr"/>
                      <a:r>
                        <a:rPr lang="en-US" sz="1800" dirty="0">
                          <a:latin typeface="+mn-lt"/>
                        </a:rPr>
                        <a:t>Staff</a:t>
                      </a:r>
                    </a:p>
                  </a:txBody>
                  <a:tcPr anchor="ctr">
                    <a:solidFill>
                      <a:schemeClr val="tx2"/>
                    </a:solidFill>
                  </a:tcPr>
                </a:tc>
                <a:tc>
                  <a:txBody>
                    <a:bodyPr/>
                    <a:lstStyle/>
                    <a:p>
                      <a:pPr algn="ctr"/>
                      <a:r>
                        <a:rPr lang="en-US" sz="1800" dirty="0">
                          <a:latin typeface="Trebuchet MS" panose="020B0603020202020204" pitchFamily="34" charset="0"/>
                        </a:rPr>
                        <a:t>Programs</a:t>
                      </a:r>
                    </a:p>
                  </a:txBody>
                  <a:tcPr anchor="ctr">
                    <a:solidFill>
                      <a:schemeClr val="tx2"/>
                    </a:solidFill>
                  </a:tcPr>
                </a:tc>
                <a:tc>
                  <a:txBody>
                    <a:bodyPr/>
                    <a:lstStyle/>
                    <a:p>
                      <a:pPr algn="ctr"/>
                      <a:r>
                        <a:rPr lang="en-US" sz="1800" dirty="0">
                          <a:latin typeface="Trebuchet MS" panose="020B0603020202020204" pitchFamily="34" charset="0"/>
                        </a:rPr>
                        <a:t>303-866-</a:t>
                      </a:r>
                    </a:p>
                  </a:txBody>
                  <a:tcPr anchor="ctr">
                    <a:solidFill>
                      <a:schemeClr val="tx2"/>
                    </a:solidFill>
                  </a:tcPr>
                </a:tc>
                <a:tc>
                  <a:txBody>
                    <a:bodyPr/>
                    <a:lstStyle/>
                    <a:p>
                      <a:pPr algn="ctr"/>
                      <a:r>
                        <a:rPr lang="en-US" sz="1800" dirty="0">
                          <a:latin typeface="Trebuchet MS" panose="020B0603020202020204" pitchFamily="34" charset="0"/>
                        </a:rPr>
                        <a:t>Email </a:t>
                      </a:r>
                    </a:p>
                  </a:txBody>
                  <a:tcPr anchor="ctr">
                    <a:solidFill>
                      <a:schemeClr val="tx2"/>
                    </a:solidFill>
                  </a:tcPr>
                </a:tc>
                <a:extLst>
                  <a:ext uri="{0D108BD9-81ED-4DB2-BD59-A6C34878D82A}">
                    <a16:rowId xmlns:a16="http://schemas.microsoft.com/office/drawing/2014/main" xmlns="" val="10000"/>
                  </a:ext>
                </a:extLst>
              </a:tr>
              <a:tr h="86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Jasmine Carey (Psychometrician)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Psychometrics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6634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Trebuchet MS" panose="020B0603020202020204" pitchFamily="34" charset="0"/>
                          <a:hlinkClick r:id="rId3"/>
                        </a:rPr>
                        <a:t>carey_j@cde.state.co.us</a:t>
                      </a:r>
                      <a:r>
                        <a:rPr lang="en-US" sz="1800" dirty="0">
                          <a:latin typeface="Trebuchet MS" panose="020B0603020202020204" pitchFamily="34" charset="0"/>
                        </a:rPr>
                        <a:t> </a:t>
                      </a:r>
                    </a:p>
                  </a:txBody>
                  <a:tcPr anchor="ctr"/>
                </a:tc>
                <a:extLst>
                  <a:ext uri="{0D108BD9-81ED-4DB2-BD59-A6C34878D82A}">
                    <a16:rowId xmlns:a16="http://schemas.microsoft.com/office/drawing/2014/main" xmlns="" val="10002"/>
                  </a:ext>
                </a:extLst>
              </a:tr>
              <a:tr h="868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mn-lt"/>
                        </a:rPr>
                        <a:t>Shangte Shen</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Data</a:t>
                      </a:r>
                      <a:r>
                        <a:rPr lang="en-US" sz="1800" baseline="0" dirty="0">
                          <a:solidFill>
                            <a:schemeClr val="tx1">
                              <a:lumMod val="50000"/>
                            </a:schemeClr>
                          </a:solidFill>
                          <a:latin typeface="Trebuchet MS" panose="020B0603020202020204" pitchFamily="34" charset="0"/>
                        </a:rPr>
                        <a:t> Support</a:t>
                      </a:r>
                      <a:endParaRPr lang="en-US" sz="1800" dirty="0">
                        <a:solidFill>
                          <a:schemeClr val="tx1">
                            <a:lumMod val="50000"/>
                          </a:schemeClr>
                        </a:solidFill>
                        <a:latin typeface="Trebuchet MS" panose="020B060302020202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schemeClr>
                          </a:solidFill>
                          <a:latin typeface="Trebuchet MS" panose="020B0603020202020204" pitchFamily="34" charset="0"/>
                        </a:rPr>
                        <a:t>6877</a:t>
                      </a:r>
                    </a:p>
                  </a:txBody>
                  <a:tcPr anchor="ctr"/>
                </a:tc>
                <a:tc>
                  <a:txBody>
                    <a:bodyPr/>
                    <a:lstStyle/>
                    <a:p>
                      <a:r>
                        <a:rPr lang="en-US" sz="1800" dirty="0">
                          <a:latin typeface="Trebuchet MS" panose="020B0603020202020204" pitchFamily="34" charset="0"/>
                          <a:hlinkClick r:id="rId4"/>
                        </a:rPr>
                        <a:t>shen_s@cde.state.co.us</a:t>
                      </a:r>
                      <a:r>
                        <a:rPr lang="en-US" sz="1800" dirty="0">
                          <a:latin typeface="Trebuchet MS" panose="020B0603020202020204" pitchFamily="34" charset="0"/>
                        </a:rPr>
                        <a:t> </a:t>
                      </a: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68241773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Thank You!</a:t>
            </a:r>
          </a:p>
        </p:txBody>
      </p:sp>
      <p:sp>
        <p:nvSpPr>
          <p:cNvPr id="3" name="Date Placeholder 2">
            <a:extLst>
              <a:ext uri="{FF2B5EF4-FFF2-40B4-BE49-F238E27FC236}">
                <a16:creationId xmlns:a16="http://schemas.microsoft.com/office/drawing/2014/main" xmlns="" id="{36E03C2C-7128-4544-8645-30A2EC07F62C}"/>
              </a:ext>
            </a:extLst>
          </p:cNvPr>
          <p:cNvSpPr>
            <a:spLocks noGrp="1"/>
          </p:cNvSpPr>
          <p:nvPr>
            <p:ph type="dt" sz="half" idx="4294967295"/>
          </p:nvPr>
        </p:nvSpPr>
        <p:spPr>
          <a:xfrm>
            <a:off x="0" y="6537325"/>
            <a:ext cx="2057400" cy="184150"/>
          </a:xfrm>
          <a:prstGeom prst="rect">
            <a:avLst/>
          </a:prstGeom>
        </p:spPr>
        <p:txBody>
          <a:bodyPr/>
          <a:lstStyle/>
          <a:p>
            <a:fld id="{9E06D83D-2F74-41DC-872E-81C9C662AA7B}"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400124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Good Morning</a:t>
            </a:r>
          </a:p>
        </p:txBody>
      </p:sp>
      <p:sp>
        <p:nvSpPr>
          <p:cNvPr id="5" name="Content Placeholder 4"/>
          <p:cNvSpPr>
            <a:spLocks noGrp="1"/>
          </p:cNvSpPr>
          <p:nvPr>
            <p:ph idx="1"/>
          </p:nvPr>
        </p:nvSpPr>
        <p:spPr/>
        <p:txBody>
          <a:bodyPr>
            <a:normAutofit/>
          </a:bodyPr>
          <a:lstStyle/>
          <a:p>
            <a:pPr>
              <a:buClrTx/>
            </a:pPr>
            <a:r>
              <a:rPr lang="en-US" dirty="0">
                <a:solidFill>
                  <a:schemeClr val="tx1"/>
                </a:solidFill>
                <a:latin typeface="+mn-lt"/>
              </a:rPr>
              <a:t>The </a:t>
            </a:r>
            <a:r>
              <a:rPr lang="en-US" dirty="0" err="1">
                <a:solidFill>
                  <a:schemeClr val="tx1"/>
                </a:solidFill>
                <a:latin typeface="+mn-lt"/>
              </a:rPr>
              <a:t>PearsonAccess</a:t>
            </a:r>
            <a:r>
              <a:rPr lang="en-US" baseline="30000" dirty="0" err="1">
                <a:solidFill>
                  <a:schemeClr val="tx1"/>
                </a:solidFill>
                <a:latin typeface="+mn-lt"/>
              </a:rPr>
              <a:t>next</a:t>
            </a:r>
            <a:r>
              <a:rPr lang="en-US" dirty="0">
                <a:solidFill>
                  <a:schemeClr val="tx1"/>
                </a:solidFill>
                <a:latin typeface="+mn-lt"/>
              </a:rPr>
              <a:t> Training Center will be used for demonstrations</a:t>
            </a:r>
          </a:p>
          <a:p>
            <a:pPr marL="342900" indent="-342900">
              <a:buClrTx/>
              <a:buFont typeface="Arial" panose="020B0604020202020204" pitchFamily="34" charset="0"/>
              <a:buChar char="•"/>
            </a:pPr>
            <a:r>
              <a:rPr lang="en-US" dirty="0">
                <a:solidFill>
                  <a:schemeClr val="tx1"/>
                </a:solidFill>
                <a:latin typeface="+mn-lt"/>
              </a:rPr>
              <a:t>Please log in to confirm access so you can follow </a:t>
            </a:r>
            <a:r>
              <a:rPr lang="en-US" dirty="0" smtClean="0">
                <a:solidFill>
                  <a:schemeClr val="tx1"/>
                </a:solidFill>
                <a:latin typeface="+mn-lt"/>
              </a:rPr>
              <a:t>along</a:t>
            </a:r>
          </a:p>
          <a:p>
            <a:pPr marL="1028700" lvl="1" indent="-342900">
              <a:buClr>
                <a:schemeClr val="tx1"/>
              </a:buClr>
            </a:pPr>
            <a:r>
              <a:rPr lang="en-US" dirty="0" smtClean="0">
                <a:solidFill>
                  <a:srgbClr val="FF0000"/>
                </a:solidFill>
                <a:hlinkClick r:id="rId2"/>
              </a:rPr>
              <a:t>http</a:t>
            </a:r>
            <a:r>
              <a:rPr lang="en-US" dirty="0">
                <a:solidFill>
                  <a:srgbClr val="FF0000"/>
                </a:solidFill>
                <a:hlinkClick r:id="rId2"/>
              </a:rPr>
              <a:t>://trng-co.pearsonaccessnext.com</a:t>
            </a:r>
            <a:endParaRPr lang="en-US" dirty="0">
              <a:solidFill>
                <a:srgbClr val="FF0000"/>
              </a:solidFill>
            </a:endParaRPr>
          </a:p>
          <a:p>
            <a:pPr marL="342900" indent="-342900">
              <a:buClrTx/>
              <a:buFont typeface="Arial" panose="020B0604020202020204" pitchFamily="34" charset="0"/>
              <a:buChar char="•"/>
            </a:pPr>
            <a:r>
              <a:rPr lang="en-US" dirty="0">
                <a:solidFill>
                  <a:schemeClr val="tx1"/>
                </a:solidFill>
                <a:latin typeface="+mn-lt"/>
              </a:rPr>
              <a:t>If your account credentials do not work or you need assistance, please notify Pearson or CDE staff before the training </a:t>
            </a:r>
            <a:r>
              <a:rPr lang="en-US" dirty="0" smtClean="0">
                <a:solidFill>
                  <a:schemeClr val="tx1"/>
                </a:solidFill>
                <a:latin typeface="+mn-lt"/>
              </a:rPr>
              <a:t>begins</a:t>
            </a:r>
            <a:endParaRPr lang="en-US" dirty="0">
              <a:solidFill>
                <a:schemeClr val="tx1"/>
              </a:solidFill>
              <a:latin typeface="+mn-lt"/>
            </a:endParaRPr>
          </a:p>
        </p:txBody>
      </p:sp>
    </p:spTree>
    <p:extLst>
      <p:ext uri="{BB962C8B-B14F-4D97-AF65-F5344CB8AC3E}">
        <p14:creationId xmlns:p14="http://schemas.microsoft.com/office/powerpoint/2010/main" val="2332813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Spring 2019 Critical Dates – </a:t>
            </a:r>
            <a:r>
              <a:rPr lang="en-US" i="1" dirty="0"/>
              <a:t>Tentative</a:t>
            </a:r>
          </a:p>
        </p:txBody>
      </p:sp>
      <p:sp>
        <p:nvSpPr>
          <p:cNvPr id="7" name="TextBox 6"/>
          <p:cNvSpPr txBox="1"/>
          <p:nvPr/>
        </p:nvSpPr>
        <p:spPr>
          <a:xfrm>
            <a:off x="190500" y="5166228"/>
            <a:ext cx="8762999"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*Additional orders placed prior to receiving Wave 1 materials will not be reviewed or approved (i.e., if only the regular window will be used, do not place additional orders until March 26</a:t>
            </a:r>
            <a:r>
              <a:rPr lang="en-US" dirty="0" smtClean="0">
                <a:solidFill>
                  <a:prstClr val="black"/>
                </a:solidFill>
                <a:ea typeface="ＭＳ Ｐゴシック" pitchFamily="34" charset="-128"/>
              </a:rPr>
              <a:t>).</a:t>
            </a:r>
            <a:endParaRPr lang="en-US" dirty="0">
              <a:solidFill>
                <a:prstClr val="black"/>
              </a:solidFill>
              <a:ea typeface="ＭＳ Ｐゴシック" pitchFamily="34" charset="-128"/>
            </a:endParaRPr>
          </a:p>
          <a:p>
            <a:pPr fontAlgn="base">
              <a:spcBef>
                <a:spcPct val="0"/>
              </a:spcBef>
              <a:spcAft>
                <a:spcPct val="0"/>
              </a:spcAft>
            </a:pPr>
            <a:r>
              <a:rPr lang="en-US" dirty="0">
                <a:solidFill>
                  <a:prstClr val="black"/>
                </a:solidFill>
                <a:ea typeface="ＭＳ Ｐゴシック" pitchFamily="34" charset="-128"/>
              </a:rPr>
              <a:t>**If scorable materials are </a:t>
            </a:r>
            <a:r>
              <a:rPr lang="en-US" b="1" dirty="0">
                <a:solidFill>
                  <a:prstClr val="black"/>
                </a:solidFill>
                <a:ea typeface="ＭＳ Ｐゴシック" pitchFamily="34" charset="-128"/>
              </a:rPr>
              <a:t>not</a:t>
            </a:r>
            <a:r>
              <a:rPr lang="en-US" dirty="0">
                <a:solidFill>
                  <a:prstClr val="black"/>
                </a:solidFill>
                <a:ea typeface="ＭＳ Ｐゴシック" pitchFamily="34" charset="-128"/>
              </a:rPr>
              <a:t> picked up by </a:t>
            </a:r>
            <a:r>
              <a:rPr lang="en-US" dirty="0">
                <a:solidFill>
                  <a:prstClr val="black"/>
                </a:solidFill>
              </a:rPr>
              <a:t>May 1, 2019 </a:t>
            </a:r>
            <a:r>
              <a:rPr lang="en-US" i="1" dirty="0">
                <a:solidFill>
                  <a:prstClr val="black"/>
                </a:solidFill>
                <a:ea typeface="ＭＳ Ｐゴシック" pitchFamily="34" charset="-128"/>
              </a:rPr>
              <a:t>there is no guarantee </a:t>
            </a:r>
            <a:r>
              <a:rPr lang="en-US" dirty="0">
                <a:solidFill>
                  <a:prstClr val="black"/>
                </a:solidFill>
                <a:ea typeface="ＭＳ Ｐゴシック" pitchFamily="34" charset="-128"/>
              </a:rPr>
              <a:t>that records for these PBT students </a:t>
            </a:r>
            <a:r>
              <a:rPr lang="en-US" b="1" dirty="0">
                <a:solidFill>
                  <a:prstClr val="black"/>
                </a:solidFill>
                <a:ea typeface="ＭＳ Ｐゴシック" pitchFamily="34" charset="-128"/>
              </a:rPr>
              <a:t>will be included in SBD or </a:t>
            </a:r>
            <a:r>
              <a:rPr lang="en-US" b="1" dirty="0" smtClean="0">
                <a:solidFill>
                  <a:prstClr val="black"/>
                </a:solidFill>
                <a:ea typeface="ＭＳ Ｐゴシック" pitchFamily="34" charset="-128"/>
              </a:rPr>
              <a:t>scored.</a:t>
            </a:r>
            <a:endParaRPr lang="en-US" dirty="0">
              <a:solidFill>
                <a:prstClr val="black"/>
              </a:solidFill>
              <a:ea typeface="ＭＳ Ｐゴシック"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1307704881"/>
              </p:ext>
            </p:extLst>
          </p:nvPr>
        </p:nvGraphicFramePr>
        <p:xfrm>
          <a:off x="190500" y="1412081"/>
          <a:ext cx="8779389" cy="3326527"/>
        </p:xfrm>
        <a:graphic>
          <a:graphicData uri="http://schemas.openxmlformats.org/drawingml/2006/table">
            <a:tbl>
              <a:tblPr firstRow="1" bandRow="1">
                <a:tableStyleId>{073A0DAA-6AF3-43AB-8588-CEC1D06C72B9}</a:tableStyleId>
              </a:tblPr>
              <a:tblGrid>
                <a:gridCol w="3013757">
                  <a:extLst>
                    <a:ext uri="{9D8B030D-6E8A-4147-A177-3AD203B41FA5}">
                      <a16:colId xmlns:a16="http://schemas.microsoft.com/office/drawing/2014/main" xmlns="" val="20000"/>
                    </a:ext>
                  </a:extLst>
                </a:gridCol>
                <a:gridCol w="2043953">
                  <a:extLst>
                    <a:ext uri="{9D8B030D-6E8A-4147-A177-3AD203B41FA5}">
                      <a16:colId xmlns:a16="http://schemas.microsoft.com/office/drawing/2014/main" xmlns="" val="20001"/>
                    </a:ext>
                  </a:extLst>
                </a:gridCol>
                <a:gridCol w="1441524">
                  <a:extLst>
                    <a:ext uri="{9D8B030D-6E8A-4147-A177-3AD203B41FA5}">
                      <a16:colId xmlns:a16="http://schemas.microsoft.com/office/drawing/2014/main" xmlns="" val="20002"/>
                    </a:ext>
                  </a:extLst>
                </a:gridCol>
                <a:gridCol w="2280155">
                  <a:extLst>
                    <a:ext uri="{9D8B030D-6E8A-4147-A177-3AD203B41FA5}">
                      <a16:colId xmlns:a16="http://schemas.microsoft.com/office/drawing/2014/main" xmlns="" val="20003"/>
                    </a:ext>
                  </a:extLst>
                </a:gridCol>
              </a:tblGrid>
              <a:tr h="645779">
                <a:tc>
                  <a:txBody>
                    <a:bodyPr/>
                    <a:lstStyle/>
                    <a:p>
                      <a:pPr algn="ctr"/>
                      <a:r>
                        <a:rPr lang="en-US" dirty="0">
                          <a:latin typeface="+mn-lt"/>
                        </a:rPr>
                        <a:t>Activity</a:t>
                      </a:r>
                    </a:p>
                  </a:txBody>
                  <a:tcPr anchor="ctr">
                    <a:solidFill>
                      <a:schemeClr val="tx2"/>
                    </a:solidFill>
                  </a:tcPr>
                </a:tc>
                <a:tc>
                  <a:txBody>
                    <a:bodyPr/>
                    <a:lstStyle/>
                    <a:p>
                      <a:pPr algn="ctr"/>
                      <a:r>
                        <a:rPr lang="en-US" dirty="0">
                          <a:latin typeface="+mn-lt"/>
                        </a:rPr>
                        <a:t>Extended Math</a:t>
                      </a:r>
                      <a:r>
                        <a:rPr lang="en-US" baseline="0" dirty="0">
                          <a:latin typeface="+mn-lt"/>
                        </a:rPr>
                        <a:t> and ELA (CBT)</a:t>
                      </a:r>
                      <a:endParaRPr lang="en-US" dirty="0">
                        <a:latin typeface="+mn-lt"/>
                      </a:endParaRPr>
                    </a:p>
                  </a:txBody>
                  <a:tcPr anchor="ctr">
                    <a:solidFill>
                      <a:schemeClr val="tx2"/>
                    </a:solidFill>
                  </a:tcPr>
                </a:tc>
                <a:tc>
                  <a:txBody>
                    <a:bodyPr/>
                    <a:lstStyle/>
                    <a:p>
                      <a:pPr algn="ctr"/>
                      <a:r>
                        <a:rPr lang="en-US" dirty="0">
                          <a:latin typeface="+mn-lt"/>
                        </a:rPr>
                        <a:t>Early High School Science</a:t>
                      </a:r>
                    </a:p>
                  </a:txBody>
                  <a:tcPr anchor="ctr">
                    <a:solidFill>
                      <a:schemeClr val="tx2"/>
                    </a:solidFill>
                  </a:tcPr>
                </a:tc>
                <a:tc>
                  <a:txBody>
                    <a:bodyPr/>
                    <a:lstStyle/>
                    <a:p>
                      <a:pPr algn="ctr"/>
                      <a:r>
                        <a:rPr lang="en-US" dirty="0">
                          <a:latin typeface="+mn-lt"/>
                        </a:rPr>
                        <a:t>Elementary/Middle</a:t>
                      </a:r>
                      <a:r>
                        <a:rPr lang="en-US" baseline="0" dirty="0">
                          <a:latin typeface="+mn-lt"/>
                        </a:rPr>
                        <a:t> School S/SS and Math/ELA (PBT)</a:t>
                      </a:r>
                      <a:endParaRPr lang="en-US" dirty="0">
                        <a:latin typeface="+mn-lt"/>
                      </a:endParaRPr>
                    </a:p>
                  </a:txBody>
                  <a:tcPr anchor="ctr">
                    <a:solidFill>
                      <a:schemeClr val="tx2"/>
                    </a:solidFill>
                  </a:tcPr>
                </a:tc>
                <a:extLst>
                  <a:ext uri="{0D108BD9-81ED-4DB2-BD59-A6C34878D82A}">
                    <a16:rowId xmlns:a16="http://schemas.microsoft.com/office/drawing/2014/main" xmlns="" val="10000"/>
                  </a:ext>
                </a:extLst>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Secure Materials</a:t>
                      </a:r>
                    </a:p>
                  </a:txBody>
                  <a:tcPr marL="85725" marR="9525" marT="9525" marB="0" anchor="ctr"/>
                </a:tc>
                <a:tc gridSpan="2">
                  <a:txBody>
                    <a:bodyPr/>
                    <a:lstStyle/>
                    <a:p>
                      <a:pPr algn="ctr"/>
                      <a:r>
                        <a:rPr lang="en-US" dirty="0">
                          <a:latin typeface="+mn-lt"/>
                        </a:rPr>
                        <a:t>March 5* – April 23</a:t>
                      </a:r>
                    </a:p>
                  </a:txBody>
                  <a:tcPr anchor="ctr"/>
                </a:tc>
                <a:tc hMerge="1">
                  <a:txBody>
                    <a:bodyPr/>
                    <a:lstStyle/>
                    <a:p>
                      <a:pPr algn="ctr"/>
                      <a:endParaRPr lang="en-US" dirty="0">
                        <a:latin typeface="Trebuchet MS" panose="020B0603020202020204" pitchFamily="34" charset="0"/>
                      </a:endParaRPr>
                    </a:p>
                  </a:txBody>
                  <a:tcPr anchor="ctr"/>
                </a:tc>
                <a:tc>
                  <a:txBody>
                    <a:bodyPr/>
                    <a:lstStyle/>
                    <a:p>
                      <a:pPr algn="ctr"/>
                      <a:r>
                        <a:rPr lang="en-US" b="0" dirty="0">
                          <a:latin typeface="+mn-lt"/>
                        </a:rPr>
                        <a:t>March </a:t>
                      </a:r>
                      <a:r>
                        <a:rPr lang="en-US" b="0" dirty="0" smtClean="0">
                          <a:latin typeface="+mn-lt"/>
                        </a:rPr>
                        <a:t>26* </a:t>
                      </a:r>
                      <a:r>
                        <a:rPr lang="en-US" b="0" dirty="0">
                          <a:latin typeface="+mn-lt"/>
                        </a:rPr>
                        <a:t>– April 23</a:t>
                      </a:r>
                    </a:p>
                  </a:txBody>
                  <a:tcPr anchor="ctr"/>
                </a:tc>
                <a:extLst>
                  <a:ext uri="{0D108BD9-81ED-4DB2-BD59-A6C34878D82A}">
                    <a16:rowId xmlns:a16="http://schemas.microsoft.com/office/drawing/2014/main" xmlns="" val="10001"/>
                  </a:ext>
                </a:extLst>
              </a:tr>
              <a:tr h="56313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Additional Orders – </a:t>
                      </a:r>
                    </a:p>
                    <a:p>
                      <a:pPr algn="l" rtl="0" fontAlgn="ctr"/>
                      <a:r>
                        <a:rPr lang="en-US" sz="1800" b="0" i="0" u="none" strike="noStrike" dirty="0">
                          <a:solidFill>
                            <a:srgbClr val="040404"/>
                          </a:solidFill>
                          <a:effectLst/>
                          <a:latin typeface="+mn-lt"/>
                        </a:rPr>
                        <a:t>Non-secure Materials</a:t>
                      </a:r>
                    </a:p>
                  </a:txBody>
                  <a:tcPr marL="85725" marR="9525" marT="9525" marB="0" anchor="ctr"/>
                </a:tc>
                <a:tc gridSpan="3">
                  <a:txBody>
                    <a:bodyPr/>
                    <a:lstStyle/>
                    <a:p>
                      <a:pPr algn="ctr"/>
                      <a:r>
                        <a:rPr lang="en-US" dirty="0">
                          <a:latin typeface="+mn-lt"/>
                        </a:rPr>
                        <a:t>March 5* – April 30</a:t>
                      </a:r>
                    </a:p>
                  </a:txBody>
                  <a:tcPr anchor="ctr"/>
                </a:tc>
                <a:tc hMerge="1">
                  <a:txBody>
                    <a:bodyPr/>
                    <a:lstStyle/>
                    <a:p>
                      <a:pPr algn="ctr"/>
                      <a:endParaRPr lang="en-US" dirty="0">
                        <a:latin typeface="Trebuchet MS" panose="020B0603020202020204" pitchFamily="34" charset="0"/>
                      </a:endParaRPr>
                    </a:p>
                  </a:txBody>
                  <a:tcPr anchor="ctr"/>
                </a:tc>
                <a:tc hMerge="1">
                  <a:txBody>
                    <a:bodyPr/>
                    <a:lstStyle/>
                    <a:p>
                      <a:pPr algn="ctr"/>
                      <a:endParaRPr lang="en-US" b="0" dirty="0">
                        <a:latin typeface="Trebuchet MS" panose="020B0603020202020204" pitchFamily="34" charset="0"/>
                      </a:endParaRPr>
                    </a:p>
                  </a:txBody>
                  <a:tcPr anchor="ctr"/>
                </a:tc>
                <a:extLst>
                  <a:ext uri="{0D108BD9-81ED-4DB2-BD59-A6C34878D82A}">
                    <a16:rowId xmlns:a16="http://schemas.microsoft.com/office/drawing/2014/main" xmlns="" val="10002"/>
                  </a:ext>
                </a:extLst>
              </a:tr>
              <a:tr h="5291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1" i="0" u="none" strike="noStrike" dirty="0">
                          <a:solidFill>
                            <a:srgbClr val="040404"/>
                          </a:solidFill>
                          <a:effectLst/>
                          <a:latin typeface="+mn-lt"/>
                        </a:rPr>
                        <a:t>Deadline for UPS scorable </a:t>
                      </a:r>
                      <a:r>
                        <a:rPr lang="en-US" sz="1800" b="1" i="0" u="sng" strike="noStrike" dirty="0">
                          <a:solidFill>
                            <a:srgbClr val="040404"/>
                          </a:solidFill>
                          <a:effectLst/>
                          <a:latin typeface="+mn-lt"/>
                        </a:rPr>
                        <a:t>pickups</a:t>
                      </a:r>
                      <a:r>
                        <a:rPr lang="en-US" sz="1800" b="1" i="0" u="none" strike="noStrike" dirty="0">
                          <a:solidFill>
                            <a:srgbClr val="040404"/>
                          </a:solidFill>
                          <a:effectLst/>
                          <a:latin typeface="+mn-lt"/>
                        </a:rPr>
                        <a:t>**</a:t>
                      </a:r>
                    </a:p>
                  </a:txBody>
                  <a:tcPr marL="85725" marR="9525" marT="9525" marB="0" anchor="ctr"/>
                </a:tc>
                <a:tc gridSpan="3">
                  <a:txBody>
                    <a:bodyPr/>
                    <a:lstStyle/>
                    <a:p>
                      <a:pPr algn="ctr"/>
                      <a:r>
                        <a:rPr lang="en-US" sz="1800" b="1" dirty="0">
                          <a:latin typeface="+mn-lt"/>
                        </a:rPr>
                        <a:t>May 1</a:t>
                      </a:r>
                    </a:p>
                    <a:p>
                      <a:pPr algn="ctr"/>
                      <a:r>
                        <a:rPr lang="en-US" sz="1800" b="1" dirty="0">
                          <a:latin typeface="+mn-lt"/>
                        </a:rPr>
                        <a:t>Schedule</a:t>
                      </a:r>
                      <a:r>
                        <a:rPr lang="en-US" sz="1800" b="1" baseline="0" dirty="0">
                          <a:latin typeface="+mn-lt"/>
                        </a:rPr>
                        <a:t> pickup by April 30</a:t>
                      </a:r>
                      <a:endParaRPr lang="en-US" sz="1800" b="1" dirty="0">
                        <a:latin typeface="+mn-lt"/>
                      </a:endParaRPr>
                    </a:p>
                  </a:txBody>
                  <a:tcPr anchor="ctr"/>
                </a:tc>
                <a:tc hMerge="1">
                  <a:txBody>
                    <a:bodyPr/>
                    <a:lstStyle/>
                    <a:p>
                      <a:endParaRPr lang="en-US"/>
                    </a:p>
                  </a:txBody>
                  <a:tcPr/>
                </a:tc>
                <a:tc hMerge="1">
                  <a:txBody>
                    <a:bodyPr/>
                    <a:lstStyle/>
                    <a:p>
                      <a:pPr algn="ctr"/>
                      <a:endParaRPr lang="en-US" sz="1800" b="1" dirty="0">
                        <a:latin typeface="Trebuchet MS" panose="020B0603020202020204" pitchFamily="34" charset="0"/>
                      </a:endParaRPr>
                    </a:p>
                  </a:txBody>
                  <a:tcPr anchor="ctr"/>
                </a:tc>
                <a:extLst>
                  <a:ext uri="{0D108BD9-81ED-4DB2-BD59-A6C34878D82A}">
                    <a16:rowId xmlns:a16="http://schemas.microsoft.com/office/drawing/2014/main" xmlns="" val="10003"/>
                  </a:ext>
                </a:extLst>
              </a:tr>
              <a:tr h="64577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rtl="0" fontAlgn="ctr"/>
                      <a:r>
                        <a:rPr lang="en-US" sz="1800" b="0" i="0" u="none" strike="noStrike" dirty="0">
                          <a:solidFill>
                            <a:srgbClr val="040404"/>
                          </a:solidFill>
                          <a:effectLst/>
                          <a:latin typeface="+mn-lt"/>
                        </a:rPr>
                        <a:t>Deadline for UPS nonscorable </a:t>
                      </a:r>
                      <a:r>
                        <a:rPr lang="en-US" sz="1800" b="0" i="0" u="sng" strike="noStrike" dirty="0">
                          <a:solidFill>
                            <a:srgbClr val="040404"/>
                          </a:solidFill>
                          <a:effectLst/>
                          <a:latin typeface="+mn-lt"/>
                        </a:rPr>
                        <a:t>pickups</a:t>
                      </a:r>
                    </a:p>
                  </a:txBody>
                  <a:tcPr marL="85725" marR="9525" marT="9525" marB="0" anchor="ctr"/>
                </a:tc>
                <a:tc gridSpan="3">
                  <a:txBody>
                    <a:bodyPr/>
                    <a:lstStyle/>
                    <a:p>
                      <a:pPr algn="ctr"/>
                      <a:r>
                        <a:rPr lang="en-US" sz="1800" b="0" dirty="0">
                          <a:latin typeface="+mn-lt"/>
                        </a:rPr>
                        <a:t>May 3</a:t>
                      </a:r>
                    </a:p>
                    <a:p>
                      <a:pPr algn="ctr"/>
                      <a:r>
                        <a:rPr lang="en-US" sz="1800" b="0" dirty="0">
                          <a:latin typeface="+mn-lt"/>
                        </a:rPr>
                        <a:t>Schedule</a:t>
                      </a:r>
                      <a:r>
                        <a:rPr lang="en-US" sz="1800" b="0" baseline="0" dirty="0">
                          <a:latin typeface="+mn-lt"/>
                        </a:rPr>
                        <a:t> pickup by May 2</a:t>
                      </a:r>
                      <a:endParaRPr lang="en-US" sz="1800" b="0" dirty="0">
                        <a:latin typeface="+mn-lt"/>
                      </a:endParaRPr>
                    </a:p>
                  </a:txBody>
                  <a:tcPr anchor="ctr"/>
                </a:tc>
                <a:tc hMerge="1">
                  <a:txBody>
                    <a:bodyPr/>
                    <a:lstStyle/>
                    <a:p>
                      <a:endParaRPr lang="en-US"/>
                    </a:p>
                  </a:txBody>
                  <a:tcPr/>
                </a:tc>
                <a:tc hMerge="1">
                  <a:txBody>
                    <a:bodyPr/>
                    <a:lstStyle/>
                    <a:p>
                      <a:pPr algn="ctr"/>
                      <a:endParaRPr lang="en-US" sz="1800" b="0" dirty="0">
                        <a:latin typeface="Trebuchet MS" panose="020B0603020202020204" pitchFamily="34" charset="0"/>
                      </a:endParaRPr>
                    </a:p>
                  </a:txBody>
                  <a:tcPr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276004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Spring 2019 Critical Dates – </a:t>
            </a:r>
            <a:r>
              <a:rPr lang="en-US" i="1" dirty="0"/>
              <a:t>Tentative</a:t>
            </a:r>
          </a:p>
        </p:txBody>
      </p:sp>
      <p:graphicFrame>
        <p:nvGraphicFramePr>
          <p:cNvPr id="4" name="Table 3"/>
          <p:cNvGraphicFramePr>
            <a:graphicFrameLocks noGrp="1"/>
          </p:cNvGraphicFramePr>
          <p:nvPr>
            <p:extLst>
              <p:ext uri="{D42A27DB-BD31-4B8C-83A1-F6EECF244321}">
                <p14:modId xmlns:p14="http://schemas.microsoft.com/office/powerpoint/2010/main" val="80250177"/>
              </p:ext>
            </p:extLst>
          </p:nvPr>
        </p:nvGraphicFramePr>
        <p:xfrm>
          <a:off x="162221" y="1313113"/>
          <a:ext cx="8839201" cy="4094667"/>
        </p:xfrm>
        <a:graphic>
          <a:graphicData uri="http://schemas.openxmlformats.org/drawingml/2006/table">
            <a:tbl>
              <a:tblPr/>
              <a:tblGrid>
                <a:gridCol w="2285999">
                  <a:extLst>
                    <a:ext uri="{9D8B030D-6E8A-4147-A177-3AD203B41FA5}">
                      <a16:colId xmlns:a16="http://schemas.microsoft.com/office/drawing/2014/main" xmlns="" val="20000"/>
                    </a:ext>
                  </a:extLst>
                </a:gridCol>
                <a:gridCol w="3695701">
                  <a:extLst>
                    <a:ext uri="{9D8B030D-6E8A-4147-A177-3AD203B41FA5}">
                      <a16:colId xmlns:a16="http://schemas.microsoft.com/office/drawing/2014/main" xmlns="" val="20001"/>
                    </a:ext>
                  </a:extLst>
                </a:gridCol>
                <a:gridCol w="2857501">
                  <a:extLst>
                    <a:ext uri="{9D8B030D-6E8A-4147-A177-3AD203B41FA5}">
                      <a16:colId xmlns:a16="http://schemas.microsoft.com/office/drawing/2014/main" xmlns="" val="20002"/>
                    </a:ext>
                  </a:extLst>
                </a:gridCol>
              </a:tblGrid>
              <a:tr h="60999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Description</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Post</a:t>
                      </a:r>
                      <a:r>
                        <a:rPr lang="en-US" sz="1800" b="1" i="0" u="none" strike="noStrike" baseline="0" dirty="0">
                          <a:solidFill>
                            <a:srgbClr val="FFFFFF"/>
                          </a:solidFill>
                          <a:effectLst/>
                          <a:latin typeface="+mn-lt"/>
                        </a:rPr>
                        <a:t> Testing </a:t>
                      </a:r>
                      <a:r>
                        <a:rPr lang="en-US" sz="1800" b="1" i="0" u="none" strike="noStrike" dirty="0">
                          <a:solidFill>
                            <a:srgbClr val="FFFFFF"/>
                          </a:solidFill>
                          <a:effectLst/>
                          <a:latin typeface="+mn-lt"/>
                        </a:rPr>
                        <a:t>Clean-up Tasks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1" i="0" u="none" strike="noStrike" dirty="0">
                          <a:solidFill>
                            <a:srgbClr val="FFFFFF"/>
                          </a:solidFill>
                          <a:effectLst/>
                          <a:latin typeface="+mn-lt"/>
                        </a:rPr>
                        <a:t>Window Dates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r h="722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Initial</a:t>
                      </a:r>
                      <a:r>
                        <a:rPr lang="en-US" sz="1800" b="0" i="0" u="none" strike="noStrike" baseline="0" dirty="0">
                          <a:solidFill>
                            <a:srgbClr val="040404"/>
                          </a:solidFill>
                          <a:effectLst/>
                          <a:latin typeface="+mn-lt"/>
                        </a:rPr>
                        <a:t> PAnext Clean-up (School and District)</a:t>
                      </a:r>
                      <a:endParaRPr lang="en-US" sz="1800" b="0" i="0" u="none" strike="noStrike" dirty="0">
                        <a:solidFill>
                          <a:srgbClr val="040404"/>
                        </a:solidFill>
                        <a:effectLst/>
                        <a:latin typeface="+mn-lt"/>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Confirm Student Registrations</a:t>
                      </a:r>
                    </a:p>
                    <a:p>
                      <a:pPr algn="ctr" rtl="0" fontAlgn="ctr"/>
                      <a:r>
                        <a:rPr lang="en-US" sz="1800" b="0" i="0" u="none" strike="noStrike" dirty="0">
                          <a:solidFill>
                            <a:srgbClr val="040404"/>
                          </a:solidFill>
                          <a:effectLst/>
                          <a:latin typeface="+mn-lt"/>
                        </a:rPr>
                        <a:t>Update Used</a:t>
                      </a:r>
                      <a:r>
                        <a:rPr lang="en-US" sz="1800" b="0" i="0" u="none" strike="noStrike" baseline="0" dirty="0">
                          <a:solidFill>
                            <a:srgbClr val="040404"/>
                          </a:solidFill>
                          <a:effectLst/>
                          <a:latin typeface="+mn-lt"/>
                        </a:rPr>
                        <a:t> Accommodations</a:t>
                      </a:r>
                      <a:endParaRPr lang="en-US" sz="1800" b="0" i="0" u="none" strike="noStrike" dirty="0">
                        <a:solidFill>
                          <a:srgbClr val="040404"/>
                        </a:solidFill>
                        <a:effectLst/>
                        <a:latin typeface="+mn-lt"/>
                      </a:endParaRPr>
                    </a:p>
                    <a:p>
                      <a:pPr algn="ctr" rtl="0" fontAlgn="ctr"/>
                      <a:r>
                        <a:rPr lang="en-US" sz="1800" b="0" i="0" u="none" strike="noStrike" dirty="0">
                          <a:solidFill>
                            <a:srgbClr val="040404"/>
                          </a:solidFill>
                          <a:effectLst/>
                          <a:latin typeface="+mn-lt"/>
                        </a:rPr>
                        <a:t>Mark</a:t>
                      </a:r>
                      <a:r>
                        <a:rPr lang="en-US" sz="1800" b="0" i="0" u="none" strike="noStrike" baseline="0" dirty="0">
                          <a:solidFill>
                            <a:srgbClr val="040404"/>
                          </a:solidFill>
                          <a:effectLst/>
                          <a:latin typeface="+mn-lt"/>
                        </a:rPr>
                        <a:t> Complete Units*</a:t>
                      </a:r>
                    </a:p>
                    <a:p>
                      <a:pPr algn="ctr" rtl="0" fontAlgn="ctr"/>
                      <a:r>
                        <a:rPr lang="en-US" sz="1800" b="0" i="0" u="none" strike="noStrike" baseline="0" dirty="0">
                          <a:solidFill>
                            <a:srgbClr val="040404"/>
                          </a:solidFill>
                          <a:effectLst/>
                          <a:latin typeface="+mn-lt"/>
                        </a:rPr>
                        <a:t>Stop Sessions</a:t>
                      </a:r>
                    </a:p>
                    <a:p>
                      <a:pPr algn="ctr" rtl="0" fontAlgn="ctr"/>
                      <a:r>
                        <a:rPr lang="en-US" sz="1800" b="0" i="0" u="none" strike="noStrike" baseline="0" dirty="0">
                          <a:solidFill>
                            <a:srgbClr val="040404"/>
                          </a:solidFill>
                          <a:effectLst/>
                          <a:latin typeface="+mn-lt"/>
                        </a:rPr>
                        <a:t>Indicate Not Test and Void Test Score Reasons/Codes</a:t>
                      </a:r>
                    </a:p>
                    <a:p>
                      <a:pPr algn="ctr" rtl="0" fontAlgn="ctr"/>
                      <a:r>
                        <a:rPr lang="en-US" sz="1800" b="0" i="0" u="none" strike="noStrike" baseline="0" dirty="0">
                          <a:solidFill>
                            <a:srgbClr val="040404"/>
                          </a:solidFill>
                          <a:effectLst/>
                          <a:latin typeface="+mn-lt"/>
                        </a:rPr>
                        <a:t>Resolve Rejected Student Tests</a:t>
                      </a:r>
                      <a:endParaRPr lang="en-US" sz="1800" b="0" i="0" u="none" strike="noStrike" dirty="0">
                        <a:solidFill>
                          <a:srgbClr val="040404"/>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Prior to May 10</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2536235196"/>
                  </a:ext>
                </a:extLst>
              </a:tr>
              <a:tr h="722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Final PAnext</a:t>
                      </a:r>
                      <a:r>
                        <a:rPr lang="en-US" sz="1800" b="0" i="0" u="none" strike="noStrike" baseline="0" dirty="0">
                          <a:solidFill>
                            <a:srgbClr val="040404"/>
                          </a:solidFill>
                          <a:effectLst/>
                          <a:latin typeface="+mn-lt"/>
                        </a:rPr>
                        <a:t> Clean-up (District)</a:t>
                      </a:r>
                      <a:endParaRPr lang="en-US" sz="1800" b="0" i="0" u="none" strike="noStrike" dirty="0">
                        <a:solidFill>
                          <a:srgbClr val="040404"/>
                        </a:solidFill>
                        <a:effectLst/>
                        <a:latin typeface="+mn-lt"/>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PAnext</a:t>
                      </a:r>
                      <a:endParaRPr lang="en-US" sz="1800" b="0" i="0" u="none" strike="noStrike" dirty="0">
                        <a:solidFill>
                          <a:srgbClr val="040404"/>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 13 – 15</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457601614"/>
                  </a:ext>
                </a:extLst>
              </a:tr>
              <a:tr h="72242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Student</a:t>
                      </a:r>
                      <a:r>
                        <a:rPr lang="en-US" sz="1800" b="0" i="0" u="none" strike="noStrike" baseline="0" dirty="0">
                          <a:solidFill>
                            <a:srgbClr val="040404"/>
                          </a:solidFill>
                          <a:effectLst/>
                          <a:latin typeface="+mn-lt"/>
                        </a:rPr>
                        <a:t> Biographical Data (SBD) Review** (District)</a:t>
                      </a:r>
                      <a:endParaRPr lang="en-US" sz="1800" b="0" i="0" u="none" strike="noStrike" dirty="0">
                        <a:solidFill>
                          <a:srgbClr val="040404"/>
                        </a:solidFill>
                        <a:effectLst/>
                        <a:latin typeface="+mn-lt"/>
                      </a:endParaRPr>
                    </a:p>
                  </a:txBody>
                  <a:tcPr marL="857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Demographics</a:t>
                      </a:r>
                      <a:r>
                        <a:rPr lang="en-US" sz="1800" b="0" i="0" u="none" strike="noStrike" baseline="0" dirty="0">
                          <a:solidFill>
                            <a:srgbClr val="040404"/>
                          </a:solidFill>
                          <a:effectLst/>
                          <a:latin typeface="+mn-lt"/>
                        </a:rPr>
                        <a:t> and invalidations cleaned in CDE’s Data Pipeline</a:t>
                      </a:r>
                      <a:endParaRPr lang="en-US" sz="1800" b="0" i="0" u="none" strike="noStrike" dirty="0">
                        <a:solidFill>
                          <a:srgbClr val="040404"/>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rtl="0" fontAlgn="ctr"/>
                      <a:r>
                        <a:rPr lang="en-US" sz="1800" b="0" i="0" u="none" strike="noStrike" dirty="0">
                          <a:solidFill>
                            <a:srgbClr val="040404"/>
                          </a:solidFill>
                          <a:effectLst/>
                          <a:latin typeface="+mn-lt"/>
                        </a:rPr>
                        <a:t>May</a:t>
                      </a:r>
                      <a:r>
                        <a:rPr lang="en-US" sz="1800" b="0" i="0" u="none" strike="noStrike" baseline="0" dirty="0">
                          <a:solidFill>
                            <a:srgbClr val="040404"/>
                          </a:solidFill>
                          <a:effectLst/>
                          <a:latin typeface="+mn-lt"/>
                        </a:rPr>
                        <a:t> 20 – 30</a:t>
                      </a:r>
                      <a:endParaRPr lang="en-US" sz="1800" b="0" i="0" u="none" strike="noStrike" dirty="0">
                        <a:solidFill>
                          <a:srgbClr val="040404"/>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200323" y="5501721"/>
            <a:ext cx="8762999" cy="1200329"/>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*Marked Complete Reasons are for local purposes only and </a:t>
            </a:r>
            <a:r>
              <a:rPr lang="en-US" b="1" dirty="0">
                <a:solidFill>
                  <a:prstClr val="black"/>
                </a:solidFill>
                <a:ea typeface="ＭＳ Ｐゴシック" pitchFamily="34" charset="-128"/>
              </a:rPr>
              <a:t>DO NOT </a:t>
            </a:r>
            <a:r>
              <a:rPr lang="en-US" dirty="0">
                <a:solidFill>
                  <a:prstClr val="black"/>
                </a:solidFill>
                <a:ea typeface="ＭＳ Ｐゴシック" pitchFamily="34" charset="-128"/>
              </a:rPr>
              <a:t>invalidate tests. Not Tested and Void Test Score Reasons/Codes must be indicated separately.</a:t>
            </a:r>
          </a:p>
          <a:p>
            <a:pPr fontAlgn="base">
              <a:spcBef>
                <a:spcPct val="0"/>
              </a:spcBef>
              <a:spcAft>
                <a:spcPct val="0"/>
              </a:spcAft>
            </a:pPr>
            <a:r>
              <a:rPr lang="en-US" dirty="0">
                <a:solidFill>
                  <a:prstClr val="black"/>
                </a:solidFill>
                <a:ea typeface="ＭＳ Ｐゴシック" pitchFamily="34" charset="-128"/>
              </a:rPr>
              <a:t>**If scorable materials are </a:t>
            </a:r>
            <a:r>
              <a:rPr lang="en-US" b="1" dirty="0">
                <a:solidFill>
                  <a:prstClr val="black"/>
                </a:solidFill>
                <a:ea typeface="ＭＳ Ｐゴシック" pitchFamily="34" charset="-128"/>
              </a:rPr>
              <a:t>not</a:t>
            </a:r>
            <a:r>
              <a:rPr lang="en-US" dirty="0">
                <a:solidFill>
                  <a:prstClr val="black"/>
                </a:solidFill>
                <a:ea typeface="ＭＳ Ｐゴシック" pitchFamily="34" charset="-128"/>
              </a:rPr>
              <a:t> picked up by May 1, 2019 </a:t>
            </a:r>
            <a:r>
              <a:rPr lang="en-US" i="1" dirty="0">
                <a:solidFill>
                  <a:prstClr val="black"/>
                </a:solidFill>
                <a:ea typeface="ＭＳ Ｐゴシック" pitchFamily="34" charset="-128"/>
              </a:rPr>
              <a:t>there is no guarantee </a:t>
            </a:r>
            <a:r>
              <a:rPr lang="en-US" dirty="0">
                <a:solidFill>
                  <a:prstClr val="black"/>
                </a:solidFill>
                <a:ea typeface="ＭＳ Ｐゴシック" pitchFamily="34" charset="-128"/>
              </a:rPr>
              <a:t>that records for these PBT students </a:t>
            </a:r>
            <a:r>
              <a:rPr lang="en-US" b="1" dirty="0">
                <a:solidFill>
                  <a:prstClr val="black"/>
                </a:solidFill>
                <a:ea typeface="ＭＳ Ｐゴシック" pitchFamily="34" charset="-128"/>
              </a:rPr>
              <a:t>will be included in SBD or scored</a:t>
            </a:r>
            <a:r>
              <a:rPr lang="en-US" dirty="0">
                <a:solidFill>
                  <a:prstClr val="black"/>
                </a:solidFill>
                <a:ea typeface="ＭＳ Ｐゴシック" pitchFamily="34" charset="-128"/>
              </a:rPr>
              <a:t>.</a:t>
            </a:r>
          </a:p>
        </p:txBody>
      </p:sp>
    </p:spTree>
    <p:extLst>
      <p:ext uri="{BB962C8B-B14F-4D97-AF65-F5344CB8AC3E}">
        <p14:creationId xmlns:p14="http://schemas.microsoft.com/office/powerpoint/2010/main" val="1978437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sz="3200" dirty="0">
                <a:solidFill>
                  <a:schemeClr val="tx1"/>
                </a:solidFill>
              </a:rPr>
              <a:t>Social Studies</a:t>
            </a:r>
          </a:p>
        </p:txBody>
      </p:sp>
      <p:sp>
        <p:nvSpPr>
          <p:cNvPr id="2" name="Content Placeholder 1"/>
          <p:cNvSpPr>
            <a:spLocks noGrp="1"/>
          </p:cNvSpPr>
          <p:nvPr>
            <p:ph idx="1"/>
          </p:nvPr>
        </p:nvSpPr>
        <p:spPr>
          <a:noFill/>
        </p:spPr>
        <p:txBody>
          <a:bodyPr>
            <a:normAutofit/>
          </a:bodyPr>
          <a:lstStyle/>
          <a:p>
            <a:pPr marL="342900" indent="-342900">
              <a:buClr>
                <a:schemeClr val="tx1"/>
              </a:buClr>
              <a:buFont typeface="Arial" panose="020B0604020202020204" pitchFamily="34" charset="0"/>
              <a:buChar char="•"/>
            </a:pPr>
            <a:r>
              <a:rPr lang="en-US" dirty="0">
                <a:solidFill>
                  <a:srgbClr val="000000"/>
                </a:solidFill>
                <a:latin typeface="+mn-lt"/>
              </a:rPr>
              <a:t>Individual schools are sampled once in three years</a:t>
            </a:r>
          </a:p>
          <a:p>
            <a:pPr lvl="1">
              <a:buClr>
                <a:schemeClr val="tx1"/>
              </a:buClr>
            </a:pPr>
            <a:r>
              <a:rPr lang="en-US" dirty="0">
                <a:solidFill>
                  <a:srgbClr val="000000"/>
                </a:solidFill>
              </a:rPr>
              <a:t>2018-19 is Year 1 of the second social studies assessment cycle</a:t>
            </a:r>
          </a:p>
          <a:p>
            <a:pPr marL="342900" indent="-342900">
              <a:buClr>
                <a:schemeClr val="tx1"/>
              </a:buClr>
              <a:buFont typeface="Arial" panose="020B0604020202020204" pitchFamily="34" charset="0"/>
              <a:buChar char="•"/>
            </a:pPr>
            <a:r>
              <a:rPr lang="en-US" dirty="0">
                <a:solidFill>
                  <a:srgbClr val="000000"/>
                </a:solidFill>
                <a:latin typeface="+mn-lt"/>
              </a:rPr>
              <a:t>Sampling plan priorities:</a:t>
            </a:r>
          </a:p>
          <a:p>
            <a:pPr lvl="1">
              <a:buClr>
                <a:schemeClr val="tx1"/>
              </a:buClr>
            </a:pPr>
            <a:r>
              <a:rPr lang="en-US" dirty="0">
                <a:solidFill>
                  <a:srgbClr val="000000"/>
                </a:solidFill>
              </a:rPr>
              <a:t>Reduce testing burden</a:t>
            </a:r>
          </a:p>
          <a:p>
            <a:pPr lvl="1">
              <a:buClr>
                <a:schemeClr val="tx1"/>
              </a:buClr>
            </a:pPr>
            <a:r>
              <a:rPr lang="en-US" dirty="0">
                <a:solidFill>
                  <a:srgbClr val="000000"/>
                </a:solidFill>
              </a:rPr>
              <a:t>Avoid creating cohorts of social studies students</a:t>
            </a:r>
          </a:p>
          <a:p>
            <a:pPr lvl="2">
              <a:buClr>
                <a:schemeClr val="tx1"/>
              </a:buClr>
            </a:pPr>
            <a:r>
              <a:rPr lang="en-US" dirty="0">
                <a:solidFill>
                  <a:srgbClr val="000000"/>
                </a:solidFill>
              </a:rPr>
              <a:t>Minimize the number of students who will test as 4</a:t>
            </a:r>
            <a:r>
              <a:rPr lang="en-US" baseline="30000" dirty="0">
                <a:solidFill>
                  <a:srgbClr val="000000"/>
                </a:solidFill>
              </a:rPr>
              <a:t>th</a:t>
            </a:r>
            <a:r>
              <a:rPr lang="en-US" dirty="0">
                <a:solidFill>
                  <a:srgbClr val="000000"/>
                </a:solidFill>
              </a:rPr>
              <a:t> and 7</a:t>
            </a:r>
            <a:r>
              <a:rPr lang="en-US" baseline="30000" dirty="0">
                <a:solidFill>
                  <a:srgbClr val="000000"/>
                </a:solidFill>
              </a:rPr>
              <a:t>th</a:t>
            </a:r>
            <a:r>
              <a:rPr lang="en-US" dirty="0">
                <a:solidFill>
                  <a:srgbClr val="000000"/>
                </a:solidFill>
              </a:rPr>
              <a:t> graders</a:t>
            </a:r>
          </a:p>
          <a:p>
            <a:pPr lvl="1">
              <a:buClr>
                <a:schemeClr val="tx1"/>
              </a:buClr>
            </a:pPr>
            <a:r>
              <a:rPr lang="en-US" dirty="0">
                <a:solidFill>
                  <a:srgbClr val="000000"/>
                </a:solidFill>
              </a:rPr>
              <a:t>Provide state level results that can be compared from administration to administration</a:t>
            </a:r>
          </a:p>
          <a:p>
            <a:pPr marL="342900" indent="-342900">
              <a:buClr>
                <a:schemeClr val="tx1"/>
              </a:buClr>
              <a:buFont typeface="Arial" panose="020B0604020202020204" pitchFamily="34" charset="0"/>
              <a:buChar char="•"/>
            </a:pPr>
            <a:r>
              <a:rPr lang="en-US" dirty="0" smtClean="0">
                <a:solidFill>
                  <a:srgbClr val="000000"/>
                </a:solidFill>
                <a:latin typeface="+mn-lt"/>
              </a:rPr>
              <a:t>Notification emailed to DACs</a:t>
            </a:r>
          </a:p>
          <a:p>
            <a:pPr lvl="1">
              <a:buClr>
                <a:schemeClr val="tx1"/>
              </a:buClr>
            </a:pPr>
            <a:r>
              <a:rPr lang="en-US" dirty="0" smtClean="0">
                <a:solidFill>
                  <a:srgbClr val="000000"/>
                </a:solidFill>
              </a:rPr>
              <a:t>List posted in CDE Assessment Syncplicity &gt; CMAS_2019</a:t>
            </a:r>
          </a:p>
        </p:txBody>
      </p:sp>
    </p:spTree>
    <p:extLst>
      <p:ext uri="{BB962C8B-B14F-4D97-AF65-F5344CB8AC3E}">
        <p14:creationId xmlns:p14="http://schemas.microsoft.com/office/powerpoint/2010/main" val="2618965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solidFill>
                  <a:schemeClr val="tx1"/>
                </a:solidFill>
              </a:rPr>
              <a:t>Colorado Spanish Language Arts (CSLA)</a:t>
            </a:r>
          </a:p>
        </p:txBody>
      </p:sp>
      <p:sp>
        <p:nvSpPr>
          <p:cNvPr id="2" name="Content Placeholder 1"/>
          <p:cNvSpPr>
            <a:spLocks noGrp="1"/>
          </p:cNvSpPr>
          <p:nvPr>
            <p:ph idx="1"/>
          </p:nvPr>
        </p:nvSpPr>
        <p:spPr/>
        <p:txBody>
          <a:bodyPr>
            <a:noAutofit/>
          </a:bodyPr>
          <a:lstStyle/>
          <a:p>
            <a:pPr marL="285750" indent="-285750">
              <a:lnSpc>
                <a:spcPct val="100000"/>
              </a:lnSpc>
              <a:spcBef>
                <a:spcPts val="0"/>
              </a:spcBef>
              <a:buClr>
                <a:schemeClr val="tx1"/>
              </a:buClr>
              <a:buFont typeface="Arial" panose="020B0604020202020204" pitchFamily="34" charset="0"/>
              <a:buChar char="•"/>
            </a:pPr>
            <a:r>
              <a:rPr lang="en-US" sz="1800" spc="0" dirty="0">
                <a:solidFill>
                  <a:srgbClr val="000000"/>
                </a:solidFill>
                <a:latin typeface="+mn-lt"/>
              </a:rPr>
              <a:t>Qualifying students</a:t>
            </a:r>
          </a:p>
          <a:p>
            <a:pPr lvl="1">
              <a:lnSpc>
                <a:spcPct val="100000"/>
              </a:lnSpc>
              <a:spcBef>
                <a:spcPts val="0"/>
              </a:spcBef>
              <a:buClr>
                <a:schemeClr val="tx1"/>
              </a:buClr>
            </a:pPr>
            <a:r>
              <a:rPr lang="en-US" sz="1800" spc="0" dirty="0">
                <a:solidFill>
                  <a:srgbClr val="000000"/>
                </a:solidFill>
              </a:rPr>
              <a:t>English Learners (NEP, LEP)</a:t>
            </a:r>
          </a:p>
          <a:p>
            <a:pPr lvl="1">
              <a:lnSpc>
                <a:spcPct val="100000"/>
              </a:lnSpc>
              <a:spcBef>
                <a:spcPts val="0"/>
              </a:spcBef>
              <a:buClr>
                <a:schemeClr val="tx1"/>
              </a:buClr>
            </a:pPr>
            <a:r>
              <a:rPr lang="en-US" sz="1800" spc="0" dirty="0">
                <a:solidFill>
                  <a:srgbClr val="000000"/>
                </a:solidFill>
              </a:rPr>
              <a:t>Grades 3 and 4</a:t>
            </a:r>
          </a:p>
          <a:p>
            <a:pPr lvl="1">
              <a:lnSpc>
                <a:spcPct val="100000"/>
              </a:lnSpc>
              <a:spcBef>
                <a:spcPts val="0"/>
              </a:spcBef>
              <a:buClr>
                <a:schemeClr val="tx1"/>
              </a:buClr>
            </a:pPr>
            <a:r>
              <a:rPr lang="en-US" sz="1800" spc="0" dirty="0">
                <a:solidFill>
                  <a:srgbClr val="000000"/>
                </a:solidFill>
              </a:rPr>
              <a:t>Language arts instruction in Spanish within the past 9 months</a:t>
            </a:r>
          </a:p>
          <a:p>
            <a:pPr lvl="1">
              <a:lnSpc>
                <a:spcPct val="100000"/>
              </a:lnSpc>
              <a:spcBef>
                <a:spcPts val="0"/>
              </a:spcBef>
              <a:buClr>
                <a:schemeClr val="tx1"/>
              </a:buClr>
            </a:pPr>
            <a:r>
              <a:rPr lang="en-US" sz="1800" spc="0" dirty="0">
                <a:solidFill>
                  <a:srgbClr val="000000"/>
                </a:solidFill>
              </a:rPr>
              <a:t>Students in an English language development program for less than five </a:t>
            </a:r>
            <a:r>
              <a:rPr lang="en-US" sz="1800" spc="0" dirty="0" smtClean="0">
                <a:solidFill>
                  <a:srgbClr val="000000"/>
                </a:solidFill>
              </a:rPr>
              <a:t>years</a:t>
            </a:r>
            <a:endParaRPr lang="en-US" sz="1800" spc="0" dirty="0">
              <a:solidFill>
                <a:srgbClr val="000000"/>
              </a:solidFill>
            </a:endParaRPr>
          </a:p>
          <a:p>
            <a:pPr lvl="1">
              <a:lnSpc>
                <a:spcPct val="100000"/>
              </a:lnSpc>
              <a:spcBef>
                <a:spcPts val="0"/>
              </a:spcBef>
              <a:buClr>
                <a:schemeClr val="tx1"/>
              </a:buClr>
            </a:pPr>
            <a:r>
              <a:rPr lang="en-US" sz="1800" spc="0" dirty="0">
                <a:solidFill>
                  <a:srgbClr val="000000"/>
                </a:solidFill>
              </a:rPr>
              <a:t>Eligibility flowchart </a:t>
            </a:r>
            <a:r>
              <a:rPr lang="en-US" sz="1800" dirty="0">
                <a:solidFill>
                  <a:srgbClr val="000000"/>
                </a:solidFill>
                <a:hlinkClick r:id="rId2"/>
              </a:rPr>
              <a:t>http://</a:t>
            </a:r>
            <a:r>
              <a:rPr lang="en-US" sz="1800" dirty="0" smtClean="0">
                <a:solidFill>
                  <a:srgbClr val="000000"/>
                </a:solidFill>
                <a:hlinkClick r:id="rId2"/>
              </a:rPr>
              <a:t>www.cde.state.co.us/assessment/cmas_spaassessflowchart_18-19</a:t>
            </a:r>
            <a:r>
              <a:rPr lang="en-US" sz="1800" dirty="0" smtClean="0">
                <a:solidFill>
                  <a:srgbClr val="000000"/>
                </a:solidFill>
              </a:rPr>
              <a:t> </a:t>
            </a:r>
          </a:p>
          <a:p>
            <a:pPr marL="285750" indent="-285750">
              <a:lnSpc>
                <a:spcPct val="100000"/>
              </a:lnSpc>
              <a:spcBef>
                <a:spcPts val="0"/>
              </a:spcBef>
              <a:buClr>
                <a:schemeClr val="tx1"/>
              </a:buClr>
              <a:buFont typeface="Arial" panose="020B0604020202020204" pitchFamily="34" charset="0"/>
              <a:buChar char="•"/>
            </a:pPr>
            <a:endParaRPr lang="en-US" sz="1800" dirty="0" smtClean="0">
              <a:solidFill>
                <a:srgbClr val="000000"/>
              </a:solidFill>
              <a:latin typeface="+mn-lt"/>
            </a:endParaRPr>
          </a:p>
          <a:p>
            <a:pPr marL="285750" indent="-285750">
              <a:lnSpc>
                <a:spcPct val="100000"/>
              </a:lnSpc>
              <a:spcBef>
                <a:spcPts val="0"/>
              </a:spcBef>
              <a:buClr>
                <a:schemeClr val="tx1"/>
              </a:buClr>
              <a:buFont typeface="Arial" panose="020B0604020202020204" pitchFamily="34" charset="0"/>
              <a:buChar char="•"/>
            </a:pPr>
            <a:r>
              <a:rPr lang="en-US" sz="1800" dirty="0" smtClean="0">
                <a:solidFill>
                  <a:srgbClr val="000000"/>
                </a:solidFill>
                <a:latin typeface="+mn-lt"/>
              </a:rPr>
              <a:t>CSLA is a paper-based accommodated version of ELA</a:t>
            </a:r>
          </a:p>
          <a:p>
            <a:pPr lvl="1">
              <a:lnSpc>
                <a:spcPct val="100000"/>
              </a:lnSpc>
              <a:spcBef>
                <a:spcPts val="0"/>
              </a:spcBef>
              <a:buClr>
                <a:schemeClr val="tx1"/>
              </a:buClr>
            </a:pPr>
            <a:r>
              <a:rPr lang="en-US" sz="1800" dirty="0" smtClean="0">
                <a:solidFill>
                  <a:srgbClr val="000000"/>
                </a:solidFill>
              </a:rPr>
              <a:t>Follows </a:t>
            </a:r>
            <a:r>
              <a:rPr lang="en-US" sz="1800" dirty="0">
                <a:solidFill>
                  <a:srgbClr val="000000"/>
                </a:solidFill>
              </a:rPr>
              <a:t>the design, guidelines, and scheduling of ELA</a:t>
            </a:r>
          </a:p>
          <a:p>
            <a:pPr lvl="1">
              <a:lnSpc>
                <a:spcPct val="100000"/>
              </a:lnSpc>
              <a:spcBef>
                <a:spcPts val="0"/>
              </a:spcBef>
              <a:buClr>
                <a:schemeClr val="tx1"/>
              </a:buClr>
            </a:pPr>
            <a:r>
              <a:rPr lang="en-US" sz="1800" dirty="0" smtClean="0">
                <a:solidFill>
                  <a:srgbClr val="000000"/>
                </a:solidFill>
              </a:rPr>
              <a:t>Assign Test Code </a:t>
            </a:r>
            <a:r>
              <a:rPr lang="en-US" sz="1800" b="1" dirty="0" smtClean="0">
                <a:solidFill>
                  <a:srgbClr val="000000"/>
                </a:solidFill>
              </a:rPr>
              <a:t>SLA03</a:t>
            </a:r>
            <a:r>
              <a:rPr lang="en-US" sz="1800" dirty="0" smtClean="0">
                <a:solidFill>
                  <a:srgbClr val="000000"/>
                </a:solidFill>
              </a:rPr>
              <a:t> or </a:t>
            </a:r>
            <a:r>
              <a:rPr lang="en-US" sz="1800" b="1" dirty="0" smtClean="0">
                <a:solidFill>
                  <a:srgbClr val="000000"/>
                </a:solidFill>
              </a:rPr>
              <a:t>SLA04</a:t>
            </a:r>
            <a:r>
              <a:rPr lang="en-US" sz="1800" dirty="0" smtClean="0">
                <a:solidFill>
                  <a:srgbClr val="000000"/>
                </a:solidFill>
              </a:rPr>
              <a:t> instead of </a:t>
            </a:r>
            <a:r>
              <a:rPr lang="en-US" sz="1800" b="1" dirty="0" smtClean="0">
                <a:solidFill>
                  <a:srgbClr val="000000"/>
                </a:solidFill>
              </a:rPr>
              <a:t>ELA03</a:t>
            </a:r>
            <a:r>
              <a:rPr lang="en-US" sz="1800" dirty="0" smtClean="0">
                <a:solidFill>
                  <a:srgbClr val="000000"/>
                </a:solidFill>
              </a:rPr>
              <a:t> or </a:t>
            </a:r>
            <a:r>
              <a:rPr lang="en-US" sz="1800" b="1" dirty="0" smtClean="0">
                <a:solidFill>
                  <a:srgbClr val="000000"/>
                </a:solidFill>
              </a:rPr>
              <a:t>ELA04</a:t>
            </a:r>
            <a:endParaRPr lang="en-US" sz="1800" b="1" dirty="0">
              <a:solidFill>
                <a:srgbClr val="000000"/>
              </a:solidFill>
            </a:endParaRPr>
          </a:p>
          <a:p>
            <a:pPr lvl="1">
              <a:lnSpc>
                <a:spcPct val="100000"/>
              </a:lnSpc>
              <a:spcBef>
                <a:spcPts val="0"/>
              </a:spcBef>
              <a:buClr>
                <a:schemeClr val="tx1"/>
              </a:buClr>
            </a:pPr>
            <a:r>
              <a:rPr lang="en-US" sz="1800" dirty="0" smtClean="0">
                <a:solidFill>
                  <a:srgbClr val="000000"/>
                </a:solidFill>
              </a:rPr>
              <a:t>Because CSLA </a:t>
            </a:r>
            <a:r>
              <a:rPr lang="en-US" sz="1800" dirty="0">
                <a:solidFill>
                  <a:srgbClr val="000000"/>
                </a:solidFill>
              </a:rPr>
              <a:t>is an EL accommodation, other EL accommodations are not allowed on </a:t>
            </a:r>
            <a:r>
              <a:rPr lang="en-US" sz="1800" dirty="0" smtClean="0">
                <a:solidFill>
                  <a:srgbClr val="000000"/>
                </a:solidFill>
              </a:rPr>
              <a:t>CSLA</a:t>
            </a:r>
            <a:endParaRPr lang="en-US" sz="1800" dirty="0">
              <a:solidFill>
                <a:srgbClr val="000000"/>
              </a:solidFill>
            </a:endParaRPr>
          </a:p>
          <a:p>
            <a:pPr marL="285750" indent="-285750">
              <a:lnSpc>
                <a:spcPct val="100000"/>
              </a:lnSpc>
              <a:spcBef>
                <a:spcPts val="0"/>
              </a:spcBef>
              <a:buClr>
                <a:schemeClr val="tx1"/>
              </a:buClr>
              <a:buFont typeface="Arial" panose="020B0604020202020204" pitchFamily="34" charset="0"/>
              <a:buChar char="•"/>
            </a:pPr>
            <a:endParaRPr lang="en-US" sz="1800" spc="0" dirty="0" smtClean="0">
              <a:solidFill>
                <a:srgbClr val="000000"/>
              </a:solidFill>
              <a:latin typeface="+mn-lt"/>
            </a:endParaRPr>
          </a:p>
          <a:p>
            <a:pPr marL="285750" indent="-285750">
              <a:lnSpc>
                <a:spcPct val="100000"/>
              </a:lnSpc>
              <a:spcBef>
                <a:spcPts val="0"/>
              </a:spcBef>
              <a:buClr>
                <a:schemeClr val="tx1"/>
              </a:buClr>
              <a:buFont typeface="Arial" panose="020B0604020202020204" pitchFamily="34" charset="0"/>
              <a:buChar char="•"/>
            </a:pPr>
            <a:r>
              <a:rPr lang="en-US" sz="1800" spc="0" dirty="0" smtClean="0">
                <a:solidFill>
                  <a:srgbClr val="000000"/>
                </a:solidFill>
                <a:latin typeface="+mn-lt"/>
              </a:rPr>
              <a:t>Connect </a:t>
            </a:r>
            <a:r>
              <a:rPr lang="en-US" sz="1800" spc="0" dirty="0">
                <a:solidFill>
                  <a:srgbClr val="000000"/>
                </a:solidFill>
                <a:latin typeface="+mn-lt"/>
              </a:rPr>
              <a:t>with the district’s EL coordinator</a:t>
            </a:r>
          </a:p>
        </p:txBody>
      </p:sp>
    </p:spTree>
    <p:extLst>
      <p:ext uri="{BB962C8B-B14F-4D97-AF65-F5344CB8AC3E}">
        <p14:creationId xmlns:p14="http://schemas.microsoft.com/office/powerpoint/2010/main" val="19208910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solidFill>
                  <a:schemeClr val="tx1"/>
                </a:solidFill>
              </a:rPr>
              <a:t>First Year in US English Learners – ELA </a:t>
            </a:r>
            <a:r>
              <a:rPr lang="en-US" dirty="0" smtClean="0">
                <a:solidFill>
                  <a:schemeClr val="tx1"/>
                </a:solidFill>
              </a:rPr>
              <a:t>Only</a:t>
            </a:r>
            <a:endParaRPr lang="en-US" dirty="0">
              <a:solidFill>
                <a:schemeClr val="tx1"/>
              </a:solidFill>
            </a:endParaRPr>
          </a:p>
        </p:txBody>
      </p:sp>
      <p:sp>
        <p:nvSpPr>
          <p:cNvPr id="2" name="Content Placeholder 1"/>
          <p:cNvSpPr>
            <a:spLocks noGrp="1"/>
          </p:cNvSpPr>
          <p:nvPr>
            <p:ph idx="1"/>
          </p:nvPr>
        </p:nvSpPr>
        <p:spPr>
          <a:noFill/>
        </p:spPr>
        <p:txBody>
          <a:bodyPr>
            <a:noAutofit/>
          </a:bodyPr>
          <a:lstStyle/>
          <a:p>
            <a:pPr>
              <a:lnSpc>
                <a:spcPct val="100000"/>
              </a:lnSpc>
            </a:pPr>
            <a:r>
              <a:rPr lang="en-US" sz="1800" dirty="0" smtClean="0">
                <a:solidFill>
                  <a:schemeClr val="tx1"/>
                </a:solidFill>
                <a:latin typeface="+mn-lt"/>
              </a:rPr>
              <a:t>Districts </a:t>
            </a:r>
            <a:r>
              <a:rPr lang="en-US" sz="1800" dirty="0">
                <a:solidFill>
                  <a:schemeClr val="tx1"/>
                </a:solidFill>
                <a:latin typeface="+mn-lt"/>
              </a:rPr>
              <a:t>determine whether to administer the CMAS ELA assessment to their </a:t>
            </a:r>
            <a:r>
              <a:rPr lang="en-US" sz="1800" dirty="0" smtClean="0">
                <a:solidFill>
                  <a:schemeClr val="tx1"/>
                </a:solidFill>
                <a:latin typeface="+mn-lt"/>
              </a:rPr>
              <a:t>ELs who </a:t>
            </a:r>
            <a:r>
              <a:rPr lang="en-US" sz="1800" dirty="0">
                <a:solidFill>
                  <a:schemeClr val="tx1"/>
                </a:solidFill>
                <a:latin typeface="+mn-lt"/>
              </a:rPr>
              <a:t>enrolled in a </a:t>
            </a:r>
            <a:r>
              <a:rPr lang="en-US" sz="1800" dirty="0" smtClean="0">
                <a:solidFill>
                  <a:schemeClr val="tx1"/>
                </a:solidFill>
                <a:latin typeface="+mn-lt"/>
              </a:rPr>
              <a:t>US </a:t>
            </a:r>
            <a:r>
              <a:rPr lang="en-US" sz="1800" dirty="0">
                <a:solidFill>
                  <a:schemeClr val="tx1"/>
                </a:solidFill>
                <a:latin typeface="+mn-lt"/>
              </a:rPr>
              <a:t>school for the first time on or after April 10, 2018 (first year in the </a:t>
            </a:r>
            <a:r>
              <a:rPr lang="en-US" sz="1800" dirty="0" smtClean="0">
                <a:solidFill>
                  <a:schemeClr val="tx1"/>
                </a:solidFill>
                <a:latin typeface="+mn-lt"/>
              </a:rPr>
              <a:t>US) </a:t>
            </a:r>
            <a:r>
              <a:rPr lang="en-US" sz="1800" dirty="0">
                <a:solidFill>
                  <a:schemeClr val="tx1"/>
                </a:solidFill>
                <a:latin typeface="+mn-lt"/>
              </a:rPr>
              <a:t>based on the following </a:t>
            </a:r>
            <a:r>
              <a:rPr lang="en-US" sz="1800" dirty="0" smtClean="0">
                <a:solidFill>
                  <a:schemeClr val="tx1"/>
                </a:solidFill>
                <a:latin typeface="+mn-lt"/>
              </a:rPr>
              <a:t>guidance: </a:t>
            </a:r>
            <a:endParaRPr lang="en-US" sz="1800" dirty="0">
              <a:solidFill>
                <a:schemeClr val="tx1"/>
              </a:solidFill>
              <a:latin typeface="+mn-lt"/>
            </a:endParaRPr>
          </a:p>
          <a:p>
            <a:pPr lvl="1">
              <a:lnSpc>
                <a:spcPct val="100000"/>
              </a:lnSpc>
            </a:pPr>
            <a:r>
              <a:rPr lang="en-US" sz="1800" dirty="0" smtClean="0"/>
              <a:t>Students </a:t>
            </a:r>
            <a:r>
              <a:rPr lang="en-US" sz="1800" dirty="0"/>
              <a:t>who are </a:t>
            </a:r>
            <a:r>
              <a:rPr lang="en-US" sz="1800" dirty="0" smtClean="0"/>
              <a:t>NEP, </a:t>
            </a:r>
            <a:r>
              <a:rPr lang="en-US" sz="1800" dirty="0"/>
              <a:t>based on WIDA Screener and a local body of evidence, are exempt from the </a:t>
            </a:r>
            <a:r>
              <a:rPr lang="en-US" sz="1800" b="1" dirty="0" smtClean="0"/>
              <a:t>ELA </a:t>
            </a:r>
            <a:r>
              <a:rPr lang="en-US" sz="1800" dirty="0" smtClean="0"/>
              <a:t>assessment </a:t>
            </a:r>
            <a:endParaRPr lang="en-US" sz="1800" dirty="0"/>
          </a:p>
          <a:p>
            <a:pPr lvl="2">
              <a:lnSpc>
                <a:spcPct val="100000"/>
              </a:lnSpc>
            </a:pPr>
            <a:r>
              <a:rPr lang="en-US" dirty="0"/>
              <a:t>3</a:t>
            </a:r>
            <a:r>
              <a:rPr lang="en-US" baseline="30000" dirty="0"/>
              <a:t>rd</a:t>
            </a:r>
            <a:r>
              <a:rPr lang="en-US" dirty="0"/>
              <a:t> and 4</a:t>
            </a:r>
            <a:r>
              <a:rPr lang="en-US" baseline="30000" dirty="0"/>
              <a:t>th</a:t>
            </a:r>
            <a:r>
              <a:rPr lang="en-US" dirty="0"/>
              <a:t> grade NEP students whose native language is Spanish and who have received language arts instruction in Spanish during the current school year are </a:t>
            </a:r>
            <a:r>
              <a:rPr lang="en-US" b="1" dirty="0"/>
              <a:t>required to take </a:t>
            </a:r>
            <a:r>
              <a:rPr lang="en-US" b="1" dirty="0" smtClean="0"/>
              <a:t>CSLA</a:t>
            </a:r>
            <a:endParaRPr lang="en-US" dirty="0"/>
          </a:p>
          <a:p>
            <a:pPr lvl="2">
              <a:lnSpc>
                <a:spcPct val="100000"/>
              </a:lnSpc>
            </a:pPr>
            <a:r>
              <a:rPr lang="en-US" dirty="0"/>
              <a:t>Students identified as NEP whose native language is not Spanish, or whose native language is Spanish but who have not received Spanish language arts instruction in the current school year, are </a:t>
            </a:r>
            <a:r>
              <a:rPr lang="en-US" dirty="0" smtClean="0"/>
              <a:t>exempt </a:t>
            </a:r>
            <a:endParaRPr lang="en-US" dirty="0"/>
          </a:p>
          <a:p>
            <a:pPr lvl="3">
              <a:lnSpc>
                <a:spcPct val="100000"/>
              </a:lnSpc>
            </a:pPr>
            <a:r>
              <a:rPr lang="en-US" sz="1800" dirty="0"/>
              <a:t>A parent/guardian of a student who meets exemption guidelines may choose to have their child participate in ELA testing. Results for these students will be included in accountability and growth calculations for the following year. </a:t>
            </a:r>
          </a:p>
          <a:p>
            <a:pPr lvl="1">
              <a:lnSpc>
                <a:spcPct val="100000"/>
              </a:lnSpc>
            </a:pPr>
            <a:r>
              <a:rPr lang="en-US" sz="1800" dirty="0"/>
              <a:t>Students who are </a:t>
            </a:r>
            <a:r>
              <a:rPr lang="en-US" sz="1800" dirty="0" smtClean="0"/>
              <a:t>LEP, </a:t>
            </a:r>
            <a:r>
              <a:rPr lang="en-US" sz="1800" dirty="0"/>
              <a:t>based on WIDA Screener and a local body of evidence, must take the state language arts assessment that best matches their instruction: CMAS ELA, CSLA (if eligible), or CoAlt (if eligible</a:t>
            </a:r>
            <a:r>
              <a:rPr lang="en-US" sz="1800" dirty="0" smtClean="0"/>
              <a:t>)</a:t>
            </a:r>
            <a:endParaRPr lang="en-US" sz="1800" dirty="0"/>
          </a:p>
        </p:txBody>
      </p:sp>
    </p:spTree>
    <p:extLst>
      <p:ext uri="{BB962C8B-B14F-4D97-AF65-F5344CB8AC3E}">
        <p14:creationId xmlns:p14="http://schemas.microsoft.com/office/powerpoint/2010/main" val="200741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Guidelines for Administration Time</a:t>
            </a:r>
          </a:p>
        </p:txBody>
      </p:sp>
      <p:sp>
        <p:nvSpPr>
          <p:cNvPr id="6" name="TextBox 5"/>
          <p:cNvSpPr txBox="1"/>
          <p:nvPr/>
        </p:nvSpPr>
        <p:spPr>
          <a:xfrm>
            <a:off x="130776" y="5303886"/>
            <a:ext cx="9013224" cy="646331"/>
          </a:xfrm>
          <a:prstGeom prst="rect">
            <a:avLst/>
          </a:prstGeom>
          <a:noFill/>
        </p:spPr>
        <p:txBody>
          <a:bodyPr wrap="square" rtlCol="0">
            <a:spAutoFit/>
          </a:bodyPr>
          <a:lstStyle/>
          <a:p>
            <a:pPr fontAlgn="base">
              <a:spcBef>
                <a:spcPct val="0"/>
              </a:spcBef>
              <a:spcAft>
                <a:spcPct val="0"/>
              </a:spcAft>
            </a:pPr>
            <a:r>
              <a:rPr lang="en-US" dirty="0">
                <a:solidFill>
                  <a:prstClr val="black"/>
                </a:solidFill>
                <a:ea typeface="ＭＳ Ｐゴシック" pitchFamily="34" charset="-128"/>
              </a:rPr>
              <a:t>*Testing time depends on grade level/course  — refer to </a:t>
            </a:r>
            <a:r>
              <a:rPr lang="en-US" i="1" dirty="0">
                <a:solidFill>
                  <a:prstClr val="black"/>
                </a:solidFill>
                <a:ea typeface="ＭＳ Ｐゴシック" pitchFamily="34" charset="-128"/>
              </a:rPr>
              <a:t>Unit Testing Times and Testing Multiple Groups </a:t>
            </a:r>
            <a:r>
              <a:rPr lang="en-US" dirty="0">
                <a:solidFill>
                  <a:prstClr val="black"/>
                </a:solidFill>
                <a:ea typeface="ＭＳ Ｐゴシック" pitchFamily="34" charset="-128"/>
              </a:rPr>
              <a:t>handout</a:t>
            </a:r>
          </a:p>
        </p:txBody>
      </p:sp>
      <p:graphicFrame>
        <p:nvGraphicFramePr>
          <p:cNvPr id="2" name="Table 1"/>
          <p:cNvGraphicFramePr>
            <a:graphicFrameLocks noGrp="1"/>
          </p:cNvGraphicFramePr>
          <p:nvPr>
            <p:extLst>
              <p:ext uri="{D42A27DB-BD31-4B8C-83A1-F6EECF244321}">
                <p14:modId xmlns:p14="http://schemas.microsoft.com/office/powerpoint/2010/main" val="1172204090"/>
              </p:ext>
            </p:extLst>
          </p:nvPr>
        </p:nvGraphicFramePr>
        <p:xfrm>
          <a:off x="97883" y="1354713"/>
          <a:ext cx="8973770" cy="3917595"/>
        </p:xfrm>
        <a:graphic>
          <a:graphicData uri="http://schemas.openxmlformats.org/drawingml/2006/table">
            <a:tbl>
              <a:tblPr firstRow="1" bandRow="1">
                <a:tableStyleId>{F5AB1C69-6EDB-4FF4-983F-18BD219EF322}</a:tableStyleId>
              </a:tblPr>
              <a:tblGrid>
                <a:gridCol w="5681480">
                  <a:extLst>
                    <a:ext uri="{9D8B030D-6E8A-4147-A177-3AD203B41FA5}">
                      <a16:colId xmlns:a16="http://schemas.microsoft.com/office/drawing/2014/main" xmlns="" val="20000"/>
                    </a:ext>
                  </a:extLst>
                </a:gridCol>
                <a:gridCol w="3292290">
                  <a:extLst>
                    <a:ext uri="{9D8B030D-6E8A-4147-A177-3AD203B41FA5}">
                      <a16:colId xmlns:a16="http://schemas.microsoft.com/office/drawing/2014/main" xmlns="" val="20001"/>
                    </a:ext>
                  </a:extLst>
                </a:gridCol>
              </a:tblGrid>
              <a:tr h="717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latin typeface="+mn-lt"/>
                        </a:rPr>
                        <a:t>Task</a:t>
                      </a:r>
                      <a:endParaRPr lang="en-US" sz="1800" b="1" kern="1200" dirty="0">
                        <a:solidFill>
                          <a:schemeClr val="bg1"/>
                        </a:solidFill>
                        <a:latin typeface="+mn-lt"/>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a:latin typeface="+mn-lt"/>
                        </a:rPr>
                        <a:t>Time to be Allotted for an Administration</a:t>
                      </a:r>
                    </a:p>
                  </a:txBody>
                  <a:tcPr anchor="ctr">
                    <a:solidFill>
                      <a:schemeClr val="tx2"/>
                    </a:solidFill>
                  </a:tcPr>
                </a:tc>
                <a:extLst>
                  <a:ext uri="{0D108BD9-81ED-4DB2-BD59-A6C34878D82A}">
                    <a16:rowId xmlns:a16="http://schemas.microsoft.com/office/drawing/2014/main" xmlns="" val="10000"/>
                  </a:ext>
                </a:extLst>
              </a:tr>
              <a:tr h="5964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Prepare for testing (includes reading SAY directions</a:t>
                      </a:r>
                      <a:r>
                        <a:rPr lang="en-US" sz="1800" kern="1200" baseline="0" dirty="0">
                          <a:latin typeface="+mn-lt"/>
                        </a:rPr>
                        <a:t> script</a:t>
                      </a:r>
                      <a:r>
                        <a:rPr lang="en-US" sz="1800" kern="1200" dirty="0">
                          <a:latin typeface="+mn-lt"/>
                        </a:rPr>
                        <a:t> from</a:t>
                      </a:r>
                      <a:r>
                        <a:rPr lang="en-US" sz="1800" kern="1200" baseline="0" dirty="0">
                          <a:latin typeface="+mn-lt"/>
                        </a:rPr>
                        <a:t> TAM </a:t>
                      </a:r>
                      <a:r>
                        <a:rPr lang="en-US" sz="1800" kern="1200" dirty="0">
                          <a:latin typeface="+mn-lt"/>
                        </a:rPr>
                        <a:t>and answering student questions)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10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xmlns="" val="10001"/>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Distribute test materials</a:t>
                      </a:r>
                      <a:endParaRPr lang="en-US" sz="1800" kern="1200" dirty="0">
                        <a:solidFill>
                          <a:schemeClr val="tx1"/>
                        </a:solidFill>
                        <a:latin typeface="+mn-lt"/>
                        <a:ea typeface="+mn-ea"/>
                        <a:cs typeface="+mn-cs"/>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xmlns="" val="10002"/>
                  </a:ext>
                </a:extLst>
              </a:tr>
              <a:tr h="2600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latin typeface="+mn-lt"/>
                        </a:rPr>
                        <a:t>ELA/CSLA </a:t>
                      </a:r>
                      <a:r>
                        <a:rPr lang="en-US" sz="1800" baseline="0" dirty="0">
                          <a:latin typeface="+mn-lt"/>
                        </a:rPr>
                        <a:t>unit testing time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Math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latin typeface="+mn-lt"/>
                        </a:rPr>
                        <a:t>ES/MS Science</a:t>
                      </a:r>
                      <a:r>
                        <a:rPr lang="en-US" sz="1800" baseline="0" dirty="0">
                          <a:latin typeface="+mn-lt"/>
                        </a:rPr>
                        <a:t>/Social Studies unit testing time</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a:latin typeface="+mn-lt"/>
                        </a:rPr>
                        <a:t>HS </a:t>
                      </a:r>
                      <a:r>
                        <a:rPr lang="en-US" sz="1800" dirty="0" smtClean="0">
                          <a:latin typeface="+mn-lt"/>
                        </a:rPr>
                        <a:t>Science/Social Studies</a:t>
                      </a:r>
                      <a:r>
                        <a:rPr lang="en-US" sz="1800" baseline="0" dirty="0" smtClean="0">
                          <a:latin typeface="+mn-lt"/>
                        </a:rPr>
                        <a:t> </a:t>
                      </a:r>
                      <a:r>
                        <a:rPr lang="en-US" sz="1800" baseline="0" dirty="0">
                          <a:latin typeface="+mn-lt"/>
                        </a:rPr>
                        <a:t>unit testing time</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90-110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mn-lt"/>
                        </a:rPr>
                        <a:t>65 minutes</a:t>
                      </a:r>
                      <a:endParaRPr lang="en-US" sz="1800" dirty="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80 minutes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50 minutes</a:t>
                      </a:r>
                      <a:endParaRPr lang="en-US" sz="1800" dirty="0">
                        <a:solidFill>
                          <a:schemeClr val="tx1"/>
                        </a:solidFill>
                        <a:latin typeface="+mn-lt"/>
                      </a:endParaRPr>
                    </a:p>
                  </a:txBody>
                  <a:tcPr marT="91440" marB="91440" anchor="ctr"/>
                </a:tc>
                <a:extLst>
                  <a:ext uri="{0D108BD9-81ED-4DB2-BD59-A6C34878D82A}">
                    <a16:rowId xmlns:a16="http://schemas.microsoft.com/office/drawing/2014/main" xmlns="" val="10003"/>
                  </a:ext>
                </a:extLst>
              </a:tr>
              <a:tr h="29731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Complete end-of-unit activities, including closing units</a:t>
                      </a:r>
                      <a:r>
                        <a:rPr lang="en-US" sz="1800" baseline="0" dirty="0">
                          <a:latin typeface="+mn-lt"/>
                        </a:rPr>
                        <a:t> </a:t>
                      </a:r>
                      <a:r>
                        <a:rPr lang="en-US" sz="1800" dirty="0">
                          <a:latin typeface="+mn-lt"/>
                        </a:rPr>
                        <a:t>and collecting test materials</a:t>
                      </a:r>
                      <a:endParaRPr lang="en-US" sz="1800" dirty="0">
                        <a:solidFill>
                          <a:schemeClr val="tx1"/>
                        </a:solidFill>
                        <a:latin typeface="+mn-lt"/>
                      </a:endParaRPr>
                    </a:p>
                  </a:txBody>
                  <a:tcPr marT="91440" marB="91440" anchor="ct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5–15 minutes (recommended)</a:t>
                      </a:r>
                      <a:endParaRPr lang="en-US" sz="1800" dirty="0">
                        <a:solidFill>
                          <a:schemeClr val="tx1"/>
                        </a:solidFill>
                        <a:latin typeface="+mn-lt"/>
                      </a:endParaRPr>
                    </a:p>
                  </a:txBody>
                  <a:tcPr marT="91440" marB="9144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4206049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Guidelines for Administration Time</a:t>
            </a:r>
          </a:p>
        </p:txBody>
      </p:sp>
      <p:sp>
        <p:nvSpPr>
          <p:cNvPr id="2" name="Content Placeholder 1"/>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Schedule the entire amount of unit testing time</a:t>
            </a:r>
            <a:endParaRPr lang="en-US" u="sng" dirty="0">
              <a:solidFill>
                <a:sysClr val="windowText" lastClr="000000"/>
              </a:solidFill>
              <a:latin typeface="+mn-lt"/>
            </a:endParaRPr>
          </a:p>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Once the unit testing time is met, the unit must end</a:t>
            </a:r>
          </a:p>
          <a:p>
            <a:pPr lvl="1">
              <a:buClr>
                <a:sysClr val="windowText" lastClr="000000"/>
              </a:buClr>
              <a:defRPr/>
            </a:pPr>
            <a:r>
              <a:rPr lang="en-US" dirty="0">
                <a:solidFill>
                  <a:sysClr val="windowText" lastClr="000000"/>
                </a:solidFill>
              </a:rPr>
              <a:t>A student may </a:t>
            </a:r>
            <a:r>
              <a:rPr lang="en-US" b="1" dirty="0">
                <a:solidFill>
                  <a:sysClr val="windowText" lastClr="000000"/>
                </a:solidFill>
              </a:rPr>
              <a:t>only </a:t>
            </a:r>
            <a:r>
              <a:rPr lang="en-US" dirty="0">
                <a:solidFill>
                  <a:sysClr val="windowText" lastClr="000000"/>
                </a:solidFill>
              </a:rPr>
              <a:t>be allowed an extended time accommodation if listed in his or her IEP, 504, or EL plan</a:t>
            </a:r>
          </a:p>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If all students complete testing before the unit testing time is met, the unit may be ended (no minimum testing time)</a:t>
            </a:r>
          </a:p>
          <a:p>
            <a:endParaRPr lang="en-US" dirty="0"/>
          </a:p>
        </p:txBody>
      </p:sp>
    </p:spTree>
    <p:extLst>
      <p:ext uri="{BB962C8B-B14F-4D97-AF65-F5344CB8AC3E}">
        <p14:creationId xmlns:p14="http://schemas.microsoft.com/office/powerpoint/2010/main" val="2753856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979682639"/>
              </p:ext>
            </p:extLst>
          </p:nvPr>
        </p:nvGraphicFramePr>
        <p:xfrm>
          <a:off x="81453" y="920483"/>
          <a:ext cx="8973770" cy="5882640"/>
        </p:xfrm>
        <a:graphic>
          <a:graphicData uri="http://schemas.openxmlformats.org/drawingml/2006/table">
            <a:tbl>
              <a:tblPr firstRow="1" bandRow="1">
                <a:tableStyleId>{F5AB1C69-6EDB-4FF4-983F-18BD219EF322}</a:tableStyleId>
              </a:tblPr>
              <a:tblGrid>
                <a:gridCol w="2676503">
                  <a:extLst>
                    <a:ext uri="{9D8B030D-6E8A-4147-A177-3AD203B41FA5}">
                      <a16:colId xmlns:a16="http://schemas.microsoft.com/office/drawing/2014/main" xmlns="" val="20000"/>
                    </a:ext>
                  </a:extLst>
                </a:gridCol>
                <a:gridCol w="2676503">
                  <a:extLst>
                    <a:ext uri="{9D8B030D-6E8A-4147-A177-3AD203B41FA5}">
                      <a16:colId xmlns:a16="http://schemas.microsoft.com/office/drawing/2014/main" xmlns="" val="20001"/>
                    </a:ext>
                  </a:extLst>
                </a:gridCol>
                <a:gridCol w="1810382">
                  <a:extLst>
                    <a:ext uri="{9D8B030D-6E8A-4147-A177-3AD203B41FA5}">
                      <a16:colId xmlns:a16="http://schemas.microsoft.com/office/drawing/2014/main" xmlns="" val="20002"/>
                    </a:ext>
                  </a:extLst>
                </a:gridCol>
                <a:gridCol w="1810382">
                  <a:extLst>
                    <a:ext uri="{9D8B030D-6E8A-4147-A177-3AD203B41FA5}">
                      <a16:colId xmlns:a16="http://schemas.microsoft.com/office/drawing/2014/main" xmlns="" val="20003"/>
                    </a:ext>
                  </a:extLst>
                </a:gridCol>
              </a:tblGrid>
              <a:tr h="189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solidFill>
                      <a:schemeClr val="tx2"/>
                    </a:solidFill>
                  </a:tcPr>
                </a:tc>
                <a:extLst>
                  <a:ext uri="{0D108BD9-81ED-4DB2-BD59-A6C34878D82A}">
                    <a16:rowId xmlns:a16="http://schemas.microsoft.com/office/drawing/2014/main" xmlns="" val="10000"/>
                  </a:ext>
                </a:extLst>
              </a:tr>
              <a:tr h="0">
                <a:tc rowSpan="3">
                  <a:txBody>
                    <a:bodyPr/>
                    <a:lstStyle/>
                    <a:p>
                      <a:r>
                        <a:rPr lang="en-US" dirty="0">
                          <a:latin typeface="+mn-lt"/>
                        </a:rPr>
                        <a:t>Math Grades 3-5</a:t>
                      </a:r>
                    </a:p>
                  </a:txBody>
                  <a:tcPr marT="91440" marB="91440" anchor="ctr"/>
                </a:tc>
                <a:tc>
                  <a:txBody>
                    <a:bodyPr/>
                    <a:lstStyle/>
                    <a:p>
                      <a:pPr algn="ctr"/>
                      <a:r>
                        <a:rPr lang="en-US" dirty="0">
                          <a:latin typeface="+mn-lt"/>
                        </a:rPr>
                        <a:t>Unit 1</a:t>
                      </a:r>
                    </a:p>
                  </a:txBody>
                  <a:tcPr marT="91440" marB="91440" anchor="ctr"/>
                </a:tc>
                <a:tc>
                  <a:txBody>
                    <a:bodyPr/>
                    <a:lstStyle/>
                    <a:p>
                      <a:pPr algn="ct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xmlns="" val="10001"/>
                  </a:ext>
                </a:extLst>
              </a:tr>
              <a:tr h="0">
                <a:tc vMerge="1">
                  <a:txBody>
                    <a:bodyPr/>
                    <a:lstStyle/>
                    <a:p>
                      <a:endParaRPr lang="en-US"/>
                    </a:p>
                  </a:txBody>
                  <a:tcPr/>
                </a:tc>
                <a:tc>
                  <a:txBody>
                    <a:bodyPr/>
                    <a:lstStyle/>
                    <a:p>
                      <a:pPr algn="ctr"/>
                      <a:r>
                        <a:rPr lang="en-US" dirty="0">
                          <a:latin typeface="+mn-lt"/>
                        </a:rPr>
                        <a:t>Unit 2</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xmlns="" val="10002"/>
                  </a:ext>
                </a:extLst>
              </a:tr>
              <a:tr h="0">
                <a:tc vMerge="1">
                  <a:txBody>
                    <a:bodyPr/>
                    <a:lstStyle/>
                    <a:p>
                      <a:endParaRPr lang="en-US"/>
                    </a:p>
                  </a:txBody>
                  <a:tcPr/>
                </a:tc>
                <a:tc>
                  <a:txBody>
                    <a:bodyPr/>
                    <a:lstStyle/>
                    <a:p>
                      <a:pPr algn="ctr"/>
                      <a:r>
                        <a:rPr lang="en-US" dirty="0">
                          <a:latin typeface="+mn-lt"/>
                        </a:rPr>
                        <a:t>Unit 3</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latin typeface="+mn-lt"/>
                        </a:rPr>
                        <a:t>Non-calculator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xmlns="" val="10003"/>
                  </a:ext>
                </a:extLst>
              </a:tr>
              <a:tr h="0">
                <a:tc rowSpan="3">
                  <a:txBody>
                    <a:bodyPr/>
                    <a:lstStyle/>
                    <a:p>
                      <a:r>
                        <a:rPr lang="en-US" dirty="0">
                          <a:latin typeface="+mn-lt"/>
                        </a:rPr>
                        <a:t>ELA Grades 3-5, incl. CSLA Grades 3-4</a:t>
                      </a: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xmlns="" val="10004"/>
                  </a:ext>
                </a:extLst>
              </a:tr>
              <a:tr h="30480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xmlns="" val="10005"/>
                  </a:ext>
                </a:extLst>
              </a:tr>
              <a:tr h="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dirty="0">
                          <a:solidFill>
                            <a:schemeClr val="tx1"/>
                          </a:solidFill>
                          <a:latin typeface="+mn-lt"/>
                        </a:rPr>
                        <a:t>90</a:t>
                      </a:r>
                    </a:p>
                  </a:txBody>
                  <a:tcPr marT="91440" marB="91440" anchor="ctr"/>
                </a:tc>
                <a:extLst>
                  <a:ext uri="{0D108BD9-81ED-4DB2-BD59-A6C34878D82A}">
                    <a16:rowId xmlns:a16="http://schemas.microsoft.com/office/drawing/2014/main" xmlns="" val="10006"/>
                  </a:ext>
                </a:extLst>
              </a:tr>
              <a:tr h="457200">
                <a:tc rowSpan="3">
                  <a:txBody>
                    <a:bodyPr/>
                    <a:lstStyle/>
                    <a:p>
                      <a:r>
                        <a:rPr lang="en-US" dirty="0">
                          <a:latin typeface="+mn-lt"/>
                        </a:rPr>
                        <a:t>Social</a:t>
                      </a:r>
                      <a:r>
                        <a:rPr lang="en-US" baseline="0" dirty="0">
                          <a:latin typeface="+mn-lt"/>
                        </a:rPr>
                        <a:t> Studies Grade 4</a:t>
                      </a:r>
                      <a:endParaRPr lang="en-US" dirty="0">
                        <a:latin typeface="+mn-lt"/>
                      </a:endParaRPr>
                    </a:p>
                  </a:txBody>
                  <a:tcPr marT="91440" marB="91440" anchor="ct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xmlns="" val="10007"/>
                  </a:ext>
                </a:extLst>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2</a:t>
                      </a:r>
                    </a:p>
                  </a:txBody>
                  <a:tcPr marT="91440" marB="91440" anchor="ctr">
                    <a:solidFill>
                      <a:srgbClr val="F0F0F0"/>
                    </a:solidFill>
                  </a:tcPr>
                </a:tc>
                <a:tc vMerge="1">
                  <a:txBody>
                    <a:bodyPr/>
                    <a:lstStyle/>
                    <a:p>
                      <a:endParaRPr lang="en-US" dirty="0"/>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solidFill>
                      <a:srgbClr val="F0F0F0"/>
                    </a:solidFill>
                  </a:tcPr>
                </a:tc>
                <a:extLst>
                  <a:ext uri="{0D108BD9-81ED-4DB2-BD59-A6C34878D82A}">
                    <a16:rowId xmlns:a16="http://schemas.microsoft.com/office/drawing/2014/main" xmlns="" val="10008"/>
                  </a:ext>
                </a:extLst>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dirty="0">
                          <a:latin typeface="+mn-lt"/>
                        </a:rPr>
                        <a:t>Unit 3</a:t>
                      </a:r>
                    </a:p>
                  </a:txBody>
                  <a:tcPr marT="91440" marB="91440" anchor="ctr">
                    <a:solidFill>
                      <a:srgbClr val="E1E1E1"/>
                    </a:solidFill>
                  </a:tcPr>
                </a:tc>
                <a:tc vMerge="1">
                  <a:txBody>
                    <a:bodyPr/>
                    <a:lstStyle/>
                    <a:p>
                      <a:endParaRPr lang="en-US" dirty="0"/>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solidFill>
                      <a:srgbClr val="E1E1E1"/>
                    </a:solidFill>
                  </a:tcPr>
                </a:tc>
                <a:extLst>
                  <a:ext uri="{0D108BD9-81ED-4DB2-BD59-A6C34878D82A}">
                    <a16:rowId xmlns:a16="http://schemas.microsoft.com/office/drawing/2014/main" xmlns="" val="10009"/>
                  </a:ext>
                </a:extLst>
              </a:tr>
              <a:tr h="457200">
                <a:tc rowSpan="3">
                  <a:txBody>
                    <a:bodyPr/>
                    <a:lstStyle/>
                    <a:p>
                      <a:r>
                        <a:rPr lang="en-US" dirty="0">
                          <a:latin typeface="+mn-lt"/>
                        </a:rPr>
                        <a:t>Science Grade 5</a:t>
                      </a:r>
                    </a:p>
                  </a:txBody>
                  <a:tcPr marT="91440" marB="91440" anchor="ctr">
                    <a:solidFill>
                      <a:srgbClr val="F0F0F0"/>
                    </a:solidFill>
                  </a:tcPr>
                </a:tc>
                <a:tc>
                  <a:txBody>
                    <a:bodyPr/>
                    <a:lstStyle/>
                    <a:p>
                      <a:pPr algn="ctr"/>
                      <a:r>
                        <a:rPr lang="en-US" dirty="0">
                          <a:latin typeface="+mn-lt"/>
                        </a:rPr>
                        <a:t>Unit 1</a:t>
                      </a:r>
                    </a:p>
                  </a:txBody>
                  <a:tcPr marT="91440" marB="91440" anchor="ctr">
                    <a:solidFill>
                      <a:srgbClr val="F0F0F0"/>
                    </a:solidFill>
                  </a:tcPr>
                </a:tc>
                <a:tc rowSpan="3">
                  <a:txBody>
                    <a:bodyPr/>
                    <a:lstStyle/>
                    <a:p>
                      <a:pPr algn="ctr"/>
                      <a:endParaRPr lang="en-US" dirty="0">
                        <a:latin typeface="+mn-lt"/>
                      </a:endParaRPr>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solidFill>
                      <a:srgbClr val="F0F0F0"/>
                    </a:solidFill>
                  </a:tcPr>
                </a:tc>
                <a:extLst>
                  <a:ext uri="{0D108BD9-81ED-4DB2-BD59-A6C34878D82A}">
                    <a16:rowId xmlns:a16="http://schemas.microsoft.com/office/drawing/2014/main" xmlns="" val="10010"/>
                  </a:ext>
                </a:extLst>
              </a:tr>
              <a:tr h="30480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xmlns="" val="10011"/>
                  </a:ext>
                </a:extLst>
              </a:tr>
              <a:tr h="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xmlns="" val="10012"/>
                  </a:ext>
                </a:extLst>
              </a:tr>
            </a:tbl>
          </a:graphicData>
        </a:graphic>
      </p:graphicFrame>
      <p:sp>
        <p:nvSpPr>
          <p:cNvPr id="3" name="Title 2"/>
          <p:cNvSpPr>
            <a:spLocks noGrp="1"/>
          </p:cNvSpPr>
          <p:nvPr>
            <p:ph type="title"/>
          </p:nvPr>
        </p:nvSpPr>
        <p:spPr/>
        <p:txBody>
          <a:bodyPr/>
          <a:lstStyle/>
          <a:p>
            <a:r>
              <a:rPr lang="en-US" dirty="0"/>
              <a:t>Unit Testing Times: Grades 3-5</a:t>
            </a:r>
          </a:p>
        </p:txBody>
      </p:sp>
      <p:sp>
        <p:nvSpPr>
          <p:cNvPr id="7" name="Flowchart: Punched Tape 6"/>
          <p:cNvSpPr/>
          <p:nvPr/>
        </p:nvSpPr>
        <p:spPr>
          <a:xfrm>
            <a:off x="7602245" y="458353"/>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2672415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32699289"/>
              </p:ext>
            </p:extLst>
          </p:nvPr>
        </p:nvGraphicFramePr>
        <p:xfrm>
          <a:off x="90784" y="1405677"/>
          <a:ext cx="8973770" cy="4480560"/>
        </p:xfrm>
        <a:graphic>
          <a:graphicData uri="http://schemas.openxmlformats.org/drawingml/2006/table">
            <a:tbl>
              <a:tblPr firstRow="1" bandRow="1">
                <a:tableStyleId>{F5AB1C69-6EDB-4FF4-983F-18BD219EF322}</a:tableStyleId>
              </a:tblPr>
              <a:tblGrid>
                <a:gridCol w="2676503">
                  <a:extLst>
                    <a:ext uri="{9D8B030D-6E8A-4147-A177-3AD203B41FA5}">
                      <a16:colId xmlns:a16="http://schemas.microsoft.com/office/drawing/2014/main" xmlns="" val="20000"/>
                    </a:ext>
                  </a:extLst>
                </a:gridCol>
                <a:gridCol w="2676503">
                  <a:extLst>
                    <a:ext uri="{9D8B030D-6E8A-4147-A177-3AD203B41FA5}">
                      <a16:colId xmlns:a16="http://schemas.microsoft.com/office/drawing/2014/main" xmlns="" val="20001"/>
                    </a:ext>
                  </a:extLst>
                </a:gridCol>
                <a:gridCol w="1810382">
                  <a:extLst>
                    <a:ext uri="{9D8B030D-6E8A-4147-A177-3AD203B41FA5}">
                      <a16:colId xmlns:a16="http://schemas.microsoft.com/office/drawing/2014/main" xmlns="" val="20002"/>
                    </a:ext>
                  </a:extLst>
                </a:gridCol>
                <a:gridCol w="1810382">
                  <a:extLst>
                    <a:ext uri="{9D8B030D-6E8A-4147-A177-3AD203B41FA5}">
                      <a16:colId xmlns:a16="http://schemas.microsoft.com/office/drawing/2014/main" xmlns="" val="20003"/>
                    </a:ext>
                  </a:extLst>
                </a:gridCol>
              </a:tblGrid>
              <a:tr h="189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a:latin typeface="+mn-lt"/>
                        </a:rPr>
                        <a:t>Assessment</a:t>
                      </a:r>
                      <a:endParaRPr lang="en-US" sz="1800" b="1" kern="1200" dirty="0">
                        <a:solidFill>
                          <a:schemeClr val="bg1"/>
                        </a:solidFill>
                        <a:latin typeface="+mn-lt"/>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bg1"/>
                          </a:solidFill>
                          <a:latin typeface="+mn-lt"/>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Section</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latin typeface="+mn-lt"/>
                        </a:rPr>
                        <a:t>Minutes</a:t>
                      </a:r>
                    </a:p>
                  </a:txBody>
                  <a:tcPr anchor="ctr">
                    <a:solidFill>
                      <a:schemeClr val="tx2"/>
                    </a:solidFill>
                  </a:tcPr>
                </a:tc>
                <a:extLst>
                  <a:ext uri="{0D108BD9-81ED-4DB2-BD59-A6C34878D82A}">
                    <a16:rowId xmlns:a16="http://schemas.microsoft.com/office/drawing/2014/main" xmlns="" val="10000"/>
                  </a:ext>
                </a:extLst>
              </a:tr>
              <a:tr h="0">
                <a:tc rowSpan="3">
                  <a:txBody>
                    <a:bodyPr/>
                    <a:lstStyle/>
                    <a:p>
                      <a:r>
                        <a:rPr lang="en-US" sz="1800" dirty="0">
                          <a:latin typeface="+mn-lt"/>
                        </a:rPr>
                        <a:t>ELA Grades 6-8</a:t>
                      </a:r>
                    </a:p>
                  </a:txBody>
                  <a:tcPr marT="91440" marB="91440" anchor="ctr"/>
                </a:tc>
                <a:tc>
                  <a:txBody>
                    <a:bodyPr/>
                    <a:lstStyle/>
                    <a:p>
                      <a:pPr algn="ctr"/>
                      <a:r>
                        <a:rPr lang="en-US" sz="1800" dirty="0">
                          <a:latin typeface="+mn-lt"/>
                        </a:rPr>
                        <a:t>Unit 1</a:t>
                      </a:r>
                    </a:p>
                  </a:txBody>
                  <a:tcPr marT="91440" marB="91440" anchor="ctr"/>
                </a:tc>
                <a:tc rowSpan="3">
                  <a:txBody>
                    <a:bodyPr/>
                    <a:lstStyle/>
                    <a:p>
                      <a:pPr algn="ctr"/>
                      <a:endParaRPr lang="en-US" sz="1800" dirty="0">
                        <a:latin typeface="+mn-lt"/>
                      </a:endParaRPr>
                    </a:p>
                  </a:txBody>
                  <a:tcPr marT="91440" marB="91440" anchor="ctr"/>
                </a:tc>
                <a:tc>
                  <a:txBody>
                    <a:bodyPr/>
                    <a:lstStyle/>
                    <a:p>
                      <a:pPr algn="ctr"/>
                      <a:r>
                        <a:rPr lang="en-US" sz="1800" dirty="0">
                          <a:solidFill>
                            <a:schemeClr val="tx1"/>
                          </a:solidFill>
                          <a:latin typeface="+mn-lt"/>
                        </a:rPr>
                        <a:t>110</a:t>
                      </a:r>
                    </a:p>
                  </a:txBody>
                  <a:tcPr marT="91440" marB="91440" anchor="ctr"/>
                </a:tc>
                <a:extLst>
                  <a:ext uri="{0D108BD9-81ED-4DB2-BD59-A6C34878D82A}">
                    <a16:rowId xmlns:a16="http://schemas.microsoft.com/office/drawing/2014/main" xmlns="" val="10001"/>
                  </a:ext>
                </a:extLst>
              </a:tr>
              <a:tr h="304800">
                <a:tc vMerge="1">
                  <a:txBody>
                    <a:bodyPr/>
                    <a:lstStyle/>
                    <a:p>
                      <a:endParaRPr lang="en-US"/>
                    </a:p>
                  </a:txBody>
                  <a:tcPr/>
                </a:tc>
                <a:tc>
                  <a:txBody>
                    <a:bodyPr/>
                    <a:lstStyle/>
                    <a:p>
                      <a:pPr algn="ctr"/>
                      <a:r>
                        <a:rPr lang="en-US" sz="1800" dirty="0">
                          <a:latin typeface="+mn-lt"/>
                        </a:rPr>
                        <a:t>Unit 2</a:t>
                      </a:r>
                    </a:p>
                  </a:txBody>
                  <a:tcPr marT="91440" marB="91440" anchor="ctr"/>
                </a:tc>
                <a:tc vMerge="1">
                  <a:txBody>
                    <a:bodyPr/>
                    <a:lstStyle/>
                    <a:p>
                      <a:endParaRPr lang="en-US" dirty="0"/>
                    </a:p>
                  </a:txBody>
                  <a:tcPr marT="91440" marB="91440" anchor="ctr"/>
                </a:tc>
                <a:tc>
                  <a:txBody>
                    <a:bodyPr/>
                    <a:lstStyle/>
                    <a:p>
                      <a:pPr algn="ctr"/>
                      <a:r>
                        <a:rPr lang="en-US" sz="1800" dirty="0">
                          <a:solidFill>
                            <a:schemeClr val="tx1"/>
                          </a:solidFill>
                          <a:latin typeface="+mn-lt"/>
                        </a:rPr>
                        <a:t>110</a:t>
                      </a:r>
                    </a:p>
                  </a:txBody>
                  <a:tcPr marT="91440" marB="91440" anchor="ctr"/>
                </a:tc>
                <a:extLst>
                  <a:ext uri="{0D108BD9-81ED-4DB2-BD59-A6C34878D82A}">
                    <a16:rowId xmlns:a16="http://schemas.microsoft.com/office/drawing/2014/main" xmlns="" val="10002"/>
                  </a:ext>
                </a:extLst>
              </a:tr>
              <a:tr h="0">
                <a:tc vMerge="1">
                  <a:txBody>
                    <a:bodyPr/>
                    <a:lstStyle/>
                    <a:p>
                      <a:endParaRPr lang="en-US"/>
                    </a:p>
                  </a:txBody>
                  <a:tcPr/>
                </a:tc>
                <a:tc>
                  <a:txBody>
                    <a:bodyPr/>
                    <a:lstStyle/>
                    <a:p>
                      <a:pPr algn="ctr"/>
                      <a:r>
                        <a:rPr lang="en-US" sz="1800" dirty="0">
                          <a:latin typeface="+mn-lt"/>
                        </a:rPr>
                        <a:t>Unit 3</a:t>
                      </a:r>
                    </a:p>
                  </a:txBody>
                  <a:tcPr marT="91440" marB="91440" anchor="ctr"/>
                </a:tc>
                <a:tc vMerge="1">
                  <a:txBody>
                    <a:bodyPr/>
                    <a:lstStyle/>
                    <a:p>
                      <a:endParaRPr lang="en-US" dirty="0"/>
                    </a:p>
                  </a:txBody>
                  <a:tcPr marT="91440" marB="91440" anchor="ctr"/>
                </a:tc>
                <a:tc>
                  <a:txBody>
                    <a:bodyPr/>
                    <a:lstStyle/>
                    <a:p>
                      <a:pPr algn="ctr"/>
                      <a:r>
                        <a:rPr lang="en-US" sz="1800" dirty="0">
                          <a:solidFill>
                            <a:schemeClr val="tx1"/>
                          </a:solidFill>
                          <a:latin typeface="+mn-lt"/>
                        </a:rPr>
                        <a:t>110</a:t>
                      </a:r>
                    </a:p>
                  </a:txBody>
                  <a:tcPr marT="91440" marB="91440" anchor="ctr"/>
                </a:tc>
                <a:extLst>
                  <a:ext uri="{0D108BD9-81ED-4DB2-BD59-A6C34878D82A}">
                    <a16:rowId xmlns:a16="http://schemas.microsoft.com/office/drawing/2014/main" xmlns="" val="10003"/>
                  </a:ext>
                </a:extLst>
              </a:tr>
              <a:tr h="457200">
                <a:tc rowSpan="3">
                  <a:txBody>
                    <a:bodyPr/>
                    <a:lstStyle/>
                    <a:p>
                      <a:r>
                        <a:rPr lang="en-US" sz="1800" dirty="0">
                          <a:latin typeface="+mn-lt"/>
                        </a:rPr>
                        <a:t>Social</a:t>
                      </a:r>
                      <a:r>
                        <a:rPr lang="en-US" sz="1800" baseline="0" dirty="0">
                          <a:latin typeface="+mn-lt"/>
                        </a:rPr>
                        <a:t> Studies Grade 7</a:t>
                      </a:r>
                      <a:endParaRPr lang="en-US" sz="1800" dirty="0">
                        <a:latin typeface="+mn-lt"/>
                      </a:endParaRPr>
                    </a:p>
                  </a:txBody>
                  <a:tcPr marT="91440" marB="91440" anchor="ctr"/>
                </a:tc>
                <a:tc>
                  <a:txBody>
                    <a:bodyPr/>
                    <a:lstStyle/>
                    <a:p>
                      <a:pPr algn="ctr"/>
                      <a:r>
                        <a:rPr lang="en-US" sz="1800" dirty="0">
                          <a:latin typeface="+mn-lt"/>
                        </a:rPr>
                        <a:t>Unit 1</a:t>
                      </a:r>
                    </a:p>
                  </a:txBody>
                  <a:tcPr marT="91440" marB="91440" anchor="ctr"/>
                </a:tc>
                <a:tc rowSpan="3">
                  <a:txBody>
                    <a:bodyPr/>
                    <a:lstStyle/>
                    <a:p>
                      <a:pPr algn="ctr"/>
                      <a:endParaRPr lang="en-US" sz="1800" dirty="0">
                        <a:latin typeface="+mn-lt"/>
                      </a:endParaRP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xmlns="" val="10004"/>
                  </a:ext>
                </a:extLst>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sz="1800" dirty="0">
                          <a:latin typeface="+mn-lt"/>
                        </a:rPr>
                        <a:t>Unit 2</a:t>
                      </a:r>
                    </a:p>
                  </a:txBody>
                  <a:tcPr marT="91440" marB="91440" anchor="ctr">
                    <a:solidFill>
                      <a:srgbClr val="E1E1E1"/>
                    </a:solidFill>
                  </a:tcPr>
                </a:tc>
                <a:tc vMerge="1">
                  <a:txBody>
                    <a:bodyPr/>
                    <a:lstStyle/>
                    <a:p>
                      <a:endParaRPr lang="en-US" dirty="0"/>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solidFill>
                      <a:srgbClr val="E1E1E1"/>
                    </a:solidFill>
                  </a:tcPr>
                </a:tc>
                <a:extLst>
                  <a:ext uri="{0D108BD9-81ED-4DB2-BD59-A6C34878D82A}">
                    <a16:rowId xmlns:a16="http://schemas.microsoft.com/office/drawing/2014/main" xmlns="" val="10005"/>
                  </a:ext>
                </a:extLst>
              </a:tr>
              <a:tr h="228600">
                <a:tc vMerge="1">
                  <a:txBody>
                    <a:bodyPr/>
                    <a:lstStyle/>
                    <a:p>
                      <a:endParaRPr lang="en-US" dirty="0">
                        <a:latin typeface="Trebuchet MS" panose="020B0603020202020204" pitchFamily="34" charset="0"/>
                      </a:endParaRPr>
                    </a:p>
                  </a:txBody>
                  <a:tcPr marT="91440" marB="91440" anchor="ctr"/>
                </a:tc>
                <a:tc>
                  <a:txBody>
                    <a:bodyPr/>
                    <a:lstStyle/>
                    <a:p>
                      <a:pPr algn="ctr"/>
                      <a:r>
                        <a:rPr lang="en-US" sz="1800" dirty="0">
                          <a:latin typeface="+mn-lt"/>
                        </a:rPr>
                        <a:t>Unit 3</a:t>
                      </a:r>
                    </a:p>
                  </a:txBody>
                  <a:tcPr marT="91440" marB="91440" anchor="ctr">
                    <a:solidFill>
                      <a:srgbClr val="F0F0F0"/>
                    </a:solidFill>
                  </a:tcPr>
                </a:tc>
                <a:tc vMerge="1">
                  <a:txBody>
                    <a:bodyPr/>
                    <a:lstStyle/>
                    <a:p>
                      <a:endParaRPr lang="en-US" dirty="0"/>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solidFill>
                      <a:srgbClr val="F0F0F0"/>
                    </a:solidFill>
                  </a:tcPr>
                </a:tc>
                <a:extLst>
                  <a:ext uri="{0D108BD9-81ED-4DB2-BD59-A6C34878D82A}">
                    <a16:rowId xmlns:a16="http://schemas.microsoft.com/office/drawing/2014/main" xmlns="" val="10006"/>
                  </a:ext>
                </a:extLst>
              </a:tr>
              <a:tr h="457200">
                <a:tc rowSpan="3">
                  <a:txBody>
                    <a:bodyPr/>
                    <a:lstStyle/>
                    <a:p>
                      <a:r>
                        <a:rPr lang="en-US" sz="1800" dirty="0">
                          <a:latin typeface="+mn-lt"/>
                        </a:rPr>
                        <a:t>Science Grade 8</a:t>
                      </a:r>
                    </a:p>
                  </a:txBody>
                  <a:tcPr marT="91440" marB="91440" anchor="ctr">
                    <a:solidFill>
                      <a:srgbClr val="E1E1E1"/>
                    </a:solidFill>
                  </a:tcPr>
                </a:tc>
                <a:tc>
                  <a:txBody>
                    <a:bodyPr/>
                    <a:lstStyle/>
                    <a:p>
                      <a:pPr algn="ctr"/>
                      <a:r>
                        <a:rPr lang="en-US" sz="1800" dirty="0">
                          <a:latin typeface="+mn-lt"/>
                        </a:rPr>
                        <a:t>Unit 1</a:t>
                      </a:r>
                    </a:p>
                  </a:txBody>
                  <a:tcPr marT="91440" marB="91440" anchor="ctr">
                    <a:solidFill>
                      <a:srgbClr val="E1E1E1"/>
                    </a:solidFill>
                  </a:tcPr>
                </a:tc>
                <a:tc rowSpan="3">
                  <a:txBody>
                    <a:bodyPr/>
                    <a:lstStyle/>
                    <a:p>
                      <a:pPr algn="ctr"/>
                      <a:endParaRPr lang="en-US" sz="1800" dirty="0">
                        <a:latin typeface="+mn-lt"/>
                      </a:endParaRPr>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solidFill>
                      <a:srgbClr val="E1E1E1"/>
                    </a:solidFill>
                  </a:tcPr>
                </a:tc>
                <a:extLst>
                  <a:ext uri="{0D108BD9-81ED-4DB2-BD59-A6C34878D82A}">
                    <a16:rowId xmlns:a16="http://schemas.microsoft.com/office/drawing/2014/main" xmlns="" val="10007"/>
                  </a:ext>
                </a:extLst>
              </a:tr>
              <a:tr h="304800">
                <a:tc vMerge="1">
                  <a:txBody>
                    <a:bodyPr/>
                    <a:lstStyle/>
                    <a:p>
                      <a:endParaRPr lang="en-US"/>
                    </a:p>
                  </a:txBody>
                  <a:tcPr/>
                </a:tc>
                <a:tc>
                  <a:txBody>
                    <a:bodyPr/>
                    <a:lstStyle/>
                    <a:p>
                      <a:pPr algn="ctr"/>
                      <a:r>
                        <a:rPr lang="en-US" sz="1800"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xmlns="" val="10008"/>
                  </a:ext>
                </a:extLst>
              </a:tr>
              <a:tr h="0">
                <a:tc vMerge="1">
                  <a:txBody>
                    <a:bodyPr/>
                    <a:lstStyle/>
                    <a:p>
                      <a:endParaRPr lang="en-US"/>
                    </a:p>
                  </a:txBody>
                  <a:tcPr/>
                </a:tc>
                <a:tc>
                  <a:txBody>
                    <a:bodyPr/>
                    <a:lstStyle/>
                    <a:p>
                      <a:pPr algn="ctr"/>
                      <a:r>
                        <a:rPr lang="en-US" sz="1800"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80</a:t>
                      </a:r>
                    </a:p>
                  </a:txBody>
                  <a:tcPr marT="91440" marB="91440" anchor="ctr"/>
                </a:tc>
                <a:extLst>
                  <a:ext uri="{0D108BD9-81ED-4DB2-BD59-A6C34878D82A}">
                    <a16:rowId xmlns:a16="http://schemas.microsoft.com/office/drawing/2014/main" xmlns="" val="10009"/>
                  </a:ext>
                </a:extLst>
              </a:tr>
            </a:tbl>
          </a:graphicData>
        </a:graphic>
      </p:graphicFrame>
      <p:sp>
        <p:nvSpPr>
          <p:cNvPr id="3" name="Title 2"/>
          <p:cNvSpPr>
            <a:spLocks noGrp="1"/>
          </p:cNvSpPr>
          <p:nvPr>
            <p:ph type="title"/>
          </p:nvPr>
        </p:nvSpPr>
        <p:spPr>
          <a:xfrm>
            <a:off x="274320" y="274320"/>
            <a:ext cx="8711060" cy="710141"/>
          </a:xfrm>
        </p:spPr>
        <p:txBody>
          <a:bodyPr>
            <a:normAutofit fontScale="90000"/>
          </a:bodyPr>
          <a:lstStyle/>
          <a:p>
            <a:r>
              <a:rPr lang="en-US" dirty="0"/>
              <a:t>Unit Testing Times: Grades 6-8 ELA, Science and Social Studies</a:t>
            </a:r>
          </a:p>
        </p:txBody>
      </p:sp>
      <p:sp>
        <p:nvSpPr>
          <p:cNvPr id="7" name="Flowchart: Punched Tape 6"/>
          <p:cNvSpPr/>
          <p:nvPr/>
        </p:nvSpPr>
        <p:spPr>
          <a:xfrm>
            <a:off x="7921554" y="984461"/>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2906166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458160092"/>
              </p:ext>
            </p:extLst>
          </p:nvPr>
        </p:nvGraphicFramePr>
        <p:xfrm>
          <a:off x="81453" y="1373919"/>
          <a:ext cx="8973770" cy="2545995"/>
        </p:xfrm>
        <a:graphic>
          <a:graphicData uri="http://schemas.openxmlformats.org/drawingml/2006/table">
            <a:tbl>
              <a:tblPr firstRow="1" bandRow="1">
                <a:tableStyleId>{F5AB1C69-6EDB-4FF4-983F-18BD219EF322}</a:tableStyleId>
              </a:tblPr>
              <a:tblGrid>
                <a:gridCol w="2676503">
                  <a:extLst>
                    <a:ext uri="{9D8B030D-6E8A-4147-A177-3AD203B41FA5}">
                      <a16:colId xmlns:a16="http://schemas.microsoft.com/office/drawing/2014/main" xmlns="" val="20000"/>
                    </a:ext>
                  </a:extLst>
                </a:gridCol>
                <a:gridCol w="2676503">
                  <a:extLst>
                    <a:ext uri="{9D8B030D-6E8A-4147-A177-3AD203B41FA5}">
                      <a16:colId xmlns:a16="http://schemas.microsoft.com/office/drawing/2014/main" xmlns="" val="20001"/>
                    </a:ext>
                  </a:extLst>
                </a:gridCol>
                <a:gridCol w="1810382">
                  <a:extLst>
                    <a:ext uri="{9D8B030D-6E8A-4147-A177-3AD203B41FA5}">
                      <a16:colId xmlns:a16="http://schemas.microsoft.com/office/drawing/2014/main" xmlns="" val="20002"/>
                    </a:ext>
                  </a:extLst>
                </a:gridCol>
                <a:gridCol w="1810382">
                  <a:extLst>
                    <a:ext uri="{9D8B030D-6E8A-4147-A177-3AD203B41FA5}">
                      <a16:colId xmlns:a16="http://schemas.microsoft.com/office/drawing/2014/main" xmlns="" val="20003"/>
                    </a:ext>
                  </a:extLst>
                </a:gridCol>
              </a:tblGrid>
              <a:tr h="7171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solidFill>
                      <a:schemeClr val="tx2"/>
                    </a:solidFill>
                  </a:tcPr>
                </a:tc>
                <a:extLst>
                  <a:ext uri="{0D108BD9-81ED-4DB2-BD59-A6C34878D82A}">
                    <a16:rowId xmlns:a16="http://schemas.microsoft.com/office/drawing/2014/main" xmlns="" val="10000"/>
                  </a:ext>
                </a:extLst>
              </a:tr>
              <a:tr h="228600">
                <a:tc rowSpan="4">
                  <a:txBody>
                    <a:bodyPr/>
                    <a:lstStyle/>
                    <a:p>
                      <a:r>
                        <a:rPr lang="en-US" dirty="0">
                          <a:latin typeface="+mn-lt"/>
                        </a:rPr>
                        <a:t>Math Grades 6</a:t>
                      </a:r>
                      <a:r>
                        <a:rPr lang="en-US" baseline="0" dirty="0">
                          <a:latin typeface="+mn-lt"/>
                        </a:rPr>
                        <a:t>-</a:t>
                      </a:r>
                      <a:r>
                        <a:rPr lang="en-US" dirty="0">
                          <a:latin typeface="+mn-lt"/>
                        </a:rPr>
                        <a:t>8</a:t>
                      </a:r>
                    </a:p>
                  </a:txBody>
                  <a:tcPr marT="91440" marB="91440" anchor="ctr"/>
                </a:tc>
                <a:tc rowSpan="2">
                  <a:txBody>
                    <a:bodyPr/>
                    <a:lstStyle/>
                    <a:p>
                      <a:r>
                        <a:rPr lang="en-US" dirty="0">
                          <a:latin typeface="+mn-lt"/>
                        </a:rPr>
                        <a:t>Unit 1</a:t>
                      </a:r>
                    </a:p>
                  </a:txBody>
                  <a:tcPr marT="91440" marB="91440" anchor="ctr">
                    <a:solidFill>
                      <a:schemeClr val="bg1">
                        <a:lumMod val="95000"/>
                      </a:schemeClr>
                    </a:solidFill>
                  </a:tcPr>
                </a:tc>
                <a:tc>
                  <a:txBody>
                    <a:bodyPr/>
                    <a:lstStyle/>
                    <a:p>
                      <a:r>
                        <a:rPr lang="en-US" dirty="0">
                          <a:latin typeface="+mn-lt"/>
                        </a:rPr>
                        <a:t>Non-calculator</a:t>
                      </a:r>
                    </a:p>
                  </a:txBody>
                  <a:tcPr marT="91440" marB="91440"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solidFill>
                      <a:schemeClr val="bg1">
                        <a:lumMod val="95000"/>
                      </a:schemeClr>
                    </a:solidFill>
                  </a:tcPr>
                </a:tc>
                <a:extLst>
                  <a:ext uri="{0D108BD9-81ED-4DB2-BD59-A6C34878D82A}">
                    <a16:rowId xmlns:a16="http://schemas.microsoft.com/office/drawing/2014/main" xmlns="" val="10001"/>
                  </a:ext>
                </a:extLst>
              </a:tr>
              <a:tr h="228600">
                <a:tc vMerge="1">
                  <a:txBody>
                    <a:bodyPr/>
                    <a:lstStyle/>
                    <a:p>
                      <a:endParaRPr lang="en-US"/>
                    </a:p>
                  </a:txBody>
                  <a:tcPr/>
                </a:tc>
                <a:tc vMerge="1">
                  <a:txBody>
                    <a:bodyPr/>
                    <a:lstStyle/>
                    <a:p>
                      <a:endParaRPr lang="en-US"/>
                    </a:p>
                  </a:txBody>
                  <a:tcPr/>
                </a:tc>
                <a:tc>
                  <a:txBody>
                    <a:bodyPr/>
                    <a:lstStyle/>
                    <a:p>
                      <a:r>
                        <a:rPr lang="en-US" dirty="0">
                          <a:latin typeface="+mn-lt"/>
                        </a:rPr>
                        <a:t>Calculator</a:t>
                      </a:r>
                    </a:p>
                  </a:txBody>
                  <a:tcPr marT="91440" marB="91440" anchor="ctr"/>
                </a:tc>
                <a:tc vMerge="1">
                  <a:txBody>
                    <a:bodyPr/>
                    <a:lstStyle/>
                    <a:p>
                      <a:endParaRPr lang="en-US"/>
                    </a:p>
                  </a:txBody>
                  <a:tcPr/>
                </a:tc>
                <a:extLst>
                  <a:ext uri="{0D108BD9-81ED-4DB2-BD59-A6C34878D82A}">
                    <a16:rowId xmlns:a16="http://schemas.microsoft.com/office/drawing/2014/main" xmlns="" val="10002"/>
                  </a:ext>
                </a:extLst>
              </a:tr>
              <a:tr h="304800">
                <a:tc vMerge="1">
                  <a:txBody>
                    <a:bodyPr/>
                    <a:lstStyle/>
                    <a:p>
                      <a:endParaRPr lang="en-US"/>
                    </a:p>
                  </a:txBody>
                  <a:tcPr/>
                </a:tc>
                <a:tc>
                  <a:txBody>
                    <a:bodyPr/>
                    <a:lstStyle/>
                    <a:p>
                      <a:r>
                        <a:rPr lang="en-US" dirty="0">
                          <a:latin typeface="+mn-lt"/>
                        </a:rPr>
                        <a:t>Unit 2</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xmlns="" val="10003"/>
                  </a:ext>
                </a:extLst>
              </a:tr>
              <a:tr h="406784">
                <a:tc vMerge="1">
                  <a:txBody>
                    <a:bodyPr/>
                    <a:lstStyle/>
                    <a:p>
                      <a:endParaRPr lang="en-US"/>
                    </a:p>
                  </a:txBody>
                  <a:tcPr/>
                </a:tc>
                <a:tc>
                  <a:txBody>
                    <a:bodyPr/>
                    <a:lstStyle/>
                    <a:p>
                      <a:r>
                        <a:rPr lang="en-US" dirty="0">
                          <a:latin typeface="+mn-lt"/>
                        </a:rPr>
                        <a:t>Unit 3</a:t>
                      </a:r>
                    </a:p>
                  </a:txBody>
                  <a:tcPr marT="91440" marB="91440" anchor="ctr"/>
                </a:tc>
                <a:tc>
                  <a:txBody>
                    <a:bodyPr/>
                    <a:lstStyle/>
                    <a:p>
                      <a:r>
                        <a:rPr lang="en-US" dirty="0">
                          <a:latin typeface="+mn-lt"/>
                        </a:rPr>
                        <a:t>Calculator</a:t>
                      </a:r>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65</a:t>
                      </a:r>
                    </a:p>
                  </a:txBody>
                  <a:tcPr marT="91440" marB="91440" anchor="ctr"/>
                </a:tc>
                <a:extLst>
                  <a:ext uri="{0D108BD9-81ED-4DB2-BD59-A6C34878D82A}">
                    <a16:rowId xmlns:a16="http://schemas.microsoft.com/office/drawing/2014/main" xmlns="" val="10004"/>
                  </a:ext>
                </a:extLst>
              </a:tr>
            </a:tbl>
          </a:graphicData>
        </a:graphic>
      </p:graphicFrame>
      <p:sp>
        <p:nvSpPr>
          <p:cNvPr id="3" name="Title 2"/>
          <p:cNvSpPr>
            <a:spLocks noGrp="1"/>
          </p:cNvSpPr>
          <p:nvPr>
            <p:ph type="title"/>
          </p:nvPr>
        </p:nvSpPr>
        <p:spPr/>
        <p:txBody>
          <a:bodyPr/>
          <a:lstStyle/>
          <a:p>
            <a:r>
              <a:rPr lang="en-US" dirty="0"/>
              <a:t>Unit Testing Times: Grades 6-8 Math</a:t>
            </a:r>
          </a:p>
        </p:txBody>
      </p:sp>
      <p:sp>
        <p:nvSpPr>
          <p:cNvPr id="7" name="Flowchart: Punched Tape 6"/>
          <p:cNvSpPr/>
          <p:nvPr/>
        </p:nvSpPr>
        <p:spPr>
          <a:xfrm>
            <a:off x="7912223" y="921714"/>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193290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Welcome &amp; Agenda</a:t>
            </a:r>
          </a:p>
        </p:txBody>
      </p:sp>
      <p:sp>
        <p:nvSpPr>
          <p:cNvPr id="2" name="Content Placeholder 1"/>
          <p:cNvSpPr>
            <a:spLocks noGrp="1"/>
          </p:cNvSpPr>
          <p:nvPr>
            <p:ph idx="1"/>
          </p:nvPr>
        </p:nvSpPr>
        <p:spPr>
          <a:xfrm>
            <a:off x="628649" y="1463039"/>
            <a:ext cx="8403383" cy="4676503"/>
          </a:xfrm>
          <a:noFill/>
        </p:spPr>
        <p:txBody>
          <a:bodyPr numCol="2">
            <a:noAutofit/>
          </a:bodyPr>
          <a:lstStyle/>
          <a:p>
            <a:pPr marL="285750" indent="-285750">
              <a:lnSpc>
                <a:spcPct val="100000"/>
              </a:lnSpc>
              <a:buClr>
                <a:schemeClr val="tx1"/>
              </a:buClr>
              <a:buFont typeface="Arial" panose="020B0604020202020204" pitchFamily="34" charset="0"/>
              <a:buChar char="•"/>
            </a:pPr>
            <a:r>
              <a:rPr lang="en-US" sz="1800" dirty="0" smtClean="0">
                <a:solidFill>
                  <a:schemeClr val="tx1"/>
                </a:solidFill>
                <a:latin typeface="+mn-lt"/>
              </a:rPr>
              <a:t>General Info </a:t>
            </a:r>
            <a:r>
              <a:rPr lang="en-US" sz="1800" dirty="0">
                <a:solidFill>
                  <a:schemeClr val="tx1"/>
                </a:solidFill>
                <a:latin typeface="+mn-lt"/>
              </a:rPr>
              <a:t>&amp; </a:t>
            </a:r>
            <a:r>
              <a:rPr lang="en-US" sz="1800" dirty="0" smtClean="0">
                <a:solidFill>
                  <a:schemeClr val="tx1"/>
                </a:solidFill>
                <a:latin typeface="+mn-lt"/>
              </a:rPr>
              <a:t>Call-drivers</a:t>
            </a:r>
            <a:endParaRPr lang="en-US" sz="1800" dirty="0">
              <a:solidFill>
                <a:schemeClr val="tx1"/>
              </a:solidFill>
              <a:latin typeface="+mn-lt"/>
            </a:endParaRPr>
          </a:p>
          <a:p>
            <a:pPr marL="285750" indent="-285750">
              <a:lnSpc>
                <a:spcPct val="100000"/>
              </a:lnSpc>
              <a:buClr>
                <a:schemeClr val="tx1"/>
              </a:buClr>
              <a:buFont typeface="Arial" panose="020B0604020202020204" pitchFamily="34" charset="0"/>
              <a:buChar char="•"/>
            </a:pPr>
            <a:r>
              <a:rPr lang="en-US" sz="1800" dirty="0">
                <a:solidFill>
                  <a:schemeClr val="tx1"/>
                </a:solidFill>
                <a:latin typeface="+mn-lt"/>
              </a:rPr>
              <a:t>Timeline &amp; Assessment Structure</a:t>
            </a:r>
          </a:p>
          <a:p>
            <a:pPr marL="285750" indent="-285750">
              <a:lnSpc>
                <a:spcPct val="100000"/>
              </a:lnSpc>
              <a:buClr>
                <a:schemeClr val="tx1"/>
              </a:buClr>
              <a:buFont typeface="Arial" panose="020B0604020202020204" pitchFamily="34" charset="0"/>
              <a:buChar char="•"/>
            </a:pPr>
            <a:r>
              <a:rPr lang="en-US" sz="1800" dirty="0" err="1">
                <a:solidFill>
                  <a:schemeClr val="tx1"/>
                </a:solidFill>
                <a:latin typeface="+mn-lt"/>
              </a:rPr>
              <a:t>PearsonAccess</a:t>
            </a:r>
            <a:r>
              <a:rPr lang="en-US" sz="1800" baseline="30000" dirty="0" err="1">
                <a:solidFill>
                  <a:schemeClr val="tx1"/>
                </a:solidFill>
                <a:latin typeface="+mn-lt"/>
              </a:rPr>
              <a:t>next</a:t>
            </a:r>
            <a:endParaRPr lang="en-US" sz="1800" baseline="30000" dirty="0">
              <a:solidFill>
                <a:schemeClr val="tx1"/>
              </a:solidFill>
              <a:latin typeface="+mn-lt"/>
            </a:endParaRPr>
          </a:p>
          <a:p>
            <a:pPr marL="285750" indent="-285750">
              <a:lnSpc>
                <a:spcPct val="100000"/>
              </a:lnSpc>
              <a:buClr>
                <a:schemeClr val="tx1"/>
              </a:buClr>
              <a:buFont typeface="Arial" panose="020B0604020202020204" pitchFamily="34" charset="0"/>
              <a:buChar char="•"/>
            </a:pPr>
            <a:r>
              <a:rPr lang="en-US" sz="1800" dirty="0">
                <a:solidFill>
                  <a:schemeClr val="tx1"/>
                </a:solidFill>
                <a:latin typeface="+mn-lt"/>
              </a:rPr>
              <a:t>Before Testing</a:t>
            </a:r>
          </a:p>
          <a:p>
            <a:pPr marL="752475" indent="-290513">
              <a:lnSpc>
                <a:spcPct val="100000"/>
              </a:lnSpc>
              <a:buClr>
                <a:schemeClr val="tx1"/>
              </a:buClr>
              <a:buFont typeface="Arial" panose="020B0604020202020204" pitchFamily="34" charset="0"/>
              <a:buChar char="•"/>
            </a:pPr>
            <a:r>
              <a:rPr lang="en-US" sz="1800" dirty="0">
                <a:solidFill>
                  <a:schemeClr val="tx1"/>
                </a:solidFill>
                <a:latin typeface="+mn-lt"/>
              </a:rPr>
              <a:t>Registering Students, Ordering Materials &amp; Setting Up PAnext Test </a:t>
            </a:r>
            <a:r>
              <a:rPr lang="en-US" sz="1800" dirty="0" smtClean="0">
                <a:solidFill>
                  <a:schemeClr val="tx1"/>
                </a:solidFill>
                <a:latin typeface="+mn-lt"/>
              </a:rPr>
              <a:t>Sessions</a:t>
            </a:r>
          </a:p>
          <a:p>
            <a:pPr marL="752475" indent="-290513">
              <a:lnSpc>
                <a:spcPct val="100000"/>
              </a:lnSpc>
              <a:buClr>
                <a:schemeClr val="tx1"/>
              </a:buClr>
              <a:buFont typeface="Arial" panose="020B0604020202020204" pitchFamily="34" charset="0"/>
              <a:buChar char="•"/>
            </a:pPr>
            <a:r>
              <a:rPr lang="en-US" sz="1800" dirty="0" smtClean="0">
                <a:solidFill>
                  <a:schemeClr val="tx1"/>
                </a:solidFill>
                <a:latin typeface="+mn-lt"/>
              </a:rPr>
              <a:t>Technology Overview</a:t>
            </a:r>
          </a:p>
          <a:p>
            <a:pPr marL="752475" indent="-290513">
              <a:lnSpc>
                <a:spcPct val="100000"/>
              </a:lnSpc>
              <a:buClr>
                <a:schemeClr val="tx1"/>
              </a:buClr>
              <a:buFont typeface="Arial" panose="020B0604020202020204" pitchFamily="34" charset="0"/>
              <a:buChar char="•"/>
            </a:pPr>
            <a:r>
              <a:rPr lang="en-US" sz="1800" dirty="0" smtClean="0">
                <a:solidFill>
                  <a:schemeClr val="tx1"/>
                </a:solidFill>
                <a:latin typeface="+mn-lt"/>
              </a:rPr>
              <a:t>Administrative </a:t>
            </a:r>
            <a:r>
              <a:rPr lang="en-US" sz="1800" dirty="0">
                <a:solidFill>
                  <a:schemeClr val="tx1"/>
                </a:solidFill>
                <a:latin typeface="+mn-lt"/>
              </a:rPr>
              <a:t>Considerations, Accessibility Features &amp; Accommodations</a:t>
            </a:r>
          </a:p>
          <a:p>
            <a:pPr marL="752475" indent="-290513">
              <a:lnSpc>
                <a:spcPct val="100000"/>
              </a:lnSpc>
              <a:buClr>
                <a:schemeClr val="tx1"/>
              </a:buClr>
              <a:buFont typeface="Arial" panose="020B0604020202020204" pitchFamily="34" charset="0"/>
              <a:buChar char="•"/>
            </a:pPr>
            <a:r>
              <a:rPr lang="en-US" sz="1800" dirty="0">
                <a:solidFill>
                  <a:schemeClr val="tx1"/>
                </a:solidFill>
                <a:latin typeface="+mn-lt"/>
              </a:rPr>
              <a:t>Testing Environment</a:t>
            </a:r>
          </a:p>
          <a:p>
            <a:pPr marL="752475" indent="-290513">
              <a:lnSpc>
                <a:spcPct val="100000"/>
              </a:lnSpc>
              <a:buClr>
                <a:schemeClr val="tx1"/>
              </a:buClr>
              <a:buFont typeface="Arial" panose="020B0604020202020204" pitchFamily="34" charset="0"/>
              <a:buChar char="•"/>
            </a:pPr>
            <a:r>
              <a:rPr lang="en-US" sz="1800" dirty="0">
                <a:solidFill>
                  <a:schemeClr val="tx1"/>
                </a:solidFill>
                <a:latin typeface="+mn-lt"/>
              </a:rPr>
              <a:t>Receiving Materials &amp; Test </a:t>
            </a:r>
            <a:r>
              <a:rPr lang="en-US" sz="1800" dirty="0" smtClean="0">
                <a:solidFill>
                  <a:schemeClr val="tx1"/>
                </a:solidFill>
                <a:latin typeface="+mn-lt"/>
              </a:rPr>
              <a:t>Security</a:t>
            </a:r>
            <a:endParaRPr lang="en-US" sz="1800" dirty="0">
              <a:solidFill>
                <a:schemeClr val="tx1"/>
              </a:solidFill>
              <a:latin typeface="+mn-lt"/>
            </a:endParaRPr>
          </a:p>
          <a:p>
            <a:pPr marL="330200" indent="-285750">
              <a:buClr>
                <a:schemeClr val="tx1"/>
              </a:buClr>
              <a:buFont typeface="Arial" panose="020B0604020202020204" pitchFamily="34" charset="0"/>
              <a:buChar char="•"/>
            </a:pPr>
            <a:r>
              <a:rPr lang="en-US" sz="1800" dirty="0">
                <a:solidFill>
                  <a:schemeClr val="tx1"/>
                </a:solidFill>
                <a:latin typeface="+mn-lt"/>
              </a:rPr>
              <a:t>During Testing</a:t>
            </a:r>
          </a:p>
          <a:p>
            <a:pPr marL="747712" indent="-285750">
              <a:buClr>
                <a:schemeClr val="tx1"/>
              </a:buClr>
              <a:buFont typeface="Arial" panose="020B0604020202020204" pitchFamily="34" charset="0"/>
              <a:buChar char="•"/>
            </a:pPr>
            <a:r>
              <a:rPr lang="en-US" sz="1800" dirty="0">
                <a:solidFill>
                  <a:schemeClr val="tx1"/>
                </a:solidFill>
                <a:latin typeface="+mn-lt"/>
              </a:rPr>
              <a:t>Administering Tests</a:t>
            </a:r>
          </a:p>
          <a:p>
            <a:pPr marL="747712" indent="-285750">
              <a:buClr>
                <a:schemeClr val="tx1"/>
              </a:buClr>
              <a:buFont typeface="Arial" panose="020B0604020202020204" pitchFamily="34" charset="0"/>
              <a:buChar char="•"/>
            </a:pPr>
            <a:r>
              <a:rPr lang="en-US" sz="1800" dirty="0">
                <a:solidFill>
                  <a:schemeClr val="tx1"/>
                </a:solidFill>
                <a:latin typeface="+mn-lt"/>
              </a:rPr>
              <a:t>Basic Technical Troubleshooting</a:t>
            </a:r>
          </a:p>
          <a:p>
            <a:pPr marL="747712" indent="-285750">
              <a:buClr>
                <a:schemeClr val="tx1"/>
              </a:buClr>
              <a:buFont typeface="Arial" panose="020B0604020202020204" pitchFamily="34" charset="0"/>
              <a:buChar char="•"/>
            </a:pPr>
            <a:r>
              <a:rPr lang="en-US" sz="1800" dirty="0">
                <a:solidFill>
                  <a:schemeClr val="tx1"/>
                </a:solidFill>
                <a:latin typeface="+mn-lt"/>
              </a:rPr>
              <a:t>Make-up Testing</a:t>
            </a:r>
          </a:p>
          <a:p>
            <a:pPr marL="285750" indent="-285750">
              <a:buClr>
                <a:schemeClr val="tx1"/>
              </a:buClr>
              <a:buFont typeface="Arial" panose="020B0604020202020204" pitchFamily="34" charset="0"/>
              <a:buChar char="•"/>
            </a:pPr>
            <a:r>
              <a:rPr lang="en-US" sz="1800" dirty="0">
                <a:solidFill>
                  <a:schemeClr val="tx1"/>
                </a:solidFill>
                <a:latin typeface="+mn-lt"/>
              </a:rPr>
              <a:t>After Testing</a:t>
            </a:r>
          </a:p>
          <a:p>
            <a:pPr marL="688975" lvl="1" indent="-227013">
              <a:buClr>
                <a:schemeClr val="tx1"/>
              </a:buClr>
            </a:pPr>
            <a:r>
              <a:rPr lang="en-US" sz="1800" dirty="0"/>
              <a:t>Returning Materials</a:t>
            </a:r>
          </a:p>
          <a:p>
            <a:pPr marL="688975" lvl="1" indent="-227013">
              <a:buClr>
                <a:schemeClr val="tx1"/>
              </a:buClr>
            </a:pPr>
            <a:r>
              <a:rPr lang="en-US" sz="1800" dirty="0"/>
              <a:t>PAnext Clean-up</a:t>
            </a:r>
          </a:p>
          <a:p>
            <a:pPr marL="285750" indent="-285750">
              <a:buClr>
                <a:schemeClr val="tx1"/>
              </a:buClr>
              <a:buFont typeface="Arial" panose="020B0604020202020204" pitchFamily="34" charset="0"/>
              <a:buChar char="•"/>
            </a:pPr>
            <a:r>
              <a:rPr lang="en-US" sz="1800" dirty="0">
                <a:solidFill>
                  <a:schemeClr val="tx1"/>
                </a:solidFill>
                <a:latin typeface="+mn-lt"/>
              </a:rPr>
              <a:t>Additional Information</a:t>
            </a:r>
          </a:p>
          <a:p>
            <a:pPr marL="285750" indent="-285750">
              <a:buClr>
                <a:schemeClr val="tx1"/>
              </a:buClr>
              <a:buFont typeface="Arial" panose="020B0604020202020204" pitchFamily="34" charset="0"/>
              <a:buChar char="•"/>
            </a:pPr>
            <a:r>
              <a:rPr lang="en-US" sz="1800" dirty="0">
                <a:solidFill>
                  <a:schemeClr val="tx1"/>
                </a:solidFill>
                <a:latin typeface="+mn-lt"/>
              </a:rPr>
              <a:t>Resources &amp; </a:t>
            </a:r>
            <a:r>
              <a:rPr lang="en-US" sz="1800" dirty="0" smtClean="0">
                <a:solidFill>
                  <a:schemeClr val="tx1"/>
                </a:solidFill>
                <a:latin typeface="+mn-lt"/>
              </a:rPr>
              <a:t>Support</a:t>
            </a:r>
            <a:endParaRPr lang="en-US" sz="1800" dirty="0">
              <a:solidFill>
                <a:schemeClr val="tx1"/>
              </a:solidFill>
              <a:latin typeface="+mn-lt"/>
            </a:endParaRPr>
          </a:p>
        </p:txBody>
      </p:sp>
    </p:spTree>
    <p:extLst>
      <p:ext uri="{BB962C8B-B14F-4D97-AF65-F5344CB8AC3E}">
        <p14:creationId xmlns:p14="http://schemas.microsoft.com/office/powerpoint/2010/main" val="3792884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257968190"/>
              </p:ext>
            </p:extLst>
          </p:nvPr>
        </p:nvGraphicFramePr>
        <p:xfrm>
          <a:off x="90784" y="1387014"/>
          <a:ext cx="8973770" cy="3139440"/>
        </p:xfrm>
        <a:graphic>
          <a:graphicData uri="http://schemas.openxmlformats.org/drawingml/2006/table">
            <a:tbl>
              <a:tblPr firstRow="1" bandRow="1">
                <a:tableStyleId>{F5AB1C69-6EDB-4FF4-983F-18BD219EF322}</a:tableStyleId>
              </a:tblPr>
              <a:tblGrid>
                <a:gridCol w="2676503">
                  <a:extLst>
                    <a:ext uri="{9D8B030D-6E8A-4147-A177-3AD203B41FA5}">
                      <a16:colId xmlns:a16="http://schemas.microsoft.com/office/drawing/2014/main" xmlns="" val="20000"/>
                    </a:ext>
                  </a:extLst>
                </a:gridCol>
                <a:gridCol w="2676503">
                  <a:extLst>
                    <a:ext uri="{9D8B030D-6E8A-4147-A177-3AD203B41FA5}">
                      <a16:colId xmlns:a16="http://schemas.microsoft.com/office/drawing/2014/main" xmlns="" val="20001"/>
                    </a:ext>
                  </a:extLst>
                </a:gridCol>
                <a:gridCol w="1810382">
                  <a:extLst>
                    <a:ext uri="{9D8B030D-6E8A-4147-A177-3AD203B41FA5}">
                      <a16:colId xmlns:a16="http://schemas.microsoft.com/office/drawing/2014/main" xmlns="" val="20002"/>
                    </a:ext>
                  </a:extLst>
                </a:gridCol>
                <a:gridCol w="1810382">
                  <a:extLst>
                    <a:ext uri="{9D8B030D-6E8A-4147-A177-3AD203B41FA5}">
                      <a16:colId xmlns:a16="http://schemas.microsoft.com/office/drawing/2014/main" xmlns="" val="20003"/>
                    </a:ext>
                  </a:extLst>
                </a:gridCol>
              </a:tblGrid>
              <a:tr h="1892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kern="1200" dirty="0">
                          <a:latin typeface="+mn-lt"/>
                        </a:rPr>
                        <a:t>Assessment</a:t>
                      </a:r>
                      <a:endParaRPr lang="en-US" sz="2000" b="1" kern="1200" dirty="0">
                        <a:solidFill>
                          <a:schemeClr val="bg1"/>
                        </a:solidFill>
                        <a:latin typeface="+mn-lt"/>
                        <a:ea typeface="+mn-ea"/>
                        <a:cs typeface="+mn-cs"/>
                      </a:endParaRP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bg1"/>
                          </a:solidFill>
                          <a:latin typeface="+mn-lt"/>
                          <a:ea typeface="+mn-ea"/>
                          <a:cs typeface="+mn-cs"/>
                        </a:rPr>
                        <a:t># of Units</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Section</a:t>
                      </a:r>
                    </a:p>
                  </a:txBody>
                  <a:tcPr anchor="ctr">
                    <a:solidFill>
                      <a:schemeClr val="tx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rPr>
                        <a:t>Minutes</a:t>
                      </a:r>
                    </a:p>
                  </a:txBody>
                  <a:tcPr anchor="ctr">
                    <a:solidFill>
                      <a:schemeClr val="tx2"/>
                    </a:solidFill>
                  </a:tcPr>
                </a:tc>
                <a:extLst>
                  <a:ext uri="{0D108BD9-81ED-4DB2-BD59-A6C34878D82A}">
                    <a16:rowId xmlns:a16="http://schemas.microsoft.com/office/drawing/2014/main" xmlns="" val="10000"/>
                  </a:ext>
                </a:extLst>
              </a:tr>
              <a:tr h="457200">
                <a:tc rowSpan="3">
                  <a:txBody>
                    <a:bodyPr/>
                    <a:lstStyle/>
                    <a:p>
                      <a:r>
                        <a:rPr lang="en-US" dirty="0">
                          <a:latin typeface="+mn-lt"/>
                        </a:rPr>
                        <a:t>High School Science</a:t>
                      </a:r>
                    </a:p>
                  </a:txBody>
                  <a:tcPr marT="91440" marB="91440" anchor="ctr">
                    <a:solidFill>
                      <a:srgbClr val="F0F0F0"/>
                    </a:solidFill>
                  </a:tcPr>
                </a:tc>
                <a:tc>
                  <a:txBody>
                    <a:bodyPr/>
                    <a:lstStyle/>
                    <a:p>
                      <a:pPr algn="ctr"/>
                      <a:r>
                        <a:rPr lang="en-US" dirty="0">
                          <a:latin typeface="+mn-lt"/>
                        </a:rPr>
                        <a:t>Unit 1</a:t>
                      </a:r>
                    </a:p>
                  </a:txBody>
                  <a:tcPr marT="91440" marB="91440" anchor="ctr">
                    <a:solidFill>
                      <a:srgbClr val="F0F0F0"/>
                    </a:solidFill>
                  </a:tcPr>
                </a:tc>
                <a:tc rowSpan="3">
                  <a:txBody>
                    <a:bodyPr/>
                    <a:lstStyle/>
                    <a:p>
                      <a:pPr algn="ctr"/>
                      <a:endParaRPr lang="en-US" dirty="0">
                        <a:latin typeface="+mn-lt"/>
                      </a:endParaRPr>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solidFill>
                      <a:srgbClr val="F0F0F0"/>
                    </a:solidFill>
                  </a:tcPr>
                </a:tc>
                <a:extLst>
                  <a:ext uri="{0D108BD9-81ED-4DB2-BD59-A6C34878D82A}">
                    <a16:rowId xmlns:a16="http://schemas.microsoft.com/office/drawing/2014/main" xmlns="" val="10001"/>
                  </a:ext>
                </a:extLst>
              </a:tr>
              <a:tr h="304800">
                <a:tc vMerge="1">
                  <a:txBody>
                    <a:bodyPr/>
                    <a:lstStyle/>
                    <a:p>
                      <a:endParaRPr lang="en-US"/>
                    </a:p>
                  </a:txBody>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xmlns="" val="10002"/>
                  </a:ext>
                </a:extLst>
              </a:tr>
              <a:tr h="0">
                <a:tc vMerge="1">
                  <a:txBody>
                    <a:bodyPr/>
                    <a:lstStyle/>
                    <a:p>
                      <a:endParaRPr lang="en-US"/>
                    </a:p>
                  </a:txBody>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xmlns="" val="10003"/>
                  </a:ext>
                </a:extLst>
              </a:tr>
              <a:tr h="0">
                <a:tc rowSpan="3">
                  <a:txBody>
                    <a:bodyPr/>
                    <a:lstStyle/>
                    <a:p>
                      <a:r>
                        <a:rPr lang="en-US" dirty="0">
                          <a:latin typeface="+mn-lt"/>
                        </a:rPr>
                        <a:t>High School Social Studies</a:t>
                      </a:r>
                    </a:p>
                  </a:txBody>
                  <a:tcPr marT="91440" marB="91440" anchor="ctr">
                    <a:solidFill>
                      <a:srgbClr val="E1E1E1"/>
                    </a:solidFill>
                  </a:tcPr>
                </a:tc>
                <a:tc>
                  <a:txBody>
                    <a:bodyPr/>
                    <a:lstStyle/>
                    <a:p>
                      <a:pPr algn="ctr"/>
                      <a:r>
                        <a:rPr lang="en-US" dirty="0">
                          <a:latin typeface="+mn-lt"/>
                        </a:rPr>
                        <a:t>Unit 1</a:t>
                      </a:r>
                    </a:p>
                  </a:txBody>
                  <a:tcPr marT="91440" marB="91440" anchor="ctr"/>
                </a:tc>
                <a:tc rowSpan="3">
                  <a:txBody>
                    <a:bodyPr/>
                    <a:lstStyle/>
                    <a:p>
                      <a:pPr algn="ctr"/>
                      <a:endParaRPr lang="en-US" dirty="0">
                        <a:latin typeface="+mn-lt"/>
                      </a:endParaRPr>
                    </a:p>
                  </a:txBody>
                  <a:tcPr marT="91440" marB="91440" anchor="ctr">
                    <a:solidFill>
                      <a:srgbClr val="E1E1E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xmlns="" val="1600717932"/>
                  </a:ext>
                </a:extLst>
              </a:tr>
              <a:tr h="0">
                <a:tc vMerge="1">
                  <a:txBody>
                    <a:bodyPr/>
                    <a:lstStyle/>
                    <a:p>
                      <a:endParaRPr lang="en-US"/>
                    </a:p>
                  </a:txBody>
                  <a:tcPr>
                    <a:solidFill>
                      <a:srgbClr val="F0F0F0"/>
                    </a:solidFill>
                  </a:tcPr>
                </a:tc>
                <a:tc>
                  <a:txBody>
                    <a:bodyPr/>
                    <a:lstStyle/>
                    <a:p>
                      <a:pPr algn="ctr"/>
                      <a:r>
                        <a:rPr lang="en-US" dirty="0">
                          <a:latin typeface="+mn-lt"/>
                        </a:rPr>
                        <a:t>Unit 2</a:t>
                      </a:r>
                    </a:p>
                  </a:txBody>
                  <a:tcPr marT="91440" marB="91440" anchor="ctr"/>
                </a:tc>
                <a:tc vMerge="1">
                  <a:txBody>
                    <a:bodyPr/>
                    <a:lstStyle/>
                    <a:p>
                      <a:endParaRPr lang="en-US" dirty="0"/>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xmlns="" val="4025378779"/>
                  </a:ext>
                </a:extLst>
              </a:tr>
              <a:tr h="0">
                <a:tc vMerge="1">
                  <a:txBody>
                    <a:bodyPr/>
                    <a:lstStyle/>
                    <a:p>
                      <a:endParaRPr lang="en-US"/>
                    </a:p>
                  </a:txBody>
                  <a:tcPr>
                    <a:solidFill>
                      <a:srgbClr val="F0F0F0"/>
                    </a:solidFill>
                  </a:tcPr>
                </a:tc>
                <a:tc>
                  <a:txBody>
                    <a:bodyPr/>
                    <a:lstStyle/>
                    <a:p>
                      <a:pPr algn="ctr"/>
                      <a:r>
                        <a:rPr lang="en-US" dirty="0">
                          <a:latin typeface="+mn-lt"/>
                        </a:rPr>
                        <a:t>Unit 3</a:t>
                      </a:r>
                    </a:p>
                  </a:txBody>
                  <a:tcPr marT="91440" marB="91440" anchor="ctr"/>
                </a:tc>
                <a:tc vMerge="1">
                  <a:txBody>
                    <a:bodyPr/>
                    <a:lstStyle/>
                    <a:p>
                      <a:endParaRPr lang="en-US" dirty="0"/>
                    </a:p>
                  </a:txBody>
                  <a:tcPr marT="91440" marB="91440" anchor="ctr">
                    <a:solidFill>
                      <a:srgbClr val="F0F0F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mn-lt"/>
                        </a:rPr>
                        <a:t>50</a:t>
                      </a:r>
                    </a:p>
                  </a:txBody>
                  <a:tcPr marT="91440" marB="91440" anchor="ctr"/>
                </a:tc>
                <a:extLst>
                  <a:ext uri="{0D108BD9-81ED-4DB2-BD59-A6C34878D82A}">
                    <a16:rowId xmlns:a16="http://schemas.microsoft.com/office/drawing/2014/main" xmlns="" val="96133502"/>
                  </a:ext>
                </a:extLst>
              </a:tr>
            </a:tbl>
          </a:graphicData>
        </a:graphic>
      </p:graphicFrame>
      <p:sp>
        <p:nvSpPr>
          <p:cNvPr id="3" name="Title 2"/>
          <p:cNvSpPr>
            <a:spLocks noGrp="1"/>
          </p:cNvSpPr>
          <p:nvPr>
            <p:ph type="title"/>
          </p:nvPr>
        </p:nvSpPr>
        <p:spPr/>
        <p:txBody>
          <a:bodyPr/>
          <a:lstStyle/>
          <a:p>
            <a:r>
              <a:rPr lang="en-US" dirty="0"/>
              <a:t>Unit Testing Times: Grade 11</a:t>
            </a:r>
          </a:p>
        </p:txBody>
      </p:sp>
      <p:sp>
        <p:nvSpPr>
          <p:cNvPr id="7" name="Flowchart: Punched Tape 6"/>
          <p:cNvSpPr/>
          <p:nvPr/>
        </p:nvSpPr>
        <p:spPr>
          <a:xfrm>
            <a:off x="7844841" y="951670"/>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22440399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Guidelines for Breaks</a:t>
            </a:r>
          </a:p>
        </p:txBody>
      </p:sp>
      <p:sp>
        <p:nvSpPr>
          <p:cNvPr id="5" name="Content Placeholder 4"/>
          <p:cNvSpPr>
            <a:spLocks noGrp="1"/>
          </p:cNvSpPr>
          <p:nvPr>
            <p:ph idx="1"/>
          </p:nvPr>
        </p:nvSpPr>
        <p:spPr/>
        <p:txBody>
          <a:bodyPr>
            <a:noAutofit/>
          </a:bodyPr>
          <a:lstStyle/>
          <a:p>
            <a:pPr>
              <a:buClr>
                <a:sysClr val="windowText" lastClr="000000"/>
              </a:buClr>
              <a:defRPr/>
            </a:pPr>
            <a:r>
              <a:rPr lang="en-US" dirty="0">
                <a:solidFill>
                  <a:sysClr val="windowText" lastClr="000000"/>
                </a:solidFill>
                <a:latin typeface="+mn-lt"/>
              </a:rPr>
              <a:t>Between units, scheduled breaks may occur</a:t>
            </a:r>
          </a:p>
          <a:p>
            <a:pPr lvl="1" indent="-342900">
              <a:buClr>
                <a:sysClr val="windowText" lastClr="000000"/>
              </a:buClr>
              <a:defRPr/>
            </a:pPr>
            <a:endParaRPr lang="en-US" sz="1600" dirty="0">
              <a:solidFill>
                <a:sysClr val="windowText" lastClr="000000"/>
              </a:solidFill>
            </a:endParaRPr>
          </a:p>
          <a:p>
            <a:pPr lvl="1" indent="-342900">
              <a:buClr>
                <a:sysClr val="windowText" lastClr="000000"/>
              </a:buClr>
              <a:defRPr/>
            </a:pPr>
            <a:endParaRPr lang="en-US" sz="1600" dirty="0">
              <a:solidFill>
                <a:sysClr val="windowText" lastClr="000000"/>
              </a:solidFill>
            </a:endParaRPr>
          </a:p>
          <a:p>
            <a:pPr lvl="1" indent="-342900">
              <a:buClr>
                <a:sysClr val="windowText" lastClr="000000"/>
              </a:buClr>
              <a:defRPr/>
            </a:pPr>
            <a:endParaRPr lang="en-US" sz="1600" dirty="0">
              <a:solidFill>
                <a:sysClr val="windowText" lastClr="000000"/>
              </a:solidFill>
            </a:endParaRPr>
          </a:p>
          <a:p>
            <a:pPr lvl="1" indent="-342900">
              <a:buClr>
                <a:sysClr val="windowText" lastClr="000000"/>
              </a:buClr>
              <a:defRPr/>
            </a:pPr>
            <a:endParaRPr lang="en-US" sz="1600" dirty="0">
              <a:solidFill>
                <a:sysClr val="windowText" lastClr="000000"/>
              </a:solidFill>
            </a:endParaRPr>
          </a:p>
          <a:p>
            <a:pPr lvl="1" indent="-342900">
              <a:buClr>
                <a:sysClr val="windowText" lastClr="000000"/>
              </a:buClr>
              <a:defRPr/>
            </a:pPr>
            <a:endParaRPr lang="en-US" sz="1600" dirty="0">
              <a:solidFill>
                <a:sysClr val="windowText" lastClr="000000"/>
              </a:solidFill>
            </a:endParaRPr>
          </a:p>
          <a:p>
            <a:pPr lvl="1" indent="-342900">
              <a:buClr>
                <a:sysClr val="windowText" lastClr="000000"/>
              </a:buClr>
              <a:defRPr/>
            </a:pPr>
            <a:endParaRPr lang="en-US" sz="1600" dirty="0">
              <a:solidFill>
                <a:sysClr val="windowText" lastClr="000000"/>
              </a:solidFill>
            </a:endParaRPr>
          </a:p>
          <a:p>
            <a:pPr lvl="1" indent="-342900">
              <a:buClr>
                <a:sysClr val="windowText" lastClr="000000"/>
              </a:buClr>
              <a:defRPr/>
            </a:pPr>
            <a:r>
              <a:rPr lang="en-US" dirty="0">
                <a:solidFill>
                  <a:sysClr val="windowText" lastClr="000000"/>
                </a:solidFill>
              </a:rPr>
              <a:t>Students may not have access to cell phones during scheduled breaks</a:t>
            </a:r>
          </a:p>
          <a:p>
            <a:pPr>
              <a:buClr>
                <a:sysClr val="windowText" lastClr="000000"/>
              </a:buClr>
              <a:defRPr/>
            </a:pPr>
            <a:r>
              <a:rPr lang="en-US" dirty="0">
                <a:solidFill>
                  <a:sysClr val="windowText" lastClr="000000"/>
                </a:solidFill>
                <a:latin typeface="+mn-lt"/>
              </a:rPr>
              <a:t>During units, short “stand-and-stretch” breaks may be permitted at the discretion of the Test Administrator</a:t>
            </a:r>
          </a:p>
          <a:p>
            <a:pPr lvl="1">
              <a:buClr>
                <a:sysClr val="windowText" lastClr="000000"/>
              </a:buClr>
              <a:defRPr/>
            </a:pPr>
            <a:r>
              <a:rPr lang="en-US" dirty="0">
                <a:solidFill>
                  <a:sysClr val="windowText" lastClr="000000"/>
                </a:solidFill>
              </a:rPr>
              <a:t>Time stops for the unit, but only for up to 3 minutes</a:t>
            </a:r>
          </a:p>
          <a:p>
            <a:pPr lvl="1">
              <a:buClr>
                <a:sysClr val="windowText" lastClr="000000"/>
              </a:buClr>
              <a:defRPr/>
            </a:pPr>
            <a:r>
              <a:rPr lang="en-US" dirty="0">
                <a:solidFill>
                  <a:sysClr val="windowText" lastClr="000000"/>
                </a:solidFill>
              </a:rPr>
              <a:t>If you know you will take the 3 minute break, add the time into the timing box at the beginning</a:t>
            </a:r>
          </a:p>
          <a:p>
            <a:endParaRPr lang="en-US" dirty="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04905191"/>
              </p:ext>
            </p:extLst>
          </p:nvPr>
        </p:nvGraphicFramePr>
        <p:xfrm>
          <a:off x="1308671" y="2007656"/>
          <a:ext cx="4725880" cy="1483360"/>
        </p:xfrm>
        <a:graphic>
          <a:graphicData uri="http://schemas.openxmlformats.org/drawingml/2006/table">
            <a:tbl>
              <a:tblPr firstRow="1" bandRow="1">
                <a:tableStyleId>{F5AB1C69-6EDB-4FF4-983F-18BD219EF322}</a:tableStyleId>
              </a:tblPr>
              <a:tblGrid>
                <a:gridCol w="198268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tblGrid>
              <a:tr h="370840">
                <a:tc>
                  <a:txBody>
                    <a:bodyPr/>
                    <a:lstStyle/>
                    <a:p>
                      <a:pPr algn="ctr"/>
                      <a:r>
                        <a:rPr lang="en-US" dirty="0">
                          <a:latin typeface="+mn-lt"/>
                        </a:rPr>
                        <a:t>Activity</a:t>
                      </a:r>
                    </a:p>
                  </a:txBody>
                  <a:tcPr>
                    <a:solidFill>
                      <a:schemeClr val="tx2"/>
                    </a:solidFill>
                  </a:tcPr>
                </a:tc>
                <a:tc>
                  <a:txBody>
                    <a:bodyPr/>
                    <a:lstStyle/>
                    <a:p>
                      <a:pPr algn="ctr"/>
                      <a:r>
                        <a:rPr lang="en-US" dirty="0">
                          <a:latin typeface="+mn-lt"/>
                        </a:rPr>
                        <a:t>Time</a:t>
                      </a:r>
                    </a:p>
                  </a:txBody>
                  <a:tcPr>
                    <a:solidFill>
                      <a:schemeClr val="tx2"/>
                    </a:solidFill>
                  </a:tcPr>
                </a:tc>
                <a:extLst>
                  <a:ext uri="{0D108BD9-81ED-4DB2-BD59-A6C34878D82A}">
                    <a16:rowId xmlns:a16="http://schemas.microsoft.com/office/drawing/2014/main" xmlns="" val="10000"/>
                  </a:ext>
                </a:extLst>
              </a:tr>
              <a:tr h="370840">
                <a:tc>
                  <a:txBody>
                    <a:bodyPr/>
                    <a:lstStyle/>
                    <a:p>
                      <a:r>
                        <a:rPr lang="en-US" dirty="0">
                          <a:latin typeface="+mn-lt"/>
                        </a:rPr>
                        <a:t>Unit 1</a:t>
                      </a:r>
                    </a:p>
                  </a:txBody>
                  <a:tcPr/>
                </a:tc>
                <a:tc>
                  <a:txBody>
                    <a:bodyPr/>
                    <a:lstStyle/>
                    <a:p>
                      <a:pPr algn="ctr"/>
                      <a:r>
                        <a:rPr lang="en-US" sz="1800" dirty="0">
                          <a:latin typeface="+mn-lt"/>
                        </a:rPr>
                        <a:t>8:00 a.m. – 10:00 a.m.</a:t>
                      </a:r>
                      <a:endParaRPr lang="en-US" dirty="0">
                        <a:latin typeface="+mn-lt"/>
                      </a:endParaRPr>
                    </a:p>
                  </a:txBody>
                  <a:tcPr/>
                </a:tc>
                <a:extLst>
                  <a:ext uri="{0D108BD9-81ED-4DB2-BD59-A6C34878D82A}">
                    <a16:rowId xmlns:a16="http://schemas.microsoft.com/office/drawing/2014/main" xmlns="" val="10001"/>
                  </a:ext>
                </a:extLst>
              </a:tr>
              <a:tr h="370840">
                <a:tc>
                  <a:txBody>
                    <a:bodyPr/>
                    <a:lstStyle/>
                    <a:p>
                      <a:r>
                        <a:rPr lang="en-US" dirty="0">
                          <a:latin typeface="+mn-lt"/>
                        </a:rPr>
                        <a:t>Scheduled Break</a:t>
                      </a:r>
                    </a:p>
                  </a:txBody>
                  <a:tcPr/>
                </a:tc>
                <a:tc>
                  <a:txBody>
                    <a:bodyPr/>
                    <a:lstStyle/>
                    <a:p>
                      <a:pPr algn="ctr"/>
                      <a:r>
                        <a:rPr lang="en-US" sz="1800" dirty="0">
                          <a:latin typeface="+mn-lt"/>
                        </a:rPr>
                        <a:t>10:00 a.m. – 10:15 a.m.</a:t>
                      </a:r>
                      <a:endParaRPr lang="en-US" dirty="0">
                        <a:latin typeface="+mn-lt"/>
                      </a:endParaRPr>
                    </a:p>
                  </a:txBody>
                  <a:tcPr/>
                </a:tc>
                <a:extLst>
                  <a:ext uri="{0D108BD9-81ED-4DB2-BD59-A6C34878D82A}">
                    <a16:rowId xmlns:a16="http://schemas.microsoft.com/office/drawing/2014/main" xmlns="" val="10002"/>
                  </a:ext>
                </a:extLst>
              </a:tr>
              <a:tr h="370840">
                <a:tc>
                  <a:txBody>
                    <a:bodyPr/>
                    <a:lstStyle/>
                    <a:p>
                      <a:r>
                        <a:rPr lang="en-US" dirty="0">
                          <a:latin typeface="+mn-lt"/>
                        </a:rPr>
                        <a:t>Unit 2</a:t>
                      </a:r>
                    </a:p>
                  </a:txBody>
                  <a:tcPr/>
                </a:tc>
                <a:tc>
                  <a:txBody>
                    <a:bodyPr/>
                    <a:lstStyle/>
                    <a:p>
                      <a:pPr algn="ctr"/>
                      <a:r>
                        <a:rPr lang="en-US" sz="1800" dirty="0">
                          <a:latin typeface="+mn-lt"/>
                        </a:rPr>
                        <a:t>10:15 a.m. – 12:15 p.m.</a:t>
                      </a:r>
                      <a:endParaRPr lang="en-US" dirty="0">
                        <a:latin typeface="+mn-lt"/>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013089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Scheduling Considerations</a:t>
            </a:r>
          </a:p>
        </p:txBody>
      </p:sp>
      <p:sp>
        <p:nvSpPr>
          <p:cNvPr id="2" name="Content Placeholder 1"/>
          <p:cNvSpPr>
            <a:spLocks noGrp="1"/>
          </p:cNvSpPr>
          <p:nvPr>
            <p:ph idx="1"/>
          </p:nvPr>
        </p:nvSpPr>
        <p:spPr/>
        <p:txBody>
          <a:bodyPr>
            <a:normAutofit fontScale="92500" lnSpcReduction="10000"/>
          </a:bodyPr>
          <a:lstStyle/>
          <a:p>
            <a:pPr marL="342900" indent="-342900">
              <a:buClr>
                <a:sysClr val="windowText" lastClr="000000"/>
              </a:buClr>
              <a:buFont typeface="Arial" panose="020B0604020202020204" pitchFamily="34" charset="0"/>
              <a:buChar char="•"/>
              <a:defRPr/>
            </a:pPr>
            <a:r>
              <a:rPr lang="en-US" dirty="0">
                <a:solidFill>
                  <a:srgbClr val="000000"/>
                </a:solidFill>
                <a:latin typeface="+mn-lt"/>
                <a:ea typeface="Verdana" panose="020B0604030504040204" pitchFamily="34" charset="0"/>
                <a:cs typeface="Verdana" panose="020B0604030504040204" pitchFamily="34" charset="0"/>
              </a:rPr>
              <a:t>Test </a:t>
            </a:r>
            <a:r>
              <a:rPr lang="en-US" dirty="0">
                <a:solidFill>
                  <a:sysClr val="windowText" lastClr="000000"/>
                </a:solidFill>
                <a:latin typeface="+mn-lt"/>
                <a:ea typeface="Verdana" panose="020B0604030504040204" pitchFamily="34" charset="0"/>
                <a:cs typeface="Verdana" panose="020B0604030504040204" pitchFamily="34" charset="0"/>
              </a:rPr>
              <a:t>units must be administered to students in consecutive order</a:t>
            </a:r>
          </a:p>
          <a:p>
            <a:pPr lvl="1" indent="-342900">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All content areas</a:t>
            </a:r>
          </a:p>
          <a:p>
            <a:pPr lvl="1" indent="-342900">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Includes make-up testing</a:t>
            </a:r>
          </a:p>
          <a:p>
            <a:pPr marL="342900" indent="-342900">
              <a:buClr>
                <a:sysClr val="windowText" lastClr="000000"/>
              </a:buClr>
              <a:buFont typeface="Arial" panose="020B0604020202020204" pitchFamily="34" charset="0"/>
              <a:buChar char="•"/>
              <a:defRPr/>
            </a:pPr>
            <a:r>
              <a:rPr lang="en-US" dirty="0">
                <a:solidFill>
                  <a:srgbClr val="000000"/>
                </a:solidFill>
                <a:latin typeface="+mn-lt"/>
                <a:ea typeface="Verdana" panose="020B0604030504040204" pitchFamily="34" charset="0"/>
                <a:cs typeface="Verdana" panose="020B0604030504040204" pitchFamily="34" charset="0"/>
              </a:rPr>
              <a:t>Excluding make-ups, determine</a:t>
            </a:r>
          </a:p>
          <a:p>
            <a:pPr lvl="1">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one content area will be completed before beginning the next, or if testing will alternate between the content areas </a:t>
            </a:r>
          </a:p>
          <a:p>
            <a:pPr lvl="1">
              <a:buClr>
                <a:sysClr val="windowText" lastClr="000000"/>
              </a:buClr>
              <a:defRPr/>
            </a:pPr>
            <a:r>
              <a:rPr lang="en-US" dirty="0">
                <a:solidFill>
                  <a:srgbClr val="000000"/>
                </a:solidFill>
                <a:ea typeface="Verdana" panose="020B0604030504040204" pitchFamily="34" charset="0"/>
                <a:cs typeface="Verdana" panose="020B0604030504040204" pitchFamily="34" charset="0"/>
              </a:rPr>
              <a:t>Whether the district will condense testing or spread throughout the testing window</a:t>
            </a:r>
          </a:p>
          <a:p>
            <a:pPr lvl="1">
              <a:buClr>
                <a:sysClr val="windowText" lastClr="000000"/>
              </a:buClr>
              <a:defRPr/>
            </a:pPr>
            <a:r>
              <a:rPr lang="en-US" dirty="0">
                <a:solidFill>
                  <a:srgbClr val="000000"/>
                </a:solidFill>
                <a:ea typeface="Verdana" panose="020B0604030504040204" pitchFamily="34" charset="0"/>
                <a:cs typeface="Verdana" panose="020B0604030504040204" pitchFamily="34" charset="0"/>
              </a:rPr>
              <a:t>How many </a:t>
            </a:r>
            <a:r>
              <a:rPr lang="en-US" dirty="0">
                <a:solidFill>
                  <a:sysClr val="windowText" lastClr="000000"/>
                </a:solidFill>
                <a:ea typeface="Verdana" panose="020B0604030504040204" pitchFamily="34" charset="0"/>
                <a:cs typeface="Verdana" panose="020B0604030504040204" pitchFamily="34" charset="0"/>
              </a:rPr>
              <a:t>units </a:t>
            </a:r>
            <a:r>
              <a:rPr lang="en-US" dirty="0">
                <a:solidFill>
                  <a:srgbClr val="000000"/>
                </a:solidFill>
                <a:ea typeface="Verdana" panose="020B0604030504040204" pitchFamily="34" charset="0"/>
                <a:cs typeface="Verdana" panose="020B0604030504040204" pitchFamily="34" charset="0"/>
              </a:rPr>
              <a:t>will be taken by students per day</a:t>
            </a:r>
            <a:endParaRPr lang="en-US" dirty="0">
              <a:solidFill>
                <a:sysClr val="windowText" lastClr="000000"/>
              </a:solidFill>
              <a:ea typeface="Verdana" panose="020B0604030504040204" pitchFamily="34" charset="0"/>
              <a:cs typeface="Verdana" panose="020B0604030504040204" pitchFamily="34" charset="0"/>
            </a:endParaRPr>
          </a:p>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ea typeface="Verdana" panose="020B0604030504040204" pitchFamily="34" charset="0"/>
                <a:cs typeface="Verdana" panose="020B0604030504040204" pitchFamily="34" charset="0"/>
              </a:rPr>
              <a:t>All tests must be completed by April 26</a:t>
            </a:r>
          </a:p>
          <a:p>
            <a:pPr lvl="1">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extra days at the end of the window to account for cancellations due to snow or other unexpected closures</a:t>
            </a:r>
          </a:p>
          <a:p>
            <a:pPr lvl="1">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Plan time for make-up testing</a:t>
            </a:r>
            <a:endParaRPr lang="en-US" dirty="0">
              <a:solidFill>
                <a:sysClr val="windowText" lastClr="000000"/>
              </a:solidFill>
            </a:endParaRPr>
          </a:p>
          <a:p>
            <a:endParaRPr lang="en-US" dirty="0"/>
          </a:p>
        </p:txBody>
      </p:sp>
    </p:spTree>
    <p:extLst>
      <p:ext uri="{BB962C8B-B14F-4D97-AF65-F5344CB8AC3E}">
        <p14:creationId xmlns:p14="http://schemas.microsoft.com/office/powerpoint/2010/main" val="34646170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Scheduling Considerations</a:t>
            </a:r>
          </a:p>
        </p:txBody>
      </p:sp>
      <p:sp>
        <p:nvSpPr>
          <p:cNvPr id="2" name="Content Placeholder 1"/>
          <p:cNvSpPr>
            <a:spLocks noGrp="1"/>
          </p:cNvSpPr>
          <p:nvPr>
            <p:ph idx="1"/>
          </p:nvPr>
        </p:nvSpPr>
        <p:spPr>
          <a:xfrm>
            <a:off x="628650" y="1463040"/>
            <a:ext cx="8095472" cy="4351338"/>
          </a:xfrm>
        </p:spPr>
        <p:txBody>
          <a:bodyPr>
            <a:noAutofit/>
          </a:bodyPr>
          <a:lstStyle/>
          <a:p>
            <a:pPr>
              <a:spcBef>
                <a:spcPts val="0"/>
              </a:spcBef>
              <a:buClr>
                <a:sysClr val="windowText" lastClr="000000"/>
              </a:buClr>
              <a:defRPr/>
            </a:pPr>
            <a:r>
              <a:rPr lang="en-US" sz="1800" b="1" dirty="0">
                <a:solidFill>
                  <a:sysClr val="windowText" lastClr="000000"/>
                </a:solidFill>
                <a:latin typeface="+mn-lt"/>
                <a:ea typeface="Verdana" panose="020B0604030504040204" pitchFamily="34" charset="0"/>
                <a:cs typeface="Verdana" panose="020B0604030504040204" pitchFamily="34" charset="0"/>
              </a:rPr>
              <a:t>Paper-based testing</a:t>
            </a:r>
          </a:p>
          <a:p>
            <a:pPr lvl="1" indent="-342900">
              <a:spcBef>
                <a:spcPts val="0"/>
              </a:spcBef>
              <a:buClr>
                <a:sysClr val="windowText" lastClr="000000"/>
              </a:buClr>
              <a:defRPr/>
            </a:pPr>
            <a:r>
              <a:rPr lang="en-US" sz="1800" dirty="0">
                <a:solidFill>
                  <a:sysClr val="windowText" lastClr="000000"/>
                </a:solidFill>
                <a:ea typeface="Verdana" panose="020B0604030504040204" pitchFamily="34" charset="0"/>
                <a:cs typeface="Verdana" panose="020B0604030504040204" pitchFamily="34" charset="0"/>
              </a:rPr>
              <a:t>PBT window does not open until April 8, 2019</a:t>
            </a:r>
          </a:p>
          <a:p>
            <a:pPr lvl="2" indent="-342900">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Exception: Three week high school window can open as early as March 25</a:t>
            </a:r>
          </a:p>
          <a:p>
            <a:pPr lvl="1" indent="-342900">
              <a:spcBef>
                <a:spcPts val="0"/>
              </a:spcBef>
              <a:buClr>
                <a:sysClr val="windowText" lastClr="000000"/>
              </a:buClr>
              <a:defRPr/>
            </a:pPr>
            <a:r>
              <a:rPr lang="en-US" sz="1800" dirty="0">
                <a:solidFill>
                  <a:sysClr val="windowText" lastClr="000000"/>
                </a:solidFill>
                <a:ea typeface="Verdana" panose="020B0604030504040204" pitchFamily="34" charset="0"/>
                <a:cs typeface="Verdana" panose="020B0604030504040204" pitchFamily="34" charset="0"/>
              </a:rPr>
              <a:t>A school must administer the same unit to all PBT students within the same day (e.g., all Grade 4 Math Unit I on Tuesday)</a:t>
            </a:r>
          </a:p>
          <a:p>
            <a:pPr lvl="1">
              <a:spcBef>
                <a:spcPts val="0"/>
              </a:spcBef>
              <a:buClr>
                <a:sysClr val="windowText" lastClr="000000"/>
              </a:buClr>
              <a:defRPr/>
            </a:pPr>
            <a:r>
              <a:rPr lang="en-US" sz="1800" dirty="0">
                <a:solidFill>
                  <a:sysClr val="windowText" lastClr="000000"/>
                </a:solidFill>
                <a:ea typeface="Verdana" panose="020B0604030504040204" pitchFamily="34" charset="0"/>
                <a:cs typeface="Verdana" panose="020B0604030504040204" pitchFamily="34" charset="0"/>
              </a:rPr>
              <a:t>Schools must have the grade level appropriate calculator (grades 6-8) if administering math on paper</a:t>
            </a:r>
          </a:p>
          <a:p>
            <a:pPr lvl="1">
              <a:spcBef>
                <a:spcPts val="0"/>
              </a:spcBef>
              <a:buClr>
                <a:sysClr val="windowText" lastClr="000000"/>
              </a:buClr>
              <a:defRPr/>
            </a:pPr>
            <a:r>
              <a:rPr lang="en-US" sz="1800" dirty="0">
                <a:solidFill>
                  <a:sysClr val="windowText" lastClr="000000"/>
                </a:solidFill>
                <a:ea typeface="Verdana" panose="020B0604030504040204" pitchFamily="34" charset="0"/>
                <a:cs typeface="Verdana" panose="020B0604030504040204" pitchFamily="34" charset="0"/>
              </a:rPr>
              <a:t>CBT accommodations should be administered on the paper schedule</a:t>
            </a:r>
          </a:p>
          <a:p>
            <a:pPr>
              <a:spcBef>
                <a:spcPts val="0"/>
              </a:spcBef>
              <a:buClr>
                <a:sysClr val="windowText" lastClr="000000"/>
              </a:buClr>
              <a:defRPr/>
            </a:pPr>
            <a:r>
              <a:rPr lang="en-US" sz="1800" b="1" dirty="0">
                <a:solidFill>
                  <a:srgbClr val="000000"/>
                </a:solidFill>
                <a:latin typeface="+mn-lt"/>
                <a:ea typeface="Verdana" panose="020B0604030504040204" pitchFamily="34" charset="0"/>
                <a:cs typeface="Verdana" panose="020B0604030504040204" pitchFamily="34" charset="0"/>
              </a:rPr>
              <a:t>Computer-based testing</a:t>
            </a:r>
          </a:p>
          <a:p>
            <a:pPr lvl="1" indent="-342900">
              <a:spcBef>
                <a:spcPts val="0"/>
              </a:spcBef>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Math and ELA CBT window can open as early as March 18</a:t>
            </a:r>
          </a:p>
          <a:p>
            <a:pPr lvl="2" indent="-342900">
              <a:spcBef>
                <a:spcPts val="0"/>
              </a:spcBef>
              <a:buClr>
                <a:sysClr val="windowText" lastClr="000000"/>
              </a:buClr>
              <a:defRPr/>
            </a:pPr>
            <a:r>
              <a:rPr lang="en-US" dirty="0">
                <a:solidFill>
                  <a:sysClr val="windowText" lastClr="000000"/>
                </a:solidFill>
                <a:ea typeface="Verdana" panose="020B0604030504040204" pitchFamily="34" charset="0"/>
                <a:cs typeface="Verdana" panose="020B0604030504040204" pitchFamily="34" charset="0"/>
              </a:rPr>
              <a:t>Three week high school window can open as early as March 25</a:t>
            </a:r>
          </a:p>
          <a:p>
            <a:pPr lvl="2" indent="-342900">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Elementary and middle school science and social studies CBT window cannot open until April 8</a:t>
            </a:r>
          </a:p>
          <a:p>
            <a:pPr lvl="1" indent="-342900">
              <a:spcBef>
                <a:spcPts val="0"/>
              </a:spcBef>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To the extent </a:t>
            </a:r>
            <a:r>
              <a:rPr lang="en-US" sz="1800" b="1" dirty="0">
                <a:solidFill>
                  <a:srgbClr val="000000"/>
                </a:solidFill>
                <a:ea typeface="Verdana" panose="020B0604030504040204" pitchFamily="34" charset="0"/>
                <a:cs typeface="Verdana" panose="020B0604030504040204" pitchFamily="34" charset="0"/>
              </a:rPr>
              <a:t>possible</a:t>
            </a:r>
            <a:r>
              <a:rPr lang="en-US" sz="1800" dirty="0">
                <a:solidFill>
                  <a:srgbClr val="000000"/>
                </a:solidFill>
                <a:ea typeface="Verdana" panose="020B0604030504040204" pitchFamily="34" charset="0"/>
                <a:cs typeface="Verdana" panose="020B0604030504040204" pitchFamily="34" charset="0"/>
              </a:rPr>
              <a:t>, all students within the school should be assessed at the same time</a:t>
            </a:r>
          </a:p>
          <a:p>
            <a:pPr lvl="2" indent="-342900">
              <a:spcBef>
                <a:spcPts val="0"/>
              </a:spcBef>
              <a:buClr>
                <a:sysClr val="windowText" lastClr="000000"/>
              </a:buClr>
              <a:defRPr/>
            </a:pPr>
            <a:r>
              <a:rPr lang="en-US" dirty="0">
                <a:solidFill>
                  <a:srgbClr val="000000"/>
                </a:solidFill>
                <a:ea typeface="Verdana" panose="020B0604030504040204" pitchFamily="34" charset="0"/>
                <a:cs typeface="Verdana" panose="020B0604030504040204" pitchFamily="34" charset="0"/>
              </a:rPr>
              <a:t>If not possible, all students should be assessed within the shortest timeframe practicable</a:t>
            </a:r>
          </a:p>
          <a:p>
            <a:pPr lvl="1" indent="-342900">
              <a:spcBef>
                <a:spcPts val="0"/>
              </a:spcBef>
              <a:buClr>
                <a:sysClr val="windowText" lastClr="000000"/>
              </a:buClr>
              <a:defRPr/>
            </a:pPr>
            <a:r>
              <a:rPr lang="en-US" sz="1800" dirty="0">
                <a:solidFill>
                  <a:sysClr val="windowText" lastClr="000000"/>
                </a:solidFill>
                <a:ea typeface="Verdana" panose="020B0604030504040204" pitchFamily="34" charset="0"/>
                <a:cs typeface="Verdana" panose="020B0604030504040204" pitchFamily="34" charset="0"/>
              </a:rPr>
              <a:t>PBT accommodations should be administered on the online schedule </a:t>
            </a:r>
          </a:p>
          <a:p>
            <a:pPr>
              <a:spcBef>
                <a:spcPts val="0"/>
              </a:spcBef>
            </a:pPr>
            <a:endParaRPr lang="en-US" sz="1800" dirty="0">
              <a:latin typeface="+mn-lt"/>
            </a:endParaRPr>
          </a:p>
        </p:txBody>
      </p:sp>
    </p:spTree>
    <p:extLst>
      <p:ext uri="{BB962C8B-B14F-4D97-AF65-F5344CB8AC3E}">
        <p14:creationId xmlns:p14="http://schemas.microsoft.com/office/powerpoint/2010/main" val="2710844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US" dirty="0">
                <a:solidFill>
                  <a:schemeClr val="tx1"/>
                </a:solidFill>
              </a:rPr>
              <a:t>Scheduling Considerations</a:t>
            </a:r>
          </a:p>
        </p:txBody>
      </p:sp>
      <p:sp>
        <p:nvSpPr>
          <p:cNvPr id="2" name="Content Placeholder 1"/>
          <p:cNvSpPr>
            <a:spLocks noGrp="1"/>
          </p:cNvSpPr>
          <p:nvPr>
            <p:ph idx="1"/>
          </p:nvPr>
        </p:nvSpPr>
        <p:spPr/>
        <p:txBody>
          <a:bodyPr/>
          <a:lstStyle/>
          <a:p>
            <a:pPr marL="342900" indent="-342900">
              <a:buClr>
                <a:schemeClr val="tx1"/>
              </a:buClr>
              <a:buFont typeface="Arial" panose="020B0604020202020204" pitchFamily="34" charset="0"/>
              <a:buChar char="•"/>
            </a:pPr>
            <a:r>
              <a:rPr lang="en-US" b="0" u="sng" spc="0" dirty="0">
                <a:solidFill>
                  <a:srgbClr val="000000"/>
                </a:solidFill>
                <a:latin typeface="+mn-lt"/>
              </a:rPr>
              <a:t>To the extent possible</a:t>
            </a:r>
            <a:r>
              <a:rPr lang="en-US" b="0" spc="0" dirty="0">
                <a:solidFill>
                  <a:srgbClr val="000000"/>
                </a:solidFill>
                <a:latin typeface="+mn-lt"/>
              </a:rPr>
              <a:t>, a student taking </a:t>
            </a:r>
            <a:r>
              <a:rPr lang="en-US" b="0" spc="0" dirty="0" smtClean="0">
                <a:solidFill>
                  <a:srgbClr val="000000"/>
                </a:solidFill>
                <a:latin typeface="+mn-lt"/>
              </a:rPr>
              <a:t>CoAlt </a:t>
            </a:r>
            <a:r>
              <a:rPr lang="en-US" b="0" spc="0" dirty="0">
                <a:solidFill>
                  <a:srgbClr val="000000"/>
                </a:solidFill>
                <a:latin typeface="+mn-lt"/>
              </a:rPr>
              <a:t>in a content area for which the student is participating in a general education class should be assessed at the same time as their peers to avoid missed </a:t>
            </a:r>
            <a:r>
              <a:rPr lang="en-US" b="0" spc="0" dirty="0" smtClean="0">
                <a:solidFill>
                  <a:srgbClr val="000000"/>
                </a:solidFill>
                <a:latin typeface="+mn-lt"/>
              </a:rPr>
              <a:t>instruction</a:t>
            </a:r>
            <a:r>
              <a:rPr lang="en-US" spc="0" dirty="0" smtClean="0">
                <a:solidFill>
                  <a:srgbClr val="000000"/>
                </a:solidFill>
                <a:latin typeface="+mn-lt"/>
              </a:rPr>
              <a:t> </a:t>
            </a:r>
            <a:endParaRPr lang="en-US" dirty="0">
              <a:solidFill>
                <a:srgbClr val="000000"/>
              </a:solidFill>
              <a:latin typeface="+mn-lt"/>
            </a:endParaRPr>
          </a:p>
          <a:p>
            <a:pPr marL="1028700" lvl="1" indent="-342900">
              <a:buClr>
                <a:schemeClr val="tx1"/>
              </a:buClr>
            </a:pPr>
            <a:r>
              <a:rPr lang="en-US" spc="0" dirty="0" smtClean="0">
                <a:solidFill>
                  <a:srgbClr val="000000"/>
                </a:solidFill>
              </a:rPr>
              <a:t>Ensure students </a:t>
            </a:r>
            <a:r>
              <a:rPr lang="en-US" spc="0" dirty="0">
                <a:solidFill>
                  <a:srgbClr val="000000"/>
                </a:solidFill>
              </a:rPr>
              <a:t>taking these assessments do not miss instruction from their general education </a:t>
            </a:r>
            <a:r>
              <a:rPr lang="en-US" spc="0" dirty="0" smtClean="0">
                <a:solidFill>
                  <a:srgbClr val="000000"/>
                </a:solidFill>
              </a:rPr>
              <a:t>class</a:t>
            </a:r>
            <a:endParaRPr lang="en-US" spc="0" dirty="0">
              <a:solidFill>
                <a:srgbClr val="000000"/>
              </a:solidFill>
            </a:endParaRPr>
          </a:p>
          <a:p>
            <a:pPr>
              <a:buClr>
                <a:schemeClr val="tx1"/>
              </a:buClr>
            </a:pPr>
            <a:endParaRPr lang="en-US" dirty="0">
              <a:solidFill>
                <a:srgbClr val="FF0000"/>
              </a:solidFill>
              <a:latin typeface="+mn-lt"/>
            </a:endParaRPr>
          </a:p>
          <a:p>
            <a:pPr>
              <a:buClr>
                <a:schemeClr val="tx1"/>
              </a:buClr>
            </a:pPr>
            <a:endParaRPr lang="en-US" dirty="0">
              <a:solidFill>
                <a:srgbClr val="FF0000"/>
              </a:solidFill>
              <a:latin typeface="+mn-lt"/>
            </a:endParaRPr>
          </a:p>
        </p:txBody>
      </p:sp>
    </p:spTree>
    <p:extLst>
      <p:ext uri="{BB962C8B-B14F-4D97-AF65-F5344CB8AC3E}">
        <p14:creationId xmlns:p14="http://schemas.microsoft.com/office/powerpoint/2010/main" val="35405075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Scheduling Sessions </a:t>
            </a:r>
          </a:p>
        </p:txBody>
      </p:sp>
      <p:sp>
        <p:nvSpPr>
          <p:cNvPr id="2" name="Content Placeholder 1"/>
          <p:cNvSpPr>
            <a:spLocks noGrp="1"/>
          </p:cNvSpPr>
          <p:nvPr>
            <p:ph idx="1"/>
          </p:nvPr>
        </p:nvSpPr>
        <p:spPr/>
        <p:txBody>
          <a:bodyPr>
            <a:noAutofit/>
          </a:bodyPr>
          <a:lstStyle/>
          <a:p>
            <a:pPr marL="285750" indent="-285750">
              <a:spcBef>
                <a:spcPts val="0"/>
              </a:spcBef>
              <a:buFont typeface="Arial" panose="020B0604020202020204" pitchFamily="34" charset="0"/>
              <a:buChar char="•"/>
              <a:defRPr/>
            </a:pPr>
            <a:r>
              <a:rPr lang="en-US" sz="1800" dirty="0">
                <a:solidFill>
                  <a:sysClr val="windowText" lastClr="000000"/>
                </a:solidFill>
                <a:latin typeface="+mn-lt"/>
              </a:rPr>
              <a:t>If the unit testing time and directions are the same, different grades can be administered in the same room</a:t>
            </a:r>
          </a:p>
          <a:p>
            <a:pPr marL="285750" indent="-285750">
              <a:spcBef>
                <a:spcPts val="0"/>
              </a:spcBef>
              <a:buFont typeface="Arial" panose="020B0604020202020204" pitchFamily="34" charset="0"/>
              <a:buChar char="•"/>
            </a:pPr>
            <a:r>
              <a:rPr lang="en-US" sz="1800" dirty="0">
                <a:solidFill>
                  <a:prstClr val="black"/>
                </a:solidFill>
                <a:latin typeface="+mn-lt"/>
              </a:rPr>
              <a:t>A </a:t>
            </a:r>
            <a:r>
              <a:rPr lang="en-US" sz="1800" b="1" dirty="0">
                <a:solidFill>
                  <a:prstClr val="black"/>
                </a:solidFill>
                <a:latin typeface="+mn-lt"/>
              </a:rPr>
              <a:t>separate</a:t>
            </a:r>
            <a:r>
              <a:rPr lang="en-US" sz="1800" dirty="0">
                <a:solidFill>
                  <a:prstClr val="black"/>
                </a:solidFill>
                <a:latin typeface="+mn-lt"/>
              </a:rPr>
              <a:t> testing environment is needed for: </a:t>
            </a:r>
          </a:p>
          <a:p>
            <a:pPr lvl="1">
              <a:spcBef>
                <a:spcPts val="0"/>
              </a:spcBef>
            </a:pPr>
            <a:r>
              <a:rPr lang="en-US" sz="1800" dirty="0">
                <a:solidFill>
                  <a:prstClr val="black"/>
                </a:solidFill>
              </a:rPr>
              <a:t>Paper-based and computer-based (administration SAY directions and materials are different)</a:t>
            </a:r>
          </a:p>
          <a:p>
            <a:pPr lvl="1">
              <a:spcBef>
                <a:spcPts val="0"/>
              </a:spcBef>
            </a:pPr>
            <a:r>
              <a:rPr lang="en-US" sz="1800" dirty="0">
                <a:solidFill>
                  <a:prstClr val="black"/>
                </a:solidFill>
              </a:rPr>
              <a:t>ELA and mathematics (unit testing times and administration SAY directions are different)</a:t>
            </a:r>
          </a:p>
          <a:p>
            <a:pPr lvl="1">
              <a:spcBef>
                <a:spcPts val="0"/>
              </a:spcBef>
            </a:pPr>
            <a:r>
              <a:rPr lang="en-US" sz="1800" dirty="0">
                <a:solidFill>
                  <a:prstClr val="black"/>
                </a:solidFill>
              </a:rPr>
              <a:t>Directions read aloud in a language other than English</a:t>
            </a:r>
          </a:p>
          <a:p>
            <a:pPr lvl="1">
              <a:spcBef>
                <a:spcPts val="0"/>
              </a:spcBef>
            </a:pPr>
            <a:r>
              <a:rPr lang="en-US" sz="1800" dirty="0">
                <a:solidFill>
                  <a:prstClr val="black"/>
                </a:solidFill>
              </a:rPr>
              <a:t>English tests and Spanish accommodated forms</a:t>
            </a:r>
          </a:p>
          <a:p>
            <a:pPr lvl="1">
              <a:spcBef>
                <a:spcPts val="0"/>
              </a:spcBef>
            </a:pPr>
            <a:r>
              <a:rPr lang="en-US" sz="1800" dirty="0">
                <a:solidFill>
                  <a:prstClr val="black"/>
                </a:solidFill>
              </a:rPr>
              <a:t>Science/social studies and ELA/math (unit testing times and administration SAY directions are different)</a:t>
            </a:r>
          </a:p>
          <a:p>
            <a:pPr lvl="1">
              <a:spcBef>
                <a:spcPts val="0"/>
              </a:spcBef>
            </a:pPr>
            <a:r>
              <a:rPr lang="en-US" sz="1800" dirty="0">
                <a:solidFill>
                  <a:prstClr val="black"/>
                </a:solidFill>
              </a:rPr>
              <a:t>Paper-based science and social studies (materials and administration SAY directions are different)</a:t>
            </a:r>
          </a:p>
          <a:p>
            <a:pPr lvl="1">
              <a:spcBef>
                <a:spcPts val="0"/>
              </a:spcBef>
            </a:pPr>
            <a:r>
              <a:rPr lang="en-US" sz="1800" dirty="0">
                <a:solidFill>
                  <a:prstClr val="black"/>
                </a:solidFill>
              </a:rPr>
              <a:t>High school science/social studies and elementary/middle school science/social studies (different unit times)</a:t>
            </a:r>
          </a:p>
          <a:p>
            <a:pPr lvl="1">
              <a:spcBef>
                <a:spcPts val="0"/>
              </a:spcBef>
            </a:pPr>
            <a:r>
              <a:rPr lang="en-US" sz="1800" dirty="0">
                <a:solidFill>
                  <a:prstClr val="black"/>
                </a:solidFill>
              </a:rPr>
              <a:t>Math grades 3-5 and math grades 6-8 (different administration SAY directions)</a:t>
            </a:r>
          </a:p>
          <a:p>
            <a:pPr lvl="1">
              <a:spcBef>
                <a:spcPts val="0"/>
              </a:spcBef>
            </a:pPr>
            <a:r>
              <a:rPr lang="en-US" sz="1800" dirty="0">
                <a:solidFill>
                  <a:prstClr val="black"/>
                </a:solidFill>
              </a:rPr>
              <a:t>Math grades 6-8 unit 1 and math grades 6-8 units 2 and 3 (different administration SAY directions)</a:t>
            </a:r>
            <a:endParaRPr lang="en-US" sz="1800" dirty="0">
              <a:solidFill>
                <a:sysClr val="windowText" lastClr="000000"/>
              </a:solidFill>
            </a:endParaRPr>
          </a:p>
          <a:p>
            <a:pPr>
              <a:spcBef>
                <a:spcPts val="0"/>
              </a:spcBef>
            </a:pPr>
            <a:endParaRPr lang="en-US" sz="1800" dirty="0">
              <a:latin typeface="+mn-lt"/>
            </a:endParaRPr>
          </a:p>
        </p:txBody>
      </p:sp>
      <p:sp>
        <p:nvSpPr>
          <p:cNvPr id="5" name="Flowchart: Punched Tape 4"/>
          <p:cNvSpPr/>
          <p:nvPr/>
        </p:nvSpPr>
        <p:spPr>
          <a:xfrm>
            <a:off x="7872833" y="948088"/>
            <a:ext cx="1143000" cy="514952"/>
          </a:xfrm>
          <a:prstGeom prst="flowChartPunchedTape">
            <a:avLst/>
          </a:prstGeom>
          <a:solidFill>
            <a:schemeClr val="accent4"/>
          </a:solidFill>
          <a:ln w="25400" cap="flat" cmpd="sng" algn="ctr">
            <a:no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785016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Afternoon Testing	</a:t>
            </a:r>
          </a:p>
        </p:txBody>
      </p:sp>
      <p:sp>
        <p:nvSpPr>
          <p:cNvPr id="2" name="Content Placeholder 1"/>
          <p:cNvSpPr>
            <a:spLocks noGrp="1"/>
          </p:cNvSpPr>
          <p:nvPr>
            <p:ph idx="1"/>
          </p:nvPr>
        </p:nvSpPr>
        <p:spPr/>
        <p:txBody>
          <a:bodyPr>
            <a:normAutofit/>
          </a:bodyPr>
          <a:lstStyle/>
          <a:p>
            <a:pPr marL="457200" indent="-457200">
              <a:buFont typeface="Arial" panose="020B0604020202020204" pitchFamily="34" charset="0"/>
              <a:buChar char="•"/>
              <a:defRPr/>
            </a:pPr>
            <a:r>
              <a:rPr lang="en-US" dirty="0">
                <a:solidFill>
                  <a:sysClr val="windowText" lastClr="000000"/>
                </a:solidFill>
                <a:latin typeface="+mn-lt"/>
              </a:rPr>
              <a:t>If the school is having technology issues, do not start a unit unless there is enough time left in the day to complete the unit</a:t>
            </a:r>
          </a:p>
          <a:p>
            <a:pPr marL="457200" indent="-457200">
              <a:buFont typeface="Arial" panose="020B0604020202020204" pitchFamily="34" charset="0"/>
              <a:buChar char="•"/>
              <a:defRPr/>
            </a:pPr>
            <a:r>
              <a:rPr lang="en-US" dirty="0">
                <a:solidFill>
                  <a:sysClr val="windowText" lastClr="000000"/>
                </a:solidFill>
                <a:latin typeface="+mn-lt"/>
              </a:rPr>
              <a:t>It is a </a:t>
            </a:r>
            <a:r>
              <a:rPr lang="en-US" b="1" dirty="0">
                <a:solidFill>
                  <a:sysClr val="windowText" lastClr="000000"/>
                </a:solidFill>
                <a:latin typeface="+mn-lt"/>
              </a:rPr>
              <a:t>misadministration</a:t>
            </a:r>
            <a:r>
              <a:rPr lang="en-US" dirty="0">
                <a:solidFill>
                  <a:sysClr val="windowText" lastClr="000000"/>
                </a:solidFill>
                <a:latin typeface="+mn-lt"/>
              </a:rPr>
              <a:t> for a testing group to start the test and then stop and complete it the next day</a:t>
            </a:r>
          </a:p>
          <a:p>
            <a:pPr lvl="1">
              <a:defRPr/>
            </a:pPr>
            <a:r>
              <a:rPr lang="en-US" dirty="0">
                <a:solidFill>
                  <a:sysClr val="windowText" lastClr="000000"/>
                </a:solidFill>
              </a:rPr>
              <a:t>This is only allowed for illnesses and unforeseen situations (e.g., school power outage)</a:t>
            </a:r>
          </a:p>
          <a:p>
            <a:endParaRPr lang="en-US" sz="2000" dirty="0">
              <a:latin typeface="+mn-lt"/>
            </a:endParaRPr>
          </a:p>
        </p:txBody>
      </p:sp>
    </p:spTree>
    <p:extLst>
      <p:ext uri="{BB962C8B-B14F-4D97-AF65-F5344CB8AC3E}">
        <p14:creationId xmlns:p14="http://schemas.microsoft.com/office/powerpoint/2010/main" val="595601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After Hours Testing</a:t>
            </a:r>
          </a:p>
        </p:txBody>
      </p:sp>
      <p:sp>
        <p:nvSpPr>
          <p:cNvPr id="2" name="Content Placeholder 1"/>
          <p:cNvSpPr>
            <a:spLocks noGrp="1"/>
          </p:cNvSpPr>
          <p:nvPr>
            <p:ph idx="1"/>
          </p:nvPr>
        </p:nvSpPr>
        <p:spPr/>
        <p:txBody>
          <a:bodyPr/>
          <a:lstStyle/>
          <a:p>
            <a:pPr>
              <a:defRPr/>
            </a:pPr>
            <a:r>
              <a:rPr lang="en-US" sz="2800" dirty="0">
                <a:solidFill>
                  <a:sysClr val="windowText" lastClr="000000"/>
                </a:solidFill>
                <a:latin typeface="+mn-lt"/>
              </a:rPr>
              <a:t>If a school will test later than 4:30 p.m.</a:t>
            </a:r>
          </a:p>
          <a:p>
            <a:pPr lvl="1">
              <a:defRPr/>
            </a:pPr>
            <a:r>
              <a:rPr lang="en-US" dirty="0">
                <a:solidFill>
                  <a:sysClr val="windowText" lastClr="000000"/>
                </a:solidFill>
              </a:rPr>
              <a:t>ASAP, email CDE the name of the school and the name of the individual test session (session name that appears in PAnext) that will test after hours</a:t>
            </a:r>
          </a:p>
          <a:p>
            <a:pPr lvl="2">
              <a:defRPr/>
            </a:pPr>
            <a:r>
              <a:rPr lang="en-US" sz="2000" dirty="0">
                <a:solidFill>
                  <a:sysClr val="windowText" lastClr="000000"/>
                </a:solidFill>
                <a:hlinkClick r:id="rId2"/>
              </a:rPr>
              <a:t>loerzel_s@cde.state.co.us</a:t>
            </a:r>
            <a:r>
              <a:rPr lang="en-US" sz="2000" dirty="0">
                <a:solidFill>
                  <a:sysClr val="windowText" lastClr="000000"/>
                </a:solidFill>
              </a:rPr>
              <a:t> </a:t>
            </a:r>
          </a:p>
          <a:p>
            <a:pPr lvl="1" indent="-342900">
              <a:defRPr/>
            </a:pPr>
            <a:r>
              <a:rPr lang="en-US" dirty="0">
                <a:solidFill>
                  <a:sysClr val="windowText" lastClr="000000"/>
                </a:solidFill>
              </a:rPr>
              <a:t>The test session will need to be granted permission by CDE to test after hours </a:t>
            </a:r>
          </a:p>
          <a:p>
            <a:pPr lvl="2" indent="-342900">
              <a:defRPr/>
            </a:pPr>
            <a:r>
              <a:rPr lang="en-US" sz="2000" dirty="0">
                <a:solidFill>
                  <a:sysClr val="windowText" lastClr="000000"/>
                </a:solidFill>
              </a:rPr>
              <a:t>District/school must “start” the test session first</a:t>
            </a:r>
          </a:p>
          <a:p>
            <a:endParaRPr lang="en-US" dirty="0">
              <a:latin typeface="+mn-lt"/>
            </a:endParaRPr>
          </a:p>
        </p:txBody>
      </p:sp>
    </p:spTree>
    <p:extLst>
      <p:ext uri="{BB962C8B-B14F-4D97-AF65-F5344CB8AC3E}">
        <p14:creationId xmlns:p14="http://schemas.microsoft.com/office/powerpoint/2010/main" val="1206573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err="1">
                <a:solidFill>
                  <a:srgbClr val="000000"/>
                </a:solidFill>
              </a:rPr>
              <a:t>PearsonAccess</a:t>
            </a:r>
            <a:r>
              <a:rPr lang="en-US" sz="3200" baseline="30000" dirty="0" err="1">
                <a:solidFill>
                  <a:srgbClr val="000000"/>
                </a:solidFill>
              </a:rPr>
              <a:t>next</a:t>
            </a:r>
            <a:endParaRPr lang="en-US" sz="3200" baseline="30000" dirty="0">
              <a:solidFill>
                <a:srgbClr val="000000"/>
              </a:solidFill>
            </a:endParaRPr>
          </a:p>
        </p:txBody>
      </p:sp>
      <p:sp>
        <p:nvSpPr>
          <p:cNvPr id="3" name="Date Placeholder 2">
            <a:extLst>
              <a:ext uri="{FF2B5EF4-FFF2-40B4-BE49-F238E27FC236}">
                <a16:creationId xmlns:a16="http://schemas.microsoft.com/office/drawing/2014/main" xmlns="" id="{7FA630AB-9BB6-4F02-BDA5-091AE2333861}"/>
              </a:ext>
            </a:extLst>
          </p:cNvPr>
          <p:cNvSpPr>
            <a:spLocks noGrp="1"/>
          </p:cNvSpPr>
          <p:nvPr>
            <p:ph type="dt" sz="half" idx="4294967295"/>
          </p:nvPr>
        </p:nvSpPr>
        <p:spPr>
          <a:xfrm>
            <a:off x="0" y="6537325"/>
            <a:ext cx="2057400" cy="184150"/>
          </a:xfrm>
          <a:prstGeom prst="rect">
            <a:avLst/>
          </a:prstGeom>
        </p:spPr>
        <p:txBody>
          <a:bodyPr/>
          <a:lstStyle/>
          <a:p>
            <a:fld id="{A6A166D0-1B87-46F4-AF62-C4597B017C92}"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5236318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User Accounts</a:t>
            </a:r>
          </a:p>
        </p:txBody>
      </p:sp>
      <p:sp>
        <p:nvSpPr>
          <p:cNvPr id="2" name="Content Placeholder 1"/>
          <p:cNvSpPr>
            <a:spLocks noGrp="1"/>
          </p:cNvSpPr>
          <p:nvPr>
            <p:ph idx="1"/>
          </p:nvPr>
        </p:nvSpPr>
        <p:spPr/>
        <p:txBody>
          <a:bodyPr/>
          <a:lstStyle/>
          <a:p>
            <a:pPr marL="233363" indent="-233363">
              <a:buClr>
                <a:prstClr val="black"/>
              </a:buClr>
              <a:buSzPct val="115000"/>
              <a:buFont typeface="Arial" panose="020B0604020202020204" pitchFamily="34" charset="0"/>
              <a:buChar char="•"/>
              <a:defRPr/>
            </a:pPr>
            <a:r>
              <a:rPr lang="en-US" sz="2000" b="1" dirty="0">
                <a:solidFill>
                  <a:prstClr val="black"/>
                </a:solidFill>
                <a:latin typeface="+mn-lt"/>
                <a:cs typeface="Arial" charset="0"/>
              </a:rPr>
              <a:t>User Roles </a:t>
            </a:r>
            <a:r>
              <a:rPr lang="en-US" sz="2000" dirty="0">
                <a:solidFill>
                  <a:prstClr val="black"/>
                </a:solidFill>
                <a:latin typeface="+mn-lt"/>
                <a:cs typeface="Arial" charset="0"/>
              </a:rPr>
              <a:t>- PAnext users must be assigned roles</a:t>
            </a:r>
          </a:p>
          <a:p>
            <a:pPr marL="233363" indent="-233363">
              <a:buClr>
                <a:prstClr val="black"/>
              </a:buClr>
              <a:buSzPct val="115000"/>
              <a:defRPr/>
            </a:pPr>
            <a:endParaRPr lang="en-US" sz="2000" dirty="0">
              <a:solidFill>
                <a:prstClr val="black"/>
              </a:solidFill>
              <a:latin typeface="+mn-lt"/>
              <a:cs typeface="Arial" charset="0"/>
            </a:endParaRPr>
          </a:p>
          <a:p>
            <a:pPr marL="233363" indent="-233363">
              <a:buClr>
                <a:prstClr val="black"/>
              </a:buClr>
              <a:buSzPct val="115000"/>
              <a:buFont typeface="Arial" panose="020B0604020202020204" pitchFamily="34" charset="0"/>
              <a:buChar char="•"/>
              <a:defRPr/>
            </a:pPr>
            <a:r>
              <a:rPr lang="en-US" sz="2000" b="1" dirty="0">
                <a:solidFill>
                  <a:prstClr val="black"/>
                </a:solidFill>
                <a:latin typeface="+mn-lt"/>
                <a:cs typeface="Arial" charset="0"/>
              </a:rPr>
              <a:t>Permissions</a:t>
            </a:r>
            <a:r>
              <a:rPr lang="en-US" sz="2000" dirty="0">
                <a:solidFill>
                  <a:prstClr val="black"/>
                </a:solidFill>
                <a:latin typeface="+mn-lt"/>
                <a:cs typeface="Arial" charset="0"/>
              </a:rPr>
              <a:t> - Each user role contains permissions that determine which tasks can be performed in PAnext</a:t>
            </a:r>
          </a:p>
          <a:p>
            <a:pPr marL="800100" lvl="1" indent="-342900">
              <a:buClr>
                <a:prstClr val="black"/>
              </a:buClr>
              <a:buSzPct val="115000"/>
              <a:defRPr/>
            </a:pPr>
            <a:r>
              <a:rPr lang="en-US" b="1" dirty="0">
                <a:solidFill>
                  <a:prstClr val="black"/>
                </a:solidFill>
                <a:cs typeface="Arial" charset="0"/>
              </a:rPr>
              <a:t>Once a user has a specific role, </a:t>
            </a:r>
            <a:r>
              <a:rPr lang="en-US" dirty="0">
                <a:solidFill>
                  <a:prstClr val="black"/>
                </a:solidFill>
                <a:cs typeface="Arial" charset="0"/>
              </a:rPr>
              <a:t>they can grant that role to another user account</a:t>
            </a:r>
          </a:p>
          <a:p>
            <a:pPr marL="800100" lvl="1" indent="-342900">
              <a:buClr>
                <a:prstClr val="black"/>
              </a:buClr>
              <a:buSzPct val="115000"/>
              <a:defRPr/>
            </a:pPr>
            <a:r>
              <a:rPr lang="en-US" dirty="0">
                <a:solidFill>
                  <a:prstClr val="black"/>
                </a:solidFill>
                <a:cs typeface="Arial" charset="0"/>
              </a:rPr>
              <a:t>Reference the </a:t>
            </a:r>
            <a:r>
              <a:rPr lang="en-US" b="1" dirty="0">
                <a:solidFill>
                  <a:prstClr val="black"/>
                </a:solidFill>
                <a:cs typeface="Arial" charset="0"/>
              </a:rPr>
              <a:t>User Role Matrix</a:t>
            </a:r>
            <a:r>
              <a:rPr lang="en-US" dirty="0">
                <a:solidFill>
                  <a:prstClr val="black"/>
                </a:solidFill>
                <a:cs typeface="Arial" charset="0"/>
              </a:rPr>
              <a:t> on PAnext &gt; Support&gt; Documentation for additional information on role permissions and which roles can be assigned</a:t>
            </a:r>
            <a:endParaRPr lang="en-US" sz="1800" dirty="0">
              <a:solidFill>
                <a:prstClr val="black"/>
              </a:solidFill>
            </a:endParaRPr>
          </a:p>
          <a:p>
            <a:endParaRPr lang="en-US" dirty="0"/>
          </a:p>
        </p:txBody>
      </p:sp>
    </p:spTree>
    <p:extLst>
      <p:ext uri="{BB962C8B-B14F-4D97-AF65-F5344CB8AC3E}">
        <p14:creationId xmlns:p14="http://schemas.microsoft.com/office/powerpoint/2010/main" val="3994982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General Information</a:t>
            </a:r>
          </a:p>
        </p:txBody>
      </p:sp>
      <p:sp>
        <p:nvSpPr>
          <p:cNvPr id="3" name="Date Placeholder 2">
            <a:extLst>
              <a:ext uri="{FF2B5EF4-FFF2-40B4-BE49-F238E27FC236}">
                <a16:creationId xmlns:a16="http://schemas.microsoft.com/office/drawing/2014/main" xmlns="" id="{48E87BE6-E602-4724-AE1B-A80DC5FFE0C4}"/>
              </a:ext>
            </a:extLst>
          </p:cNvPr>
          <p:cNvSpPr>
            <a:spLocks noGrp="1"/>
          </p:cNvSpPr>
          <p:nvPr>
            <p:ph type="dt" sz="half" idx="4294967295"/>
          </p:nvPr>
        </p:nvSpPr>
        <p:spPr>
          <a:xfrm>
            <a:off x="0" y="6537325"/>
            <a:ext cx="2057400" cy="184150"/>
          </a:xfrm>
          <a:prstGeom prst="rect">
            <a:avLst/>
          </a:prstGeom>
        </p:spPr>
        <p:txBody>
          <a:bodyPr/>
          <a:lstStyle/>
          <a:p>
            <a:fld id="{98AE6492-DE87-45F7-81E5-67DBEDDC105A}"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2713051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Base User Roles for CMAS</a:t>
            </a:r>
          </a:p>
        </p:txBody>
      </p:sp>
      <p:graphicFrame>
        <p:nvGraphicFramePr>
          <p:cNvPr id="5" name="Content Placeholder 4"/>
          <p:cNvGraphicFramePr>
            <a:graphicFrameLocks/>
          </p:cNvGraphicFramePr>
          <p:nvPr>
            <p:extLst>
              <p:ext uri="{D42A27DB-BD31-4B8C-83A1-F6EECF244321}">
                <p14:modId xmlns:p14="http://schemas.microsoft.com/office/powerpoint/2010/main" val="3407428718"/>
              </p:ext>
            </p:extLst>
          </p:nvPr>
        </p:nvGraphicFramePr>
        <p:xfrm>
          <a:off x="304800" y="1564850"/>
          <a:ext cx="8534400" cy="3888291"/>
        </p:xfrm>
        <a:graphic>
          <a:graphicData uri="http://schemas.openxmlformats.org/drawingml/2006/table">
            <a:tbl>
              <a:tblPr firstRow="1" firstCol="1" bandRow="1">
                <a:tableStyleId>{1FECB4D8-DB02-4DC6-A0A2-4F2EBAE1DC90}</a:tableStyleId>
              </a:tblPr>
              <a:tblGrid>
                <a:gridCol w="4495800">
                  <a:extLst>
                    <a:ext uri="{9D8B030D-6E8A-4147-A177-3AD203B41FA5}">
                      <a16:colId xmlns:a16="http://schemas.microsoft.com/office/drawing/2014/main" xmlns="" val="20000"/>
                    </a:ext>
                  </a:extLst>
                </a:gridCol>
                <a:gridCol w="4038600">
                  <a:extLst>
                    <a:ext uri="{9D8B030D-6E8A-4147-A177-3AD203B41FA5}">
                      <a16:colId xmlns:a16="http://schemas.microsoft.com/office/drawing/2014/main" xmlns="" val="20001"/>
                    </a:ext>
                  </a:extLst>
                </a:gridCol>
              </a:tblGrid>
              <a:tr h="782111">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 CMAS</a:t>
                      </a:r>
                      <a:endParaRPr lang="en-US" sz="2400" dirty="0">
                        <a:solidFill>
                          <a:schemeClr val="bg1"/>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400" dirty="0">
                          <a:solidFill>
                            <a:schemeClr val="bg1"/>
                          </a:solidFill>
                          <a:effectLst/>
                          <a:latin typeface="+mn-lt"/>
                        </a:rPr>
                        <a:t>PearsonAccess</a:t>
                      </a:r>
                      <a:r>
                        <a:rPr lang="en-US" sz="2400" baseline="30000" dirty="0">
                          <a:solidFill>
                            <a:schemeClr val="bg1"/>
                          </a:solidFill>
                          <a:effectLst/>
                          <a:latin typeface="+mn-lt"/>
                        </a:rPr>
                        <a:t>next</a:t>
                      </a:r>
                      <a:r>
                        <a:rPr lang="en-US" sz="2400" baseline="0" dirty="0">
                          <a:solidFill>
                            <a:schemeClr val="bg1"/>
                          </a:solidFill>
                          <a:effectLst/>
                          <a:latin typeface="+mn-lt"/>
                        </a:rPr>
                        <a:t> Role</a:t>
                      </a:r>
                      <a:endParaRPr lang="en-US" sz="2400" b="1" baseline="30000" dirty="0">
                        <a:solidFill>
                          <a:schemeClr val="bg1"/>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xmlns="" val="10000"/>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Assessment Coordinator (DAC)</a:t>
                      </a:r>
                      <a:endParaRPr lang="en-US" sz="2000" b="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LEA/District Test Coordinator</a:t>
                      </a:r>
                      <a:endParaRPr lang="en-US" sz="2000" dirty="0">
                        <a:solidFill>
                          <a:srgbClr val="FF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xmlns="" val="10001"/>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School Assessment Coordinator (SAC)</a:t>
                      </a:r>
                      <a:endParaRPr lang="en-US" sz="2000" b="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School</a:t>
                      </a:r>
                      <a:r>
                        <a:rPr lang="en-US" sz="2000" baseline="0" dirty="0">
                          <a:effectLst/>
                          <a:latin typeface="+mn-lt"/>
                        </a:rPr>
                        <a:t> </a:t>
                      </a:r>
                      <a:r>
                        <a:rPr lang="en-US" sz="2000" dirty="0">
                          <a:effectLst/>
                          <a:latin typeface="+mn-lt"/>
                        </a:rPr>
                        <a:t>Test Coordinator</a:t>
                      </a:r>
                      <a:endParaRPr lang="en-US" sz="200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xmlns="" val="10002"/>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District Technology</a:t>
                      </a:r>
                      <a:r>
                        <a:rPr lang="en-US" sz="2000" b="0" baseline="0" dirty="0">
                          <a:effectLst/>
                          <a:latin typeface="+mn-lt"/>
                        </a:rPr>
                        <a:t> Coordinator (DTC)</a:t>
                      </a:r>
                      <a:endParaRPr lang="en-US" sz="2000" b="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Technology Coordinator</a:t>
                      </a:r>
                      <a:endParaRPr lang="en-US" sz="200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xmlns="" val="10003"/>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a:effectLst/>
                          <a:latin typeface="+mn-lt"/>
                        </a:rPr>
                        <a:t>Test Administrator</a:t>
                      </a:r>
                      <a:endParaRPr lang="en-US" sz="2000" b="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mn-lt"/>
                        </a:rPr>
                        <a:t>Test Administrator</a:t>
                      </a:r>
                      <a:endParaRPr lang="en-US" sz="200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0F0F0"/>
                    </a:solidFill>
                  </a:tcPr>
                </a:tc>
                <a:extLst>
                  <a:ext uri="{0D108BD9-81ED-4DB2-BD59-A6C34878D82A}">
                    <a16:rowId xmlns:a16="http://schemas.microsoft.com/office/drawing/2014/main" xmlns="" val="10004"/>
                  </a:ext>
                </a:extLst>
              </a:tr>
              <a:tr h="621236">
                <a:tc>
                  <a:txBody>
                    <a:bodyPr/>
                    <a:lstStyle>
                      <a:lvl1pPr marL="0" algn="l" defTabSz="914400" rtl="0" eaLnBrk="1" latinLnBrk="0" hangingPunct="1">
                        <a:defRPr sz="1800" b="1" kern="1200">
                          <a:solidFill>
                            <a:schemeClr val="dk1"/>
                          </a:solidFill>
                          <a:latin typeface="Calibri"/>
                        </a:defRPr>
                      </a:lvl1pPr>
                      <a:lvl2pPr marL="457200" algn="l" defTabSz="914400" rtl="0" eaLnBrk="1" latinLnBrk="0" hangingPunct="1">
                        <a:defRPr sz="1800" b="1" kern="1200">
                          <a:solidFill>
                            <a:schemeClr val="dk1"/>
                          </a:solidFill>
                          <a:latin typeface="Calibri"/>
                        </a:defRPr>
                      </a:lvl2pPr>
                      <a:lvl3pPr marL="914400" algn="l" defTabSz="914400" rtl="0" eaLnBrk="1" latinLnBrk="0" hangingPunct="1">
                        <a:defRPr sz="1800" b="1" kern="1200">
                          <a:solidFill>
                            <a:schemeClr val="dk1"/>
                          </a:solidFill>
                          <a:latin typeface="Calibri"/>
                        </a:defRPr>
                      </a:lvl3pPr>
                      <a:lvl4pPr marL="1371600" algn="l" defTabSz="914400" rtl="0" eaLnBrk="1" latinLnBrk="0" hangingPunct="1">
                        <a:defRPr sz="1800" b="1" kern="1200">
                          <a:solidFill>
                            <a:schemeClr val="dk1"/>
                          </a:solidFill>
                          <a:latin typeface="Calibri"/>
                        </a:defRPr>
                      </a:lvl4pPr>
                      <a:lvl5pPr marL="1828800" algn="l" defTabSz="914400" rtl="0" eaLnBrk="1" latinLnBrk="0" hangingPunct="1">
                        <a:defRPr sz="1800" b="1" kern="1200">
                          <a:solidFill>
                            <a:schemeClr val="dk1"/>
                          </a:solidFill>
                          <a:latin typeface="Calibri"/>
                        </a:defRPr>
                      </a:lvl5pPr>
                      <a:lvl6pPr marL="2286000" algn="l" defTabSz="914400" rtl="0" eaLnBrk="1" latinLnBrk="0" hangingPunct="1">
                        <a:defRPr sz="1800" b="1" kern="1200">
                          <a:solidFill>
                            <a:schemeClr val="dk1"/>
                          </a:solidFill>
                          <a:latin typeface="Calibri"/>
                        </a:defRPr>
                      </a:lvl6pPr>
                      <a:lvl7pPr marL="2743200" algn="l" defTabSz="914400" rtl="0" eaLnBrk="1" latinLnBrk="0" hangingPunct="1">
                        <a:defRPr sz="1800" b="1" kern="1200">
                          <a:solidFill>
                            <a:schemeClr val="dk1"/>
                          </a:solidFill>
                          <a:latin typeface="Calibri"/>
                        </a:defRPr>
                      </a:lvl7pPr>
                      <a:lvl8pPr marL="3200400" algn="l" defTabSz="914400" rtl="0" eaLnBrk="1" latinLnBrk="0" hangingPunct="1">
                        <a:defRPr sz="1800" b="1" kern="1200">
                          <a:solidFill>
                            <a:schemeClr val="dk1"/>
                          </a:solidFill>
                          <a:latin typeface="Calibri"/>
                        </a:defRPr>
                      </a:lvl8pPr>
                      <a:lvl9pPr marL="3657600" algn="l" defTabSz="914400" rtl="0" eaLnBrk="1" latinLnBrk="0" hangingPunct="1">
                        <a:defRPr sz="1800" b="1" kern="1200">
                          <a:solidFill>
                            <a:schemeClr val="dk1"/>
                          </a:solidFill>
                          <a:latin typeface="Calibri"/>
                        </a:defRPr>
                      </a:lvl9pPr>
                    </a:lstStyle>
                    <a:p>
                      <a:pPr marL="0" marR="0" algn="ctr">
                        <a:spcBef>
                          <a:spcPts val="0"/>
                        </a:spcBef>
                        <a:spcAft>
                          <a:spcPts val="0"/>
                        </a:spcAft>
                      </a:pPr>
                      <a:r>
                        <a:rPr lang="en-US" sz="2000" b="0" dirty="0" err="1">
                          <a:effectLst/>
                          <a:latin typeface="+mn-lt"/>
                        </a:rPr>
                        <a:t>CoAlt</a:t>
                      </a:r>
                      <a:r>
                        <a:rPr lang="en-US" sz="2000" b="0" dirty="0">
                          <a:effectLst/>
                          <a:latin typeface="+mn-lt"/>
                        </a:rPr>
                        <a:t> S/SS Test</a:t>
                      </a:r>
                      <a:r>
                        <a:rPr lang="en-US" sz="2000" b="0" baseline="0" dirty="0">
                          <a:effectLst/>
                          <a:latin typeface="+mn-lt"/>
                        </a:rPr>
                        <a:t> Examiner</a:t>
                      </a:r>
                      <a:endParaRPr lang="en-US" sz="2000" b="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rPr>
                        <a:t>Test</a:t>
                      </a:r>
                      <a:r>
                        <a:rPr lang="en-US" sz="2000" baseline="0" dirty="0">
                          <a:effectLst/>
                          <a:latin typeface="+mn-lt"/>
                        </a:rPr>
                        <a:t> Examiner</a:t>
                      </a:r>
                      <a:endParaRPr lang="en-US" sz="2000" dirty="0">
                        <a:solidFill>
                          <a:srgbClr val="000000"/>
                        </a:solidFill>
                        <a:effectLst/>
                        <a:latin typeface="+mn-lt"/>
                        <a:ea typeface="Calibri"/>
                      </a:endParaRPr>
                    </a:p>
                  </a:txBody>
                  <a:tcPr marL="0" marR="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E1E1E1"/>
                    </a:solidFill>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31498456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User Account Add-on Roles</a:t>
            </a:r>
          </a:p>
        </p:txBody>
      </p:sp>
      <p:sp>
        <p:nvSpPr>
          <p:cNvPr id="2" name="Content Placeholder 1"/>
          <p:cNvSpPr>
            <a:spLocks noGrp="1"/>
          </p:cNvSpPr>
          <p:nvPr>
            <p:ph idx="1"/>
          </p:nvPr>
        </p:nvSpPr>
        <p:spPr/>
        <p:txBody>
          <a:bodyPr>
            <a:normAutofit fontScale="92500"/>
          </a:bodyPr>
          <a:lstStyle/>
          <a:p>
            <a:pPr eaLnBrk="0" hangingPunct="0">
              <a:buClr>
                <a:srgbClr val="7030A0"/>
              </a:buClr>
              <a:buSzPct val="115000"/>
              <a:defRPr/>
            </a:pPr>
            <a:r>
              <a:rPr lang="en-US" sz="1800" b="1" dirty="0">
                <a:solidFill>
                  <a:srgbClr val="000000"/>
                </a:solidFill>
                <a:latin typeface="+mn-lt"/>
                <a:cs typeface="Arial" charset="0"/>
              </a:rPr>
              <a:t>Add-on Roles Assigned to DACs </a:t>
            </a:r>
          </a:p>
          <a:p>
            <a:pPr marL="233363" indent="-233363">
              <a:lnSpc>
                <a:spcPct val="107000"/>
              </a:lnSpc>
              <a:spcBef>
                <a:spcPts val="0"/>
              </a:spcBef>
              <a:spcAft>
                <a:spcPts val="800"/>
              </a:spcAft>
              <a:buFont typeface="Arial"/>
              <a:buChar char="•"/>
              <a:tabLst>
                <a:tab pos="914400" algn="l"/>
              </a:tabLst>
              <a:defRPr/>
            </a:pPr>
            <a:r>
              <a:rPr lang="en-US" sz="1800" b="1" dirty="0">
                <a:solidFill>
                  <a:srgbClr val="000000"/>
                </a:solidFill>
                <a:latin typeface="+mn-lt"/>
                <a:ea typeface="Calibri"/>
                <a:cs typeface="Times New Roman"/>
              </a:rPr>
              <a:t>Sensitive Data Role</a:t>
            </a:r>
            <a:r>
              <a:rPr lang="en-US" sz="1800" dirty="0">
                <a:solidFill>
                  <a:srgbClr val="000000"/>
                </a:solidFill>
                <a:latin typeface="+mn-lt"/>
                <a:ea typeface="Calibri"/>
                <a:cs typeface="Times New Roman"/>
              </a:rPr>
              <a:t> – View and edit sensitive student data</a:t>
            </a:r>
          </a:p>
          <a:p>
            <a:pPr marL="800100" lvl="1">
              <a:lnSpc>
                <a:spcPct val="107000"/>
              </a:lnSpc>
              <a:spcBef>
                <a:spcPts val="0"/>
              </a:spcBef>
              <a:spcAft>
                <a:spcPts val="800"/>
              </a:spcAft>
              <a:buFont typeface="Arial"/>
              <a:buChar char="•"/>
              <a:tabLst>
                <a:tab pos="914400" algn="l"/>
              </a:tabLst>
              <a:defRPr/>
            </a:pPr>
            <a:r>
              <a:rPr lang="en-US" sz="1800" dirty="0">
                <a:solidFill>
                  <a:srgbClr val="000000"/>
                </a:solidFill>
              </a:rPr>
              <a:t>Users</a:t>
            </a:r>
            <a:r>
              <a:rPr lang="en-US" sz="1800" b="1" dirty="0">
                <a:solidFill>
                  <a:srgbClr val="000000"/>
                </a:solidFill>
              </a:rPr>
              <a:t> </a:t>
            </a:r>
            <a:r>
              <a:rPr lang="en-US" sz="1800" dirty="0">
                <a:solidFill>
                  <a:srgbClr val="000000"/>
                </a:solidFill>
              </a:rPr>
              <a:t>with this PAnext role have access to PII </a:t>
            </a:r>
          </a:p>
          <a:p>
            <a:pPr marL="800100" lvl="1">
              <a:lnSpc>
                <a:spcPct val="107000"/>
              </a:lnSpc>
              <a:spcBef>
                <a:spcPts val="0"/>
              </a:spcBef>
              <a:spcAft>
                <a:spcPts val="800"/>
              </a:spcAft>
              <a:buFont typeface="Arial"/>
              <a:buChar char="•"/>
              <a:tabLst>
                <a:tab pos="914400" algn="l"/>
              </a:tabLst>
              <a:defRPr/>
            </a:pPr>
            <a:r>
              <a:rPr lang="en-US" sz="1800" dirty="0">
                <a:solidFill>
                  <a:srgbClr val="000000"/>
                </a:solidFill>
                <a:ea typeface="Calibri"/>
                <a:cs typeface="Times New Roman"/>
              </a:rPr>
              <a:t>Must have this role to import SR/PNP files</a:t>
            </a:r>
          </a:p>
          <a:p>
            <a:pPr marL="233363" indent="-233363">
              <a:lnSpc>
                <a:spcPct val="107000"/>
              </a:lnSpc>
              <a:spcBef>
                <a:spcPts val="0"/>
              </a:spcBef>
              <a:spcAft>
                <a:spcPts val="800"/>
              </a:spcAft>
              <a:buFont typeface="Arial"/>
              <a:buChar char="•"/>
              <a:tabLst>
                <a:tab pos="914400" algn="l"/>
              </a:tabLst>
              <a:defRPr/>
            </a:pPr>
            <a:r>
              <a:rPr lang="en-US" sz="1800" b="1" dirty="0">
                <a:solidFill>
                  <a:srgbClr val="000000"/>
                </a:solidFill>
                <a:latin typeface="+mn-lt"/>
                <a:cs typeface="Times New Roman"/>
              </a:rPr>
              <a:t>Delete Student </a:t>
            </a:r>
            <a:r>
              <a:rPr lang="en-US" sz="1800" dirty="0">
                <a:solidFill>
                  <a:srgbClr val="000000"/>
                </a:solidFill>
                <a:latin typeface="+mn-lt"/>
                <a:cs typeface="Times New Roman"/>
              </a:rPr>
              <a:t>– Delete students</a:t>
            </a:r>
          </a:p>
          <a:p>
            <a:pPr lvl="1">
              <a:lnSpc>
                <a:spcPct val="107000"/>
              </a:lnSpc>
              <a:spcBef>
                <a:spcPts val="0"/>
              </a:spcBef>
              <a:spcAft>
                <a:spcPts val="800"/>
              </a:spcAft>
              <a:buFont typeface="Arial"/>
              <a:buChar char="•"/>
              <a:tabLst>
                <a:tab pos="914400" algn="l"/>
              </a:tabLst>
              <a:defRPr/>
            </a:pPr>
            <a:r>
              <a:rPr lang="en-US" sz="1800" dirty="0">
                <a:solidFill>
                  <a:sysClr val="windowText" lastClr="000000"/>
                </a:solidFill>
              </a:rPr>
              <a:t>CDE will check October Count numbers against final test registrations in </a:t>
            </a:r>
            <a:r>
              <a:rPr lang="en-US" sz="1800" dirty="0" err="1" smtClean="0">
                <a:solidFill>
                  <a:sysClr val="windowText" lastClr="000000"/>
                </a:solidFill>
              </a:rPr>
              <a:t>PAn</a:t>
            </a:r>
            <a:endParaRPr lang="en-US" sz="1800" dirty="0">
              <a:solidFill>
                <a:sysClr val="windowText" lastClr="000000"/>
              </a:solidFill>
            </a:endParaRPr>
          </a:p>
          <a:p>
            <a:pPr marL="233363" indent="-233363">
              <a:lnSpc>
                <a:spcPct val="107000"/>
              </a:lnSpc>
              <a:spcBef>
                <a:spcPts val="0"/>
              </a:spcBef>
              <a:spcAft>
                <a:spcPts val="800"/>
              </a:spcAft>
              <a:buFont typeface="Arial"/>
              <a:buChar char="•"/>
              <a:tabLst>
                <a:tab pos="914400" algn="l"/>
              </a:tabLst>
              <a:defRPr/>
            </a:pPr>
            <a:r>
              <a:rPr lang="en-US" sz="1800" b="1" dirty="0">
                <a:solidFill>
                  <a:sysClr val="windowText" lastClr="000000"/>
                </a:solidFill>
                <a:latin typeface="+mn-lt"/>
              </a:rPr>
              <a:t>Published Reports </a:t>
            </a:r>
            <a:r>
              <a:rPr lang="en-US" sz="1800" dirty="0">
                <a:solidFill>
                  <a:sysClr val="windowText" lastClr="000000"/>
                </a:solidFill>
                <a:latin typeface="+mn-lt"/>
              </a:rPr>
              <a:t>– Provides access to post-test reports (i.e., results) and data files</a:t>
            </a:r>
          </a:p>
          <a:p>
            <a:pPr marL="233363" indent="-233363">
              <a:lnSpc>
                <a:spcPct val="107000"/>
              </a:lnSpc>
              <a:spcBef>
                <a:spcPts val="0"/>
              </a:spcBef>
              <a:spcAft>
                <a:spcPts val="800"/>
              </a:spcAft>
              <a:buFont typeface="Arial"/>
              <a:buChar char="•"/>
              <a:tabLst>
                <a:tab pos="914400" algn="l"/>
              </a:tabLst>
              <a:defRPr/>
            </a:pPr>
            <a:r>
              <a:rPr lang="en-US" sz="1800" b="1" dirty="0" err="1">
                <a:solidFill>
                  <a:sysClr val="windowText" lastClr="000000"/>
                </a:solidFill>
                <a:latin typeface="+mn-lt"/>
              </a:rPr>
              <a:t>OnDemand</a:t>
            </a:r>
            <a:r>
              <a:rPr lang="en-US" sz="1800" b="1" dirty="0">
                <a:solidFill>
                  <a:sysClr val="windowText" lastClr="000000"/>
                </a:solidFill>
                <a:latin typeface="+mn-lt"/>
              </a:rPr>
              <a:t> Admin Report Access </a:t>
            </a:r>
            <a:r>
              <a:rPr lang="en-US" sz="1800" dirty="0">
                <a:solidFill>
                  <a:sysClr val="windowText" lastClr="000000"/>
                </a:solidFill>
                <a:latin typeface="+mn-lt"/>
              </a:rPr>
              <a:t>– Provides access to post-test on-demand individual student reports – these reports do not include comparative data</a:t>
            </a:r>
          </a:p>
          <a:p>
            <a:pPr marL="233363" indent="-233363">
              <a:lnSpc>
                <a:spcPct val="107000"/>
              </a:lnSpc>
              <a:spcBef>
                <a:spcPts val="0"/>
              </a:spcBef>
              <a:spcAft>
                <a:spcPts val="800"/>
              </a:spcAft>
              <a:buFont typeface="Arial"/>
              <a:buChar char="•"/>
              <a:tabLst>
                <a:tab pos="914400" algn="l"/>
              </a:tabLst>
              <a:defRPr/>
            </a:pPr>
            <a:r>
              <a:rPr lang="en-US" sz="1800" b="1" dirty="0">
                <a:solidFill>
                  <a:sysClr val="windowText" lastClr="000000"/>
                </a:solidFill>
                <a:latin typeface="+mn-lt"/>
              </a:rPr>
              <a:t>Student Test Update </a:t>
            </a:r>
            <a:r>
              <a:rPr lang="en-US" sz="1800" dirty="0">
                <a:solidFill>
                  <a:sysClr val="windowText" lastClr="000000"/>
                </a:solidFill>
                <a:latin typeface="+mn-lt"/>
              </a:rPr>
              <a:t>– Allows export/import of STU file to batch update Void and Not Tested codes/reasons </a:t>
            </a:r>
          </a:p>
          <a:p>
            <a:pPr>
              <a:defRPr/>
            </a:pPr>
            <a:r>
              <a:rPr lang="en-US" sz="1800" b="1" dirty="0">
                <a:solidFill>
                  <a:sysClr val="windowText" lastClr="000000"/>
                </a:solidFill>
                <a:latin typeface="+mn-lt"/>
              </a:rPr>
              <a:t>Note: </a:t>
            </a:r>
            <a:r>
              <a:rPr lang="en-US" sz="1800" dirty="0">
                <a:solidFill>
                  <a:sysClr val="windowText" lastClr="000000"/>
                </a:solidFill>
                <a:latin typeface="+mn-lt"/>
              </a:rPr>
              <a:t>Roles are added/removed from accounts throughout the year</a:t>
            </a:r>
          </a:p>
          <a:p>
            <a:endParaRPr lang="en-US" dirty="0">
              <a:latin typeface="+mn-lt"/>
            </a:endParaRPr>
          </a:p>
        </p:txBody>
      </p:sp>
    </p:spTree>
    <p:extLst>
      <p:ext uri="{BB962C8B-B14F-4D97-AF65-F5344CB8AC3E}">
        <p14:creationId xmlns:p14="http://schemas.microsoft.com/office/powerpoint/2010/main" val="3522991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User Roles</a:t>
            </a:r>
          </a:p>
        </p:txBody>
      </p:sp>
      <p:sp>
        <p:nvSpPr>
          <p:cNvPr id="2" name="Content Placeholder 1"/>
          <p:cNvSpPr>
            <a:spLocks noGrp="1"/>
          </p:cNvSpPr>
          <p:nvPr>
            <p:ph idx="1"/>
          </p:nvPr>
        </p:nvSpPr>
        <p:spPr/>
        <p:txBody>
          <a:bodyPr/>
          <a:lstStyle/>
          <a:p>
            <a:pPr>
              <a:buClr>
                <a:schemeClr val="tx1"/>
              </a:buClr>
            </a:pPr>
            <a:r>
              <a:rPr lang="en-US" dirty="0">
                <a:solidFill>
                  <a:schemeClr val="tx1"/>
                </a:solidFill>
                <a:latin typeface="+mn-lt"/>
              </a:rPr>
              <a:t>The following user roles limit permissions and should not be assigned to users with other roles</a:t>
            </a:r>
          </a:p>
          <a:p>
            <a:pPr lvl="1">
              <a:buClr>
                <a:schemeClr val="tx1"/>
              </a:buClr>
            </a:pPr>
            <a:r>
              <a:rPr lang="en-US" dirty="0"/>
              <a:t>Test Examiner</a:t>
            </a:r>
          </a:p>
          <a:p>
            <a:pPr lvl="1">
              <a:buClr>
                <a:schemeClr val="tx1"/>
              </a:buClr>
            </a:pPr>
            <a:r>
              <a:rPr lang="en-US" dirty="0" err="1"/>
              <a:t>OnDemand</a:t>
            </a:r>
            <a:r>
              <a:rPr lang="en-US" dirty="0"/>
              <a:t> Teacher Report Access Role</a:t>
            </a:r>
          </a:p>
          <a:p>
            <a:pPr>
              <a:buClr>
                <a:schemeClr val="tx1"/>
              </a:buClr>
            </a:pPr>
            <a:r>
              <a:rPr lang="en-US" dirty="0">
                <a:solidFill>
                  <a:schemeClr val="tx1"/>
                </a:solidFill>
                <a:latin typeface="+mn-lt"/>
              </a:rPr>
              <a:t>Users with these roles </a:t>
            </a:r>
            <a:r>
              <a:rPr lang="en-US" dirty="0" smtClean="0">
                <a:solidFill>
                  <a:schemeClr val="tx1"/>
                </a:solidFill>
                <a:latin typeface="+mn-lt"/>
              </a:rPr>
              <a:t>can only see </a:t>
            </a:r>
            <a:r>
              <a:rPr lang="en-US" dirty="0">
                <a:solidFill>
                  <a:schemeClr val="tx1"/>
                </a:solidFill>
                <a:latin typeface="+mn-lt"/>
              </a:rPr>
              <a:t>students/data to which they are assigned</a:t>
            </a:r>
          </a:p>
          <a:p>
            <a:pPr lvl="1">
              <a:buClr>
                <a:schemeClr val="tx1"/>
              </a:buClr>
            </a:pPr>
            <a:r>
              <a:rPr lang="en-US" b="1" dirty="0"/>
              <a:t>Example</a:t>
            </a:r>
            <a:r>
              <a:rPr lang="en-US" dirty="0"/>
              <a:t>: A SAC who is assigned the School Test Coordinator and Test Examiner roles </a:t>
            </a:r>
            <a:r>
              <a:rPr lang="en-US" b="1" dirty="0" smtClean="0"/>
              <a:t>cannot function </a:t>
            </a:r>
            <a:r>
              <a:rPr lang="en-US" b="1" dirty="0"/>
              <a:t>as a </a:t>
            </a:r>
            <a:r>
              <a:rPr lang="en-US" b="1" dirty="0" smtClean="0"/>
              <a:t>SAC</a:t>
            </a:r>
          </a:p>
          <a:p>
            <a:pPr lvl="2">
              <a:buClr>
                <a:schemeClr val="tx1"/>
              </a:buClr>
            </a:pPr>
            <a:r>
              <a:rPr lang="en-US" dirty="0" smtClean="0"/>
              <a:t>Can </a:t>
            </a:r>
            <a:r>
              <a:rPr lang="en-US" dirty="0"/>
              <a:t>only see CoAlt students to whom they are </a:t>
            </a:r>
            <a:r>
              <a:rPr lang="en-US" dirty="0" smtClean="0"/>
              <a:t>assigned</a:t>
            </a:r>
          </a:p>
          <a:p>
            <a:pPr lvl="2">
              <a:buClr>
                <a:schemeClr val="tx1"/>
              </a:buClr>
            </a:pPr>
            <a:r>
              <a:rPr lang="en-US" dirty="0" smtClean="0"/>
              <a:t>If the school has 250 students and the SAC is assigned to 2 students taking CoAlt, they cannot see the other 248 student test records</a:t>
            </a:r>
            <a:endParaRPr lang="en-US" dirty="0"/>
          </a:p>
        </p:txBody>
      </p:sp>
    </p:spTree>
    <p:extLst>
      <p:ext uri="{BB962C8B-B14F-4D97-AF65-F5344CB8AC3E}">
        <p14:creationId xmlns:p14="http://schemas.microsoft.com/office/powerpoint/2010/main" val="18440705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PAnext</a:t>
            </a:r>
            <a:endParaRPr lang="en-US" dirty="0"/>
          </a:p>
        </p:txBody>
      </p:sp>
      <p:sp>
        <p:nvSpPr>
          <p:cNvPr id="2" name="Content Placeholder 1"/>
          <p:cNvSpPr>
            <a:spLocks noGrp="1"/>
          </p:cNvSpPr>
          <p:nvPr>
            <p:ph idx="1"/>
          </p:nvPr>
        </p:nvSpPr>
        <p:spPr/>
        <p:txBody>
          <a:bodyPr/>
          <a:lstStyle/>
          <a:p>
            <a:r>
              <a:rPr lang="en-US" dirty="0" smtClean="0">
                <a:solidFill>
                  <a:schemeClr val="tx1"/>
                </a:solidFill>
                <a:latin typeface="+mn-lt"/>
              </a:rPr>
              <a:t>Change your view</a:t>
            </a:r>
          </a:p>
          <a:p>
            <a:endParaRPr lang="en-US" dirty="0" smtClean="0"/>
          </a:p>
          <a:p>
            <a:endParaRPr lang="en-US" dirty="0" smtClean="0"/>
          </a:p>
          <a:p>
            <a:r>
              <a:rPr lang="en-US" dirty="0" smtClean="0">
                <a:solidFill>
                  <a:schemeClr val="tx1"/>
                </a:solidFill>
                <a:latin typeface="+mn-lt"/>
              </a:rPr>
              <a:t>Menus</a:t>
            </a:r>
            <a:endParaRPr lang="en-US" dirty="0">
              <a:solidFill>
                <a:schemeClr val="tx1"/>
              </a:solidFill>
              <a:latin typeface="+mn-lt"/>
            </a:endParaRPr>
          </a:p>
        </p:txBody>
      </p:sp>
      <p:grpSp>
        <p:nvGrpSpPr>
          <p:cNvPr id="11" name="Group 10"/>
          <p:cNvGrpSpPr/>
          <p:nvPr/>
        </p:nvGrpSpPr>
        <p:grpSpPr>
          <a:xfrm>
            <a:off x="1992930" y="3720912"/>
            <a:ext cx="5142024" cy="2877116"/>
            <a:chOff x="1992930" y="3720912"/>
            <a:chExt cx="5142024" cy="2877116"/>
          </a:xfrm>
        </p:grpSpPr>
        <p:pic>
          <p:nvPicPr>
            <p:cNvPr id="4" name="Picture 3"/>
            <p:cNvPicPr>
              <a:picLocks noChangeAspect="1"/>
            </p:cNvPicPr>
            <p:nvPr/>
          </p:nvPicPr>
          <p:blipFill rotWithShape="1">
            <a:blip r:embed="rId2"/>
            <a:srcRect t="4412"/>
            <a:stretch/>
          </p:blipFill>
          <p:spPr>
            <a:xfrm>
              <a:off x="1992930" y="3720912"/>
              <a:ext cx="1606149" cy="2877116"/>
            </a:xfrm>
            <a:prstGeom prst="rect">
              <a:avLst/>
            </a:prstGeom>
            <a:ln>
              <a:solidFill>
                <a:schemeClr val="tx1"/>
              </a:solidFill>
            </a:ln>
          </p:spPr>
        </p:pic>
        <p:pic>
          <p:nvPicPr>
            <p:cNvPr id="5" name="Picture 4"/>
            <p:cNvPicPr>
              <a:picLocks noChangeAspect="1"/>
            </p:cNvPicPr>
            <p:nvPr/>
          </p:nvPicPr>
          <p:blipFill rotWithShape="1">
            <a:blip r:embed="rId3"/>
            <a:srcRect t="3596"/>
            <a:stretch/>
          </p:blipFill>
          <p:spPr>
            <a:xfrm>
              <a:off x="3761605" y="3720912"/>
              <a:ext cx="1620790" cy="2018770"/>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5540096" y="3720912"/>
              <a:ext cx="1594858" cy="2204275"/>
            </a:xfrm>
            <a:prstGeom prst="rect">
              <a:avLst/>
            </a:prstGeom>
            <a:ln>
              <a:solidFill>
                <a:schemeClr val="tx1"/>
              </a:solidFill>
            </a:ln>
          </p:spPr>
        </p:pic>
      </p:grpSp>
      <p:grpSp>
        <p:nvGrpSpPr>
          <p:cNvPr id="9" name="Group 8"/>
          <p:cNvGrpSpPr/>
          <p:nvPr/>
        </p:nvGrpSpPr>
        <p:grpSpPr>
          <a:xfrm>
            <a:off x="961610" y="700088"/>
            <a:ext cx="7972506" cy="2338948"/>
            <a:chOff x="961610" y="294003"/>
            <a:chExt cx="7972506" cy="2338948"/>
          </a:xfrm>
        </p:grpSpPr>
        <p:pic>
          <p:nvPicPr>
            <p:cNvPr id="7" name="Picture 6"/>
            <p:cNvPicPr>
              <a:picLocks noChangeAspect="1"/>
            </p:cNvPicPr>
            <p:nvPr/>
          </p:nvPicPr>
          <p:blipFill>
            <a:blip r:embed="rId5"/>
            <a:stretch>
              <a:fillRect/>
            </a:stretch>
          </p:blipFill>
          <p:spPr>
            <a:xfrm>
              <a:off x="961610" y="1661312"/>
              <a:ext cx="4638675" cy="371475"/>
            </a:xfrm>
            <a:prstGeom prst="rect">
              <a:avLst/>
            </a:prstGeom>
          </p:spPr>
        </p:pic>
        <p:cxnSp>
          <p:nvCxnSpPr>
            <p:cNvPr id="10" name="Straight Arrow Connector 9"/>
            <p:cNvCxnSpPr/>
            <p:nvPr/>
          </p:nvCxnSpPr>
          <p:spPr>
            <a:xfrm flipH="1">
              <a:off x="3971365" y="1202400"/>
              <a:ext cx="842175" cy="57261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5" idx="1"/>
            </p:cNvCxnSpPr>
            <p:nvPr/>
          </p:nvCxnSpPr>
          <p:spPr>
            <a:xfrm flipH="1" flipV="1">
              <a:off x="5519600" y="1847050"/>
              <a:ext cx="483057" cy="185737"/>
            </a:xfrm>
            <a:prstGeom prst="straightConnector1">
              <a:avLst/>
            </a:prstGeom>
            <a:ln w="76200">
              <a:solidFill>
                <a:srgbClr val="FF0000"/>
              </a:solidFill>
              <a:tailEnd type="triangle"/>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13538" y="294003"/>
              <a:ext cx="2134109" cy="923330"/>
            </a:xfrm>
            <a:prstGeom prst="rect">
              <a:avLst/>
            </a:prstGeom>
            <a:solidFill>
              <a:schemeClr val="bg1"/>
            </a:solidFill>
            <a:ln w="57150">
              <a:solidFill>
                <a:srgbClr val="FF0000"/>
              </a:solidFill>
            </a:ln>
          </p:spPr>
          <p:txBody>
            <a:bodyPr wrap="square" rtlCol="0">
              <a:spAutoFit/>
            </a:bodyPr>
            <a:lstStyle/>
            <a:p>
              <a:pPr algn="ctr" defTabSz="457200"/>
              <a:r>
                <a:rPr lang="en-US" dirty="0" smtClean="0">
                  <a:solidFill>
                    <a:prstClr val="black"/>
                  </a:solidFill>
                </a:rPr>
                <a:t>CMAS or CoAlt</a:t>
              </a:r>
            </a:p>
            <a:p>
              <a:pPr algn="ctr" defTabSz="457200"/>
              <a:r>
                <a:rPr lang="en-US" dirty="0" smtClean="0">
                  <a:solidFill>
                    <a:prstClr val="black"/>
                  </a:solidFill>
                </a:rPr>
                <a:t>Administration</a:t>
              </a:r>
            </a:p>
            <a:p>
              <a:pPr algn="ctr" defTabSz="457200"/>
              <a:r>
                <a:rPr lang="en-US" dirty="0" smtClean="0">
                  <a:solidFill>
                    <a:prstClr val="black"/>
                  </a:solidFill>
                </a:rPr>
                <a:t>(back to 2013-2014)</a:t>
              </a:r>
              <a:endParaRPr lang="en-US" dirty="0">
                <a:solidFill>
                  <a:prstClr val="black"/>
                </a:solidFill>
              </a:endParaRPr>
            </a:p>
          </p:txBody>
        </p:sp>
        <p:grpSp>
          <p:nvGrpSpPr>
            <p:cNvPr id="26" name="Group 25"/>
            <p:cNvGrpSpPr/>
            <p:nvPr/>
          </p:nvGrpSpPr>
          <p:grpSpPr>
            <a:xfrm>
              <a:off x="5987030" y="1432622"/>
              <a:ext cx="2947086" cy="1200329"/>
              <a:chOff x="5281017" y="2314417"/>
              <a:chExt cx="2947086" cy="1200329"/>
            </a:xfrm>
          </p:grpSpPr>
          <p:pic>
            <p:nvPicPr>
              <p:cNvPr id="8" name="Picture 7"/>
              <p:cNvPicPr>
                <a:picLocks noChangeAspect="1"/>
              </p:cNvPicPr>
              <p:nvPr/>
            </p:nvPicPr>
            <p:blipFill>
              <a:blip r:embed="rId6"/>
              <a:stretch>
                <a:fillRect/>
              </a:stretch>
            </p:blipFill>
            <p:spPr>
              <a:xfrm>
                <a:off x="5281017" y="2715257"/>
                <a:ext cx="2931459" cy="644568"/>
              </a:xfrm>
              <a:prstGeom prst="rect">
                <a:avLst/>
              </a:prstGeom>
            </p:spPr>
          </p:pic>
          <p:sp>
            <p:nvSpPr>
              <p:cNvPr id="15" name="TextBox 14"/>
              <p:cNvSpPr txBox="1"/>
              <p:nvPr/>
            </p:nvSpPr>
            <p:spPr>
              <a:xfrm>
                <a:off x="5296644" y="2314417"/>
                <a:ext cx="2931459" cy="1200329"/>
              </a:xfrm>
              <a:prstGeom prst="rect">
                <a:avLst/>
              </a:prstGeom>
              <a:noFill/>
              <a:ln w="57150">
                <a:solidFill>
                  <a:srgbClr val="FF0000"/>
                </a:solidFill>
              </a:ln>
            </p:spPr>
            <p:txBody>
              <a:bodyPr wrap="square" rtlCol="0">
                <a:spAutoFit/>
              </a:bodyPr>
              <a:lstStyle/>
              <a:p>
                <a:pPr algn="ctr" defTabSz="457200"/>
                <a:r>
                  <a:rPr lang="en-US" dirty="0" smtClean="0">
                    <a:solidFill>
                      <a:prstClr val="black"/>
                    </a:solidFill>
                  </a:rPr>
                  <a:t>Organization</a:t>
                </a:r>
                <a:endParaRPr lang="en-US" dirty="0">
                  <a:solidFill>
                    <a:prstClr val="black"/>
                  </a:solidFill>
                </a:endParaRPr>
              </a:p>
              <a:p>
                <a:pPr algn="ctr" defTabSz="457200"/>
                <a:endParaRPr lang="en-US" dirty="0" smtClean="0">
                  <a:solidFill>
                    <a:prstClr val="black"/>
                  </a:solidFill>
                </a:endParaRPr>
              </a:p>
              <a:p>
                <a:pPr algn="ctr" defTabSz="457200"/>
                <a:endParaRPr lang="en-US" dirty="0">
                  <a:solidFill>
                    <a:prstClr val="black"/>
                  </a:solidFill>
                </a:endParaRPr>
              </a:p>
              <a:p>
                <a:pPr algn="ctr" defTabSz="457200"/>
                <a:endParaRPr lang="en-US" dirty="0">
                  <a:solidFill>
                    <a:prstClr val="black"/>
                  </a:solidFill>
                </a:endParaRPr>
              </a:p>
            </p:txBody>
          </p:sp>
        </p:grpSp>
      </p:grpSp>
      <p:pic>
        <p:nvPicPr>
          <p:cNvPr id="22" name="Picture 21"/>
          <p:cNvPicPr>
            <a:picLocks noChangeAspect="1"/>
          </p:cNvPicPr>
          <p:nvPr/>
        </p:nvPicPr>
        <p:blipFill rotWithShape="1">
          <a:blip r:embed="rId7"/>
          <a:srcRect t="49624"/>
          <a:stretch/>
        </p:blipFill>
        <p:spPr>
          <a:xfrm>
            <a:off x="1677354" y="3039036"/>
            <a:ext cx="3276600" cy="446245"/>
          </a:xfrm>
          <a:prstGeom prst="rect">
            <a:avLst/>
          </a:prstGeom>
          <a:ln>
            <a:solidFill>
              <a:schemeClr val="tx1"/>
            </a:solidFill>
          </a:ln>
        </p:spPr>
      </p:pic>
    </p:spTree>
    <p:extLst>
      <p:ext uri="{BB962C8B-B14F-4D97-AF65-F5344CB8AC3E}">
        <p14:creationId xmlns:p14="http://schemas.microsoft.com/office/powerpoint/2010/main" val="5149447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PAnext – Setup Actions</a:t>
            </a:r>
            <a:endParaRPr lang="en-US" dirty="0"/>
          </a:p>
        </p:txBody>
      </p:sp>
      <p:sp>
        <p:nvSpPr>
          <p:cNvPr id="2" name="Content Placeholder 1"/>
          <p:cNvSpPr>
            <a:spLocks noGrp="1"/>
          </p:cNvSpPr>
          <p:nvPr>
            <p:ph idx="1"/>
          </p:nvPr>
        </p:nvSpPr>
        <p:spPr/>
        <p:txBody>
          <a:bodyPr>
            <a:noAutofit/>
          </a:bodyPr>
          <a:lstStyle/>
          <a:p>
            <a:pPr>
              <a:spcBef>
                <a:spcPts val="0"/>
              </a:spcBef>
            </a:pPr>
            <a:r>
              <a:rPr lang="en-US" sz="2000" dirty="0" smtClean="0">
                <a:solidFill>
                  <a:schemeClr val="tx1"/>
                </a:solidFill>
                <a:latin typeface="+mn-lt"/>
              </a:rPr>
              <a:t>Import/Export Data</a:t>
            </a:r>
          </a:p>
          <a:p>
            <a:pPr lvl="1">
              <a:spcBef>
                <a:spcPts val="0"/>
              </a:spcBef>
            </a:pPr>
            <a:r>
              <a:rPr lang="en-US" dirty="0" smtClean="0"/>
              <a:t>Student Registrations (SR/PNP), Enrollment Transfers, Student Test Updates (STU), Users</a:t>
            </a:r>
          </a:p>
          <a:p>
            <a:pPr>
              <a:spcBef>
                <a:spcPts val="0"/>
              </a:spcBef>
            </a:pPr>
            <a:r>
              <a:rPr lang="en-US" sz="2000" dirty="0" smtClean="0">
                <a:solidFill>
                  <a:schemeClr val="tx1"/>
                </a:solidFill>
                <a:latin typeface="+mn-lt"/>
              </a:rPr>
              <a:t>Students</a:t>
            </a:r>
          </a:p>
          <a:p>
            <a:pPr lvl="1">
              <a:spcBef>
                <a:spcPts val="0"/>
              </a:spcBef>
            </a:pPr>
            <a:r>
              <a:rPr lang="en-US" dirty="0" smtClean="0"/>
              <a:t>Create and edit student records</a:t>
            </a:r>
          </a:p>
          <a:p>
            <a:pPr lvl="1">
              <a:spcBef>
                <a:spcPts val="0"/>
              </a:spcBef>
            </a:pPr>
            <a:r>
              <a:rPr lang="en-US" dirty="0" smtClean="0"/>
              <a:t>Register students for the current test administration - indicate demographic information</a:t>
            </a:r>
          </a:p>
          <a:p>
            <a:pPr lvl="1">
              <a:spcBef>
                <a:spcPts val="0"/>
              </a:spcBef>
            </a:pPr>
            <a:r>
              <a:rPr lang="en-US" dirty="0" smtClean="0"/>
              <a:t>Manage student tests – add test assignments and update PNP</a:t>
            </a:r>
          </a:p>
          <a:p>
            <a:pPr>
              <a:spcBef>
                <a:spcPts val="0"/>
              </a:spcBef>
            </a:pPr>
            <a:r>
              <a:rPr lang="en-US" sz="2000" dirty="0" smtClean="0">
                <a:solidFill>
                  <a:schemeClr val="tx1"/>
                </a:solidFill>
                <a:latin typeface="+mn-lt"/>
              </a:rPr>
              <a:t>Classes</a:t>
            </a:r>
          </a:p>
          <a:p>
            <a:pPr lvl="1">
              <a:spcBef>
                <a:spcPts val="0"/>
              </a:spcBef>
            </a:pPr>
            <a:r>
              <a:rPr lang="en-US" dirty="0" smtClean="0"/>
              <a:t>Create and edit classes to assign groups of students to online test sessions</a:t>
            </a:r>
          </a:p>
          <a:p>
            <a:pPr>
              <a:spcBef>
                <a:spcPts val="0"/>
              </a:spcBef>
            </a:pPr>
            <a:r>
              <a:rPr lang="en-US" sz="2000" dirty="0" smtClean="0">
                <a:solidFill>
                  <a:schemeClr val="tx1"/>
                </a:solidFill>
                <a:latin typeface="+mn-lt"/>
              </a:rPr>
              <a:t>Organizations</a:t>
            </a:r>
          </a:p>
          <a:p>
            <a:pPr lvl="1">
              <a:spcBef>
                <a:spcPts val="0"/>
              </a:spcBef>
            </a:pPr>
            <a:r>
              <a:rPr lang="en-US" dirty="0" smtClean="0"/>
              <a:t>Check contact information</a:t>
            </a:r>
          </a:p>
          <a:p>
            <a:pPr lvl="1">
              <a:spcBef>
                <a:spcPts val="0"/>
              </a:spcBef>
            </a:pPr>
            <a:r>
              <a:rPr lang="en-US" dirty="0" smtClean="0"/>
              <a:t>Verify enrollment counts before January 25 initial orders pull (material quantities that will be received)</a:t>
            </a:r>
          </a:p>
        </p:txBody>
      </p:sp>
    </p:spTree>
    <p:extLst>
      <p:ext uri="{BB962C8B-B14F-4D97-AF65-F5344CB8AC3E}">
        <p14:creationId xmlns:p14="http://schemas.microsoft.com/office/powerpoint/2010/main" val="30054019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PAnext – Setup Actions (continued)</a:t>
            </a:r>
            <a:endParaRPr lang="en-US" dirty="0"/>
          </a:p>
        </p:txBody>
      </p:sp>
      <p:sp>
        <p:nvSpPr>
          <p:cNvPr id="2" name="Content Placeholder 1"/>
          <p:cNvSpPr>
            <a:spLocks noGrp="1"/>
          </p:cNvSpPr>
          <p:nvPr>
            <p:ph idx="1"/>
          </p:nvPr>
        </p:nvSpPr>
        <p:spPr/>
        <p:txBody>
          <a:bodyPr>
            <a:noAutofit/>
          </a:bodyPr>
          <a:lstStyle/>
          <a:p>
            <a:r>
              <a:rPr lang="en-US" sz="2000" dirty="0" smtClean="0">
                <a:solidFill>
                  <a:schemeClr val="tx1"/>
                </a:solidFill>
                <a:latin typeface="+mn-lt"/>
              </a:rPr>
              <a:t>Users</a:t>
            </a:r>
          </a:p>
          <a:p>
            <a:pPr lvl="1"/>
            <a:r>
              <a:rPr lang="en-US" dirty="0" smtClean="0"/>
              <a:t>Create and edit user accounts</a:t>
            </a:r>
          </a:p>
          <a:p>
            <a:r>
              <a:rPr lang="en-US" sz="2000" dirty="0" smtClean="0">
                <a:solidFill>
                  <a:schemeClr val="tx1"/>
                </a:solidFill>
                <a:latin typeface="+mn-lt"/>
              </a:rPr>
              <a:t>Work Requests</a:t>
            </a:r>
          </a:p>
          <a:p>
            <a:pPr lvl="1"/>
            <a:r>
              <a:rPr lang="en-US" dirty="0" smtClean="0"/>
              <a:t>Submit student record transfer requests to other districts</a:t>
            </a:r>
          </a:p>
          <a:p>
            <a:pPr lvl="1"/>
            <a:r>
              <a:rPr lang="en-US" dirty="0" smtClean="0"/>
              <a:t>Review, approve, and reject student record transfer requests received from other districts</a:t>
            </a:r>
          </a:p>
          <a:p>
            <a:r>
              <a:rPr lang="en-US" sz="2000" dirty="0" smtClean="0">
                <a:solidFill>
                  <a:schemeClr val="tx1"/>
                </a:solidFill>
                <a:latin typeface="+mn-lt"/>
              </a:rPr>
              <a:t>Orders &amp; Shipment Tracking</a:t>
            </a:r>
          </a:p>
          <a:p>
            <a:pPr lvl="1"/>
            <a:r>
              <a:rPr lang="en-US" dirty="0" smtClean="0"/>
              <a:t>Order additional materials</a:t>
            </a:r>
          </a:p>
          <a:p>
            <a:pPr lvl="1"/>
            <a:r>
              <a:rPr lang="en-US" dirty="0" smtClean="0"/>
              <a:t>Track material shipments</a:t>
            </a:r>
          </a:p>
          <a:p>
            <a:r>
              <a:rPr lang="en-US" sz="2000" dirty="0" smtClean="0">
                <a:solidFill>
                  <a:schemeClr val="tx1"/>
                </a:solidFill>
                <a:latin typeface="+mn-lt"/>
              </a:rPr>
              <a:t>TestNav Configurations</a:t>
            </a:r>
          </a:p>
          <a:p>
            <a:pPr lvl="1"/>
            <a:r>
              <a:rPr lang="en-US" dirty="0" smtClean="0"/>
              <a:t>Configure TestNav settings</a:t>
            </a:r>
          </a:p>
          <a:p>
            <a:r>
              <a:rPr lang="en-US" sz="2000" dirty="0" err="1" smtClean="0">
                <a:solidFill>
                  <a:schemeClr val="tx1"/>
                </a:solidFill>
                <a:latin typeface="+mn-lt"/>
              </a:rPr>
              <a:t>Precache</a:t>
            </a:r>
            <a:r>
              <a:rPr lang="en-US" sz="2000" dirty="0" smtClean="0">
                <a:solidFill>
                  <a:schemeClr val="tx1"/>
                </a:solidFill>
                <a:latin typeface="+mn-lt"/>
              </a:rPr>
              <a:t> By Test</a:t>
            </a:r>
          </a:p>
          <a:p>
            <a:pPr lvl="1"/>
            <a:r>
              <a:rPr lang="en-US" dirty="0" smtClean="0"/>
              <a:t>Proctor cache test content</a:t>
            </a:r>
            <a:endParaRPr lang="en-US" dirty="0"/>
          </a:p>
        </p:txBody>
      </p:sp>
    </p:spTree>
    <p:extLst>
      <p:ext uri="{BB962C8B-B14F-4D97-AF65-F5344CB8AC3E}">
        <p14:creationId xmlns:p14="http://schemas.microsoft.com/office/powerpoint/2010/main" val="23047375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PAnext – Testing Actions</a:t>
            </a:r>
            <a:endParaRPr lang="en-US" dirty="0"/>
          </a:p>
        </p:txBody>
      </p:sp>
      <p:sp>
        <p:nvSpPr>
          <p:cNvPr id="2" name="Content Placeholder 1"/>
          <p:cNvSpPr>
            <a:spLocks noGrp="1"/>
          </p:cNvSpPr>
          <p:nvPr>
            <p:ph idx="1"/>
          </p:nvPr>
        </p:nvSpPr>
        <p:spPr/>
        <p:txBody>
          <a:bodyPr>
            <a:noAutofit/>
          </a:bodyPr>
          <a:lstStyle/>
          <a:p>
            <a:pPr>
              <a:spcBef>
                <a:spcPts val="0"/>
              </a:spcBef>
            </a:pPr>
            <a:r>
              <a:rPr lang="en-US" sz="2000" dirty="0" smtClean="0">
                <a:solidFill>
                  <a:schemeClr val="tx1"/>
                </a:solidFill>
                <a:latin typeface="+mn-lt"/>
              </a:rPr>
              <a:t>Student Tests</a:t>
            </a:r>
          </a:p>
          <a:p>
            <a:pPr lvl="1">
              <a:spcBef>
                <a:spcPts val="0"/>
              </a:spcBef>
            </a:pPr>
            <a:r>
              <a:rPr lang="en-US" dirty="0" smtClean="0"/>
              <a:t>All tests assigned to students in the selected organization</a:t>
            </a:r>
          </a:p>
          <a:p>
            <a:pPr lvl="1">
              <a:spcBef>
                <a:spcPts val="0"/>
              </a:spcBef>
            </a:pPr>
            <a:r>
              <a:rPr lang="en-US" dirty="0" smtClean="0"/>
              <a:t>Edit student tests (PNP)</a:t>
            </a:r>
          </a:p>
          <a:p>
            <a:pPr lvl="1">
              <a:spcBef>
                <a:spcPts val="0"/>
              </a:spcBef>
            </a:pPr>
            <a:r>
              <a:rPr lang="en-US" dirty="0" smtClean="0"/>
              <a:t>CoAlt only – enter CoAlt scores</a:t>
            </a:r>
          </a:p>
          <a:p>
            <a:pPr>
              <a:spcBef>
                <a:spcPts val="0"/>
              </a:spcBef>
            </a:pPr>
            <a:r>
              <a:rPr lang="en-US" sz="2000" dirty="0" smtClean="0">
                <a:solidFill>
                  <a:schemeClr val="tx1"/>
                </a:solidFill>
                <a:latin typeface="+mn-lt"/>
              </a:rPr>
              <a:t>Rejected Student Tests</a:t>
            </a:r>
          </a:p>
          <a:p>
            <a:pPr lvl="1">
              <a:spcBef>
                <a:spcPts val="0"/>
              </a:spcBef>
            </a:pPr>
            <a:r>
              <a:rPr lang="en-US" dirty="0" smtClean="0"/>
              <a:t>After testing for PBT only</a:t>
            </a:r>
          </a:p>
          <a:p>
            <a:pPr lvl="1">
              <a:spcBef>
                <a:spcPts val="0"/>
              </a:spcBef>
            </a:pPr>
            <a:r>
              <a:rPr lang="en-US" dirty="0" smtClean="0"/>
              <a:t>Resolve demographic mismatches for scanned test books</a:t>
            </a:r>
          </a:p>
          <a:p>
            <a:pPr>
              <a:spcBef>
                <a:spcPts val="0"/>
              </a:spcBef>
            </a:pPr>
            <a:r>
              <a:rPr lang="en-US" sz="2000" dirty="0" smtClean="0">
                <a:solidFill>
                  <a:schemeClr val="tx1"/>
                </a:solidFill>
                <a:latin typeface="+mn-lt"/>
              </a:rPr>
              <a:t>Sessions</a:t>
            </a:r>
          </a:p>
          <a:p>
            <a:pPr lvl="1">
              <a:spcBef>
                <a:spcPts val="0"/>
              </a:spcBef>
            </a:pPr>
            <a:r>
              <a:rPr lang="en-US" dirty="0" smtClean="0"/>
              <a:t>Create and edit online test sessions</a:t>
            </a:r>
          </a:p>
          <a:p>
            <a:pPr lvl="1">
              <a:spcBef>
                <a:spcPts val="0"/>
              </a:spcBef>
            </a:pPr>
            <a:r>
              <a:rPr lang="en-US" dirty="0" smtClean="0"/>
              <a:t>Add students to sessions</a:t>
            </a:r>
          </a:p>
          <a:p>
            <a:pPr lvl="1">
              <a:spcBef>
                <a:spcPts val="0"/>
              </a:spcBef>
            </a:pPr>
            <a:r>
              <a:rPr lang="en-US" dirty="0" smtClean="0"/>
              <a:t>Lock all units for all tests in the selected organization</a:t>
            </a:r>
          </a:p>
          <a:p>
            <a:pPr>
              <a:spcBef>
                <a:spcPts val="0"/>
              </a:spcBef>
            </a:pPr>
            <a:r>
              <a:rPr lang="en-US" sz="2000" dirty="0" smtClean="0">
                <a:solidFill>
                  <a:schemeClr val="tx1"/>
                </a:solidFill>
                <a:latin typeface="+mn-lt"/>
              </a:rPr>
              <a:t>Students in Sessions</a:t>
            </a:r>
          </a:p>
          <a:p>
            <a:pPr lvl="1">
              <a:spcBef>
                <a:spcPts val="0"/>
              </a:spcBef>
            </a:pPr>
            <a:r>
              <a:rPr lang="en-US" dirty="0" smtClean="0"/>
              <a:t>Print Student Testing Tickets and Session Rosters</a:t>
            </a:r>
          </a:p>
          <a:p>
            <a:pPr lvl="1">
              <a:spcBef>
                <a:spcPts val="0"/>
              </a:spcBef>
            </a:pPr>
            <a:r>
              <a:rPr lang="en-US" dirty="0" smtClean="0"/>
              <a:t>Verify special form assignment</a:t>
            </a:r>
          </a:p>
          <a:p>
            <a:pPr lvl="1">
              <a:spcBef>
                <a:spcPts val="0"/>
              </a:spcBef>
            </a:pPr>
            <a:r>
              <a:rPr lang="en-US" dirty="0" smtClean="0"/>
              <a:t>Manage live testing – start sessions, resume and unlock units, mark tests complete, move students between sessions</a:t>
            </a:r>
            <a:endParaRPr lang="en-US" dirty="0"/>
          </a:p>
        </p:txBody>
      </p:sp>
    </p:spTree>
    <p:extLst>
      <p:ext uri="{BB962C8B-B14F-4D97-AF65-F5344CB8AC3E}">
        <p14:creationId xmlns:p14="http://schemas.microsoft.com/office/powerpoint/2010/main" val="20418948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PAnext – Reports Actions</a:t>
            </a:r>
            <a:endParaRPr lang="en-US" dirty="0"/>
          </a:p>
        </p:txBody>
      </p:sp>
      <p:sp>
        <p:nvSpPr>
          <p:cNvPr id="2" name="Content Placeholder 1"/>
          <p:cNvSpPr>
            <a:spLocks noGrp="1"/>
          </p:cNvSpPr>
          <p:nvPr>
            <p:ph idx="1"/>
          </p:nvPr>
        </p:nvSpPr>
        <p:spPr>
          <a:xfrm>
            <a:off x="563335" y="1453709"/>
            <a:ext cx="7886700" cy="4351338"/>
          </a:xfrm>
        </p:spPr>
        <p:txBody>
          <a:bodyPr>
            <a:noAutofit/>
          </a:bodyPr>
          <a:lstStyle/>
          <a:p>
            <a:pPr>
              <a:spcBef>
                <a:spcPts val="0"/>
              </a:spcBef>
            </a:pPr>
            <a:r>
              <a:rPr lang="en-US" sz="2000" dirty="0" smtClean="0">
                <a:solidFill>
                  <a:schemeClr val="tx1"/>
                </a:solidFill>
                <a:latin typeface="+mn-lt"/>
              </a:rPr>
              <a:t>Operational Reports</a:t>
            </a:r>
          </a:p>
          <a:p>
            <a:pPr lvl="1">
              <a:spcBef>
                <a:spcPts val="0"/>
              </a:spcBef>
            </a:pPr>
            <a:r>
              <a:rPr lang="en-US" dirty="0" smtClean="0"/>
              <a:t>Run live reports on student data, online testing, orders, etc.</a:t>
            </a:r>
          </a:p>
          <a:p>
            <a:pPr>
              <a:spcBef>
                <a:spcPts val="0"/>
              </a:spcBef>
            </a:pPr>
            <a:r>
              <a:rPr lang="en-US" sz="2000" dirty="0" smtClean="0">
                <a:solidFill>
                  <a:schemeClr val="tx1"/>
                </a:solidFill>
                <a:latin typeface="+mn-lt"/>
              </a:rPr>
              <a:t>Reporting Groups</a:t>
            </a:r>
          </a:p>
          <a:p>
            <a:pPr lvl="1">
              <a:spcBef>
                <a:spcPts val="0"/>
              </a:spcBef>
            </a:pPr>
            <a:r>
              <a:rPr lang="en-US" dirty="0" smtClean="0"/>
              <a:t>For </a:t>
            </a:r>
            <a:r>
              <a:rPr lang="en-US" dirty="0" err="1" smtClean="0"/>
              <a:t>OnDemand</a:t>
            </a:r>
            <a:r>
              <a:rPr lang="en-US" dirty="0" smtClean="0"/>
              <a:t> Reports</a:t>
            </a:r>
          </a:p>
          <a:p>
            <a:pPr lvl="1">
              <a:spcBef>
                <a:spcPts val="0"/>
              </a:spcBef>
            </a:pPr>
            <a:r>
              <a:rPr lang="en-US" dirty="0" smtClean="0"/>
              <a:t>Create and manage reporting groups of students</a:t>
            </a:r>
          </a:p>
          <a:p>
            <a:pPr lvl="1">
              <a:spcBef>
                <a:spcPts val="0"/>
              </a:spcBef>
            </a:pPr>
            <a:r>
              <a:rPr lang="en-US" dirty="0" smtClean="0"/>
              <a:t>Assign and remove users from reporting groups</a:t>
            </a:r>
          </a:p>
          <a:p>
            <a:pPr>
              <a:spcBef>
                <a:spcPts val="0"/>
              </a:spcBef>
            </a:pPr>
            <a:r>
              <a:rPr lang="en-US" sz="2000" dirty="0" smtClean="0">
                <a:solidFill>
                  <a:schemeClr val="tx1"/>
                </a:solidFill>
                <a:latin typeface="+mn-lt"/>
              </a:rPr>
              <a:t>Score Entry Reports</a:t>
            </a:r>
          </a:p>
          <a:p>
            <a:pPr lvl="1">
              <a:spcBef>
                <a:spcPts val="0"/>
              </a:spcBef>
            </a:pPr>
            <a:r>
              <a:rPr lang="en-US" dirty="0" smtClean="0"/>
              <a:t>CoAlt administration</a:t>
            </a:r>
          </a:p>
          <a:p>
            <a:pPr lvl="1">
              <a:spcBef>
                <a:spcPts val="0"/>
              </a:spcBef>
            </a:pPr>
            <a:r>
              <a:rPr lang="en-US" dirty="0" smtClean="0"/>
              <a:t>Monitor completion of score entry for CoAlt assessments</a:t>
            </a:r>
          </a:p>
          <a:p>
            <a:pPr>
              <a:spcBef>
                <a:spcPts val="0"/>
              </a:spcBef>
            </a:pPr>
            <a:r>
              <a:rPr lang="en-US" sz="2000" dirty="0" smtClean="0">
                <a:solidFill>
                  <a:schemeClr val="tx1"/>
                </a:solidFill>
                <a:latin typeface="+mn-lt"/>
              </a:rPr>
              <a:t>Published Reports</a:t>
            </a:r>
          </a:p>
          <a:p>
            <a:pPr lvl="1">
              <a:spcBef>
                <a:spcPts val="0"/>
              </a:spcBef>
            </a:pPr>
            <a:r>
              <a:rPr lang="en-US" dirty="0" smtClean="0"/>
              <a:t>After testing</a:t>
            </a:r>
          </a:p>
          <a:p>
            <a:pPr lvl="1">
              <a:spcBef>
                <a:spcPts val="0"/>
              </a:spcBef>
            </a:pPr>
            <a:r>
              <a:rPr lang="en-US" dirty="0" smtClean="0"/>
              <a:t>Results – data files and reports</a:t>
            </a:r>
          </a:p>
          <a:p>
            <a:pPr>
              <a:spcBef>
                <a:spcPts val="0"/>
              </a:spcBef>
            </a:pPr>
            <a:r>
              <a:rPr lang="en-US" sz="2000" dirty="0" err="1" smtClean="0">
                <a:solidFill>
                  <a:schemeClr val="tx1"/>
                </a:solidFill>
                <a:latin typeface="+mn-lt"/>
              </a:rPr>
              <a:t>OnDemand</a:t>
            </a:r>
            <a:r>
              <a:rPr lang="en-US" sz="2000" dirty="0" smtClean="0">
                <a:solidFill>
                  <a:schemeClr val="tx1"/>
                </a:solidFill>
                <a:latin typeface="+mn-lt"/>
              </a:rPr>
              <a:t> Reports</a:t>
            </a:r>
          </a:p>
          <a:p>
            <a:pPr lvl="1">
              <a:spcBef>
                <a:spcPts val="0"/>
              </a:spcBef>
            </a:pPr>
            <a:r>
              <a:rPr lang="en-US" dirty="0" smtClean="0"/>
              <a:t>After testing</a:t>
            </a:r>
          </a:p>
          <a:p>
            <a:pPr lvl="1">
              <a:spcBef>
                <a:spcPts val="0"/>
              </a:spcBef>
            </a:pPr>
            <a:r>
              <a:rPr lang="en-US" dirty="0" smtClean="0"/>
              <a:t>Preliminary student performance results</a:t>
            </a:r>
          </a:p>
          <a:p>
            <a:pPr lvl="1">
              <a:spcBef>
                <a:spcPts val="0"/>
              </a:spcBef>
            </a:pPr>
            <a:r>
              <a:rPr lang="en-US" dirty="0" smtClean="0"/>
              <a:t>Comparative data not included (state-, district-, school-level)</a:t>
            </a:r>
            <a:endParaRPr lang="en-US" dirty="0"/>
          </a:p>
        </p:txBody>
      </p:sp>
    </p:spTree>
    <p:extLst>
      <p:ext uri="{BB962C8B-B14F-4D97-AF65-F5344CB8AC3E}">
        <p14:creationId xmlns:p14="http://schemas.microsoft.com/office/powerpoint/2010/main" val="233048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Before Testing</a:t>
            </a:r>
          </a:p>
        </p:txBody>
      </p:sp>
      <p:sp>
        <p:nvSpPr>
          <p:cNvPr id="3" name="Date Placeholder 2">
            <a:extLst>
              <a:ext uri="{FF2B5EF4-FFF2-40B4-BE49-F238E27FC236}">
                <a16:creationId xmlns:a16="http://schemas.microsoft.com/office/drawing/2014/main" xmlns="" id="{BB74EFFF-5DB2-479A-AC9E-BAB07C0A5157}"/>
              </a:ext>
            </a:extLst>
          </p:cNvPr>
          <p:cNvSpPr>
            <a:spLocks noGrp="1"/>
          </p:cNvSpPr>
          <p:nvPr>
            <p:ph type="dt" sz="half" idx="4294967295"/>
          </p:nvPr>
        </p:nvSpPr>
        <p:spPr>
          <a:xfrm>
            <a:off x="0" y="6537325"/>
            <a:ext cx="2057400" cy="184150"/>
          </a:xfrm>
          <a:prstGeom prst="rect">
            <a:avLst/>
          </a:prstGeom>
        </p:spPr>
        <p:txBody>
          <a:bodyPr/>
          <a:lstStyle/>
          <a:p>
            <a:fld id="{4C72BE02-CC85-4656-B259-02915BED2627}" type="datetime1">
              <a:rPr lang="en-US" smtClean="0">
                <a:solidFill>
                  <a:prstClr val="white">
                    <a:lumMod val="85000"/>
                  </a:prstClr>
                </a:solidFill>
              </a:rPr>
              <a:pPr/>
              <a:t>11/28/2018</a:t>
            </a:fld>
            <a:endParaRPr lang="en-US" dirty="0">
              <a:solidFill>
                <a:prstClr val="white">
                  <a:lumMod val="85000"/>
                </a:prstClr>
              </a:solidFill>
            </a:endParaRPr>
          </a:p>
        </p:txBody>
      </p:sp>
      <p:sp>
        <p:nvSpPr>
          <p:cNvPr id="4" name="Flowchart: Punched Tape 3"/>
          <p:cNvSpPr/>
          <p:nvPr/>
        </p:nvSpPr>
        <p:spPr>
          <a:xfrm>
            <a:off x="7815943" y="201639"/>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17388040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Annual Training Requirement</a:t>
            </a:r>
          </a:p>
        </p:txBody>
      </p:sp>
      <p:sp>
        <p:nvSpPr>
          <p:cNvPr id="2" name="Content Placeholder 1"/>
          <p:cNvSpPr>
            <a:spLocks noGrp="1"/>
          </p:cNvSpPr>
          <p:nvPr>
            <p:ph idx="1"/>
          </p:nvPr>
        </p:nvSpPr>
        <p:spPr/>
        <p:txBody>
          <a:bodyPr>
            <a:normAutofit/>
          </a:bodyPr>
          <a:lstStyle/>
          <a:p>
            <a:pPr marL="123825">
              <a:spcBef>
                <a:spcPts val="600"/>
              </a:spcBef>
              <a:spcAft>
                <a:spcPts val="600"/>
              </a:spcAft>
              <a:defRPr/>
            </a:pPr>
            <a:r>
              <a:rPr lang="en-US" u="sng" dirty="0">
                <a:solidFill>
                  <a:srgbClr val="000000"/>
                </a:solidFill>
                <a:latin typeface="+mn-lt"/>
              </a:rPr>
              <a:t>Everyone</a:t>
            </a:r>
            <a:r>
              <a:rPr lang="en-US" dirty="0">
                <a:solidFill>
                  <a:srgbClr val="000000"/>
                </a:solidFill>
                <a:latin typeface="+mn-lt"/>
              </a:rPr>
              <a:t> involved in CMAS math, ELA, science, and social studies administration must be trained </a:t>
            </a:r>
            <a:r>
              <a:rPr lang="en-US" u="sng" dirty="0">
                <a:solidFill>
                  <a:srgbClr val="000000"/>
                </a:solidFill>
                <a:latin typeface="+mn-lt"/>
              </a:rPr>
              <a:t>each year</a:t>
            </a:r>
          </a:p>
          <a:p>
            <a:pPr marL="581025" indent="-457200">
              <a:spcBef>
                <a:spcPts val="600"/>
              </a:spcBef>
              <a:spcAft>
                <a:spcPts val="600"/>
              </a:spcAft>
              <a:buFont typeface="Arial" panose="020B0604020202020204" pitchFamily="34" charset="0"/>
              <a:buChar char="•"/>
              <a:defRPr/>
            </a:pPr>
            <a:r>
              <a:rPr lang="en-US" dirty="0">
                <a:solidFill>
                  <a:srgbClr val="000000"/>
                </a:solidFill>
                <a:latin typeface="+mn-lt"/>
              </a:rPr>
              <a:t>Includes DACs, SACs, Test Administrators, Test Examiners, technology personnel, and any other school or district staff involved in administration</a:t>
            </a:r>
            <a:endParaRPr lang="en-US" u="sng" dirty="0">
              <a:solidFill>
                <a:srgbClr val="000000"/>
              </a:solidFill>
              <a:latin typeface="+mn-lt"/>
            </a:endParaRPr>
          </a:p>
          <a:p>
            <a:pPr marL="581025" indent="-457200">
              <a:spcBef>
                <a:spcPts val="600"/>
              </a:spcBef>
              <a:spcAft>
                <a:spcPts val="600"/>
              </a:spcAft>
              <a:buFont typeface="Arial" panose="020B0604020202020204" pitchFamily="34" charset="0"/>
              <a:buChar char="•"/>
              <a:defRPr/>
            </a:pPr>
            <a:r>
              <a:rPr lang="en-US" dirty="0">
                <a:solidFill>
                  <a:srgbClr val="000000"/>
                </a:solidFill>
                <a:latin typeface="+mn-lt"/>
              </a:rPr>
              <a:t>DACs and SACs are responsible for ensuring that all individuals involved in test administration and/or handling secure materials receive training and sign the CMAS and CoAlt Security Agreement</a:t>
            </a:r>
          </a:p>
          <a:p>
            <a:pPr marL="581025" indent="-457200">
              <a:spcBef>
                <a:spcPts val="600"/>
              </a:spcBef>
              <a:spcAft>
                <a:spcPts val="600"/>
              </a:spcAft>
              <a:defRPr/>
            </a:pPr>
            <a:r>
              <a:rPr lang="en-US" sz="2000" dirty="0">
                <a:solidFill>
                  <a:srgbClr val="000000"/>
                </a:solidFill>
                <a:latin typeface="+mn-lt"/>
                <a:hlinkClick r:id="rId2"/>
              </a:rPr>
              <a:t>http://www.cde.state.co.us/assessment/annual_trng_requirements</a:t>
            </a:r>
            <a:r>
              <a:rPr lang="en-US" sz="2000" dirty="0">
                <a:solidFill>
                  <a:srgbClr val="000000"/>
                </a:solidFill>
                <a:latin typeface="+mn-lt"/>
              </a:rPr>
              <a:t> </a:t>
            </a:r>
          </a:p>
          <a:p>
            <a:endParaRPr lang="en-US" dirty="0">
              <a:latin typeface="+mn-lt"/>
            </a:endParaRPr>
          </a:p>
        </p:txBody>
      </p:sp>
    </p:spTree>
    <p:extLst>
      <p:ext uri="{BB962C8B-B14F-4D97-AF65-F5344CB8AC3E}">
        <p14:creationId xmlns:p14="http://schemas.microsoft.com/office/powerpoint/2010/main" val="2863782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Handouts</a:t>
            </a:r>
          </a:p>
        </p:txBody>
      </p:sp>
      <p:sp>
        <p:nvSpPr>
          <p:cNvPr id="2" name="Content Placeholder 1"/>
          <p:cNvSpPr>
            <a:spLocks noGrp="1"/>
          </p:cNvSpPr>
          <p:nvPr>
            <p:ph idx="1"/>
          </p:nvPr>
        </p:nvSpPr>
        <p:spPr/>
        <p:txBody>
          <a:bodyPr>
            <a:noAutofit/>
          </a:bodyPr>
          <a:lstStyle/>
          <a:p>
            <a:pPr marL="342900" indent="-342900">
              <a:buClr>
                <a:schemeClr val="tx1"/>
              </a:buClr>
              <a:buFont typeface="Arial" panose="020B0604020202020204" pitchFamily="34" charset="0"/>
              <a:buChar char="•"/>
            </a:pPr>
            <a:r>
              <a:rPr lang="en-US" sz="2000" dirty="0" smtClean="0">
                <a:solidFill>
                  <a:schemeClr val="tx1"/>
                </a:solidFill>
                <a:latin typeface="+mn-lt"/>
              </a:rPr>
              <a:t>CMAS Overview</a:t>
            </a:r>
          </a:p>
          <a:p>
            <a:pPr marL="342900" indent="-342900">
              <a:buClr>
                <a:schemeClr val="tx1"/>
              </a:buClr>
              <a:buFont typeface="Arial" panose="020B0604020202020204" pitchFamily="34" charset="0"/>
              <a:buChar char="•"/>
            </a:pPr>
            <a:r>
              <a:rPr lang="en-US" sz="2000" dirty="0" smtClean="0">
                <a:solidFill>
                  <a:schemeClr val="tx1"/>
                </a:solidFill>
                <a:latin typeface="+mn-lt"/>
              </a:rPr>
              <a:t>Technology Overview</a:t>
            </a:r>
          </a:p>
          <a:p>
            <a:pPr marL="342900" indent="-342900">
              <a:buClr>
                <a:schemeClr val="tx1"/>
              </a:buClr>
              <a:buFont typeface="Arial" panose="020B0604020202020204" pitchFamily="34" charset="0"/>
              <a:buChar char="•"/>
            </a:pPr>
            <a:r>
              <a:rPr lang="en-US" sz="2000" dirty="0" smtClean="0">
                <a:solidFill>
                  <a:schemeClr val="tx1"/>
                </a:solidFill>
                <a:latin typeface="+mn-lt"/>
              </a:rPr>
              <a:t>Before Testing Checklist</a:t>
            </a:r>
            <a:endParaRPr lang="en-US" sz="2000" dirty="0">
              <a:solidFill>
                <a:schemeClr val="tx1"/>
              </a:solidFill>
              <a:latin typeface="+mn-lt"/>
            </a:endParaRPr>
          </a:p>
          <a:p>
            <a:pPr marL="342900" indent="-342900">
              <a:buClr>
                <a:schemeClr val="tx1"/>
              </a:buClr>
              <a:buFont typeface="Arial" panose="020B0604020202020204" pitchFamily="34" charset="0"/>
              <a:buChar char="•"/>
            </a:pPr>
            <a:r>
              <a:rPr lang="en-US" sz="2000" dirty="0">
                <a:solidFill>
                  <a:schemeClr val="tx1"/>
                </a:solidFill>
                <a:latin typeface="+mn-lt"/>
              </a:rPr>
              <a:t>Unit Testing Times and Testing Multiple Groups Guidance</a:t>
            </a:r>
          </a:p>
          <a:p>
            <a:pPr marL="342900" indent="-342900">
              <a:buClr>
                <a:schemeClr val="tx1"/>
              </a:buClr>
              <a:buFont typeface="Arial" panose="020B0604020202020204" pitchFamily="34" charset="0"/>
              <a:buChar char="•"/>
            </a:pPr>
            <a:r>
              <a:rPr lang="en-US" sz="2000" dirty="0">
                <a:solidFill>
                  <a:schemeClr val="tx1"/>
                </a:solidFill>
                <a:latin typeface="+mn-lt"/>
              </a:rPr>
              <a:t>Assessment Acronyms</a:t>
            </a:r>
          </a:p>
          <a:p>
            <a:pPr marL="342900" indent="-342900">
              <a:buClr>
                <a:schemeClr val="tx1"/>
              </a:buClr>
              <a:buFont typeface="Arial" panose="020B0604020202020204" pitchFamily="34" charset="0"/>
              <a:buChar char="•"/>
            </a:pPr>
            <a:r>
              <a:rPr lang="en-US" sz="2000" dirty="0">
                <a:solidFill>
                  <a:schemeClr val="tx1"/>
                </a:solidFill>
                <a:latin typeface="+mn-lt"/>
              </a:rPr>
              <a:t>Creating Sample Students in the PAnext Training Center</a:t>
            </a:r>
          </a:p>
          <a:p>
            <a:pPr marL="342900" indent="-342900">
              <a:buClr>
                <a:schemeClr val="tx1"/>
              </a:buClr>
              <a:buFont typeface="Arial" panose="020B0604020202020204" pitchFamily="34" charset="0"/>
              <a:buChar char="•"/>
            </a:pPr>
            <a:r>
              <a:rPr lang="en-US" sz="2000" dirty="0" smtClean="0">
                <a:solidFill>
                  <a:schemeClr val="tx1"/>
                </a:solidFill>
                <a:latin typeface="+mn-lt"/>
              </a:rPr>
              <a:t>Forms</a:t>
            </a:r>
            <a:endParaRPr lang="en-US" sz="2000" dirty="0">
              <a:solidFill>
                <a:schemeClr val="tx1"/>
              </a:solidFill>
              <a:latin typeface="+mn-lt"/>
            </a:endParaRPr>
          </a:p>
          <a:p>
            <a:pPr lvl="1">
              <a:buClr>
                <a:schemeClr val="tx1"/>
              </a:buClr>
            </a:pPr>
            <a:r>
              <a:rPr lang="en-US" sz="1800" dirty="0"/>
              <a:t>CMAS and </a:t>
            </a:r>
            <a:r>
              <a:rPr lang="en-US" sz="1800" dirty="0" err="1"/>
              <a:t>CoAlt</a:t>
            </a:r>
            <a:r>
              <a:rPr lang="en-US" sz="1800" dirty="0"/>
              <a:t> Security Agreement</a:t>
            </a:r>
          </a:p>
          <a:p>
            <a:pPr lvl="2">
              <a:buClr>
                <a:schemeClr val="tx1"/>
              </a:buClr>
            </a:pPr>
            <a:r>
              <a:rPr lang="en-US" dirty="0" smtClean="0"/>
              <a:t>DAC - sign </a:t>
            </a:r>
            <a:r>
              <a:rPr lang="en-US" dirty="0"/>
              <a:t>and return during this training</a:t>
            </a:r>
          </a:p>
          <a:p>
            <a:pPr lvl="1">
              <a:buClr>
                <a:schemeClr val="tx1"/>
              </a:buClr>
            </a:pPr>
            <a:r>
              <a:rPr lang="en-US" sz="1800" dirty="0"/>
              <a:t>Verification of District Training</a:t>
            </a:r>
          </a:p>
          <a:p>
            <a:pPr lvl="1">
              <a:buClr>
                <a:schemeClr val="tx1"/>
              </a:buClr>
            </a:pPr>
            <a:r>
              <a:rPr lang="en-US" sz="1800" dirty="0"/>
              <a:t>Post Test </a:t>
            </a:r>
            <a:r>
              <a:rPr lang="en-US" sz="1800" dirty="0" smtClean="0"/>
              <a:t>Compliance</a:t>
            </a:r>
            <a:endParaRPr lang="en-US" sz="1800" dirty="0"/>
          </a:p>
        </p:txBody>
      </p:sp>
      <p:sp>
        <p:nvSpPr>
          <p:cNvPr id="8" name="Flowchart: Punched Tape 7"/>
          <p:cNvSpPr/>
          <p:nvPr/>
        </p:nvSpPr>
        <p:spPr>
          <a:xfrm>
            <a:off x="7871927" y="948088"/>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12446774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Training</a:t>
            </a:r>
          </a:p>
        </p:txBody>
      </p:sp>
      <p:sp>
        <p:nvSpPr>
          <p:cNvPr id="2" name="Content Placeholder 1"/>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US" dirty="0">
                <a:solidFill>
                  <a:srgbClr val="000000"/>
                </a:solidFill>
                <a:latin typeface="+mn-lt"/>
              </a:rPr>
              <a:t>Comprehensive training must include:</a:t>
            </a:r>
          </a:p>
          <a:p>
            <a:pPr lvl="1">
              <a:buClr>
                <a:sysClr val="windowText" lastClr="000000"/>
              </a:buClr>
              <a:defRPr/>
            </a:pPr>
            <a:r>
              <a:rPr lang="en-US" dirty="0">
                <a:solidFill>
                  <a:srgbClr val="000000"/>
                </a:solidFill>
              </a:rPr>
              <a:t>Test Security</a:t>
            </a:r>
          </a:p>
          <a:p>
            <a:pPr lvl="1">
              <a:buClr>
                <a:sysClr val="windowText" lastClr="000000"/>
              </a:buClr>
              <a:defRPr/>
            </a:pPr>
            <a:r>
              <a:rPr lang="en-US" dirty="0">
                <a:solidFill>
                  <a:srgbClr val="000000"/>
                </a:solidFill>
              </a:rPr>
              <a:t>Standardized Test Environment</a:t>
            </a:r>
            <a:endParaRPr lang="en-US" sz="1200" dirty="0">
              <a:solidFill>
                <a:srgbClr val="000000"/>
              </a:solidFill>
            </a:endParaRPr>
          </a:p>
          <a:p>
            <a:pPr lvl="1">
              <a:buClr>
                <a:sysClr val="windowText" lastClr="000000"/>
              </a:buClr>
              <a:defRPr/>
            </a:pPr>
            <a:r>
              <a:rPr lang="en-US" dirty="0">
                <a:solidFill>
                  <a:srgbClr val="000000"/>
                </a:solidFill>
              </a:rPr>
              <a:t>Test Administration</a:t>
            </a:r>
          </a:p>
          <a:p>
            <a:pPr lvl="1">
              <a:buClr>
                <a:sysClr val="windowText" lastClr="000000"/>
              </a:buClr>
              <a:defRPr/>
            </a:pPr>
            <a:r>
              <a:rPr lang="en-US" dirty="0">
                <a:solidFill>
                  <a:srgbClr val="000000"/>
                </a:solidFill>
              </a:rPr>
              <a:t>Test Session Management (for appropriate personnel)</a:t>
            </a:r>
          </a:p>
          <a:p>
            <a:pPr lvl="1">
              <a:buClr>
                <a:sysClr val="windowText" lastClr="000000"/>
              </a:buClr>
              <a:defRPr/>
            </a:pPr>
            <a:r>
              <a:rPr lang="en-US" dirty="0">
                <a:solidFill>
                  <a:srgbClr val="000000"/>
                </a:solidFill>
              </a:rPr>
              <a:t>Test Administrator Role vs. Teacher Role</a:t>
            </a:r>
          </a:p>
          <a:p>
            <a:pPr lvl="1">
              <a:buClr>
                <a:sysClr val="windowText" lastClr="000000"/>
              </a:buClr>
              <a:defRPr/>
            </a:pPr>
            <a:r>
              <a:rPr lang="en-US" dirty="0">
                <a:solidFill>
                  <a:srgbClr val="000000"/>
                </a:solidFill>
              </a:rPr>
              <a:t>Opportunity for personnel to ask questions</a:t>
            </a:r>
          </a:p>
          <a:p>
            <a:pPr lvl="1">
              <a:buClr>
                <a:sysClr val="windowText" lastClr="000000"/>
              </a:buClr>
              <a:defRPr/>
            </a:pPr>
            <a:endParaRPr lang="en-US" dirty="0">
              <a:solidFill>
                <a:srgbClr val="000000"/>
              </a:solidFill>
            </a:endParaRPr>
          </a:p>
          <a:p>
            <a:pPr marL="342900" indent="-342900">
              <a:buClr>
                <a:sysClr val="windowText" lastClr="000000"/>
              </a:buClr>
              <a:buFont typeface="Arial" panose="020B0604020202020204" pitchFamily="34" charset="0"/>
              <a:buChar char="•"/>
              <a:defRPr/>
            </a:pPr>
            <a:r>
              <a:rPr lang="en-US" dirty="0">
                <a:solidFill>
                  <a:srgbClr val="000000"/>
                </a:solidFill>
                <a:latin typeface="+mn-lt"/>
              </a:rPr>
              <a:t>CDE will provide a basic PPT that districts may update and use for Test Administrator trainings</a:t>
            </a:r>
          </a:p>
          <a:p>
            <a:pPr lvl="1">
              <a:buClr>
                <a:sysClr val="windowText" lastClr="000000"/>
              </a:buClr>
              <a:defRPr/>
            </a:pPr>
            <a:r>
              <a:rPr lang="en-US" dirty="0">
                <a:solidFill>
                  <a:srgbClr val="000000"/>
                </a:solidFill>
              </a:rPr>
              <a:t>Districts will need to add district-specific instructions </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42607443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Who Can Administer a Test?</a:t>
            </a:r>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dirty="0">
                <a:solidFill>
                  <a:sysClr val="windowText" lastClr="000000"/>
                </a:solidFill>
                <a:latin typeface="+mn-lt"/>
              </a:rPr>
              <a:t>School and district employees who are trained on this year’s procedures and security</a:t>
            </a:r>
          </a:p>
          <a:p>
            <a:pPr lvl="1">
              <a:defRPr/>
            </a:pPr>
            <a:r>
              <a:rPr lang="en-US" dirty="0">
                <a:solidFill>
                  <a:sysClr val="windowText" lastClr="000000"/>
                </a:solidFill>
              </a:rPr>
              <a:t>Long term subs may be Test Administrators </a:t>
            </a:r>
          </a:p>
          <a:p>
            <a:pPr marL="285750" indent="-285750">
              <a:buFont typeface="Arial" panose="020B0604020202020204" pitchFamily="34" charset="0"/>
              <a:buChar char="•"/>
              <a:defRPr/>
            </a:pPr>
            <a:endParaRPr lang="en-US" sz="1400" dirty="0">
              <a:solidFill>
                <a:sysClr val="windowText" lastClr="000000"/>
              </a:solidFill>
              <a:latin typeface="+mn-lt"/>
            </a:endParaRPr>
          </a:p>
          <a:p>
            <a:pPr marL="342900" indent="-342900">
              <a:buFont typeface="Arial" panose="020B0604020202020204" pitchFamily="34" charset="0"/>
              <a:buChar char="•"/>
              <a:defRPr/>
            </a:pPr>
            <a:r>
              <a:rPr lang="en-US" dirty="0">
                <a:solidFill>
                  <a:sysClr val="windowText" lastClr="000000"/>
                </a:solidFill>
                <a:latin typeface="+mn-lt"/>
              </a:rPr>
              <a:t>Student Teachers are NOT allowed to be the only person in the room or responsible for the administration of the assessment</a:t>
            </a:r>
          </a:p>
          <a:p>
            <a:pPr lvl="1">
              <a:defRPr/>
            </a:pPr>
            <a:r>
              <a:rPr lang="en-US" dirty="0">
                <a:solidFill>
                  <a:sysClr val="windowText" lastClr="000000"/>
                </a:solidFill>
              </a:rPr>
              <a:t>Student teachers may be an additional person (proctor) in the room during testing</a:t>
            </a:r>
          </a:p>
          <a:p>
            <a:endParaRPr lang="en-US" dirty="0"/>
          </a:p>
        </p:txBody>
      </p:sp>
    </p:spTree>
    <p:extLst>
      <p:ext uri="{BB962C8B-B14F-4D97-AF65-F5344CB8AC3E}">
        <p14:creationId xmlns:p14="http://schemas.microsoft.com/office/powerpoint/2010/main" val="867543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2" name="Content Placeholder 1"/>
          <p:cNvSpPr>
            <a:spLocks noGrp="1"/>
          </p:cNvSpPr>
          <p:nvPr>
            <p:ph idx="1"/>
          </p:nvPr>
        </p:nvSpPr>
        <p:spPr>
          <a:xfrm>
            <a:off x="628650" y="1463039"/>
            <a:ext cx="7886700" cy="5049727"/>
          </a:xfrm>
        </p:spPr>
        <p:txBody>
          <a:bodyPr>
            <a:normAutofit fontScale="92500" lnSpcReduction="20000"/>
          </a:bodyPr>
          <a:lstStyle/>
          <a:p>
            <a:pPr>
              <a:lnSpc>
                <a:spcPct val="120000"/>
              </a:lnSpc>
              <a:buClr>
                <a:sysClr val="windowText" lastClr="000000"/>
              </a:buClr>
              <a:defRPr/>
            </a:pPr>
            <a:r>
              <a:rPr lang="en-US" sz="2000" dirty="0">
                <a:solidFill>
                  <a:sysClr val="windowText" lastClr="000000"/>
                </a:solidFill>
                <a:latin typeface="+mn-lt"/>
              </a:rPr>
              <a:t>Student practice resources are available</a:t>
            </a:r>
          </a:p>
          <a:p>
            <a:pPr lvl="1">
              <a:lnSpc>
                <a:spcPct val="120000"/>
              </a:lnSpc>
              <a:buClr>
                <a:sysClr val="windowText" lastClr="000000"/>
              </a:buClr>
              <a:defRPr/>
            </a:pPr>
            <a:r>
              <a:rPr lang="en-US" sz="2100" dirty="0">
                <a:solidFill>
                  <a:sysClr val="windowText" lastClr="000000"/>
                </a:solidFill>
              </a:rPr>
              <a:t>ePATs for computer-based testing</a:t>
            </a:r>
          </a:p>
          <a:p>
            <a:pPr lvl="1">
              <a:lnSpc>
                <a:spcPct val="120000"/>
              </a:lnSpc>
              <a:buClr>
                <a:sysClr val="windowText" lastClr="000000"/>
              </a:buClr>
              <a:defRPr/>
            </a:pPr>
            <a:r>
              <a:rPr lang="en-US" sz="2100" dirty="0">
                <a:solidFill>
                  <a:sysClr val="windowText" lastClr="000000"/>
                </a:solidFill>
              </a:rPr>
              <a:t>Paper Practice Items for paper-based testing</a:t>
            </a:r>
          </a:p>
          <a:p>
            <a:pPr lvl="1">
              <a:lnSpc>
                <a:spcPct val="120000"/>
              </a:lnSpc>
              <a:buClr>
                <a:sysClr val="windowText" lastClr="000000"/>
              </a:buClr>
              <a:defRPr/>
            </a:pPr>
            <a:r>
              <a:rPr lang="en-US" sz="2100" dirty="0">
                <a:solidFill>
                  <a:sysClr val="windowText" lastClr="000000"/>
                </a:solidFill>
              </a:rPr>
              <a:t>Walk through all item types</a:t>
            </a:r>
          </a:p>
          <a:p>
            <a:pPr lvl="1">
              <a:lnSpc>
                <a:spcPct val="120000"/>
              </a:lnSpc>
              <a:buClr>
                <a:sysClr val="windowText" lastClr="000000"/>
              </a:buClr>
              <a:defRPr/>
            </a:pPr>
            <a:r>
              <a:rPr lang="en-US" sz="2100" dirty="0">
                <a:solidFill>
                  <a:sysClr val="windowText" lastClr="000000"/>
                </a:solidFill>
              </a:rPr>
              <a:t>ePAT Guides include script for adult as well as scoring information such as rubrics and sample student responses</a:t>
            </a:r>
          </a:p>
          <a:p>
            <a:pPr>
              <a:lnSpc>
                <a:spcPct val="120000"/>
              </a:lnSpc>
              <a:buClr>
                <a:sysClr val="windowText" lastClr="000000"/>
              </a:buClr>
              <a:defRPr/>
            </a:pPr>
            <a:r>
              <a:rPr lang="en-US" sz="2000" dirty="0">
                <a:solidFill>
                  <a:sysClr val="windowText" lastClr="000000"/>
                </a:solidFill>
                <a:latin typeface="+mn-lt"/>
              </a:rPr>
              <a:t>During testing, Test Administrators cannot help students with TestNav navigation and answering questions in test books</a:t>
            </a:r>
          </a:p>
          <a:p>
            <a:pPr lvl="1">
              <a:lnSpc>
                <a:spcPct val="120000"/>
              </a:lnSpc>
              <a:buClr>
                <a:sysClr val="windowText" lastClr="000000"/>
              </a:buClr>
              <a:buBlip>
                <a:blip r:embed="rId2"/>
              </a:buBlip>
              <a:defRPr/>
            </a:pPr>
            <a:r>
              <a:rPr lang="en-US" sz="2100" dirty="0">
                <a:solidFill>
                  <a:sysClr val="windowText" lastClr="000000"/>
                </a:solidFill>
              </a:rPr>
              <a:t>May not help with how to answer a question</a:t>
            </a:r>
          </a:p>
          <a:p>
            <a:pPr lvl="1">
              <a:lnSpc>
                <a:spcPct val="120000"/>
              </a:lnSpc>
              <a:buClr>
                <a:sysClr val="windowText" lastClr="000000"/>
              </a:buClr>
              <a:buBlip>
                <a:blip r:embed="rId2"/>
              </a:buBlip>
              <a:defRPr/>
            </a:pPr>
            <a:r>
              <a:rPr lang="en-US" sz="2100" dirty="0">
                <a:solidFill>
                  <a:sysClr val="windowText" lastClr="000000"/>
                </a:solidFill>
              </a:rPr>
              <a:t>May not show how to go to the next question or use the review screen</a:t>
            </a:r>
          </a:p>
          <a:p>
            <a:pPr lvl="1">
              <a:lnSpc>
                <a:spcPct val="120000"/>
              </a:lnSpc>
              <a:buClr>
                <a:sysClr val="windowText" lastClr="000000"/>
              </a:buClr>
              <a:buBlip>
                <a:blip r:embed="rId2"/>
              </a:buBlip>
              <a:defRPr/>
            </a:pPr>
            <a:r>
              <a:rPr lang="en-US" sz="2100" dirty="0">
                <a:solidFill>
                  <a:sysClr val="windowText" lastClr="000000"/>
                </a:solidFill>
              </a:rPr>
              <a:t>May not assist with drag and drop or other technology enhanced items</a:t>
            </a:r>
          </a:p>
          <a:p>
            <a:pPr>
              <a:lnSpc>
                <a:spcPct val="120000"/>
              </a:lnSpc>
              <a:buClr>
                <a:sysClr val="windowText" lastClr="000000"/>
              </a:buClr>
              <a:defRPr/>
            </a:pPr>
            <a:r>
              <a:rPr lang="en-US" sz="2000" dirty="0">
                <a:solidFill>
                  <a:sysClr val="windowText" lastClr="000000"/>
                </a:solidFill>
                <a:latin typeface="+mn-lt"/>
              </a:rPr>
              <a:t>Strongly recommend students are provided with access to practice resources prior to testing</a:t>
            </a:r>
          </a:p>
          <a:p>
            <a:pPr lvl="1">
              <a:lnSpc>
                <a:spcPct val="120000"/>
              </a:lnSpc>
              <a:buClr>
                <a:sysClr val="windowText" lastClr="000000"/>
              </a:buClr>
              <a:defRPr/>
            </a:pPr>
            <a:r>
              <a:rPr lang="en-US" sz="2100" dirty="0">
                <a:solidFill>
                  <a:prstClr val="black"/>
                </a:solidFill>
                <a:ea typeface="ＭＳ Ｐゴシック" pitchFamily="34" charset="-128"/>
              </a:rPr>
              <a:t>Includes</a:t>
            </a:r>
            <a:r>
              <a:rPr lang="en-US" sz="2100" dirty="0">
                <a:solidFill>
                  <a:sysClr val="windowText" lastClr="000000"/>
                </a:solidFill>
              </a:rPr>
              <a:t> forms with accessibility features and accommodations</a:t>
            </a:r>
          </a:p>
          <a:p>
            <a:endParaRPr lang="en-US" dirty="0">
              <a:latin typeface="+mn-lt"/>
            </a:endParaRPr>
          </a:p>
        </p:txBody>
      </p:sp>
    </p:spTree>
    <p:extLst>
      <p:ext uri="{BB962C8B-B14F-4D97-AF65-F5344CB8AC3E}">
        <p14:creationId xmlns:p14="http://schemas.microsoft.com/office/powerpoint/2010/main" val="14470149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6" name="Content Placeholder 5"/>
          <p:cNvSpPr>
            <a:spLocks noGrp="1"/>
          </p:cNvSpPr>
          <p:nvPr>
            <p:ph idx="1"/>
          </p:nvPr>
        </p:nvSpPr>
        <p:spPr/>
        <p:txBody>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latin typeface="+mn-lt"/>
                <a:ea typeface="ＭＳ Ｐゴシック" pitchFamily="34" charset="-128"/>
              </a:rPr>
              <a:t>Computer-based practice resources can be accessed through:</a:t>
            </a:r>
          </a:p>
          <a:p>
            <a:pPr marL="914400" lvl="1" indent="-457200" fontAlgn="base">
              <a:spcBef>
                <a:spcPct val="0"/>
              </a:spcBef>
              <a:spcAft>
                <a:spcPct val="0"/>
              </a:spcAft>
              <a:buFont typeface="+mj-lt"/>
              <a:buAutoNum type="arabicPeriod"/>
            </a:pPr>
            <a:endParaRPr lang="en-US" dirty="0">
              <a:solidFill>
                <a:prstClr val="black"/>
              </a:solidFill>
              <a:ea typeface="ＭＳ Ｐゴシック" pitchFamily="34" charset="-128"/>
            </a:endParaRPr>
          </a:p>
          <a:p>
            <a:pPr lvl="1" fontAlgn="base">
              <a:spcBef>
                <a:spcPct val="0"/>
              </a:spcBef>
              <a:spcAft>
                <a:spcPct val="0"/>
              </a:spcAft>
            </a:pPr>
            <a:r>
              <a:rPr lang="en-US" dirty="0">
                <a:solidFill>
                  <a:prstClr val="black"/>
                </a:solidFill>
                <a:ea typeface="ＭＳ Ｐゴシック" pitchFamily="34" charset="-128"/>
              </a:rPr>
              <a:t>TestNav App</a:t>
            </a:r>
          </a:p>
          <a:p>
            <a:pPr marL="1200150" lvl="2" indent="-285750" fontAlgn="base">
              <a:spcBef>
                <a:spcPct val="0"/>
              </a:spcBef>
              <a:spcAft>
                <a:spcPct val="0"/>
              </a:spcAft>
            </a:pPr>
            <a:r>
              <a:rPr lang="en-US" dirty="0">
                <a:solidFill>
                  <a:prstClr val="black"/>
                </a:solidFill>
                <a:ea typeface="ＭＳ Ｐゴシック" pitchFamily="34" charset="-128"/>
              </a:rPr>
              <a:t>Navigate to “Colorado” sign in page and click “Practice Tests” link</a:t>
            </a:r>
          </a:p>
          <a:p>
            <a:pPr marL="285750" indent="-285750" fontAlgn="base">
              <a:spcBef>
                <a:spcPct val="0"/>
              </a:spcBef>
              <a:spcAft>
                <a:spcPct val="0"/>
              </a:spcAft>
              <a:buFont typeface="Arial" panose="020B0604020202020204" pitchFamily="34" charset="0"/>
              <a:buChar char="•"/>
            </a:pPr>
            <a:endParaRPr lang="en-US" sz="2200" dirty="0">
              <a:solidFill>
                <a:prstClr val="black"/>
              </a:solidFill>
              <a:latin typeface="+mn-lt"/>
              <a:ea typeface="ＭＳ Ｐゴシック" pitchFamily="34" charset="-128"/>
            </a:endParaRPr>
          </a:p>
          <a:p>
            <a:pPr marL="285750" indent="-285750" fontAlgn="base">
              <a:spcBef>
                <a:spcPct val="0"/>
              </a:spcBef>
              <a:spcAft>
                <a:spcPct val="0"/>
              </a:spcAft>
              <a:buFont typeface="Arial" panose="020B0604020202020204" pitchFamily="34" charset="0"/>
              <a:buChar char="•"/>
            </a:pPr>
            <a:endParaRPr lang="en-US" sz="2200" dirty="0" smtClean="0">
              <a:solidFill>
                <a:prstClr val="black"/>
              </a:solidFill>
              <a:latin typeface="+mn-lt"/>
              <a:ea typeface="ＭＳ Ｐゴシック" pitchFamily="34" charset="-128"/>
            </a:endParaRPr>
          </a:p>
          <a:p>
            <a:pPr marL="285750" indent="-285750" fontAlgn="base">
              <a:spcBef>
                <a:spcPct val="0"/>
              </a:spcBef>
              <a:spcAft>
                <a:spcPct val="0"/>
              </a:spcAft>
              <a:buFont typeface="Arial" panose="020B0604020202020204" pitchFamily="34" charset="0"/>
              <a:buChar char="•"/>
            </a:pPr>
            <a:endParaRPr lang="en-US" sz="2200" dirty="0">
              <a:solidFill>
                <a:prstClr val="black"/>
              </a:solidFill>
              <a:latin typeface="+mn-lt"/>
              <a:ea typeface="ＭＳ Ｐゴシック" pitchFamily="34" charset="-128"/>
            </a:endParaRPr>
          </a:p>
          <a:p>
            <a:pPr fontAlgn="base">
              <a:spcBef>
                <a:spcPct val="0"/>
              </a:spcBef>
              <a:spcAft>
                <a:spcPct val="0"/>
              </a:spcAft>
            </a:pPr>
            <a:endParaRPr lang="en-US" sz="2200" dirty="0">
              <a:solidFill>
                <a:prstClr val="black"/>
              </a:solidFill>
              <a:latin typeface="+mn-lt"/>
              <a:ea typeface="ＭＳ Ｐゴシック" pitchFamily="34" charset="-128"/>
            </a:endParaRPr>
          </a:p>
          <a:p>
            <a:pPr marL="285750" indent="-285750" fontAlgn="base">
              <a:spcBef>
                <a:spcPct val="0"/>
              </a:spcBef>
              <a:spcAft>
                <a:spcPct val="0"/>
              </a:spcAft>
              <a:buFont typeface="Arial" panose="020B0604020202020204" pitchFamily="34" charset="0"/>
              <a:buChar char="•"/>
            </a:pPr>
            <a:endParaRPr lang="en-US" sz="2200" dirty="0">
              <a:solidFill>
                <a:prstClr val="black"/>
              </a:solidFill>
              <a:latin typeface="+mn-lt"/>
              <a:ea typeface="ＭＳ Ｐゴシック" pitchFamily="34" charset="-128"/>
            </a:endParaRPr>
          </a:p>
          <a:p>
            <a:pPr marL="285750" indent="-285750" fontAlgn="base">
              <a:spcBef>
                <a:spcPct val="0"/>
              </a:spcBef>
              <a:spcAft>
                <a:spcPct val="0"/>
              </a:spcAft>
              <a:buFont typeface="Arial" panose="020B0604020202020204" pitchFamily="34" charset="0"/>
              <a:buChar char="•"/>
            </a:pPr>
            <a:endParaRPr lang="en-US" sz="2200" dirty="0">
              <a:solidFill>
                <a:prstClr val="black"/>
              </a:solidFill>
              <a:latin typeface="+mn-lt"/>
              <a:ea typeface="ＭＳ Ｐゴシック" pitchFamily="34" charset="-128"/>
            </a:endParaRPr>
          </a:p>
          <a:p>
            <a:pPr lvl="1" fontAlgn="base">
              <a:spcBef>
                <a:spcPct val="0"/>
              </a:spcBef>
              <a:spcAft>
                <a:spcPct val="0"/>
              </a:spcAft>
            </a:pPr>
            <a:r>
              <a:rPr lang="en-US" dirty="0">
                <a:solidFill>
                  <a:prstClr val="black"/>
                </a:solidFill>
                <a:ea typeface="ＭＳ Ｐゴシック" pitchFamily="34" charset="-128"/>
              </a:rPr>
              <a:t>PAnext Training Center</a:t>
            </a:r>
          </a:p>
          <a:p>
            <a:pPr marL="1200150" lvl="2" indent="-285750" fontAlgn="base">
              <a:spcBef>
                <a:spcPct val="0"/>
              </a:spcBef>
              <a:spcAft>
                <a:spcPct val="0"/>
              </a:spcAft>
            </a:pPr>
            <a:r>
              <a:rPr lang="en-US" dirty="0">
                <a:solidFill>
                  <a:prstClr val="black"/>
                </a:solidFill>
                <a:ea typeface="ＭＳ Ｐゴシック" pitchFamily="34" charset="-128"/>
              </a:rPr>
              <a:t>Requires login from student testing ticket</a:t>
            </a:r>
          </a:p>
          <a:p>
            <a:pPr marL="1200150" lvl="2" indent="-285750" fontAlgn="base">
              <a:spcBef>
                <a:spcPct val="0"/>
              </a:spcBef>
              <a:spcAft>
                <a:spcPct val="0"/>
              </a:spcAft>
            </a:pPr>
            <a:r>
              <a:rPr lang="en-US" dirty="0">
                <a:solidFill>
                  <a:prstClr val="black"/>
                </a:solidFill>
                <a:ea typeface="ＭＳ Ｐゴシック" pitchFamily="34" charset="-128"/>
              </a:rPr>
              <a:t>Secure practice sessions must be setup in advance</a:t>
            </a:r>
          </a:p>
          <a:p>
            <a:endParaRPr lang="en-US" dirty="0">
              <a:latin typeface="+mn-lt"/>
            </a:endParaRPr>
          </a:p>
        </p:txBody>
      </p:sp>
      <p:sp>
        <p:nvSpPr>
          <p:cNvPr id="5" name="TextBox 4"/>
          <p:cNvSpPr txBox="1"/>
          <p:nvPr/>
        </p:nvSpPr>
        <p:spPr>
          <a:xfrm>
            <a:off x="2436768" y="3648264"/>
            <a:ext cx="312669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34" charset="-128"/>
              </a:rPr>
              <a:t>On TestNav Home Screen, click:</a:t>
            </a:r>
          </a:p>
        </p:txBody>
      </p:sp>
      <p:pic>
        <p:nvPicPr>
          <p:cNvPr id="2" name="Picture 1"/>
          <p:cNvPicPr>
            <a:picLocks noChangeAspect="1"/>
          </p:cNvPicPr>
          <p:nvPr/>
        </p:nvPicPr>
        <p:blipFill>
          <a:blip r:embed="rId2"/>
          <a:stretch>
            <a:fillRect/>
          </a:stretch>
        </p:blipFill>
        <p:spPr>
          <a:xfrm>
            <a:off x="5698208" y="3070827"/>
            <a:ext cx="1852912" cy="1578234"/>
          </a:xfrm>
          <a:prstGeom prst="rect">
            <a:avLst/>
          </a:prstGeom>
          <a:ln w="19050">
            <a:solidFill>
              <a:schemeClr val="tx1"/>
            </a:solidFill>
          </a:ln>
        </p:spPr>
      </p:pic>
      <p:pic>
        <p:nvPicPr>
          <p:cNvPr id="8" name="Picture 7"/>
          <p:cNvPicPr>
            <a:picLocks noChangeAspect="1"/>
          </p:cNvPicPr>
          <p:nvPr/>
        </p:nvPicPr>
        <p:blipFill>
          <a:blip r:embed="rId3"/>
          <a:stretch>
            <a:fillRect/>
          </a:stretch>
        </p:blipFill>
        <p:spPr>
          <a:xfrm>
            <a:off x="1833467" y="2793447"/>
            <a:ext cx="2019300" cy="752475"/>
          </a:xfrm>
          <a:prstGeom prst="rect">
            <a:avLst/>
          </a:prstGeom>
          <a:ln w="19050">
            <a:solidFill>
              <a:schemeClr val="tx1"/>
            </a:solidFill>
          </a:ln>
        </p:spPr>
      </p:pic>
    </p:spTree>
    <p:extLst>
      <p:ext uri="{BB962C8B-B14F-4D97-AF65-F5344CB8AC3E}">
        <p14:creationId xmlns:p14="http://schemas.microsoft.com/office/powerpoint/2010/main" val="4238564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Readiness</a:t>
            </a:r>
          </a:p>
        </p:txBody>
      </p:sp>
      <p:sp>
        <p:nvSpPr>
          <p:cNvPr id="2" name="Content Placeholder 1"/>
          <p:cNvSpPr>
            <a:spLocks noGrp="1"/>
          </p:cNvSpPr>
          <p:nvPr>
            <p:ph idx="1"/>
          </p:nvPr>
        </p:nvSpPr>
        <p:spPr/>
        <p:txBody>
          <a:bodyPr/>
          <a:lstStyle/>
          <a:p>
            <a:endParaRPr lang="en-US"/>
          </a:p>
        </p:txBody>
      </p:sp>
      <p:pic>
        <p:nvPicPr>
          <p:cNvPr id="9" name="Picture 8"/>
          <p:cNvPicPr>
            <a:picLocks noChangeAspect="1"/>
          </p:cNvPicPr>
          <p:nvPr/>
        </p:nvPicPr>
        <p:blipFill>
          <a:blip r:embed="rId2"/>
          <a:stretch>
            <a:fillRect/>
          </a:stretch>
        </p:blipFill>
        <p:spPr>
          <a:xfrm>
            <a:off x="302562" y="1323927"/>
            <a:ext cx="8538876" cy="5534073"/>
          </a:xfrm>
          <a:prstGeom prst="rect">
            <a:avLst/>
          </a:prstGeom>
          <a:ln w="19050">
            <a:noFill/>
          </a:ln>
        </p:spPr>
      </p:pic>
    </p:spTree>
    <p:extLst>
      <p:ext uri="{BB962C8B-B14F-4D97-AF65-F5344CB8AC3E}">
        <p14:creationId xmlns:p14="http://schemas.microsoft.com/office/powerpoint/2010/main" val="3855357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Registering Students,</a:t>
            </a:r>
            <a:br>
              <a:rPr lang="en-US" sz="3200" dirty="0">
                <a:solidFill>
                  <a:srgbClr val="000000"/>
                </a:solidFill>
              </a:rPr>
            </a:br>
            <a:r>
              <a:rPr lang="en-US" sz="3200" dirty="0">
                <a:solidFill>
                  <a:srgbClr val="000000"/>
                </a:solidFill>
              </a:rPr>
              <a:t>Ordering Materials &amp; </a:t>
            </a:r>
            <a:br>
              <a:rPr lang="en-US" sz="3200" dirty="0">
                <a:solidFill>
                  <a:srgbClr val="000000"/>
                </a:solidFill>
              </a:rPr>
            </a:br>
            <a:r>
              <a:rPr lang="en-US" sz="3200" dirty="0">
                <a:solidFill>
                  <a:srgbClr val="000000"/>
                </a:solidFill>
              </a:rPr>
              <a:t>Setting Up PAnext Test Sessions</a:t>
            </a:r>
          </a:p>
        </p:txBody>
      </p:sp>
      <p:sp>
        <p:nvSpPr>
          <p:cNvPr id="3" name="Date Placeholder 2">
            <a:extLst>
              <a:ext uri="{FF2B5EF4-FFF2-40B4-BE49-F238E27FC236}">
                <a16:creationId xmlns:a16="http://schemas.microsoft.com/office/drawing/2014/main" xmlns="" id="{FA962C8B-D7F9-41E5-ADE3-2F7E25609C86}"/>
              </a:ext>
            </a:extLst>
          </p:cNvPr>
          <p:cNvSpPr>
            <a:spLocks noGrp="1"/>
          </p:cNvSpPr>
          <p:nvPr>
            <p:ph type="dt" sz="half" idx="4294967295"/>
          </p:nvPr>
        </p:nvSpPr>
        <p:spPr>
          <a:xfrm>
            <a:off x="0" y="6537325"/>
            <a:ext cx="2057400" cy="184150"/>
          </a:xfrm>
          <a:prstGeom prst="rect">
            <a:avLst/>
          </a:prstGeom>
        </p:spPr>
        <p:txBody>
          <a:bodyPr/>
          <a:lstStyle/>
          <a:p>
            <a:fld id="{C514EC67-7695-4881-9E3B-084BA404AA07}"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2268626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 Registration Reminders</a:t>
            </a:r>
          </a:p>
        </p:txBody>
      </p:sp>
      <p:sp>
        <p:nvSpPr>
          <p:cNvPr id="2" name="Content Placeholder 1"/>
          <p:cNvSpPr>
            <a:spLocks noGrp="1"/>
          </p:cNvSpPr>
          <p:nvPr>
            <p:ph idx="1"/>
          </p:nvPr>
        </p:nvSpPr>
        <p:spPr/>
        <p:txBody>
          <a:bodyPr>
            <a:normAutofit/>
          </a:bodyPr>
          <a:lstStyle/>
          <a:p>
            <a:pPr marL="342900" indent="-342900">
              <a:spcAft>
                <a:spcPts val="600"/>
              </a:spcAft>
              <a:buFont typeface="Arial" panose="020B0604020202020204" pitchFamily="34" charset="0"/>
              <a:buChar char="•"/>
              <a:defRPr/>
            </a:pPr>
            <a:r>
              <a:rPr lang="en-US" sz="2200" dirty="0">
                <a:solidFill>
                  <a:sysClr val="windowText" lastClr="000000"/>
                </a:solidFill>
                <a:latin typeface="+mn-lt"/>
              </a:rPr>
              <a:t>Middle name field can be left blank</a:t>
            </a:r>
          </a:p>
          <a:p>
            <a:pPr marL="342900" indent="-342900">
              <a:spcAft>
                <a:spcPts val="600"/>
              </a:spcAft>
              <a:buFont typeface="Arial" panose="020B0604020202020204" pitchFamily="34" charset="0"/>
              <a:buChar char="•"/>
              <a:defRPr/>
            </a:pPr>
            <a:r>
              <a:rPr lang="en-US" sz="2200" dirty="0">
                <a:solidFill>
                  <a:sysClr val="windowText" lastClr="000000"/>
                </a:solidFill>
                <a:latin typeface="+mn-lt"/>
              </a:rPr>
              <a:t>New students must be added into PAnext prior to testing, including for PBT</a:t>
            </a:r>
          </a:p>
          <a:p>
            <a:pPr lvl="1">
              <a:spcAft>
                <a:spcPts val="600"/>
              </a:spcAft>
              <a:defRPr/>
            </a:pPr>
            <a:r>
              <a:rPr lang="en-US" sz="1900" dirty="0">
                <a:solidFill>
                  <a:sysClr val="windowText" lastClr="000000"/>
                </a:solidFill>
              </a:rPr>
              <a:t>Temporary SASIDs should only be used for homeschool students</a:t>
            </a:r>
          </a:p>
          <a:p>
            <a:pPr lvl="1">
              <a:spcAft>
                <a:spcPts val="600"/>
              </a:spcAft>
              <a:defRPr/>
            </a:pPr>
            <a:r>
              <a:rPr lang="en-US" sz="1900" dirty="0">
                <a:solidFill>
                  <a:sysClr val="windowText" lastClr="000000"/>
                </a:solidFill>
              </a:rPr>
              <a:t>Other than for homeschool students, do NOT use temporary SASIDs without permission from Sara Loerzel at CDE</a:t>
            </a:r>
          </a:p>
          <a:p>
            <a:pPr marL="342900" indent="-342900">
              <a:spcAft>
                <a:spcPts val="600"/>
              </a:spcAft>
              <a:buFont typeface="Arial" panose="020B0604020202020204" pitchFamily="34" charset="0"/>
              <a:buChar char="•"/>
              <a:defRPr/>
            </a:pPr>
            <a:r>
              <a:rPr lang="en-US" sz="2200" dirty="0">
                <a:solidFill>
                  <a:sysClr val="windowText" lastClr="000000"/>
                </a:solidFill>
                <a:latin typeface="+mn-lt"/>
              </a:rPr>
              <a:t>There are several fields in the SR/PNP that are used to validate selected accommodations</a:t>
            </a:r>
          </a:p>
          <a:p>
            <a:pPr lvl="1">
              <a:spcAft>
                <a:spcPts val="600"/>
              </a:spcAft>
              <a:defRPr/>
            </a:pPr>
            <a:r>
              <a:rPr lang="en-US" sz="1900" dirty="0">
                <a:solidFill>
                  <a:sysClr val="windowText" lastClr="000000"/>
                </a:solidFill>
              </a:rPr>
              <a:t>If an error is received upon import, check cross-validation fields</a:t>
            </a:r>
          </a:p>
          <a:p>
            <a:pPr lvl="1">
              <a:spcAft>
                <a:spcPts val="600"/>
              </a:spcAft>
              <a:defRPr/>
            </a:pPr>
            <a:r>
              <a:rPr lang="en-US" sz="1900" dirty="0">
                <a:solidFill>
                  <a:sysClr val="windowText" lastClr="000000"/>
                </a:solidFill>
              </a:rPr>
              <a:t>These can only be seen by PAnext users with the Sensitive Data role</a:t>
            </a:r>
            <a:endParaRPr lang="en-US" sz="1900" dirty="0">
              <a:solidFill>
                <a:prstClr val="black"/>
              </a:solidFill>
            </a:endParaRPr>
          </a:p>
          <a:p>
            <a:endParaRPr lang="en-US" dirty="0"/>
          </a:p>
        </p:txBody>
      </p:sp>
    </p:spTree>
    <p:extLst>
      <p:ext uri="{BB962C8B-B14F-4D97-AF65-F5344CB8AC3E}">
        <p14:creationId xmlns:p14="http://schemas.microsoft.com/office/powerpoint/2010/main" val="3904697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Registering for PBT</a:t>
            </a:r>
          </a:p>
        </p:txBody>
      </p:sp>
      <p:sp>
        <p:nvSpPr>
          <p:cNvPr id="2" name="Content Placeholder 1"/>
          <p:cNvSpPr>
            <a:spLocks noGrp="1"/>
          </p:cNvSpPr>
          <p:nvPr>
            <p:ph idx="1"/>
          </p:nvPr>
        </p:nvSpPr>
        <p:spPr>
          <a:xfrm>
            <a:off x="628650" y="1351074"/>
            <a:ext cx="7886700" cy="4351338"/>
          </a:xfrm>
        </p:spPr>
        <p:txBody>
          <a:bodyPr>
            <a:noAutofit/>
          </a:bodyPr>
          <a:lstStyle/>
          <a:p>
            <a:pPr marL="342900" indent="-342900" fontAlgn="base">
              <a:spcAft>
                <a:spcPts val="600"/>
              </a:spcAft>
              <a:buFont typeface="Arial" panose="020B0604020202020204" pitchFamily="34" charset="0"/>
              <a:buChar char="•"/>
              <a:defRPr/>
            </a:pPr>
            <a:r>
              <a:rPr lang="en-US" sz="2000" dirty="0">
                <a:solidFill>
                  <a:prstClr val="black"/>
                </a:solidFill>
                <a:latin typeface="+mn-lt"/>
              </a:rPr>
              <a:t>Initial orders for PBT materials are generated using information indicated for students in the SR/PNP as of January 25</a:t>
            </a:r>
          </a:p>
          <a:p>
            <a:pPr lvl="1" fontAlgn="base">
              <a:spcAft>
                <a:spcPts val="600"/>
              </a:spcAft>
              <a:defRPr/>
            </a:pPr>
            <a:r>
              <a:rPr lang="en-US" dirty="0">
                <a:solidFill>
                  <a:prstClr val="black"/>
                </a:solidFill>
              </a:rPr>
              <a:t>PBT for district/school/grade/content area</a:t>
            </a:r>
          </a:p>
          <a:p>
            <a:pPr lvl="2" fontAlgn="base">
              <a:spcAft>
                <a:spcPts val="600"/>
              </a:spcAft>
              <a:defRPr/>
            </a:pPr>
            <a:r>
              <a:rPr lang="en-US" dirty="0">
                <a:solidFill>
                  <a:prstClr val="black"/>
                </a:solidFill>
              </a:rPr>
              <a:t>Paper format will be indicated for you if intent to use PBT is submitted to CDE by December 15</a:t>
            </a:r>
          </a:p>
          <a:p>
            <a:pPr lvl="2" fontAlgn="base">
              <a:spcAft>
                <a:spcPts val="600"/>
              </a:spcAft>
              <a:defRPr/>
            </a:pPr>
            <a:r>
              <a:rPr lang="en-US" dirty="0">
                <a:solidFill>
                  <a:prstClr val="black"/>
                </a:solidFill>
              </a:rPr>
              <a:t>If PBT selection is not provided to CDE by December 15, district/school needs to indicate </a:t>
            </a:r>
          </a:p>
          <a:p>
            <a:pPr lvl="2" fontAlgn="base">
              <a:spcAft>
                <a:spcPts val="600"/>
              </a:spcAft>
              <a:defRPr/>
            </a:pPr>
            <a:r>
              <a:rPr lang="en-US" dirty="0">
                <a:solidFill>
                  <a:prstClr val="black"/>
                </a:solidFill>
              </a:rPr>
              <a:t>Additional orders for whole districts/schools/grades/content areas will not be approved (including when tests are not updated from English to Spanish)</a:t>
            </a:r>
          </a:p>
          <a:p>
            <a:pPr lvl="2" fontAlgn="base">
              <a:spcAft>
                <a:spcPts val="600"/>
              </a:spcAft>
              <a:defRPr/>
            </a:pPr>
            <a:r>
              <a:rPr lang="en-US" dirty="0">
                <a:solidFill>
                  <a:prstClr val="black"/>
                </a:solidFill>
              </a:rPr>
              <a:t>Ensure charter school selections are indicated</a:t>
            </a:r>
          </a:p>
          <a:p>
            <a:pPr lvl="1" fontAlgn="base">
              <a:spcAft>
                <a:spcPts val="600"/>
              </a:spcAft>
              <a:defRPr/>
            </a:pPr>
            <a:r>
              <a:rPr lang="en-US" dirty="0">
                <a:solidFill>
                  <a:prstClr val="black"/>
                </a:solidFill>
              </a:rPr>
              <a:t>Individual students using PBT accommodated forms</a:t>
            </a:r>
          </a:p>
          <a:p>
            <a:pPr lvl="2" fontAlgn="base">
              <a:spcAft>
                <a:spcPts val="600"/>
              </a:spcAft>
              <a:defRPr/>
            </a:pPr>
            <a:r>
              <a:rPr lang="en-US" dirty="0">
                <a:solidFill>
                  <a:prstClr val="black"/>
                </a:solidFill>
              </a:rPr>
              <a:t>Indicate Spanish </a:t>
            </a:r>
            <a:r>
              <a:rPr lang="en-US" dirty="0" err="1">
                <a:solidFill>
                  <a:prstClr val="black"/>
                </a:solidFill>
              </a:rPr>
              <a:t>Transadaptation</a:t>
            </a:r>
            <a:r>
              <a:rPr lang="en-US" dirty="0">
                <a:solidFill>
                  <a:prstClr val="black"/>
                </a:solidFill>
              </a:rPr>
              <a:t> prior to January 25</a:t>
            </a:r>
          </a:p>
          <a:p>
            <a:pPr lvl="2" fontAlgn="base">
              <a:spcAft>
                <a:spcPts val="600"/>
              </a:spcAft>
              <a:defRPr/>
            </a:pPr>
            <a:r>
              <a:rPr lang="en-US" dirty="0">
                <a:solidFill>
                  <a:prstClr val="black"/>
                </a:solidFill>
              </a:rPr>
              <a:t>CDE will add braille registrations into the initial upload for students who were assigned to braille last year (district/school adds grade 3</a:t>
            </a:r>
            <a:r>
              <a:rPr lang="en-US" dirty="0" smtClean="0">
                <a:solidFill>
                  <a:prstClr val="black"/>
                </a:solidFill>
              </a:rPr>
              <a:t>)</a:t>
            </a:r>
            <a:endParaRPr lang="en-US" dirty="0">
              <a:solidFill>
                <a:prstClr val="black"/>
              </a:solidFill>
            </a:endParaRPr>
          </a:p>
        </p:txBody>
      </p:sp>
    </p:spTree>
    <p:extLst>
      <p:ext uri="{BB962C8B-B14F-4D97-AF65-F5344CB8AC3E}">
        <p14:creationId xmlns:p14="http://schemas.microsoft.com/office/powerpoint/2010/main" val="81776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Accommodated Forms Ordering by January </a:t>
            </a:r>
            <a:r>
              <a:rPr lang="en-US" dirty="0" smtClean="0"/>
              <a:t>25*</a:t>
            </a:r>
            <a:endParaRPr lang="en-US" dirty="0"/>
          </a:p>
        </p:txBody>
      </p:sp>
      <p:sp>
        <p:nvSpPr>
          <p:cNvPr id="2" name="Content Placeholder 1"/>
          <p:cNvSpPr>
            <a:spLocks noGrp="1"/>
          </p:cNvSpPr>
          <p:nvPr>
            <p:ph idx="1"/>
          </p:nvPr>
        </p:nvSpPr>
        <p:spPr/>
        <p:txBody>
          <a:bodyPr/>
          <a:lstStyle/>
          <a:p>
            <a:pPr marL="342900" indent="-342900" fontAlgn="base">
              <a:spcAft>
                <a:spcPct val="0"/>
              </a:spcAft>
              <a:buFont typeface="Arial" panose="020B0604020202020204" pitchFamily="34" charset="0"/>
              <a:buChar char="•"/>
              <a:defRPr/>
            </a:pPr>
            <a:r>
              <a:rPr lang="en-US" dirty="0">
                <a:solidFill>
                  <a:prstClr val="black"/>
                </a:solidFill>
              </a:rPr>
              <a:t>Ensure that all large print and braille registrations are in PAnext</a:t>
            </a:r>
          </a:p>
          <a:p>
            <a:pPr marL="342900" indent="-342900" fontAlgn="base">
              <a:spcAft>
                <a:spcPct val="0"/>
              </a:spcAft>
              <a:buFont typeface="Arial" panose="020B0604020202020204" pitchFamily="34" charset="0"/>
              <a:buChar char="•"/>
              <a:defRPr/>
            </a:pPr>
            <a:r>
              <a:rPr lang="en-US" dirty="0">
                <a:solidFill>
                  <a:prstClr val="black"/>
                </a:solidFill>
              </a:rPr>
              <a:t>Oral scripts must be indicated </a:t>
            </a:r>
          </a:p>
          <a:p>
            <a:pPr marL="342900" indent="-342900" fontAlgn="base">
              <a:spcAft>
                <a:spcPct val="0"/>
              </a:spcAft>
              <a:buFont typeface="Arial" panose="020B0604020202020204" pitchFamily="34" charset="0"/>
              <a:buChar char="•"/>
              <a:defRPr/>
            </a:pPr>
            <a:r>
              <a:rPr lang="en-US" dirty="0">
                <a:solidFill>
                  <a:prstClr val="black"/>
                </a:solidFill>
              </a:rPr>
              <a:t>CSLA and other Spanish forms must be identified</a:t>
            </a:r>
          </a:p>
          <a:p>
            <a:pPr marL="342900" indent="-342900" fontAlgn="base">
              <a:spcAft>
                <a:spcPct val="0"/>
              </a:spcAft>
              <a:buFont typeface="Arial" panose="020B0604020202020204" pitchFamily="34" charset="0"/>
              <a:buChar char="•"/>
              <a:defRPr/>
            </a:pPr>
            <a:r>
              <a:rPr lang="en-US" dirty="0">
                <a:solidFill>
                  <a:prstClr val="black"/>
                </a:solidFill>
              </a:rPr>
              <a:t>CDE will indicate UAR-dependent accommodations</a:t>
            </a:r>
          </a:p>
          <a:p>
            <a:pPr lvl="1" fontAlgn="base">
              <a:spcAft>
                <a:spcPct val="0"/>
              </a:spcAft>
              <a:defRPr/>
            </a:pPr>
            <a:r>
              <a:rPr lang="en-US" dirty="0">
                <a:solidFill>
                  <a:prstClr val="black"/>
                </a:solidFill>
                <a:latin typeface="Trebuchet MS" panose="020B0603020202020204" pitchFamily="34" charset="0"/>
              </a:rPr>
              <a:t>Must meet December 15 UAR deadline </a:t>
            </a:r>
          </a:p>
          <a:p>
            <a:pPr fontAlgn="base">
              <a:spcAft>
                <a:spcPct val="0"/>
              </a:spcAft>
              <a:defRPr/>
            </a:pPr>
            <a:endParaRPr lang="en-US" sz="2000" dirty="0">
              <a:solidFill>
                <a:prstClr val="black"/>
              </a:solidFill>
            </a:endParaRPr>
          </a:p>
          <a:p>
            <a:pPr fontAlgn="base">
              <a:spcAft>
                <a:spcPct val="0"/>
              </a:spcAft>
              <a:defRPr/>
            </a:pPr>
            <a:r>
              <a:rPr lang="en-US" sz="2000" dirty="0">
                <a:solidFill>
                  <a:prstClr val="black"/>
                </a:solidFill>
              </a:rPr>
              <a:t>* Exception for new students who arrive after January deadline – DACs will need to place an additional order for PBT or accommodated materials after updating student registrations</a:t>
            </a:r>
          </a:p>
          <a:p>
            <a:endParaRPr lang="en-US" dirty="0"/>
          </a:p>
        </p:txBody>
      </p:sp>
    </p:spTree>
    <p:extLst>
      <p:ext uri="{BB962C8B-B14F-4D97-AF65-F5344CB8AC3E}">
        <p14:creationId xmlns:p14="http://schemas.microsoft.com/office/powerpoint/2010/main" val="2796682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Registering a Student in PAnext</a:t>
            </a:r>
          </a:p>
        </p:txBody>
      </p:sp>
      <p:pic>
        <p:nvPicPr>
          <p:cNvPr id="4" name="Picture 3" descr="Screen Shot 2016-11-04 at 9.35.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480" y="1335889"/>
            <a:ext cx="2163868" cy="4038600"/>
          </a:xfrm>
          <a:prstGeom prst="rect">
            <a:avLst/>
          </a:prstGeom>
          <a:ln w="25400">
            <a:solidFill>
              <a:sysClr val="windowText" lastClr="000000"/>
            </a:solidFill>
          </a:ln>
        </p:spPr>
      </p:pic>
      <p:pic>
        <p:nvPicPr>
          <p:cNvPr id="5" name="Picture 4" descr="Screen Shot 2016-11-04 at 9.39.0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717" y="3355189"/>
            <a:ext cx="6145600" cy="3104155"/>
          </a:xfrm>
          <a:prstGeom prst="rect">
            <a:avLst/>
          </a:prstGeom>
          <a:ln w="25400">
            <a:solidFill>
              <a:sysClr val="windowText" lastClr="000000"/>
            </a:solidFill>
          </a:ln>
        </p:spPr>
      </p:pic>
      <p:sp>
        <p:nvSpPr>
          <p:cNvPr id="6" name="TextBox 5"/>
          <p:cNvSpPr txBox="1"/>
          <p:nvPr/>
        </p:nvSpPr>
        <p:spPr>
          <a:xfrm>
            <a:off x="406022" y="5459367"/>
            <a:ext cx="2422695" cy="64633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Choose the </a:t>
            </a:r>
            <a:r>
              <a:rPr lang="en-US" b="1" dirty="0">
                <a:solidFill>
                  <a:prstClr val="black"/>
                </a:solidFill>
                <a:ea typeface="ＭＳ Ｐゴシック" pitchFamily="34" charset="-128"/>
              </a:rPr>
              <a:t>Tasks</a:t>
            </a:r>
            <a:r>
              <a:rPr lang="en-US" dirty="0">
                <a:solidFill>
                  <a:prstClr val="black"/>
                </a:solidFill>
                <a:ea typeface="ＭＳ Ｐゴシック" pitchFamily="34" charset="-128"/>
              </a:rPr>
              <a:t> and click </a:t>
            </a:r>
            <a:r>
              <a:rPr lang="en-US" b="1" dirty="0">
                <a:solidFill>
                  <a:prstClr val="black"/>
                </a:solidFill>
                <a:ea typeface="ＭＳ Ｐゴシック" pitchFamily="34" charset="-128"/>
              </a:rPr>
              <a:t>Start</a:t>
            </a:r>
            <a:endParaRPr lang="en-US" dirty="0">
              <a:solidFill>
                <a:prstClr val="black"/>
              </a:solidFill>
              <a:ea typeface="ＭＳ Ｐゴシック" pitchFamily="34" charset="-128"/>
            </a:endParaRPr>
          </a:p>
        </p:txBody>
      </p:sp>
      <p:sp>
        <p:nvSpPr>
          <p:cNvPr id="7" name="TextBox 6"/>
          <p:cNvSpPr txBox="1"/>
          <p:nvPr/>
        </p:nvSpPr>
        <p:spPr>
          <a:xfrm>
            <a:off x="2828717" y="1728732"/>
            <a:ext cx="5092163"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Setup</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Students</a:t>
            </a:r>
            <a:endParaRPr lang="en-US" sz="2000" dirty="0">
              <a:solidFill>
                <a:prstClr val="black"/>
              </a:solidFill>
              <a:ea typeface="ＭＳ Ｐゴシック" pitchFamily="34" charset="-128"/>
            </a:endParaRPr>
          </a:p>
        </p:txBody>
      </p:sp>
    </p:spTree>
    <p:extLst>
      <p:ext uri="{BB962C8B-B14F-4D97-AF65-F5344CB8AC3E}">
        <p14:creationId xmlns:p14="http://schemas.microsoft.com/office/powerpoint/2010/main" val="296314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Assessment Acronyms*</a:t>
            </a:r>
          </a:p>
        </p:txBody>
      </p:sp>
      <p:sp>
        <p:nvSpPr>
          <p:cNvPr id="4" name="Content Placeholder 3"/>
          <p:cNvSpPr>
            <a:spLocks noGrp="1"/>
          </p:cNvSpPr>
          <p:nvPr>
            <p:ph idx="1"/>
          </p:nvPr>
        </p:nvSpPr>
        <p:spPr>
          <a:xfrm>
            <a:off x="345233" y="1444378"/>
            <a:ext cx="8660363" cy="4788078"/>
          </a:xfrm>
        </p:spPr>
        <p:txBody>
          <a:bodyPr numCol="3">
            <a:noAutofit/>
          </a:bodyPr>
          <a:lstStyle/>
          <a:p>
            <a:pPr marL="169863" indent="-169863">
              <a:spcAft>
                <a:spcPts val="600"/>
              </a:spcAft>
              <a:buClr>
                <a:schemeClr val="tx1"/>
              </a:buClr>
            </a:pPr>
            <a:r>
              <a:rPr lang="en-US" sz="1800" b="1" dirty="0">
                <a:solidFill>
                  <a:schemeClr val="tx1"/>
                </a:solidFill>
                <a:latin typeface="+mn-lt"/>
              </a:rPr>
              <a:t>AO: </a:t>
            </a:r>
            <a:r>
              <a:rPr lang="en-US" sz="1800" dirty="0">
                <a:solidFill>
                  <a:schemeClr val="tx1"/>
                </a:solidFill>
                <a:latin typeface="+mn-lt"/>
              </a:rPr>
              <a:t>Additional Order</a:t>
            </a:r>
          </a:p>
          <a:p>
            <a:pPr marL="169863" indent="-169863">
              <a:spcAft>
                <a:spcPts val="600"/>
              </a:spcAft>
              <a:buClr>
                <a:schemeClr val="tx1"/>
              </a:buClr>
            </a:pPr>
            <a:r>
              <a:rPr lang="en-US" sz="1800" b="1" dirty="0">
                <a:solidFill>
                  <a:schemeClr val="tx1"/>
                </a:solidFill>
                <a:latin typeface="+mn-lt"/>
              </a:rPr>
              <a:t>CBT: </a:t>
            </a:r>
            <a:r>
              <a:rPr lang="en-US" sz="1800" dirty="0">
                <a:solidFill>
                  <a:schemeClr val="tx1"/>
                </a:solidFill>
                <a:latin typeface="+mn-lt"/>
              </a:rPr>
              <a:t>Computer-Based Test</a:t>
            </a:r>
          </a:p>
          <a:p>
            <a:pPr marL="169863" indent="-169863">
              <a:spcAft>
                <a:spcPts val="600"/>
              </a:spcAft>
              <a:buClr>
                <a:schemeClr val="tx1"/>
              </a:buClr>
            </a:pPr>
            <a:r>
              <a:rPr lang="en-US" sz="1800" b="1" dirty="0">
                <a:solidFill>
                  <a:schemeClr val="tx1"/>
                </a:solidFill>
                <a:latin typeface="+mn-lt"/>
              </a:rPr>
              <a:t>CMAS: </a:t>
            </a:r>
            <a:r>
              <a:rPr lang="en-US" sz="1800" dirty="0">
                <a:solidFill>
                  <a:schemeClr val="tx1"/>
                </a:solidFill>
                <a:latin typeface="+mn-lt"/>
              </a:rPr>
              <a:t>Colorado Measures of Academic Success</a:t>
            </a:r>
          </a:p>
          <a:p>
            <a:pPr marL="169863" indent="-169863">
              <a:spcAft>
                <a:spcPts val="600"/>
              </a:spcAft>
              <a:buClr>
                <a:schemeClr val="tx1"/>
              </a:buClr>
            </a:pPr>
            <a:r>
              <a:rPr lang="en-US" sz="1800" b="1" dirty="0" err="1">
                <a:solidFill>
                  <a:schemeClr val="tx1"/>
                </a:solidFill>
                <a:latin typeface="+mn-lt"/>
              </a:rPr>
              <a:t>CoAlt</a:t>
            </a:r>
            <a:r>
              <a:rPr lang="en-US" sz="1800" b="1" dirty="0">
                <a:solidFill>
                  <a:schemeClr val="tx1"/>
                </a:solidFill>
                <a:latin typeface="+mn-lt"/>
              </a:rPr>
              <a:t>: </a:t>
            </a:r>
            <a:r>
              <a:rPr lang="en-US" sz="1800" dirty="0">
                <a:solidFill>
                  <a:schemeClr val="tx1"/>
                </a:solidFill>
                <a:latin typeface="+mn-lt"/>
              </a:rPr>
              <a:t>Colorado Alternate</a:t>
            </a:r>
          </a:p>
          <a:p>
            <a:pPr marL="169863" indent="-169863">
              <a:spcAft>
                <a:spcPts val="600"/>
              </a:spcAft>
              <a:buClr>
                <a:schemeClr val="tx1"/>
              </a:buClr>
            </a:pPr>
            <a:r>
              <a:rPr lang="en-US" sz="1800" b="1" dirty="0">
                <a:solidFill>
                  <a:schemeClr val="tx1"/>
                </a:solidFill>
                <a:latin typeface="+mn-lt"/>
              </a:rPr>
              <a:t>CSLA: </a:t>
            </a:r>
            <a:r>
              <a:rPr lang="en-US" sz="1800" dirty="0">
                <a:solidFill>
                  <a:schemeClr val="tx1"/>
                </a:solidFill>
                <a:latin typeface="+mn-lt"/>
              </a:rPr>
              <a:t>Colorado Spanish Language Arts</a:t>
            </a:r>
          </a:p>
          <a:p>
            <a:pPr marL="169863" indent="-169863">
              <a:spcAft>
                <a:spcPts val="600"/>
              </a:spcAft>
              <a:buClr>
                <a:schemeClr val="tx1"/>
              </a:buClr>
            </a:pPr>
            <a:r>
              <a:rPr lang="en-US" sz="1800" b="1" dirty="0">
                <a:solidFill>
                  <a:schemeClr val="tx1"/>
                </a:solidFill>
                <a:latin typeface="+mn-lt"/>
              </a:rPr>
              <a:t>DAC: </a:t>
            </a:r>
            <a:r>
              <a:rPr lang="en-US" sz="1800" dirty="0">
                <a:solidFill>
                  <a:schemeClr val="tx1"/>
                </a:solidFill>
                <a:latin typeface="+mn-lt"/>
              </a:rPr>
              <a:t>District Assessment Coordinator</a:t>
            </a:r>
          </a:p>
          <a:p>
            <a:pPr marL="169863" indent="-169863">
              <a:spcAft>
                <a:spcPts val="600"/>
              </a:spcAft>
              <a:buClr>
                <a:schemeClr val="tx1"/>
              </a:buClr>
            </a:pPr>
            <a:r>
              <a:rPr lang="en-US" sz="1800" b="1" dirty="0">
                <a:solidFill>
                  <a:schemeClr val="tx1"/>
                </a:solidFill>
                <a:latin typeface="+mn-lt"/>
              </a:rPr>
              <a:t>DTC: </a:t>
            </a:r>
            <a:r>
              <a:rPr lang="en-US" sz="1800" dirty="0">
                <a:solidFill>
                  <a:schemeClr val="tx1"/>
                </a:solidFill>
                <a:latin typeface="+mn-lt"/>
              </a:rPr>
              <a:t>District Technology Coordinator</a:t>
            </a:r>
          </a:p>
          <a:p>
            <a:pPr marL="169863" indent="-169863">
              <a:spcAft>
                <a:spcPts val="600"/>
              </a:spcAft>
              <a:buClr>
                <a:schemeClr val="tx1"/>
              </a:buClr>
            </a:pPr>
            <a:r>
              <a:rPr lang="en-US" sz="1800" b="1" dirty="0" smtClean="0">
                <a:solidFill>
                  <a:schemeClr val="tx1"/>
                </a:solidFill>
                <a:latin typeface="+mn-lt"/>
              </a:rPr>
              <a:t>EL</a:t>
            </a:r>
            <a:r>
              <a:rPr lang="en-US" sz="1800" b="1" dirty="0">
                <a:solidFill>
                  <a:schemeClr val="tx1"/>
                </a:solidFill>
                <a:latin typeface="+mn-lt"/>
              </a:rPr>
              <a:t>: </a:t>
            </a:r>
            <a:r>
              <a:rPr lang="en-US" sz="1800" dirty="0">
                <a:solidFill>
                  <a:schemeClr val="tx1"/>
                </a:solidFill>
                <a:latin typeface="+mn-lt"/>
              </a:rPr>
              <a:t>English Learner</a:t>
            </a:r>
          </a:p>
          <a:p>
            <a:pPr marL="169863" indent="-169863">
              <a:spcAft>
                <a:spcPts val="600"/>
              </a:spcAft>
              <a:buClr>
                <a:schemeClr val="tx1"/>
              </a:buClr>
            </a:pPr>
            <a:endParaRPr lang="en-US" sz="1800" b="1" dirty="0" smtClean="0">
              <a:solidFill>
                <a:schemeClr val="tx1"/>
              </a:solidFill>
              <a:latin typeface="+mn-lt"/>
            </a:endParaRPr>
          </a:p>
          <a:p>
            <a:pPr marL="169863" indent="-169863">
              <a:spcAft>
                <a:spcPts val="600"/>
              </a:spcAft>
              <a:buClr>
                <a:schemeClr val="tx1"/>
              </a:buClr>
            </a:pPr>
            <a:r>
              <a:rPr lang="en-US" sz="1800" b="1" dirty="0" smtClean="0">
                <a:solidFill>
                  <a:schemeClr val="tx1"/>
                </a:solidFill>
                <a:latin typeface="+mn-lt"/>
              </a:rPr>
              <a:t>ELA</a:t>
            </a:r>
            <a:r>
              <a:rPr lang="en-US" sz="1800" b="1" dirty="0">
                <a:solidFill>
                  <a:schemeClr val="tx1"/>
                </a:solidFill>
                <a:latin typeface="+mn-lt"/>
              </a:rPr>
              <a:t>: </a:t>
            </a:r>
            <a:r>
              <a:rPr lang="en-US" sz="1800" dirty="0">
                <a:solidFill>
                  <a:schemeClr val="tx1"/>
                </a:solidFill>
                <a:latin typeface="+mn-lt"/>
              </a:rPr>
              <a:t>English Language Arts/Literacy</a:t>
            </a:r>
          </a:p>
          <a:p>
            <a:pPr marL="169863" indent="-169863">
              <a:spcAft>
                <a:spcPts val="600"/>
              </a:spcAft>
              <a:buClr>
                <a:schemeClr val="tx1"/>
              </a:buClr>
            </a:pPr>
            <a:r>
              <a:rPr lang="en-US" sz="1800" b="1" dirty="0">
                <a:solidFill>
                  <a:schemeClr val="tx1"/>
                </a:solidFill>
                <a:latin typeface="+mn-lt"/>
              </a:rPr>
              <a:t>ET: </a:t>
            </a:r>
            <a:r>
              <a:rPr lang="en-US" sz="1800" dirty="0">
                <a:solidFill>
                  <a:schemeClr val="tx1"/>
                </a:solidFill>
                <a:latin typeface="+mn-lt"/>
              </a:rPr>
              <a:t>Extended Time</a:t>
            </a:r>
          </a:p>
          <a:p>
            <a:pPr marL="169863" indent="-169863">
              <a:spcAft>
                <a:spcPts val="600"/>
              </a:spcAft>
              <a:buClr>
                <a:schemeClr val="tx1"/>
              </a:buClr>
            </a:pPr>
            <a:r>
              <a:rPr lang="en-US" sz="1800" b="1" dirty="0">
                <a:solidFill>
                  <a:schemeClr val="tx1"/>
                </a:solidFill>
                <a:latin typeface="+mn-lt"/>
              </a:rPr>
              <a:t>HS:</a:t>
            </a:r>
            <a:r>
              <a:rPr lang="en-US" sz="1800" dirty="0">
                <a:solidFill>
                  <a:schemeClr val="tx1"/>
                </a:solidFill>
                <a:latin typeface="+mn-lt"/>
              </a:rPr>
              <a:t> High School</a:t>
            </a:r>
          </a:p>
          <a:p>
            <a:pPr marL="169863" indent="-169863">
              <a:spcAft>
                <a:spcPts val="600"/>
              </a:spcAft>
              <a:buClr>
                <a:schemeClr val="tx1"/>
              </a:buClr>
            </a:pPr>
            <a:r>
              <a:rPr lang="en-US" sz="1800" b="1" dirty="0">
                <a:solidFill>
                  <a:schemeClr val="tx1"/>
                </a:solidFill>
                <a:latin typeface="+mn-lt"/>
              </a:rPr>
              <a:t>PAnext: </a:t>
            </a:r>
            <a:r>
              <a:rPr lang="en-US" sz="1800" dirty="0" err="1">
                <a:solidFill>
                  <a:schemeClr val="tx1"/>
                </a:solidFill>
                <a:latin typeface="+mn-lt"/>
              </a:rPr>
              <a:t>PearsonAccess</a:t>
            </a:r>
            <a:r>
              <a:rPr lang="en-US" sz="1800" baseline="30000" dirty="0" err="1">
                <a:solidFill>
                  <a:schemeClr val="tx1"/>
                </a:solidFill>
                <a:latin typeface="+mn-lt"/>
              </a:rPr>
              <a:t>next</a:t>
            </a:r>
            <a:endParaRPr lang="en-US" sz="1800" baseline="30000" dirty="0">
              <a:solidFill>
                <a:schemeClr val="tx1"/>
              </a:solidFill>
              <a:latin typeface="+mn-lt"/>
            </a:endParaRPr>
          </a:p>
          <a:p>
            <a:pPr marL="169863" indent="-169863">
              <a:spcAft>
                <a:spcPts val="600"/>
              </a:spcAft>
              <a:buClr>
                <a:schemeClr val="tx1"/>
              </a:buClr>
            </a:pPr>
            <a:r>
              <a:rPr lang="en-US" sz="1800" b="1" dirty="0">
                <a:solidFill>
                  <a:schemeClr val="tx1"/>
                </a:solidFill>
                <a:latin typeface="+mn-lt"/>
              </a:rPr>
              <a:t>PBT: </a:t>
            </a:r>
            <a:r>
              <a:rPr lang="en-US" sz="1800" dirty="0">
                <a:solidFill>
                  <a:schemeClr val="tx1"/>
                </a:solidFill>
                <a:latin typeface="+mn-lt"/>
              </a:rPr>
              <a:t>Paper-Based Test</a:t>
            </a:r>
          </a:p>
          <a:p>
            <a:pPr marL="169863" indent="-169863">
              <a:spcAft>
                <a:spcPts val="600"/>
              </a:spcAft>
              <a:buClr>
                <a:schemeClr val="tx1"/>
              </a:buClr>
            </a:pPr>
            <a:r>
              <a:rPr lang="en-US" sz="1800" b="1" dirty="0">
                <a:solidFill>
                  <a:schemeClr val="tx1"/>
                </a:solidFill>
                <a:latin typeface="+mn-lt"/>
              </a:rPr>
              <a:t>PII: </a:t>
            </a:r>
            <a:r>
              <a:rPr lang="en-US" sz="1800" dirty="0">
                <a:solidFill>
                  <a:schemeClr val="tx1"/>
                </a:solidFill>
                <a:latin typeface="+mn-lt"/>
              </a:rPr>
              <a:t>Personally Identifiable Information</a:t>
            </a:r>
            <a:endParaRPr lang="en-US" sz="1800" b="1" dirty="0">
              <a:solidFill>
                <a:schemeClr val="tx1"/>
              </a:solidFill>
              <a:latin typeface="+mn-lt"/>
            </a:endParaRPr>
          </a:p>
          <a:p>
            <a:pPr marL="169863" indent="-169863">
              <a:spcAft>
                <a:spcPts val="600"/>
              </a:spcAft>
              <a:buClr>
                <a:schemeClr val="tx1"/>
              </a:buClr>
            </a:pPr>
            <a:r>
              <a:rPr lang="en-US" sz="1800" b="1" dirty="0">
                <a:solidFill>
                  <a:schemeClr val="tx1"/>
                </a:solidFill>
                <a:latin typeface="+mn-lt"/>
              </a:rPr>
              <a:t>SAC: </a:t>
            </a:r>
            <a:r>
              <a:rPr lang="en-US" sz="1800" dirty="0">
                <a:solidFill>
                  <a:schemeClr val="tx1"/>
                </a:solidFill>
                <a:latin typeface="+mn-lt"/>
              </a:rPr>
              <a:t>School Assessment Coordinator</a:t>
            </a:r>
          </a:p>
          <a:p>
            <a:pPr marL="169863" indent="-169863">
              <a:spcAft>
                <a:spcPts val="600"/>
              </a:spcAft>
              <a:buClr>
                <a:schemeClr val="tx1"/>
              </a:buClr>
            </a:pPr>
            <a:r>
              <a:rPr lang="en-US" sz="1800" b="1" dirty="0" smtClean="0">
                <a:solidFill>
                  <a:schemeClr val="tx1"/>
                </a:solidFill>
                <a:latin typeface="+mn-lt"/>
              </a:rPr>
              <a:t>SR/PNP</a:t>
            </a:r>
            <a:r>
              <a:rPr lang="en-US" sz="1800" b="1" dirty="0">
                <a:solidFill>
                  <a:schemeClr val="tx1"/>
                </a:solidFill>
                <a:latin typeface="+mn-lt"/>
              </a:rPr>
              <a:t>: </a:t>
            </a:r>
            <a:r>
              <a:rPr lang="en-US" sz="1800" dirty="0">
                <a:solidFill>
                  <a:schemeClr val="tx1"/>
                </a:solidFill>
                <a:latin typeface="+mn-lt"/>
              </a:rPr>
              <a:t>Student Registration/ Personal Needs Profile</a:t>
            </a:r>
          </a:p>
          <a:p>
            <a:pPr marL="169863" indent="-169863">
              <a:spcAft>
                <a:spcPts val="600"/>
              </a:spcAft>
              <a:buClr>
                <a:schemeClr val="tx1"/>
              </a:buClr>
            </a:pPr>
            <a:endParaRPr lang="en-US" sz="1800" b="1" dirty="0" smtClean="0">
              <a:solidFill>
                <a:schemeClr val="tx1"/>
              </a:solidFill>
              <a:latin typeface="+mn-lt"/>
            </a:endParaRPr>
          </a:p>
          <a:p>
            <a:pPr marL="169863" indent="-169863">
              <a:spcAft>
                <a:spcPts val="600"/>
              </a:spcAft>
              <a:buClr>
                <a:schemeClr val="tx1"/>
              </a:buClr>
            </a:pPr>
            <a:r>
              <a:rPr lang="en-US" sz="1800" b="1" dirty="0" smtClean="0">
                <a:solidFill>
                  <a:schemeClr val="tx1"/>
                </a:solidFill>
                <a:latin typeface="+mn-lt"/>
              </a:rPr>
              <a:t>S/SS</a:t>
            </a:r>
            <a:r>
              <a:rPr lang="en-US" sz="1800" b="1" dirty="0">
                <a:solidFill>
                  <a:schemeClr val="tx1"/>
                </a:solidFill>
                <a:latin typeface="+mn-lt"/>
              </a:rPr>
              <a:t>: </a:t>
            </a:r>
            <a:r>
              <a:rPr lang="en-US" sz="1800" dirty="0">
                <a:solidFill>
                  <a:schemeClr val="tx1"/>
                </a:solidFill>
                <a:latin typeface="+mn-lt"/>
              </a:rPr>
              <a:t>Science and Social Studies</a:t>
            </a:r>
          </a:p>
          <a:p>
            <a:pPr marL="169863" indent="-169863">
              <a:spcAft>
                <a:spcPts val="600"/>
              </a:spcAft>
              <a:buClr>
                <a:schemeClr val="tx1"/>
              </a:buClr>
            </a:pPr>
            <a:r>
              <a:rPr lang="en-US" sz="1800" b="1" dirty="0">
                <a:solidFill>
                  <a:schemeClr val="tx1"/>
                </a:solidFill>
                <a:latin typeface="+mn-lt"/>
              </a:rPr>
              <a:t>SWD: </a:t>
            </a:r>
            <a:r>
              <a:rPr lang="en-US" sz="1800" dirty="0">
                <a:solidFill>
                  <a:schemeClr val="tx1"/>
                </a:solidFill>
                <a:latin typeface="+mn-lt"/>
              </a:rPr>
              <a:t>Students with Disabilities</a:t>
            </a:r>
          </a:p>
          <a:p>
            <a:pPr marL="169863" indent="-169863">
              <a:spcAft>
                <a:spcPts val="600"/>
              </a:spcAft>
              <a:buClr>
                <a:schemeClr val="tx1"/>
              </a:buClr>
            </a:pPr>
            <a:r>
              <a:rPr lang="en-US" sz="1800" b="1" dirty="0">
                <a:solidFill>
                  <a:schemeClr val="tx1"/>
                </a:solidFill>
                <a:latin typeface="+mn-lt"/>
              </a:rPr>
              <a:t>TAM: </a:t>
            </a:r>
            <a:r>
              <a:rPr lang="en-US" sz="1800" dirty="0">
                <a:solidFill>
                  <a:schemeClr val="tx1"/>
                </a:solidFill>
                <a:latin typeface="+mn-lt"/>
              </a:rPr>
              <a:t>Test Administrator Manual</a:t>
            </a:r>
          </a:p>
          <a:p>
            <a:pPr marL="169863" indent="-169863">
              <a:spcAft>
                <a:spcPts val="600"/>
              </a:spcAft>
              <a:buClr>
                <a:schemeClr val="tx1"/>
              </a:buClr>
            </a:pPr>
            <a:r>
              <a:rPr lang="en-US" sz="1800" b="1" dirty="0">
                <a:solidFill>
                  <a:schemeClr val="tx1"/>
                </a:solidFill>
                <a:latin typeface="+mn-lt"/>
              </a:rPr>
              <a:t>TTS: </a:t>
            </a:r>
            <a:r>
              <a:rPr lang="en-US" sz="1800" dirty="0">
                <a:solidFill>
                  <a:schemeClr val="tx1"/>
                </a:solidFill>
                <a:latin typeface="+mn-lt"/>
              </a:rPr>
              <a:t>Text-to-Speech</a:t>
            </a:r>
          </a:p>
          <a:p>
            <a:pPr marL="169863" indent="-169863">
              <a:spcAft>
                <a:spcPts val="600"/>
              </a:spcAft>
              <a:buClr>
                <a:schemeClr val="tx1"/>
              </a:buClr>
            </a:pPr>
            <a:r>
              <a:rPr lang="en-US" sz="1800" b="1" dirty="0">
                <a:solidFill>
                  <a:schemeClr val="tx1"/>
                </a:solidFill>
                <a:latin typeface="+mn-lt"/>
              </a:rPr>
              <a:t>UAR: </a:t>
            </a:r>
            <a:r>
              <a:rPr lang="en-US" sz="1800" dirty="0">
                <a:solidFill>
                  <a:schemeClr val="tx1"/>
                </a:solidFill>
                <a:latin typeface="+mn-lt"/>
              </a:rPr>
              <a:t>Unique Accommodation Request</a:t>
            </a:r>
          </a:p>
          <a:p>
            <a:pPr marL="169863" indent="-169863">
              <a:spcAft>
                <a:spcPts val="600"/>
              </a:spcAft>
              <a:buClr>
                <a:schemeClr val="tx1"/>
              </a:buClr>
            </a:pPr>
            <a:r>
              <a:rPr lang="en-US" sz="1800" b="1" dirty="0">
                <a:solidFill>
                  <a:schemeClr val="tx1"/>
                </a:solidFill>
                <a:latin typeface="+mn-lt"/>
              </a:rPr>
              <a:t>UI</a:t>
            </a:r>
            <a:r>
              <a:rPr lang="en-US" sz="1800" dirty="0">
                <a:solidFill>
                  <a:schemeClr val="tx1"/>
                </a:solidFill>
                <a:latin typeface="+mn-lt"/>
              </a:rPr>
              <a:t>: User Interface</a:t>
            </a:r>
          </a:p>
          <a:p>
            <a:pPr marL="169863" indent="-169863">
              <a:lnSpc>
                <a:spcPct val="110000"/>
              </a:lnSpc>
              <a:spcAft>
                <a:spcPts val="600"/>
              </a:spcAft>
              <a:buClr>
                <a:schemeClr val="tx1"/>
              </a:buClr>
            </a:pPr>
            <a:endParaRPr lang="en-US" sz="1800" dirty="0">
              <a:solidFill>
                <a:schemeClr val="tx1"/>
              </a:solidFill>
              <a:latin typeface="+mn-lt"/>
            </a:endParaRPr>
          </a:p>
          <a:p>
            <a:pPr marL="0" indent="0">
              <a:buClr>
                <a:schemeClr val="tx1"/>
              </a:buClr>
              <a:buNone/>
            </a:pPr>
            <a:endParaRPr lang="en-US" sz="1800" dirty="0">
              <a:solidFill>
                <a:schemeClr val="tx1"/>
              </a:solidFill>
              <a:latin typeface="+mn-lt"/>
            </a:endParaRPr>
          </a:p>
        </p:txBody>
      </p:sp>
      <p:sp>
        <p:nvSpPr>
          <p:cNvPr id="9" name="TextBox 8"/>
          <p:cNvSpPr txBox="1"/>
          <p:nvPr/>
        </p:nvSpPr>
        <p:spPr>
          <a:xfrm>
            <a:off x="274320" y="6387697"/>
            <a:ext cx="5780690" cy="378373"/>
          </a:xfrm>
          <a:prstGeom prst="rect">
            <a:avLst/>
          </a:prstGeom>
          <a:noFill/>
        </p:spPr>
        <p:txBody>
          <a:bodyPr wrap="square" rtlCol="0">
            <a:spAutoFit/>
          </a:bodyPr>
          <a:lstStyle/>
          <a:p>
            <a:pPr defTabSz="457200"/>
            <a:r>
              <a:rPr lang="en-US" dirty="0">
                <a:solidFill>
                  <a:prstClr val="black"/>
                </a:solidFill>
              </a:rPr>
              <a:t>*See handout for additional acronyms and definitions</a:t>
            </a:r>
          </a:p>
        </p:txBody>
      </p:sp>
      <p:sp>
        <p:nvSpPr>
          <p:cNvPr id="8" name="Flowchart: Punched Tape 7"/>
          <p:cNvSpPr/>
          <p:nvPr/>
        </p:nvSpPr>
        <p:spPr>
          <a:xfrm>
            <a:off x="7862596" y="948088"/>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12102825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Operational Reports within PAnext – </a:t>
            </a:r>
            <a:br>
              <a:rPr lang="en-US" dirty="0"/>
            </a:br>
            <a:r>
              <a:rPr lang="en-US" dirty="0"/>
              <a:t>Help with Registration</a:t>
            </a:r>
          </a:p>
        </p:txBody>
      </p:sp>
      <p:sp>
        <p:nvSpPr>
          <p:cNvPr id="2" name="Content Placeholder 1"/>
          <p:cNvSpPr>
            <a:spLocks noGrp="1"/>
          </p:cNvSpPr>
          <p:nvPr>
            <p:ph idx="1"/>
          </p:nvPr>
        </p:nvSpPr>
        <p:spPr/>
        <p:txBody>
          <a:bodyPr/>
          <a:lstStyle/>
          <a:p>
            <a:pPr marL="342900" indent="-342900" fontAlgn="base">
              <a:spcAft>
                <a:spcPct val="0"/>
              </a:spcAft>
              <a:buFont typeface="Arial" panose="020B0604020202020204" pitchFamily="34" charset="0"/>
              <a:buChar char="•"/>
              <a:defRPr/>
            </a:pPr>
            <a:r>
              <a:rPr lang="en-US" dirty="0">
                <a:solidFill>
                  <a:prstClr val="black"/>
                </a:solidFill>
                <a:latin typeface="+mn-lt"/>
              </a:rPr>
              <a:t>Recommended reports</a:t>
            </a:r>
          </a:p>
          <a:p>
            <a:pPr lvl="1" indent="-342900" fontAlgn="base">
              <a:spcAft>
                <a:spcPct val="0"/>
              </a:spcAft>
              <a:defRPr/>
            </a:pPr>
            <a:r>
              <a:rPr lang="en-US" dirty="0">
                <a:solidFill>
                  <a:prstClr val="black"/>
                </a:solidFill>
              </a:rPr>
              <a:t>PNP Report – accessibility features and accommodations for student tests</a:t>
            </a:r>
          </a:p>
          <a:p>
            <a:pPr lvl="1" indent="-342900" fontAlgn="base">
              <a:spcAft>
                <a:spcPct val="0"/>
              </a:spcAft>
              <a:defRPr/>
            </a:pPr>
            <a:r>
              <a:rPr lang="en-US" dirty="0">
                <a:solidFill>
                  <a:prstClr val="black"/>
                </a:solidFill>
              </a:rPr>
              <a:t>Students with multiple tests of same subject area</a:t>
            </a:r>
          </a:p>
          <a:p>
            <a:pPr lvl="1" indent="-342900" fontAlgn="base">
              <a:spcAft>
                <a:spcPct val="0"/>
              </a:spcAft>
              <a:defRPr/>
            </a:pPr>
            <a:r>
              <a:rPr lang="en-US" dirty="0">
                <a:solidFill>
                  <a:prstClr val="black"/>
                </a:solidFill>
              </a:rPr>
              <a:t>Students where responsible district/school is different from testing district/school – use for transfer students</a:t>
            </a:r>
          </a:p>
          <a:p>
            <a:pPr lvl="1" indent="-342900" fontAlgn="base">
              <a:spcAft>
                <a:spcPct val="0"/>
              </a:spcAft>
              <a:defRPr/>
            </a:pPr>
            <a:r>
              <a:rPr lang="en-US" dirty="0">
                <a:solidFill>
                  <a:prstClr val="black"/>
                </a:solidFill>
              </a:rPr>
              <a:t>Students registered but not assigned to a test</a:t>
            </a:r>
          </a:p>
          <a:p>
            <a:pPr lvl="1" indent="-342900" fontAlgn="base">
              <a:spcAft>
                <a:spcPct val="0"/>
              </a:spcAft>
              <a:defRPr/>
            </a:pPr>
            <a:r>
              <a:rPr lang="en-US" dirty="0">
                <a:solidFill>
                  <a:prstClr val="black"/>
                </a:solidFill>
              </a:rPr>
              <a:t>Students with online test but not assigned to session</a:t>
            </a:r>
          </a:p>
          <a:p>
            <a:pPr marL="342900" indent="-342900" fontAlgn="base">
              <a:spcAft>
                <a:spcPct val="0"/>
              </a:spcAft>
              <a:buFont typeface="Arial" panose="020B0604020202020204" pitchFamily="34" charset="0"/>
              <a:buChar char="•"/>
              <a:defRPr/>
            </a:pPr>
            <a:r>
              <a:rPr lang="en-US" dirty="0">
                <a:solidFill>
                  <a:prstClr val="black"/>
                </a:solidFill>
                <a:latin typeface="+mn-lt"/>
              </a:rPr>
              <a:t>Additional reports may be available this spring</a:t>
            </a:r>
          </a:p>
          <a:p>
            <a:pPr lvl="1" indent="-342900" fontAlgn="base">
              <a:spcAft>
                <a:spcPct val="0"/>
              </a:spcAft>
              <a:defRPr/>
            </a:pPr>
            <a:r>
              <a:rPr lang="en-US" dirty="0">
                <a:solidFill>
                  <a:prstClr val="black"/>
                </a:solidFill>
              </a:rPr>
              <a:t>Information will be shared during CMAS Office Hours and in *DAC* emails when available</a:t>
            </a:r>
            <a:endParaRPr lang="en-US" dirty="0">
              <a:solidFill>
                <a:srgbClr val="FF0000"/>
              </a:solidFill>
            </a:endParaRP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3710354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Online Testing Management</a:t>
            </a:r>
          </a:p>
        </p:txBody>
      </p:sp>
      <p:pic>
        <p:nvPicPr>
          <p:cNvPr id="5" name="Picture 4" descr="Screen Shot 2016-11-04 at 2.45.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024" y="1395772"/>
            <a:ext cx="2701383" cy="3581824"/>
          </a:xfrm>
          <a:prstGeom prst="rect">
            <a:avLst/>
          </a:prstGeom>
          <a:noFill/>
          <a:ln w="25400">
            <a:solidFill>
              <a:sysClr val="windowText" lastClr="000000"/>
            </a:solidFill>
          </a:ln>
        </p:spPr>
      </p:pic>
      <p:pic>
        <p:nvPicPr>
          <p:cNvPr id="6" name="Picture 5" descr="Screen Shot 2016-11-04 at 2.48.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3664" y="3490274"/>
            <a:ext cx="5722692" cy="2819400"/>
          </a:xfrm>
          <a:prstGeom prst="rect">
            <a:avLst/>
          </a:prstGeom>
          <a:ln w="25400">
            <a:solidFill>
              <a:sysClr val="windowText" lastClr="000000"/>
            </a:solidFill>
          </a:ln>
        </p:spPr>
      </p:pic>
      <p:sp>
        <p:nvSpPr>
          <p:cNvPr id="7" name="TextBox 6"/>
          <p:cNvSpPr txBox="1"/>
          <p:nvPr/>
        </p:nvSpPr>
        <p:spPr>
          <a:xfrm>
            <a:off x="192024" y="5330072"/>
            <a:ext cx="2701383" cy="70788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Choose the </a:t>
            </a:r>
            <a:r>
              <a:rPr lang="en-US" sz="2000" b="1" dirty="0">
                <a:solidFill>
                  <a:prstClr val="black"/>
                </a:solidFill>
                <a:ea typeface="ＭＳ Ｐゴシック" pitchFamily="34" charset="-128"/>
              </a:rPr>
              <a:t>Tasks</a:t>
            </a:r>
            <a:r>
              <a:rPr lang="en-US" sz="2000" dirty="0">
                <a:solidFill>
                  <a:prstClr val="black"/>
                </a:solidFill>
                <a:ea typeface="ＭＳ Ｐゴシック" pitchFamily="34" charset="-128"/>
              </a:rPr>
              <a:t> and click </a:t>
            </a:r>
            <a:r>
              <a:rPr lang="en-US" sz="2000" b="1" dirty="0">
                <a:solidFill>
                  <a:prstClr val="black"/>
                </a:solidFill>
                <a:ea typeface="ＭＳ Ｐゴシック" pitchFamily="34" charset="-128"/>
              </a:rPr>
              <a:t>Start</a:t>
            </a:r>
            <a:endParaRPr lang="en-US" sz="2000" dirty="0">
              <a:solidFill>
                <a:prstClr val="black"/>
              </a:solidFill>
              <a:ea typeface="ＭＳ Ｐゴシック" pitchFamily="34" charset="-128"/>
            </a:endParaRPr>
          </a:p>
        </p:txBody>
      </p:sp>
      <p:sp>
        <p:nvSpPr>
          <p:cNvPr id="8" name="TextBox 7"/>
          <p:cNvSpPr txBox="1"/>
          <p:nvPr/>
        </p:nvSpPr>
        <p:spPr>
          <a:xfrm>
            <a:off x="3008987" y="2091365"/>
            <a:ext cx="5178597" cy="400110"/>
          </a:xfrm>
          <a:prstGeom prst="rect">
            <a:avLst/>
          </a:prstGeom>
          <a:noFill/>
        </p:spPr>
        <p:txBody>
          <a:bodyPr wrap="none" rtlCol="0">
            <a:spAutoFit/>
          </a:bodyPr>
          <a:lstStyle/>
          <a:p>
            <a:pPr marL="285750" indent="-28575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Select the </a:t>
            </a:r>
            <a:r>
              <a:rPr lang="en-US" sz="2000" b="1" dirty="0">
                <a:solidFill>
                  <a:prstClr val="black"/>
                </a:solidFill>
                <a:ea typeface="ＭＳ Ｐゴシック" pitchFamily="34" charset="-128"/>
              </a:rPr>
              <a:t>Testing</a:t>
            </a:r>
            <a:r>
              <a:rPr lang="en-US" sz="2000" dirty="0">
                <a:solidFill>
                  <a:prstClr val="black"/>
                </a:solidFill>
                <a:ea typeface="ＭＳ Ｐゴシック" pitchFamily="34" charset="-128"/>
              </a:rPr>
              <a:t> menu and choose </a:t>
            </a:r>
            <a:r>
              <a:rPr lang="en-US" sz="2000" b="1" dirty="0">
                <a:solidFill>
                  <a:prstClr val="black"/>
                </a:solidFill>
                <a:ea typeface="ＭＳ Ｐゴシック" pitchFamily="34" charset="-128"/>
              </a:rPr>
              <a:t>Sessions</a:t>
            </a:r>
            <a:endParaRPr lang="en-US" sz="2000" dirty="0">
              <a:solidFill>
                <a:prstClr val="black"/>
              </a:solidFill>
              <a:ea typeface="ＭＳ Ｐゴシック" pitchFamily="34" charset="-128"/>
            </a:endParaRPr>
          </a:p>
        </p:txBody>
      </p:sp>
    </p:spTree>
    <p:extLst>
      <p:ext uri="{BB962C8B-B14F-4D97-AF65-F5344CB8AC3E}">
        <p14:creationId xmlns:p14="http://schemas.microsoft.com/office/powerpoint/2010/main" val="39058457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New Students </a:t>
            </a:r>
          </a:p>
        </p:txBody>
      </p:sp>
      <p:graphicFrame>
        <p:nvGraphicFramePr>
          <p:cNvPr id="4" name="Content Placeholder 4"/>
          <p:cNvGraphicFramePr>
            <a:graphicFrameLocks/>
          </p:cNvGraphicFramePr>
          <p:nvPr>
            <p:extLst>
              <p:ext uri="{D42A27DB-BD31-4B8C-83A1-F6EECF244321}">
                <p14:modId xmlns:p14="http://schemas.microsoft.com/office/powerpoint/2010/main" val="2509526687"/>
              </p:ext>
            </p:extLst>
          </p:nvPr>
        </p:nvGraphicFramePr>
        <p:xfrm>
          <a:off x="152400" y="1373234"/>
          <a:ext cx="8763001" cy="914400"/>
        </p:xfrm>
        <a:graphic>
          <a:graphicData uri="http://schemas.openxmlformats.org/drawingml/2006/table">
            <a:tbl>
              <a:tblPr firstRow="1" bandRow="1"/>
              <a:tblGrid>
                <a:gridCol w="2975598">
                  <a:extLst>
                    <a:ext uri="{9D8B030D-6E8A-4147-A177-3AD203B41FA5}">
                      <a16:colId xmlns:a16="http://schemas.microsoft.com/office/drawing/2014/main" xmlns="" val="20000"/>
                    </a:ext>
                  </a:extLst>
                </a:gridCol>
                <a:gridCol w="2760184">
                  <a:extLst>
                    <a:ext uri="{9D8B030D-6E8A-4147-A177-3AD203B41FA5}">
                      <a16:colId xmlns:a16="http://schemas.microsoft.com/office/drawing/2014/main" xmlns="" val="20001"/>
                    </a:ext>
                  </a:extLst>
                </a:gridCol>
                <a:gridCol w="3027219">
                  <a:extLst>
                    <a:ext uri="{9D8B030D-6E8A-4147-A177-3AD203B41FA5}">
                      <a16:colId xmlns:a16="http://schemas.microsoft.com/office/drawing/2014/main" xmlns="" val="20002"/>
                    </a:ext>
                  </a:extLst>
                </a:gridCol>
              </a:tblGrid>
              <a:tr h="68815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Student arrives</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000" dirty="0">
                          <a:latin typeface="+mn-lt"/>
                        </a:rPr>
                        <a:t>Action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800" dirty="0">
                          <a:latin typeface="+mn-lt"/>
                        </a:rPr>
                        <a:t>Example: ELA initial testing window is</a:t>
                      </a:r>
                    </a:p>
                    <a:p>
                      <a:pPr algn="ctr"/>
                      <a:r>
                        <a:rPr lang="en-US" sz="1800" dirty="0">
                          <a:latin typeface="+mn-lt"/>
                        </a:rPr>
                        <a:t>April </a:t>
                      </a:r>
                      <a:r>
                        <a:rPr lang="en-US" sz="1800" dirty="0" smtClean="0">
                          <a:latin typeface="+mn-lt"/>
                        </a:rPr>
                        <a:t>8-12</a:t>
                      </a:r>
                      <a:endParaRPr lang="en-US" sz="1800" dirty="0">
                        <a:latin typeface="+mn-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xmlns="" val="10000"/>
                  </a:ext>
                </a:extLst>
              </a:tr>
            </a:tbl>
          </a:graphicData>
        </a:graphic>
      </p:graphicFrame>
      <p:graphicFrame>
        <p:nvGraphicFramePr>
          <p:cNvPr id="5" name="Diagram 4"/>
          <p:cNvGraphicFramePr/>
          <p:nvPr>
            <p:extLst>
              <p:ext uri="{D42A27DB-BD31-4B8C-83A1-F6EECF244321}">
                <p14:modId xmlns:p14="http://schemas.microsoft.com/office/powerpoint/2010/main" val="4025596306"/>
              </p:ext>
            </p:extLst>
          </p:nvPr>
        </p:nvGraphicFramePr>
        <p:xfrm>
          <a:off x="152400" y="2186296"/>
          <a:ext cx="8839200" cy="35044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52400" y="5690710"/>
            <a:ext cx="8458940" cy="923330"/>
          </a:xfrm>
          <a:prstGeom prst="rect">
            <a:avLst/>
          </a:prstGeom>
          <a:noFill/>
        </p:spPr>
        <p:txBody>
          <a:bodyPr wrap="square" rtlCol="0">
            <a:spAutoFit/>
          </a:bodyPr>
          <a:lstStyle/>
          <a:p>
            <a:pPr fontAlgn="base">
              <a:spcBef>
                <a:spcPct val="0"/>
              </a:spcBef>
              <a:spcAft>
                <a:spcPct val="0"/>
              </a:spcAft>
            </a:pPr>
            <a:r>
              <a:rPr lang="en-US" b="1" dirty="0">
                <a:solidFill>
                  <a:prstClr val="black"/>
                </a:solidFill>
                <a:ea typeface="ＭＳ Ｐゴシック" pitchFamily="34" charset="-128"/>
              </a:rPr>
              <a:t>Note</a:t>
            </a:r>
            <a:r>
              <a:rPr lang="en-US" dirty="0">
                <a:solidFill>
                  <a:prstClr val="black"/>
                </a:solidFill>
                <a:ea typeface="ＭＳ Ｐゴシック" pitchFamily="34" charset="-128"/>
              </a:rPr>
              <a:t>: Registrations and online test assignments for students who transfer from another school district (did not complete testing before transfer) </a:t>
            </a:r>
            <a:r>
              <a:rPr lang="en-US" dirty="0" smtClean="0">
                <a:solidFill>
                  <a:prstClr val="black"/>
                </a:solidFill>
                <a:ea typeface="ＭＳ Ｐゴシック" pitchFamily="34" charset="-128"/>
              </a:rPr>
              <a:t>are </a:t>
            </a:r>
            <a:r>
              <a:rPr lang="en-US" dirty="0">
                <a:solidFill>
                  <a:prstClr val="black"/>
                </a:solidFill>
                <a:ea typeface="ＭＳ Ｐゴシック" pitchFamily="34" charset="-128"/>
              </a:rPr>
              <a:t>transferred using the Work Request process  </a:t>
            </a:r>
          </a:p>
        </p:txBody>
      </p:sp>
    </p:spTree>
    <p:extLst>
      <p:ext uri="{BB962C8B-B14F-4D97-AF65-F5344CB8AC3E}">
        <p14:creationId xmlns:p14="http://schemas.microsoft.com/office/powerpoint/2010/main" val="35037206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107831" y="4332786"/>
            <a:ext cx="3969507" cy="1651907"/>
          </a:xfrm>
          <a:prstGeom prst="rect">
            <a:avLst/>
          </a:prstGeom>
        </p:spPr>
      </p:pic>
      <p:sp>
        <p:nvSpPr>
          <p:cNvPr id="3" name="Title 2"/>
          <p:cNvSpPr>
            <a:spLocks noGrp="1"/>
          </p:cNvSpPr>
          <p:nvPr>
            <p:ph type="title"/>
          </p:nvPr>
        </p:nvSpPr>
        <p:spPr/>
        <p:txBody>
          <a:bodyPr/>
          <a:lstStyle/>
          <a:p>
            <a:r>
              <a:rPr lang="en-US" dirty="0"/>
              <a:t>Work Request – Student Transfer Process</a:t>
            </a:r>
          </a:p>
        </p:txBody>
      </p:sp>
      <p:sp>
        <p:nvSpPr>
          <p:cNvPr id="5" name="Content Placeholder 4"/>
          <p:cNvSpPr>
            <a:spLocks noGrp="1"/>
          </p:cNvSpPr>
          <p:nvPr>
            <p:ph idx="1"/>
          </p:nvPr>
        </p:nvSpPr>
        <p:spPr>
          <a:xfrm>
            <a:off x="628650" y="1463039"/>
            <a:ext cx="7886700" cy="4928429"/>
          </a:xfrm>
        </p:spPr>
        <p:txBody>
          <a:bodyPr>
            <a:normAutofit fontScale="25000" lnSpcReduction="20000"/>
          </a:bodyPr>
          <a:lstStyle/>
          <a:p>
            <a:pPr fontAlgn="base">
              <a:spcAft>
                <a:spcPct val="0"/>
              </a:spcAft>
              <a:defRPr/>
            </a:pPr>
            <a:r>
              <a:rPr lang="en-US" sz="8000" dirty="0">
                <a:ln w="0"/>
                <a:solidFill>
                  <a:prstClr val="black"/>
                </a:solidFill>
                <a:latin typeface="+mn-lt"/>
              </a:rPr>
              <a:t>Student transfers from District A to District B prior to beginning testing: </a:t>
            </a:r>
          </a:p>
          <a:p>
            <a:pPr marL="342900" indent="-342900" fontAlgn="base">
              <a:spcAft>
                <a:spcPct val="0"/>
              </a:spcAft>
              <a:buFont typeface="Arial" panose="020B0604020202020204" pitchFamily="34" charset="0"/>
              <a:buChar char="•"/>
              <a:defRPr/>
            </a:pPr>
            <a:r>
              <a:rPr lang="en-US" sz="8000" dirty="0">
                <a:ln w="0"/>
                <a:solidFill>
                  <a:prstClr val="black"/>
                </a:solidFill>
                <a:latin typeface="+mn-lt"/>
              </a:rPr>
              <a:t>District B attempts to register student in PAnext, but receives an error stating, </a:t>
            </a:r>
            <a:r>
              <a:rPr lang="en-US" sz="8000" b="1" dirty="0">
                <a:ln w="0"/>
                <a:solidFill>
                  <a:prstClr val="black"/>
                </a:solidFill>
                <a:latin typeface="+mn-lt"/>
              </a:rPr>
              <a:t>“The student can only be enrolled in 1 organization.”</a:t>
            </a:r>
          </a:p>
          <a:p>
            <a:pPr marL="342900" indent="-342900" fontAlgn="base">
              <a:spcAft>
                <a:spcPct val="0"/>
              </a:spcAft>
              <a:buFont typeface="Arial" panose="020B0604020202020204" pitchFamily="34" charset="0"/>
              <a:buChar char="•"/>
              <a:defRPr/>
            </a:pPr>
            <a:r>
              <a:rPr lang="en-US" sz="8000" dirty="0">
                <a:ln w="0"/>
                <a:solidFill>
                  <a:prstClr val="black"/>
                </a:solidFill>
                <a:latin typeface="+mn-lt"/>
              </a:rPr>
              <a:t>District B completes a Work Request to transfer the student to District B (through UI or file import)</a:t>
            </a:r>
          </a:p>
          <a:p>
            <a:pPr marL="342900" indent="-342900" fontAlgn="base">
              <a:spcAft>
                <a:spcPct val="0"/>
              </a:spcAft>
              <a:buFont typeface="Arial" panose="020B0604020202020204" pitchFamily="34" charset="0"/>
              <a:buChar char="•"/>
              <a:defRPr/>
            </a:pPr>
            <a:r>
              <a:rPr lang="en-US" sz="8000" dirty="0">
                <a:ln w="0"/>
                <a:solidFill>
                  <a:prstClr val="black"/>
                </a:solidFill>
                <a:latin typeface="+mn-lt"/>
              </a:rPr>
              <a:t>An email is sent to District A’s Work Request contact and a red bell appears at the top of District A’s home screen</a:t>
            </a:r>
          </a:p>
          <a:p>
            <a:pPr marL="800100" lvl="1" indent="-342900" fontAlgn="base">
              <a:spcAft>
                <a:spcPct val="0"/>
              </a:spcAft>
              <a:defRPr/>
            </a:pPr>
            <a:r>
              <a:rPr lang="en-US" sz="8000" dirty="0">
                <a:ln w="0"/>
                <a:solidFill>
                  <a:prstClr val="black"/>
                </a:solidFill>
              </a:rPr>
              <a:t>District A confirms that student transferred and approves the request (through UI or file import)</a:t>
            </a:r>
          </a:p>
          <a:p>
            <a:pPr marL="1257300" lvl="2" indent="-342900" fontAlgn="base">
              <a:spcAft>
                <a:spcPct val="0"/>
              </a:spcAft>
              <a:defRPr/>
            </a:pPr>
            <a:r>
              <a:rPr lang="en-US" sz="8000" dirty="0">
                <a:ln w="0"/>
                <a:solidFill>
                  <a:prstClr val="black"/>
                </a:solidFill>
              </a:rPr>
              <a:t>The student’s record is moved to District B</a:t>
            </a:r>
          </a:p>
          <a:p>
            <a:pPr marL="1257300" lvl="2" indent="-342900" fontAlgn="base">
              <a:spcAft>
                <a:spcPct val="0"/>
              </a:spcAft>
              <a:defRPr/>
            </a:pPr>
            <a:r>
              <a:rPr lang="en-US" sz="8000" dirty="0">
                <a:ln w="0"/>
                <a:solidFill>
                  <a:prstClr val="black"/>
                </a:solidFill>
              </a:rPr>
              <a:t>District B must go into the </a:t>
            </a:r>
            <a:br>
              <a:rPr lang="en-US" sz="8000" dirty="0">
                <a:ln w="0"/>
                <a:solidFill>
                  <a:prstClr val="black"/>
                </a:solidFill>
              </a:rPr>
            </a:br>
            <a:r>
              <a:rPr lang="en-US" sz="8000" dirty="0">
                <a:ln w="0"/>
                <a:solidFill>
                  <a:prstClr val="black"/>
                </a:solidFill>
              </a:rPr>
              <a:t>student registration screen and </a:t>
            </a:r>
            <a:br>
              <a:rPr lang="en-US" sz="8000" dirty="0">
                <a:ln w="0"/>
                <a:solidFill>
                  <a:prstClr val="black"/>
                </a:solidFill>
              </a:rPr>
            </a:br>
            <a:r>
              <a:rPr lang="en-US" sz="8000" dirty="0">
                <a:ln w="0"/>
                <a:solidFill>
                  <a:prstClr val="black"/>
                </a:solidFill>
              </a:rPr>
              <a:t>make necessary changes to the </a:t>
            </a:r>
            <a:br>
              <a:rPr lang="en-US" sz="8000" dirty="0">
                <a:ln w="0"/>
                <a:solidFill>
                  <a:prstClr val="black"/>
                </a:solidFill>
              </a:rPr>
            </a:br>
            <a:r>
              <a:rPr lang="en-US" sz="8000" dirty="0">
                <a:ln w="0"/>
                <a:solidFill>
                  <a:prstClr val="black"/>
                </a:solidFill>
              </a:rPr>
              <a:t>Responsible School Code field</a:t>
            </a:r>
          </a:p>
          <a:p>
            <a:pPr marL="1257300" lvl="2" indent="-342900" fontAlgn="base">
              <a:spcAft>
                <a:spcPct val="0"/>
              </a:spcAft>
              <a:defRPr/>
            </a:pPr>
            <a:endParaRPr lang="en-US" sz="7200" dirty="0" smtClean="0">
              <a:ln w="0"/>
              <a:solidFill>
                <a:prstClr val="black"/>
              </a:solidFill>
            </a:endParaRPr>
          </a:p>
          <a:p>
            <a:pPr marL="1257300" lvl="2" indent="-342900" fontAlgn="base">
              <a:spcAft>
                <a:spcPct val="0"/>
              </a:spcAft>
              <a:defRPr/>
            </a:pPr>
            <a:endParaRPr lang="en-US" sz="7200" dirty="0">
              <a:ln w="0"/>
              <a:solidFill>
                <a:prstClr val="black"/>
              </a:solidFill>
            </a:endParaRPr>
          </a:p>
          <a:p>
            <a:pPr marL="800100" lvl="1" indent="-342900" fontAlgn="base">
              <a:spcAft>
                <a:spcPct val="0"/>
              </a:spcAft>
              <a:defRPr/>
            </a:pPr>
            <a:r>
              <a:rPr lang="en-US" sz="7200" dirty="0">
                <a:ln w="0"/>
                <a:solidFill>
                  <a:prstClr val="black"/>
                </a:solidFill>
              </a:rPr>
              <a:t>If District A does not approve the transfer – the student’s record remains with District </a:t>
            </a:r>
            <a:r>
              <a:rPr lang="en-US" sz="7200" dirty="0" smtClean="0">
                <a:ln w="0"/>
                <a:solidFill>
                  <a:prstClr val="black"/>
                </a:solidFill>
              </a:rPr>
              <a:t>A</a:t>
            </a:r>
            <a:endParaRPr lang="en-US" sz="7200" dirty="0">
              <a:ln w="0"/>
              <a:solidFill>
                <a:prstClr val="black"/>
              </a:solidFill>
            </a:endParaRPr>
          </a:p>
        </p:txBody>
      </p:sp>
    </p:spTree>
    <p:extLst>
      <p:ext uri="{BB962C8B-B14F-4D97-AF65-F5344CB8AC3E}">
        <p14:creationId xmlns:p14="http://schemas.microsoft.com/office/powerpoint/2010/main" val="37425804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Work Request – Student Transfer Process</a:t>
            </a:r>
            <a:br>
              <a:rPr lang="en-US" dirty="0"/>
            </a:br>
            <a:r>
              <a:rPr lang="en-US" dirty="0"/>
              <a:t>(CBT/PBT) During Testing</a:t>
            </a:r>
          </a:p>
        </p:txBody>
      </p:sp>
      <p:sp>
        <p:nvSpPr>
          <p:cNvPr id="2" name="Content Placeholder 1"/>
          <p:cNvSpPr>
            <a:spLocks noGrp="1"/>
          </p:cNvSpPr>
          <p:nvPr>
            <p:ph idx="1"/>
          </p:nvPr>
        </p:nvSpPr>
        <p:spPr/>
        <p:txBody>
          <a:bodyPr>
            <a:normAutofit lnSpcReduction="10000"/>
          </a:bodyPr>
          <a:lstStyle/>
          <a:p>
            <a:pPr fontAlgn="base">
              <a:spcAft>
                <a:spcPct val="0"/>
              </a:spcAft>
              <a:defRPr/>
            </a:pPr>
            <a:r>
              <a:rPr lang="en-US" sz="2200" dirty="0">
                <a:ln w="0"/>
                <a:solidFill>
                  <a:srgbClr val="000000"/>
                </a:solidFill>
                <a:latin typeface="+mn-lt"/>
              </a:rPr>
              <a:t>The student started an online test: </a:t>
            </a:r>
          </a:p>
          <a:p>
            <a:pPr marL="342900" indent="-342900" fontAlgn="base">
              <a:spcAft>
                <a:spcPct val="0"/>
              </a:spcAft>
              <a:buFont typeface="Arial" panose="020B0604020202020204" pitchFamily="34" charset="0"/>
              <a:buChar char="•"/>
              <a:defRPr/>
            </a:pPr>
            <a:r>
              <a:rPr lang="en-US" sz="2000" dirty="0">
                <a:ln w="0"/>
                <a:solidFill>
                  <a:srgbClr val="000000"/>
                </a:solidFill>
                <a:latin typeface="+mn-lt"/>
              </a:rPr>
              <a:t>District B completes a work request within PAnext</a:t>
            </a:r>
          </a:p>
          <a:p>
            <a:pPr marL="342900" indent="-342900" fontAlgn="base">
              <a:spcAft>
                <a:spcPct val="0"/>
              </a:spcAft>
              <a:buFont typeface="Arial" panose="020B0604020202020204" pitchFamily="34" charset="0"/>
              <a:buChar char="•"/>
              <a:defRPr/>
            </a:pPr>
            <a:r>
              <a:rPr lang="en-US" sz="2000" dirty="0">
                <a:ln w="0"/>
                <a:solidFill>
                  <a:prstClr val="black"/>
                </a:solidFill>
                <a:latin typeface="+mn-lt"/>
              </a:rPr>
              <a:t>District A approves the work request</a:t>
            </a:r>
          </a:p>
          <a:p>
            <a:pPr marL="800100" lvl="1" indent="-342900" fontAlgn="base">
              <a:spcAft>
                <a:spcPct val="0"/>
              </a:spcAft>
              <a:defRPr/>
            </a:pPr>
            <a:r>
              <a:rPr lang="en-US" dirty="0">
                <a:ln w="0"/>
                <a:solidFill>
                  <a:srgbClr val="000000"/>
                </a:solidFill>
              </a:rPr>
              <a:t>The online tests assigned to the student are automatically transferred to District B</a:t>
            </a:r>
          </a:p>
          <a:p>
            <a:pPr marL="1257300" lvl="2" indent="-342900" fontAlgn="base">
              <a:spcAft>
                <a:spcPct val="0"/>
              </a:spcAft>
              <a:defRPr/>
            </a:pPr>
            <a:r>
              <a:rPr lang="en-US" dirty="0">
                <a:ln w="0"/>
                <a:solidFill>
                  <a:prstClr val="black"/>
                </a:solidFill>
              </a:rPr>
              <a:t>The tests are placed in test sessions named “Transferred [Grade - Subject]”</a:t>
            </a:r>
          </a:p>
          <a:p>
            <a:pPr marL="1257300" lvl="2" indent="-342900" fontAlgn="base">
              <a:spcAft>
                <a:spcPct val="0"/>
              </a:spcAft>
              <a:defRPr/>
            </a:pPr>
            <a:r>
              <a:rPr lang="en-US" dirty="0">
                <a:ln w="0"/>
                <a:solidFill>
                  <a:prstClr val="black"/>
                </a:solidFill>
              </a:rPr>
              <a:t>The tests </a:t>
            </a:r>
            <a:r>
              <a:rPr lang="en-US" b="1" dirty="0">
                <a:ln w="0"/>
                <a:solidFill>
                  <a:prstClr val="black"/>
                </a:solidFill>
              </a:rPr>
              <a:t>must be moved </a:t>
            </a:r>
            <a:r>
              <a:rPr lang="en-US" dirty="0">
                <a:ln w="0"/>
                <a:solidFill>
                  <a:prstClr val="black"/>
                </a:solidFill>
              </a:rPr>
              <a:t>into another test session</a:t>
            </a:r>
          </a:p>
          <a:p>
            <a:pPr marL="342900" indent="-342900" fontAlgn="base">
              <a:spcAft>
                <a:spcPct val="0"/>
              </a:spcAft>
              <a:buFont typeface="Arial" panose="020B0604020202020204" pitchFamily="34" charset="0"/>
              <a:buChar char="•"/>
              <a:defRPr/>
            </a:pPr>
            <a:r>
              <a:rPr lang="en-US" sz="2000" dirty="0">
                <a:ln w="0"/>
                <a:solidFill>
                  <a:prstClr val="black"/>
                </a:solidFill>
                <a:latin typeface="+mn-lt"/>
              </a:rPr>
              <a:t>DO NOT add fake or temporary SASIDs into PAnext unless </a:t>
            </a:r>
            <a:r>
              <a:rPr lang="en-US" sz="2000" dirty="0">
                <a:ln w="0"/>
                <a:solidFill>
                  <a:srgbClr val="000000"/>
                </a:solidFill>
                <a:latin typeface="+mn-lt"/>
              </a:rPr>
              <a:t>CDE approves their use; u</a:t>
            </a:r>
            <a:r>
              <a:rPr lang="en-US" sz="2000" dirty="0">
                <a:ln w="0"/>
                <a:solidFill>
                  <a:prstClr val="black"/>
                </a:solidFill>
                <a:latin typeface="+mn-lt"/>
              </a:rPr>
              <a:t>se the transfer process</a:t>
            </a:r>
          </a:p>
          <a:p>
            <a:pPr marL="342900" indent="-342900" fontAlgn="base">
              <a:spcAft>
                <a:spcPct val="0"/>
              </a:spcAft>
              <a:buFont typeface="Arial" panose="020B0604020202020204" pitchFamily="34" charset="0"/>
              <a:buChar char="•"/>
              <a:defRPr/>
            </a:pPr>
            <a:r>
              <a:rPr lang="en-US" sz="2000" dirty="0">
                <a:ln w="0"/>
                <a:solidFill>
                  <a:prstClr val="black"/>
                </a:solidFill>
                <a:latin typeface="+mn-lt"/>
              </a:rPr>
              <a:t>If you cannot find the student in PAnext, contact CDE for assistance. Typical errors involve hyphenated names, nicknames instead of birth names (e.g., Liz instead of Elizabeth), and DOB format (</a:t>
            </a:r>
            <a:r>
              <a:rPr lang="en-US" sz="2000" dirty="0" err="1">
                <a:ln w="0"/>
                <a:solidFill>
                  <a:prstClr val="black"/>
                </a:solidFill>
                <a:latin typeface="+mn-lt"/>
              </a:rPr>
              <a:t>yyyy</a:t>
            </a:r>
            <a:r>
              <a:rPr lang="en-US" sz="2000" dirty="0">
                <a:ln w="0"/>
                <a:solidFill>
                  <a:prstClr val="black"/>
                </a:solidFill>
                <a:latin typeface="+mn-lt"/>
              </a:rPr>
              <a:t>-mm-</a:t>
            </a:r>
            <a:r>
              <a:rPr lang="en-US" sz="2000" dirty="0" err="1">
                <a:ln w="0"/>
                <a:solidFill>
                  <a:prstClr val="black"/>
                </a:solidFill>
                <a:latin typeface="+mn-lt"/>
              </a:rPr>
              <a:t>dd</a:t>
            </a:r>
            <a:r>
              <a:rPr lang="en-US" sz="2000" dirty="0">
                <a:ln w="0"/>
                <a:solidFill>
                  <a:prstClr val="black"/>
                </a:solidFill>
                <a:latin typeface="+mn-lt"/>
              </a:rPr>
              <a:t>) </a:t>
            </a:r>
            <a:endParaRPr lang="en-US" sz="2000" dirty="0">
              <a:ln w="0"/>
              <a:solidFill>
                <a:srgbClr val="000000"/>
              </a:solidFill>
              <a:latin typeface="+mn-lt"/>
            </a:endParaRPr>
          </a:p>
          <a:p>
            <a:endParaRPr lang="en-US" dirty="0">
              <a:latin typeface="+mn-lt"/>
            </a:endParaRPr>
          </a:p>
        </p:txBody>
      </p:sp>
    </p:spTree>
    <p:extLst>
      <p:ext uri="{BB962C8B-B14F-4D97-AF65-F5344CB8AC3E}">
        <p14:creationId xmlns:p14="http://schemas.microsoft.com/office/powerpoint/2010/main" val="30409684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 Request – Releasing District</a:t>
            </a:r>
          </a:p>
        </p:txBody>
      </p:sp>
      <p:sp>
        <p:nvSpPr>
          <p:cNvPr id="2" name="Content Placeholder 1"/>
          <p:cNvSpPr>
            <a:spLocks noGrp="1"/>
          </p:cNvSpPr>
          <p:nvPr>
            <p:ph idx="1"/>
          </p:nvPr>
        </p:nvSpPr>
        <p:spPr/>
        <p:txBody>
          <a:bodyPr>
            <a:normAutofit fontScale="92500" lnSpcReduction="10000"/>
          </a:bodyPr>
          <a:lstStyle/>
          <a:p>
            <a:pPr marL="342900" indent="-342900" fontAlgn="base">
              <a:spcAft>
                <a:spcPct val="0"/>
              </a:spcAft>
              <a:buFont typeface="Arial" panose="020B0604020202020204" pitchFamily="34" charset="0"/>
              <a:buChar char="•"/>
              <a:defRPr/>
            </a:pPr>
            <a:r>
              <a:rPr lang="en-US" sz="2200" dirty="0">
                <a:solidFill>
                  <a:prstClr val="black"/>
                </a:solidFill>
                <a:latin typeface="+mn-lt"/>
              </a:rPr>
              <a:t>Check email and PAnext periodically</a:t>
            </a:r>
          </a:p>
          <a:p>
            <a:pPr marL="342900" indent="-342900" fontAlgn="base">
              <a:spcAft>
                <a:spcPct val="0"/>
              </a:spcAft>
              <a:buFont typeface="Arial" panose="020B0604020202020204" pitchFamily="34" charset="0"/>
              <a:buChar char="•"/>
              <a:defRPr/>
            </a:pPr>
            <a:r>
              <a:rPr lang="en-US" sz="2200" dirty="0">
                <a:solidFill>
                  <a:prstClr val="black"/>
                </a:solidFill>
                <a:latin typeface="+mn-lt"/>
              </a:rPr>
              <a:t>Look for the red bell at the top of the PAnext home screen</a:t>
            </a:r>
          </a:p>
          <a:p>
            <a:pPr lvl="1" fontAlgn="base">
              <a:spcAft>
                <a:spcPct val="0"/>
              </a:spcAft>
              <a:defRPr/>
            </a:pPr>
            <a:r>
              <a:rPr lang="en-US" sz="2200" dirty="0">
                <a:solidFill>
                  <a:prstClr val="black"/>
                </a:solidFill>
              </a:rPr>
              <a:t>Click on the bell to go to the pending requests</a:t>
            </a:r>
          </a:p>
          <a:p>
            <a:pPr lvl="1" fontAlgn="base">
              <a:spcAft>
                <a:spcPct val="0"/>
              </a:spcAft>
              <a:defRPr/>
            </a:pPr>
            <a:r>
              <a:rPr lang="en-US" sz="2200" dirty="0">
                <a:solidFill>
                  <a:prstClr val="black"/>
                </a:solidFill>
              </a:rPr>
              <a:t>Verify the student listed in the Work Request has moved away from your district</a:t>
            </a:r>
          </a:p>
          <a:p>
            <a:pPr lvl="2" fontAlgn="base">
              <a:spcAft>
                <a:spcPct val="0"/>
              </a:spcAft>
              <a:defRPr/>
            </a:pPr>
            <a:r>
              <a:rPr lang="en-US" sz="2000" b="1" dirty="0">
                <a:solidFill>
                  <a:prstClr val="black"/>
                </a:solidFill>
              </a:rPr>
              <a:t>Approve the transfer</a:t>
            </a:r>
            <a:r>
              <a:rPr lang="en-US" sz="2200" dirty="0">
                <a:solidFill>
                  <a:prstClr val="black"/>
                </a:solidFill>
              </a:rPr>
              <a:t>	</a:t>
            </a:r>
          </a:p>
          <a:p>
            <a:pPr lvl="1" fontAlgn="base">
              <a:spcAft>
                <a:spcPct val="0"/>
              </a:spcAft>
              <a:defRPr/>
            </a:pPr>
            <a:r>
              <a:rPr lang="en-US" sz="2200" dirty="0">
                <a:solidFill>
                  <a:prstClr val="black"/>
                </a:solidFill>
              </a:rPr>
              <a:t>If the student has not moved from your district</a:t>
            </a:r>
          </a:p>
          <a:p>
            <a:pPr lvl="2" fontAlgn="base">
              <a:spcAft>
                <a:spcPct val="0"/>
              </a:spcAft>
              <a:defRPr/>
            </a:pPr>
            <a:r>
              <a:rPr lang="en-US" sz="2000" b="1" dirty="0">
                <a:solidFill>
                  <a:prstClr val="black"/>
                </a:solidFill>
              </a:rPr>
              <a:t>Reject the transfer</a:t>
            </a:r>
            <a:endParaRPr lang="en-US" sz="2000" dirty="0">
              <a:solidFill>
                <a:prstClr val="black"/>
              </a:solidFill>
            </a:endParaRPr>
          </a:p>
          <a:p>
            <a:pPr lvl="3" fontAlgn="base">
              <a:spcAft>
                <a:spcPct val="0"/>
              </a:spcAft>
              <a:defRPr/>
            </a:pPr>
            <a:r>
              <a:rPr lang="en-US" sz="1800" dirty="0">
                <a:solidFill>
                  <a:prstClr val="black"/>
                </a:solidFill>
              </a:rPr>
              <a:t>Will have to provide reason (e.g., student did not move)</a:t>
            </a:r>
          </a:p>
          <a:p>
            <a:pPr lvl="2" fontAlgn="base">
              <a:spcAft>
                <a:spcPct val="0"/>
              </a:spcAft>
              <a:defRPr/>
            </a:pPr>
            <a:r>
              <a:rPr lang="en-US" sz="2000" dirty="0">
                <a:solidFill>
                  <a:prstClr val="black"/>
                </a:solidFill>
              </a:rPr>
              <a:t>The other district may have requested the wrong student</a:t>
            </a:r>
          </a:p>
          <a:p>
            <a:pPr lvl="1" fontAlgn="base">
              <a:spcAft>
                <a:spcPct val="0"/>
              </a:spcAft>
              <a:defRPr/>
            </a:pPr>
            <a:r>
              <a:rPr lang="en-US" sz="2200" b="1" dirty="0">
                <a:solidFill>
                  <a:prstClr val="black"/>
                </a:solidFill>
              </a:rPr>
              <a:t>If there is an error in the school field </a:t>
            </a:r>
            <a:r>
              <a:rPr lang="en-US" sz="2200" dirty="0">
                <a:solidFill>
                  <a:prstClr val="black"/>
                </a:solidFill>
              </a:rPr>
              <a:t>upon opening the work request, decline the request (the student was previously removed from your district)</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2426126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 Request – Receiving District</a:t>
            </a:r>
          </a:p>
        </p:txBody>
      </p:sp>
      <p:sp>
        <p:nvSpPr>
          <p:cNvPr id="2" name="Content Placeholder 1"/>
          <p:cNvSpPr>
            <a:spLocks noGrp="1"/>
          </p:cNvSpPr>
          <p:nvPr>
            <p:ph idx="1"/>
          </p:nvPr>
        </p:nvSpPr>
        <p:spPr/>
        <p:txBody>
          <a:bodyPr>
            <a:normAutofit lnSpcReduction="10000"/>
          </a:bodyPr>
          <a:lstStyle/>
          <a:p>
            <a:pPr marL="57150" fontAlgn="base">
              <a:spcAft>
                <a:spcPct val="0"/>
              </a:spcAft>
              <a:defRPr/>
            </a:pPr>
            <a:r>
              <a:rPr lang="en-US" dirty="0">
                <a:solidFill>
                  <a:prstClr val="black"/>
                </a:solidFill>
                <a:latin typeface="+mn-lt"/>
              </a:rPr>
              <a:t>Review the student registration in all applicable administrations and update the responsible school and district (if needed – BOCES might not need to update this field)</a:t>
            </a:r>
          </a:p>
          <a:p>
            <a:pPr marL="514350" indent="-457200" fontAlgn="base">
              <a:spcAft>
                <a:spcPct val="0"/>
              </a:spcAft>
              <a:buFont typeface="Arial" panose="020B0604020202020204" pitchFamily="34" charset="0"/>
              <a:buChar char="•"/>
              <a:defRPr/>
            </a:pPr>
            <a:r>
              <a:rPr lang="en-US" sz="2200" dirty="0">
                <a:solidFill>
                  <a:prstClr val="black"/>
                </a:solidFill>
                <a:latin typeface="+mn-lt"/>
              </a:rPr>
              <a:t>Updates to a responsible school that is not within your district must be done via a file upload or by CDE (call Sara Loerzel)</a:t>
            </a:r>
          </a:p>
          <a:p>
            <a:pPr marL="514350" indent="-457200" fontAlgn="base">
              <a:spcAft>
                <a:spcPct val="0"/>
              </a:spcAft>
              <a:buFont typeface="Arial" panose="020B0604020202020204" pitchFamily="34" charset="0"/>
              <a:buChar char="•"/>
              <a:defRPr/>
            </a:pPr>
            <a:r>
              <a:rPr lang="en-US" sz="2200" dirty="0">
                <a:solidFill>
                  <a:prstClr val="black"/>
                </a:solidFill>
                <a:latin typeface="+mn-lt"/>
              </a:rPr>
              <a:t>Updates to schools within your district can be made through the UI or via a file upload</a:t>
            </a:r>
          </a:p>
          <a:p>
            <a:pPr marL="514350" indent="-457200" fontAlgn="base">
              <a:spcAft>
                <a:spcPct val="0"/>
              </a:spcAft>
              <a:buFont typeface="Arial" panose="020B0604020202020204" pitchFamily="34" charset="0"/>
              <a:buChar char="•"/>
              <a:defRPr/>
            </a:pPr>
            <a:r>
              <a:rPr lang="en-US" sz="2200" dirty="0">
                <a:solidFill>
                  <a:prstClr val="black"/>
                </a:solidFill>
                <a:latin typeface="+mn-lt"/>
              </a:rPr>
              <a:t>Use the Operational Report</a:t>
            </a:r>
            <a:r>
              <a:rPr lang="en-US" sz="2200" dirty="0">
                <a:solidFill>
                  <a:srgbClr val="FF0000"/>
                </a:solidFill>
                <a:latin typeface="+mn-lt"/>
              </a:rPr>
              <a:t> </a:t>
            </a:r>
            <a:r>
              <a:rPr lang="en-US" sz="2200" dirty="0">
                <a:solidFill>
                  <a:prstClr val="black"/>
                </a:solidFill>
                <a:latin typeface="+mn-lt"/>
              </a:rPr>
              <a:t>“Students Where Responsible District/School is different from Testing District/School”</a:t>
            </a:r>
          </a:p>
          <a:p>
            <a:pPr marL="971550" lvl="1" indent="-457200" fontAlgn="base">
              <a:spcAft>
                <a:spcPct val="0"/>
              </a:spcAft>
              <a:defRPr/>
            </a:pPr>
            <a:r>
              <a:rPr lang="en-US" dirty="0">
                <a:solidFill>
                  <a:prstClr val="black"/>
                </a:solidFill>
              </a:rPr>
              <a:t>If your district should be the responsible district, change this in the student’s registration either via the UI or through a SR/PNP file upload </a:t>
            </a:r>
          </a:p>
          <a:p>
            <a:endParaRPr lang="en-US" dirty="0">
              <a:latin typeface="+mn-lt"/>
            </a:endParaRPr>
          </a:p>
        </p:txBody>
      </p:sp>
    </p:spTree>
    <p:extLst>
      <p:ext uri="{BB962C8B-B14F-4D97-AF65-F5344CB8AC3E}">
        <p14:creationId xmlns:p14="http://schemas.microsoft.com/office/powerpoint/2010/main" val="892354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Work Request – PBT Student Transfer</a:t>
            </a:r>
          </a:p>
        </p:txBody>
      </p:sp>
      <p:sp>
        <p:nvSpPr>
          <p:cNvPr id="2" name="Content Placeholder 1"/>
          <p:cNvSpPr>
            <a:spLocks noGrp="1"/>
          </p:cNvSpPr>
          <p:nvPr>
            <p:ph idx="1"/>
          </p:nvPr>
        </p:nvSpPr>
        <p:spPr/>
        <p:txBody>
          <a:bodyPr>
            <a:normAutofit lnSpcReduction="10000"/>
          </a:bodyPr>
          <a:lstStyle/>
          <a:p>
            <a:pPr marL="342900" indent="-342900" fontAlgn="base">
              <a:spcAft>
                <a:spcPct val="0"/>
              </a:spcAft>
              <a:buFont typeface="Arial" panose="020B0604020202020204" pitchFamily="34" charset="0"/>
              <a:buChar char="•"/>
              <a:defRPr/>
            </a:pPr>
            <a:r>
              <a:rPr lang="en-US" sz="2200" dirty="0">
                <a:solidFill>
                  <a:prstClr val="black"/>
                </a:solidFill>
                <a:latin typeface="+mn-lt"/>
              </a:rPr>
              <a:t>Complete a Work Request in PAnext</a:t>
            </a:r>
          </a:p>
          <a:p>
            <a:pPr marL="342900" indent="-342900" fontAlgn="base">
              <a:spcAft>
                <a:spcPct val="0"/>
              </a:spcAft>
              <a:buFont typeface="Arial" panose="020B0604020202020204" pitchFamily="34" charset="0"/>
              <a:buChar char="•"/>
              <a:defRPr/>
            </a:pPr>
            <a:r>
              <a:rPr lang="en-US" sz="2200" dirty="0">
                <a:solidFill>
                  <a:prstClr val="black"/>
                </a:solidFill>
                <a:latin typeface="+mn-lt"/>
              </a:rPr>
              <a:t>For a non-started test, no physical material transfers are necessary</a:t>
            </a:r>
          </a:p>
          <a:p>
            <a:pPr lvl="1" fontAlgn="base">
              <a:spcAft>
                <a:spcPct val="0"/>
              </a:spcAft>
              <a:defRPr/>
            </a:pPr>
            <a:r>
              <a:rPr lang="en-US" dirty="0">
                <a:solidFill>
                  <a:prstClr val="black"/>
                </a:solidFill>
              </a:rPr>
              <a:t>The new school can provide a test book or can assign the student to an online assessment</a:t>
            </a:r>
          </a:p>
          <a:p>
            <a:pPr marL="342900" indent="-342900" fontAlgn="base">
              <a:spcAft>
                <a:spcPct val="0"/>
              </a:spcAft>
              <a:buFont typeface="Arial" panose="020B0604020202020204" pitchFamily="34" charset="0"/>
              <a:buChar char="•"/>
              <a:defRPr/>
            </a:pPr>
            <a:r>
              <a:rPr lang="en-US" sz="2200" dirty="0">
                <a:solidFill>
                  <a:prstClr val="black"/>
                </a:solidFill>
                <a:latin typeface="+mn-lt"/>
              </a:rPr>
              <a:t>If the transferred student started testing on PBT: </a:t>
            </a:r>
          </a:p>
          <a:p>
            <a:pPr lvl="1" fontAlgn="base">
              <a:spcAft>
                <a:spcPct val="0"/>
              </a:spcAft>
              <a:defRPr/>
            </a:pPr>
            <a:r>
              <a:rPr lang="en-US" dirty="0">
                <a:solidFill>
                  <a:prstClr val="black"/>
                </a:solidFill>
              </a:rPr>
              <a:t>Contact the other district and arrange for </a:t>
            </a:r>
            <a:r>
              <a:rPr lang="en-US" b="1" dirty="0">
                <a:solidFill>
                  <a:prstClr val="black"/>
                </a:solidFill>
              </a:rPr>
              <a:t>secure transfer </a:t>
            </a:r>
            <a:r>
              <a:rPr lang="en-US" dirty="0">
                <a:solidFill>
                  <a:prstClr val="black"/>
                </a:solidFill>
              </a:rPr>
              <a:t>of the test book</a:t>
            </a:r>
          </a:p>
          <a:p>
            <a:pPr lvl="2" fontAlgn="base">
              <a:spcAft>
                <a:spcPct val="0"/>
              </a:spcAft>
              <a:defRPr/>
            </a:pPr>
            <a:r>
              <a:rPr lang="en-US" dirty="0">
                <a:solidFill>
                  <a:prstClr val="black"/>
                </a:solidFill>
              </a:rPr>
              <a:t>In-person DAC to DAC hand-off</a:t>
            </a:r>
          </a:p>
          <a:p>
            <a:pPr lvl="2" fontAlgn="base">
              <a:spcAft>
                <a:spcPct val="0"/>
              </a:spcAft>
              <a:defRPr/>
            </a:pPr>
            <a:r>
              <a:rPr lang="en-US" dirty="0">
                <a:solidFill>
                  <a:prstClr val="black"/>
                </a:solidFill>
              </a:rPr>
              <a:t>Via Fed Ex or UPS – track shipment</a:t>
            </a:r>
          </a:p>
          <a:p>
            <a:pPr lvl="1" fontAlgn="base">
              <a:spcAft>
                <a:spcPct val="0"/>
              </a:spcAft>
              <a:defRPr/>
            </a:pPr>
            <a:r>
              <a:rPr lang="en-US" dirty="0">
                <a:solidFill>
                  <a:prstClr val="black"/>
                </a:solidFill>
              </a:rPr>
              <a:t>Students should not retest a unit that they took in a previous school</a:t>
            </a:r>
          </a:p>
          <a:p>
            <a:pPr lvl="1" fontAlgn="base">
              <a:spcAft>
                <a:spcPct val="0"/>
              </a:spcAft>
              <a:defRPr/>
            </a:pPr>
            <a:r>
              <a:rPr lang="en-US" dirty="0">
                <a:solidFill>
                  <a:prstClr val="black"/>
                </a:solidFill>
              </a:rPr>
              <a:t>Provide a chain of custody for the transferred test materials  </a:t>
            </a:r>
          </a:p>
          <a:p>
            <a:pPr lvl="2" fontAlgn="base">
              <a:spcAft>
                <a:spcPct val="0"/>
              </a:spcAft>
              <a:defRPr/>
            </a:pPr>
            <a:r>
              <a:rPr lang="en-US" dirty="0">
                <a:solidFill>
                  <a:prstClr val="black"/>
                </a:solidFill>
              </a:rPr>
              <a:t>Both districts must keep a copy of chain of custody documents </a:t>
            </a:r>
          </a:p>
          <a:p>
            <a:endParaRPr lang="en-US" dirty="0"/>
          </a:p>
        </p:txBody>
      </p:sp>
    </p:spTree>
    <p:extLst>
      <p:ext uri="{BB962C8B-B14F-4D97-AF65-F5344CB8AC3E}">
        <p14:creationId xmlns:p14="http://schemas.microsoft.com/office/powerpoint/2010/main" val="24027509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Technology </a:t>
            </a:r>
            <a:r>
              <a:rPr lang="en-US" sz="3200" dirty="0" smtClean="0">
                <a:solidFill>
                  <a:srgbClr val="000000"/>
                </a:solidFill>
              </a:rPr>
              <a:t>Overview</a:t>
            </a:r>
            <a:endParaRPr lang="en-US" sz="3200" dirty="0">
              <a:solidFill>
                <a:srgbClr val="000000"/>
              </a:solidFill>
            </a:endParaRPr>
          </a:p>
        </p:txBody>
      </p:sp>
      <p:sp>
        <p:nvSpPr>
          <p:cNvPr id="3" name="Date Placeholder 2">
            <a:extLst>
              <a:ext uri="{FF2B5EF4-FFF2-40B4-BE49-F238E27FC236}">
                <a16:creationId xmlns:a16="http://schemas.microsoft.com/office/drawing/2014/main" xmlns="" id="{FD1DD6EB-9B57-47BB-8260-B7BCC30D5EE8}"/>
              </a:ext>
            </a:extLst>
          </p:cNvPr>
          <p:cNvSpPr>
            <a:spLocks noGrp="1"/>
          </p:cNvSpPr>
          <p:nvPr>
            <p:ph type="dt" sz="half" idx="4294967295"/>
          </p:nvPr>
        </p:nvSpPr>
        <p:spPr>
          <a:xfrm>
            <a:off x="0" y="6537325"/>
            <a:ext cx="2057400" cy="184150"/>
          </a:xfrm>
          <a:prstGeom prst="rect">
            <a:avLst/>
          </a:prstGeom>
        </p:spPr>
        <p:txBody>
          <a:bodyPr/>
          <a:lstStyle/>
          <a:p>
            <a:fld id="{753F25EF-3714-4568-AB5C-780145971C95}"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19032939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a:t>
            </a:r>
            <a:r>
              <a:rPr lang="en-US" dirty="0" smtClean="0"/>
              <a:t>Updates</a:t>
            </a:r>
            <a:endParaRPr lang="en-US" dirty="0"/>
          </a:p>
        </p:txBody>
      </p:sp>
      <p:sp>
        <p:nvSpPr>
          <p:cNvPr id="2" name="Content Placeholder 1"/>
          <p:cNvSpPr>
            <a:spLocks noGrp="1"/>
          </p:cNvSpPr>
          <p:nvPr>
            <p:ph idx="1"/>
          </p:nvPr>
        </p:nvSpPr>
        <p:spPr/>
        <p:txBody>
          <a:bodyPr/>
          <a:lstStyle/>
          <a:p>
            <a:pPr marL="342900" indent="-342900">
              <a:buClr>
                <a:prstClr val="black"/>
              </a:buClr>
              <a:buFont typeface="Arial" panose="020B0604020202020204" pitchFamily="34" charset="0"/>
              <a:buChar char="•"/>
              <a:defRPr/>
            </a:pPr>
            <a:r>
              <a:rPr lang="en-US" dirty="0">
                <a:solidFill>
                  <a:prstClr val="black"/>
                </a:solidFill>
                <a:latin typeface="+mn-lt"/>
              </a:rPr>
              <a:t>Browser-based testing is not supported for 2019</a:t>
            </a:r>
          </a:p>
          <a:p>
            <a:pPr marL="342900" indent="-342900">
              <a:buClr>
                <a:prstClr val="black"/>
              </a:buClr>
              <a:buFont typeface="Arial" panose="020B0604020202020204" pitchFamily="34" charset="0"/>
              <a:buChar char="•"/>
              <a:defRPr/>
            </a:pPr>
            <a:r>
              <a:rPr lang="en-US" dirty="0">
                <a:solidFill>
                  <a:prstClr val="black"/>
                </a:solidFill>
                <a:latin typeface="+mn-lt"/>
              </a:rPr>
              <a:t>Use TestNav app</a:t>
            </a:r>
          </a:p>
          <a:p>
            <a:pPr lvl="1">
              <a:buClr>
                <a:prstClr val="black"/>
              </a:buClr>
              <a:defRPr/>
            </a:pPr>
            <a:r>
              <a:rPr lang="en-US" sz="1800" dirty="0">
                <a:solidFill>
                  <a:prstClr val="black"/>
                </a:solidFill>
              </a:rPr>
              <a:t>Desktop/laptop computer</a:t>
            </a:r>
          </a:p>
          <a:p>
            <a:pPr lvl="1">
              <a:buClr>
                <a:prstClr val="black"/>
              </a:buClr>
              <a:defRPr/>
            </a:pPr>
            <a:r>
              <a:rPr lang="en-US" sz="1800" dirty="0">
                <a:solidFill>
                  <a:prstClr val="black"/>
                </a:solidFill>
              </a:rPr>
              <a:t>Chromebook</a:t>
            </a:r>
          </a:p>
          <a:p>
            <a:pPr lvl="1">
              <a:buClr>
                <a:prstClr val="black"/>
              </a:buClr>
              <a:defRPr/>
            </a:pPr>
            <a:r>
              <a:rPr lang="en-US" sz="1800" dirty="0">
                <a:solidFill>
                  <a:prstClr val="black"/>
                </a:solidFill>
              </a:rPr>
              <a:t>iPad</a:t>
            </a:r>
          </a:p>
          <a:p>
            <a:endParaRPr lang="en-US" dirty="0"/>
          </a:p>
        </p:txBody>
      </p:sp>
      <p:sp>
        <p:nvSpPr>
          <p:cNvPr id="5" name="Flowchart: Punched Tape 4"/>
          <p:cNvSpPr/>
          <p:nvPr/>
        </p:nvSpPr>
        <p:spPr>
          <a:xfrm>
            <a:off x="7871927" y="948088"/>
            <a:ext cx="1143000" cy="514952"/>
          </a:xfrm>
          <a:prstGeom prst="flowChartPunchedTape">
            <a:avLst/>
          </a:prstGeom>
          <a:solidFill>
            <a:schemeClr val="accent4"/>
          </a:solidFill>
          <a:ln w="25400" cap="flat" cmpd="sng" algn="ctr">
            <a:solidFill>
              <a:schemeClr val="accent4"/>
            </a:solidFill>
            <a:prstDash val="solid"/>
          </a:ln>
          <a:effectLst>
            <a:outerShdw blurRad="50800" dist="38100" dir="2700000" algn="tl" rotWithShape="0">
              <a:prstClr val="black">
                <a:alpha val="40000"/>
              </a:prstClr>
            </a:outerShdw>
          </a:effectLst>
        </p:spPr>
        <p:txBody>
          <a:bodyPr rtlCol="0" anchor="ctr"/>
          <a:lstStyle/>
          <a:p>
            <a:pPr algn="ctr" fontAlgn="base">
              <a:spcBef>
                <a:spcPct val="0"/>
              </a:spcBef>
              <a:spcAft>
                <a:spcPct val="0"/>
              </a:spcAft>
              <a:defRPr/>
            </a:pPr>
            <a:r>
              <a:rPr lang="en-US" b="1" kern="0" dirty="0">
                <a:solidFill>
                  <a:prstClr val="black"/>
                </a:solidFill>
                <a:latin typeface="Trebuchet MS" panose="020B0603020202020204" pitchFamily="34" charset="0"/>
              </a:rPr>
              <a:t>Handout</a:t>
            </a:r>
          </a:p>
        </p:txBody>
      </p:sp>
    </p:spTree>
    <p:extLst>
      <p:ext uri="{BB962C8B-B14F-4D97-AF65-F5344CB8AC3E}">
        <p14:creationId xmlns:p14="http://schemas.microsoft.com/office/powerpoint/2010/main" val="101458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Overview of What’s New this Year</a:t>
            </a:r>
          </a:p>
        </p:txBody>
      </p:sp>
      <p:sp>
        <p:nvSpPr>
          <p:cNvPr id="2" name="Content Placeholder 1"/>
          <p:cNvSpPr>
            <a:spLocks noGrp="1"/>
          </p:cNvSpPr>
          <p:nvPr>
            <p:ph idx="1"/>
          </p:nvPr>
        </p:nvSpPr>
        <p:spPr/>
        <p:txBody>
          <a:bodyPr>
            <a:noAutofit/>
          </a:bodyPr>
          <a:lstStyle/>
          <a:p>
            <a:pPr marL="342900" indent="-342900">
              <a:lnSpc>
                <a:spcPct val="100000"/>
              </a:lnSpc>
              <a:spcBef>
                <a:spcPts val="200"/>
              </a:spcBef>
              <a:spcAft>
                <a:spcPts val="200"/>
              </a:spcAft>
              <a:buFont typeface="Arial" panose="020B0604020202020204" pitchFamily="34" charset="0"/>
              <a:buChar char="•"/>
            </a:pPr>
            <a:r>
              <a:rPr lang="en-US" sz="2000" dirty="0">
                <a:solidFill>
                  <a:schemeClr val="tx1"/>
                </a:solidFill>
                <a:latin typeface="+mn-lt"/>
              </a:rPr>
              <a:t>CMAS Math, ELA, Science, and Social Studies</a:t>
            </a:r>
          </a:p>
          <a:p>
            <a:pPr lvl="1">
              <a:lnSpc>
                <a:spcPct val="100000"/>
              </a:lnSpc>
              <a:spcBef>
                <a:spcPts val="200"/>
              </a:spcBef>
              <a:spcAft>
                <a:spcPts val="200"/>
              </a:spcAft>
            </a:pPr>
            <a:r>
              <a:rPr lang="en-US" dirty="0"/>
              <a:t>Listed as CMAS Spring 2019 in PearsonAccess</a:t>
            </a:r>
            <a:r>
              <a:rPr lang="en-US" baseline="30000" dirty="0"/>
              <a:t>next</a:t>
            </a:r>
          </a:p>
          <a:p>
            <a:pPr lvl="1">
              <a:lnSpc>
                <a:spcPct val="100000"/>
              </a:lnSpc>
              <a:spcBef>
                <a:spcPts val="200"/>
              </a:spcBef>
              <a:spcAft>
                <a:spcPts val="200"/>
              </a:spcAft>
            </a:pPr>
            <a:r>
              <a:rPr lang="en-US" dirty="0"/>
              <a:t>One SR/PNP for all CMAS (CoAlt is still separate)</a:t>
            </a:r>
          </a:p>
          <a:p>
            <a:pPr lvl="1">
              <a:lnSpc>
                <a:spcPct val="100000"/>
              </a:lnSpc>
              <a:spcBef>
                <a:spcPts val="200"/>
              </a:spcBef>
              <a:spcAft>
                <a:spcPts val="200"/>
              </a:spcAft>
            </a:pPr>
            <a:r>
              <a:rPr lang="en-US" dirty="0"/>
              <a:t>All CMAS content area materials returned together after testing, including </a:t>
            </a:r>
            <a:r>
              <a:rPr lang="en-US" dirty="0" smtClean="0"/>
              <a:t>CSLA</a:t>
            </a:r>
          </a:p>
          <a:p>
            <a:pPr lvl="1">
              <a:lnSpc>
                <a:spcPct val="100000"/>
              </a:lnSpc>
              <a:spcBef>
                <a:spcPts val="200"/>
              </a:spcBef>
              <a:spcAft>
                <a:spcPts val="200"/>
              </a:spcAft>
            </a:pPr>
            <a:endParaRPr lang="en-US" dirty="0"/>
          </a:p>
          <a:p>
            <a:pPr marL="342900" indent="-342900">
              <a:spcBef>
                <a:spcPts val="0"/>
              </a:spcBef>
              <a:spcAft>
                <a:spcPts val="400"/>
              </a:spcAft>
              <a:buClr>
                <a:schemeClr val="tx1"/>
              </a:buClr>
              <a:buFont typeface="Arial" panose="020B0604020202020204" pitchFamily="34" charset="0"/>
              <a:buChar char="•"/>
            </a:pPr>
            <a:r>
              <a:rPr lang="en-US" sz="2000" dirty="0" smtClean="0">
                <a:solidFill>
                  <a:schemeClr val="tx1"/>
                </a:solidFill>
                <a:latin typeface="+mn-lt"/>
              </a:rPr>
              <a:t>Math</a:t>
            </a:r>
            <a:endParaRPr lang="en-US" sz="2000" dirty="0">
              <a:solidFill>
                <a:schemeClr val="tx1"/>
              </a:solidFill>
              <a:latin typeface="+mn-lt"/>
            </a:endParaRPr>
          </a:p>
          <a:p>
            <a:pPr lvl="1">
              <a:spcBef>
                <a:spcPts val="0"/>
              </a:spcBef>
              <a:spcAft>
                <a:spcPts val="400"/>
              </a:spcAft>
              <a:buClr>
                <a:schemeClr val="tx1"/>
              </a:buClr>
            </a:pPr>
            <a:r>
              <a:rPr lang="en-US" dirty="0"/>
              <a:t>No advanced math options (Algebra I, Geometry, Integrated Math I or Integrated Math II)</a:t>
            </a:r>
          </a:p>
          <a:p>
            <a:pPr lvl="1">
              <a:lnSpc>
                <a:spcPct val="100000"/>
              </a:lnSpc>
              <a:spcBef>
                <a:spcPts val="200"/>
              </a:spcBef>
              <a:spcAft>
                <a:spcPts val="200"/>
              </a:spcAft>
            </a:pPr>
            <a:endParaRPr lang="en-US" sz="1800" dirty="0"/>
          </a:p>
        </p:txBody>
      </p:sp>
    </p:spTree>
    <p:extLst>
      <p:ext uri="{BB962C8B-B14F-4D97-AF65-F5344CB8AC3E}">
        <p14:creationId xmlns:p14="http://schemas.microsoft.com/office/powerpoint/2010/main" val="3733051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Administrative Considerations, Accessibility Features &amp; Accommodations</a:t>
            </a:r>
          </a:p>
        </p:txBody>
      </p:sp>
      <p:sp>
        <p:nvSpPr>
          <p:cNvPr id="3" name="Date Placeholder 2">
            <a:extLst>
              <a:ext uri="{FF2B5EF4-FFF2-40B4-BE49-F238E27FC236}">
                <a16:creationId xmlns:a16="http://schemas.microsoft.com/office/drawing/2014/main" xmlns="" id="{391991AD-CF08-4588-82E9-EA229274E7D8}"/>
              </a:ext>
            </a:extLst>
          </p:cNvPr>
          <p:cNvSpPr>
            <a:spLocks noGrp="1"/>
          </p:cNvSpPr>
          <p:nvPr>
            <p:ph type="dt" sz="half" idx="4294967295"/>
          </p:nvPr>
        </p:nvSpPr>
        <p:spPr>
          <a:xfrm>
            <a:off x="0" y="6537325"/>
            <a:ext cx="2057400" cy="184150"/>
          </a:xfrm>
          <a:prstGeom prst="rect">
            <a:avLst/>
          </a:prstGeom>
        </p:spPr>
        <p:txBody>
          <a:bodyPr/>
          <a:lstStyle/>
          <a:p>
            <a:fld id="{E5860CE4-0298-4518-9324-4E796052522F}"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19492526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Accessibility Features and Accommodations</a:t>
            </a:r>
          </a:p>
        </p:txBody>
      </p:sp>
      <p:sp>
        <p:nvSpPr>
          <p:cNvPr id="2" name="Content Placeholder 1"/>
          <p:cNvSpPr>
            <a:spLocks noGrp="1"/>
          </p:cNvSpPr>
          <p:nvPr>
            <p:ph idx="1"/>
          </p:nvPr>
        </p:nvSpPr>
        <p:spPr/>
        <p:txBody>
          <a:bodyPr/>
          <a:lstStyle/>
          <a:p>
            <a:pPr>
              <a:buClr>
                <a:prstClr val="black"/>
              </a:buClr>
              <a:defRPr/>
            </a:pPr>
            <a:r>
              <a:rPr lang="en-US" sz="2800" dirty="0">
                <a:solidFill>
                  <a:prstClr val="black"/>
                </a:solidFill>
                <a:latin typeface="+mn-lt"/>
              </a:rPr>
              <a:t>Resources</a:t>
            </a:r>
            <a:endParaRPr lang="en-US" dirty="0">
              <a:solidFill>
                <a:prstClr val="black"/>
              </a:solidFill>
              <a:latin typeface="+mn-lt"/>
            </a:endParaRPr>
          </a:p>
          <a:p>
            <a:pPr marL="342900" indent="-342900">
              <a:buClr>
                <a:prstClr val="black"/>
              </a:buClr>
              <a:buFont typeface="Arial" panose="020B0604020202020204" pitchFamily="34" charset="0"/>
              <a:buChar char="•"/>
              <a:defRPr/>
            </a:pPr>
            <a:r>
              <a:rPr lang="en-US" dirty="0">
                <a:solidFill>
                  <a:prstClr val="black"/>
                </a:solidFill>
                <a:latin typeface="+mn-lt"/>
              </a:rPr>
              <a:t>Accommodations webinars posted on </a:t>
            </a:r>
            <a:r>
              <a:rPr lang="en-US" dirty="0">
                <a:solidFill>
                  <a:prstClr val="black"/>
                </a:solidFill>
                <a:latin typeface="+mn-lt"/>
                <a:hlinkClick r:id="rId2"/>
              </a:rPr>
              <a:t>http://www.cde.state.co.us/assessment/trainings</a:t>
            </a:r>
            <a:r>
              <a:rPr lang="en-US" dirty="0">
                <a:solidFill>
                  <a:prstClr val="black"/>
                </a:solidFill>
                <a:latin typeface="+mn-lt"/>
              </a:rPr>
              <a:t> </a:t>
            </a:r>
          </a:p>
          <a:p>
            <a:pPr marL="342900" indent="-342900">
              <a:buClr>
                <a:prstClr val="black"/>
              </a:buClr>
              <a:buFont typeface="Arial" panose="020B0604020202020204" pitchFamily="34" charset="0"/>
              <a:buChar char="•"/>
              <a:defRPr/>
            </a:pPr>
            <a:r>
              <a:rPr lang="en-US" dirty="0">
                <a:solidFill>
                  <a:prstClr val="black"/>
                </a:solidFill>
                <a:latin typeface="+mn-lt"/>
              </a:rPr>
              <a:t>Accommodations Crosswalk</a:t>
            </a:r>
          </a:p>
          <a:p>
            <a:pPr marL="342900" indent="-342900">
              <a:buClr>
                <a:prstClr val="black"/>
              </a:buClr>
              <a:buFont typeface="Arial" panose="020B0604020202020204" pitchFamily="34" charset="0"/>
              <a:buChar char="•"/>
              <a:defRPr/>
            </a:pPr>
            <a:r>
              <a:rPr lang="en-US" i="1" dirty="0">
                <a:solidFill>
                  <a:prstClr val="black"/>
                </a:solidFill>
                <a:latin typeface="+mn-lt"/>
              </a:rPr>
              <a:t>CMAS and CoAlt Procedures Manual Section 6.0</a:t>
            </a:r>
          </a:p>
          <a:p>
            <a:endParaRPr lang="en-US" dirty="0">
              <a:latin typeface="+mn-lt"/>
            </a:endParaRPr>
          </a:p>
        </p:txBody>
      </p:sp>
    </p:spTree>
    <p:extLst>
      <p:ext uri="{BB962C8B-B14F-4D97-AF65-F5344CB8AC3E}">
        <p14:creationId xmlns:p14="http://schemas.microsoft.com/office/powerpoint/2010/main" val="4330240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p:cNvSpPr/>
          <p:nvPr/>
        </p:nvSpPr>
        <p:spPr>
          <a:xfrm>
            <a:off x="931491" y="358922"/>
            <a:ext cx="6802453" cy="6271747"/>
          </a:xfrm>
          <a:prstGeom prst="triangl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cxnSp>
        <p:nvCxnSpPr>
          <p:cNvPr id="7" name="Straight Connector 6"/>
          <p:cNvCxnSpPr/>
          <p:nvPr/>
        </p:nvCxnSpPr>
        <p:spPr>
          <a:xfrm>
            <a:off x="3670419" y="1713011"/>
            <a:ext cx="1363054"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cxnSp>
        <p:nvCxnSpPr>
          <p:cNvPr id="14" name="Straight Connector 13"/>
          <p:cNvCxnSpPr/>
          <p:nvPr/>
        </p:nvCxnSpPr>
        <p:spPr>
          <a:xfrm>
            <a:off x="3031621" y="2683379"/>
            <a:ext cx="2585102" cy="1709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34442" y="3828348"/>
            <a:ext cx="3764477" cy="2038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25368" y="5335719"/>
            <a:ext cx="1982624" cy="523220"/>
          </a:xfrm>
          <a:prstGeom prst="rect">
            <a:avLst/>
          </a:prstGeom>
          <a:noFill/>
        </p:spPr>
        <p:txBody>
          <a:bodyPr wrap="square" rtlCol="0">
            <a:spAutoFit/>
          </a:bodyPr>
          <a:lstStyle/>
          <a:p>
            <a:pPr algn="ctr" defTabSz="457200"/>
            <a:r>
              <a:rPr lang="en-US" sz="2800" dirty="0">
                <a:solidFill>
                  <a:prstClr val="white"/>
                </a:solidFill>
              </a:rPr>
              <a:t>All Students</a:t>
            </a:r>
          </a:p>
        </p:txBody>
      </p:sp>
      <p:sp>
        <p:nvSpPr>
          <p:cNvPr id="20" name="TextBox 19"/>
          <p:cNvSpPr txBox="1"/>
          <p:nvPr/>
        </p:nvSpPr>
        <p:spPr>
          <a:xfrm>
            <a:off x="3332860" y="1112879"/>
            <a:ext cx="1982624" cy="523220"/>
          </a:xfrm>
          <a:prstGeom prst="rect">
            <a:avLst/>
          </a:prstGeom>
          <a:noFill/>
        </p:spPr>
        <p:txBody>
          <a:bodyPr wrap="square" rtlCol="0">
            <a:spAutoFit/>
          </a:bodyPr>
          <a:lstStyle/>
          <a:p>
            <a:pPr algn="ctr" defTabSz="457200"/>
            <a:r>
              <a:rPr lang="en-US" sz="2800" dirty="0">
                <a:solidFill>
                  <a:prstClr val="white"/>
                </a:solidFill>
              </a:rPr>
              <a:t>UARs</a:t>
            </a:r>
          </a:p>
        </p:txBody>
      </p:sp>
      <p:sp>
        <p:nvSpPr>
          <p:cNvPr id="21" name="TextBox 20"/>
          <p:cNvSpPr txBox="1"/>
          <p:nvPr/>
        </p:nvSpPr>
        <p:spPr>
          <a:xfrm>
            <a:off x="3277311" y="2061935"/>
            <a:ext cx="2110811" cy="400110"/>
          </a:xfrm>
          <a:prstGeom prst="rect">
            <a:avLst/>
          </a:prstGeom>
          <a:noFill/>
        </p:spPr>
        <p:txBody>
          <a:bodyPr wrap="square" rtlCol="0">
            <a:spAutoFit/>
          </a:bodyPr>
          <a:lstStyle/>
          <a:p>
            <a:pPr algn="ctr" defTabSz="457200"/>
            <a:r>
              <a:rPr lang="en-US" sz="2000" dirty="0">
                <a:solidFill>
                  <a:prstClr val="white"/>
                </a:solidFill>
              </a:rPr>
              <a:t>Accommodations</a:t>
            </a:r>
          </a:p>
        </p:txBody>
      </p:sp>
      <p:sp>
        <p:nvSpPr>
          <p:cNvPr id="22" name="TextBox 21"/>
          <p:cNvSpPr txBox="1"/>
          <p:nvPr/>
        </p:nvSpPr>
        <p:spPr>
          <a:xfrm>
            <a:off x="3231388" y="2786195"/>
            <a:ext cx="2241116" cy="954107"/>
          </a:xfrm>
          <a:prstGeom prst="rect">
            <a:avLst/>
          </a:prstGeom>
          <a:noFill/>
        </p:spPr>
        <p:txBody>
          <a:bodyPr wrap="square" rtlCol="0">
            <a:spAutoFit/>
          </a:bodyPr>
          <a:lstStyle/>
          <a:p>
            <a:pPr algn="ctr" defTabSz="457200"/>
            <a:r>
              <a:rPr lang="en-US" sz="2800" dirty="0">
                <a:solidFill>
                  <a:prstClr val="white"/>
                </a:solidFill>
              </a:rPr>
              <a:t>Accessibility Features</a:t>
            </a:r>
          </a:p>
        </p:txBody>
      </p:sp>
      <p:sp>
        <p:nvSpPr>
          <p:cNvPr id="23" name="TextBox 22"/>
          <p:cNvSpPr txBox="1"/>
          <p:nvPr/>
        </p:nvSpPr>
        <p:spPr>
          <a:xfrm>
            <a:off x="3031621" y="3994140"/>
            <a:ext cx="2585102" cy="954107"/>
          </a:xfrm>
          <a:prstGeom prst="rect">
            <a:avLst/>
          </a:prstGeom>
          <a:noFill/>
        </p:spPr>
        <p:txBody>
          <a:bodyPr wrap="square" rtlCol="0">
            <a:spAutoFit/>
          </a:bodyPr>
          <a:lstStyle/>
          <a:p>
            <a:pPr algn="ctr" defTabSz="457200"/>
            <a:r>
              <a:rPr lang="en-US" sz="2800" dirty="0">
                <a:solidFill>
                  <a:prstClr val="white"/>
                </a:solidFill>
              </a:rPr>
              <a:t>Administrative Considerations</a:t>
            </a:r>
          </a:p>
        </p:txBody>
      </p:sp>
      <p:cxnSp>
        <p:nvCxnSpPr>
          <p:cNvPr id="39" name="Straight Arrow Connector 38"/>
          <p:cNvCxnSpPr/>
          <p:nvPr/>
        </p:nvCxnSpPr>
        <p:spPr>
          <a:xfrm>
            <a:off x="2294546" y="2313175"/>
            <a:ext cx="918670" cy="85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21884" y="1713011"/>
            <a:ext cx="2016808" cy="1569660"/>
          </a:xfrm>
          <a:prstGeom prst="rect">
            <a:avLst/>
          </a:prstGeom>
          <a:noFill/>
        </p:spPr>
        <p:txBody>
          <a:bodyPr wrap="square" rtlCol="0">
            <a:spAutoFit/>
          </a:bodyPr>
          <a:lstStyle/>
          <a:p>
            <a:pPr algn="ctr" defTabSz="457200"/>
            <a:r>
              <a:rPr lang="en-US" sz="2400" dirty="0">
                <a:solidFill>
                  <a:srgbClr val="000000"/>
                </a:solidFill>
                <a:latin typeface="Trebuchet MS" panose="020B0603020202020204" pitchFamily="34" charset="0"/>
              </a:rPr>
              <a:t>Students </a:t>
            </a:r>
            <a:r>
              <a:rPr lang="en-US" sz="2400" b="1" i="1" u="sng" dirty="0">
                <a:solidFill>
                  <a:srgbClr val="000000"/>
                </a:solidFill>
                <a:latin typeface="Trebuchet MS" panose="020B0603020202020204" pitchFamily="34" charset="0"/>
              </a:rPr>
              <a:t>must </a:t>
            </a:r>
            <a:r>
              <a:rPr lang="en-US" sz="2400" dirty="0">
                <a:solidFill>
                  <a:srgbClr val="000000"/>
                </a:solidFill>
                <a:latin typeface="Trebuchet MS" panose="020B0603020202020204" pitchFamily="34" charset="0"/>
              </a:rPr>
              <a:t>have an active IEP/504/ELP</a:t>
            </a:r>
          </a:p>
        </p:txBody>
      </p:sp>
      <p:sp>
        <p:nvSpPr>
          <p:cNvPr id="49" name="TextBox 48"/>
          <p:cNvSpPr txBox="1"/>
          <p:nvPr/>
        </p:nvSpPr>
        <p:spPr>
          <a:xfrm>
            <a:off x="6819544" y="2503918"/>
            <a:ext cx="2016808" cy="2308324"/>
          </a:xfrm>
          <a:prstGeom prst="rect">
            <a:avLst/>
          </a:prstGeom>
          <a:noFill/>
        </p:spPr>
        <p:txBody>
          <a:bodyPr wrap="square" rtlCol="0">
            <a:spAutoFit/>
          </a:bodyPr>
          <a:lstStyle/>
          <a:p>
            <a:pPr algn="ctr" defTabSz="457200"/>
            <a:r>
              <a:rPr lang="en-US" sz="2400" b="1" i="1" u="sng" dirty="0">
                <a:solidFill>
                  <a:srgbClr val="000000"/>
                </a:solidFill>
              </a:rPr>
              <a:t>May </a:t>
            </a:r>
            <a:r>
              <a:rPr lang="en-US" sz="2400" dirty="0">
                <a:solidFill>
                  <a:srgbClr val="000000"/>
                </a:solidFill>
              </a:rPr>
              <a:t>include students with active IEP/504/ELP (but not required)</a:t>
            </a:r>
          </a:p>
        </p:txBody>
      </p:sp>
      <p:cxnSp>
        <p:nvCxnSpPr>
          <p:cNvPr id="50" name="Straight Arrow Connector 49"/>
          <p:cNvCxnSpPr/>
          <p:nvPr/>
        </p:nvCxnSpPr>
        <p:spPr>
          <a:xfrm flipH="1" flipV="1">
            <a:off x="5964196" y="3263248"/>
            <a:ext cx="921253" cy="24009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a:off x="6461683" y="3503341"/>
            <a:ext cx="415529" cy="67156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28622" y="127491"/>
            <a:ext cx="3507729" cy="1569660"/>
          </a:xfrm>
          <a:prstGeom prst="rect">
            <a:avLst/>
          </a:prstGeom>
          <a:noFill/>
        </p:spPr>
        <p:txBody>
          <a:bodyPr wrap="square" rtlCol="0">
            <a:spAutoFit/>
          </a:bodyPr>
          <a:lstStyle/>
          <a:p>
            <a:pPr algn="ctr" defTabSz="457200"/>
            <a:r>
              <a:rPr lang="en-US" sz="2400" dirty="0">
                <a:solidFill>
                  <a:srgbClr val="000000"/>
                </a:solidFill>
              </a:rPr>
              <a:t>For Unique Accommodation Requests, students </a:t>
            </a:r>
            <a:r>
              <a:rPr lang="en-US" sz="2400" b="1" i="1" u="sng" dirty="0">
                <a:solidFill>
                  <a:srgbClr val="000000"/>
                </a:solidFill>
              </a:rPr>
              <a:t>must </a:t>
            </a:r>
            <a:r>
              <a:rPr lang="en-US" sz="2400" dirty="0">
                <a:solidFill>
                  <a:srgbClr val="000000"/>
                </a:solidFill>
              </a:rPr>
              <a:t>have an active IEP or 504</a:t>
            </a:r>
          </a:p>
        </p:txBody>
      </p:sp>
      <p:cxnSp>
        <p:nvCxnSpPr>
          <p:cNvPr id="25" name="Straight Arrow Connector 24"/>
          <p:cNvCxnSpPr/>
          <p:nvPr/>
        </p:nvCxnSpPr>
        <p:spPr>
          <a:xfrm flipH="1">
            <a:off x="4865582" y="993710"/>
            <a:ext cx="834096" cy="24313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757548" y="5083624"/>
            <a:ext cx="5153891" cy="0"/>
          </a:xfrm>
          <a:prstGeom prst="line">
            <a:avLst/>
          </a:prstGeom>
          <a:ln w="28575">
            <a:solidFill>
              <a:schemeClr val="accent4"/>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812668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Administrative Considerations</a:t>
            </a:r>
          </a:p>
        </p:txBody>
      </p:sp>
      <p:sp>
        <p:nvSpPr>
          <p:cNvPr id="2" name="Content Placeholder 1"/>
          <p:cNvSpPr>
            <a:spLocks noGrp="1"/>
          </p:cNvSpPr>
          <p:nvPr>
            <p:ph idx="1"/>
          </p:nvPr>
        </p:nvSpPr>
        <p:spPr/>
        <p:txBody>
          <a:bodyPr>
            <a:normAutofit fontScale="92500" lnSpcReduction="10000"/>
          </a:bodyPr>
          <a:lstStyle/>
          <a:p>
            <a:pPr marL="45720">
              <a:defRPr/>
            </a:pPr>
            <a:r>
              <a:rPr lang="en-US" sz="3200" dirty="0">
                <a:solidFill>
                  <a:sysClr val="windowText" lastClr="000000"/>
                </a:solidFill>
                <a:latin typeface="+mn-lt"/>
              </a:rPr>
              <a:t>Available to any student:</a:t>
            </a:r>
          </a:p>
          <a:p>
            <a:pPr marL="342900" indent="-342900">
              <a:buFont typeface="Arial" panose="020B0604020202020204" pitchFamily="34" charset="0"/>
              <a:buChar char="•"/>
              <a:defRPr/>
            </a:pPr>
            <a:r>
              <a:rPr lang="en-US" dirty="0">
                <a:solidFill>
                  <a:sysClr val="windowText" lastClr="000000"/>
                </a:solidFill>
                <a:latin typeface="+mn-lt"/>
              </a:rPr>
              <a:t>Adaptive and specialized equipment or furniture</a:t>
            </a:r>
          </a:p>
          <a:p>
            <a:pPr marL="342900" indent="-342900">
              <a:buFont typeface="Arial" panose="020B0604020202020204" pitchFamily="34" charset="0"/>
              <a:buChar char="•"/>
              <a:defRPr/>
            </a:pPr>
            <a:r>
              <a:rPr lang="en-US" dirty="0">
                <a:solidFill>
                  <a:sysClr val="windowText" lastClr="000000"/>
                </a:solidFill>
                <a:latin typeface="+mn-lt"/>
              </a:rPr>
              <a:t>Frequent breaks (</a:t>
            </a:r>
            <a:r>
              <a:rPr lang="en-US" kern="0" dirty="0">
                <a:solidFill>
                  <a:sysClr val="windowText" lastClr="000000"/>
                </a:solidFill>
                <a:latin typeface="+mn-lt"/>
              </a:rPr>
              <a:t>do not stop the clock</a:t>
            </a:r>
            <a:r>
              <a:rPr lang="en-US" dirty="0">
                <a:solidFill>
                  <a:sysClr val="windowText" lastClr="000000"/>
                </a:solidFill>
                <a:latin typeface="+mn-lt"/>
              </a:rPr>
              <a:t>)</a:t>
            </a:r>
          </a:p>
          <a:p>
            <a:pPr marL="342900" indent="-342900">
              <a:buFont typeface="Arial" panose="020B0604020202020204" pitchFamily="34" charset="0"/>
              <a:buChar char="•"/>
              <a:defRPr/>
            </a:pPr>
            <a:r>
              <a:rPr lang="en-US" dirty="0">
                <a:solidFill>
                  <a:sysClr val="windowText" lastClr="000000"/>
                </a:solidFill>
                <a:latin typeface="+mn-lt"/>
              </a:rPr>
              <a:t>Noise buffers/headphones </a:t>
            </a:r>
          </a:p>
          <a:p>
            <a:pPr marL="342900" indent="-342900">
              <a:buFont typeface="Arial" panose="020B0604020202020204" pitchFamily="34" charset="0"/>
              <a:buChar char="•"/>
              <a:defRPr/>
            </a:pPr>
            <a:r>
              <a:rPr lang="en-US" dirty="0">
                <a:solidFill>
                  <a:sysClr val="windowText" lastClr="000000"/>
                </a:solidFill>
                <a:latin typeface="+mn-lt"/>
              </a:rPr>
              <a:t>Small group testing</a:t>
            </a:r>
          </a:p>
          <a:p>
            <a:pPr marL="342900" indent="-342900">
              <a:buFont typeface="Arial" panose="020B0604020202020204" pitchFamily="34" charset="0"/>
              <a:buChar char="•"/>
              <a:defRPr/>
            </a:pPr>
            <a:r>
              <a:rPr lang="en-US" dirty="0">
                <a:solidFill>
                  <a:sysClr val="windowText" lastClr="000000"/>
                </a:solidFill>
                <a:latin typeface="+mn-lt"/>
              </a:rPr>
              <a:t>Specified, separate, or alternate area or seating</a:t>
            </a:r>
          </a:p>
          <a:p>
            <a:pPr marL="342900" indent="-342900">
              <a:buFont typeface="Arial" panose="020B0604020202020204" pitchFamily="34" charset="0"/>
              <a:buChar char="•"/>
              <a:defRPr/>
            </a:pPr>
            <a:r>
              <a:rPr lang="en-US" dirty="0">
                <a:solidFill>
                  <a:sysClr val="windowText" lastClr="000000"/>
                </a:solidFill>
                <a:latin typeface="+mn-lt"/>
              </a:rPr>
              <a:t>Time of day</a:t>
            </a:r>
          </a:p>
          <a:p>
            <a:pPr>
              <a:defRPr/>
            </a:pPr>
            <a:endParaRPr lang="en-US" dirty="0">
              <a:solidFill>
                <a:sysClr val="windowText" lastClr="000000"/>
              </a:solidFill>
              <a:latin typeface="+mn-lt"/>
            </a:endParaRPr>
          </a:p>
          <a:p>
            <a:pPr>
              <a:defRPr/>
            </a:pPr>
            <a:r>
              <a:rPr lang="en-US" dirty="0">
                <a:solidFill>
                  <a:sysClr val="windowText" lastClr="000000"/>
                </a:solidFill>
                <a:latin typeface="+mn-lt"/>
              </a:rPr>
              <a:t>Administrative considerations do not </a:t>
            </a:r>
            <a:r>
              <a:rPr lang="en-US" b="1" dirty="0">
                <a:solidFill>
                  <a:sysClr val="windowText" lastClr="000000"/>
                </a:solidFill>
                <a:latin typeface="+mn-lt"/>
              </a:rPr>
              <a:t>need</a:t>
            </a:r>
            <a:r>
              <a:rPr lang="en-US" dirty="0">
                <a:solidFill>
                  <a:sysClr val="windowText" lastClr="000000"/>
                </a:solidFill>
                <a:latin typeface="+mn-lt"/>
              </a:rPr>
              <a:t> to be captured on the SR/PNP </a:t>
            </a:r>
          </a:p>
          <a:p>
            <a:endParaRPr lang="en-US" dirty="0">
              <a:latin typeface="+mn-lt"/>
            </a:endParaRPr>
          </a:p>
        </p:txBody>
      </p:sp>
    </p:spTree>
    <p:extLst>
      <p:ext uri="{BB962C8B-B14F-4D97-AF65-F5344CB8AC3E}">
        <p14:creationId xmlns:p14="http://schemas.microsoft.com/office/powerpoint/2010/main" val="1164610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Accessibility Features Identified in Advance</a:t>
            </a:r>
          </a:p>
        </p:txBody>
      </p:sp>
      <p:sp>
        <p:nvSpPr>
          <p:cNvPr id="5" name="Content Placeholder 4"/>
          <p:cNvSpPr>
            <a:spLocks noGrp="1"/>
          </p:cNvSpPr>
          <p:nvPr>
            <p:ph idx="1"/>
          </p:nvPr>
        </p:nvSpPr>
        <p:spPr/>
        <p:txBody>
          <a:bodyPr/>
          <a:lstStyle/>
          <a:p>
            <a:pPr>
              <a:buClr>
                <a:sysClr val="windowText" lastClr="000000"/>
              </a:buClr>
              <a:defRPr/>
            </a:pPr>
            <a:r>
              <a:rPr lang="en-US" dirty="0">
                <a:solidFill>
                  <a:sysClr val="windowText" lastClr="000000"/>
                </a:solidFill>
                <a:latin typeface="+mn-lt"/>
              </a:rPr>
              <a:t>Available to any student and </a:t>
            </a:r>
            <a:r>
              <a:rPr lang="en-US" b="1" dirty="0">
                <a:solidFill>
                  <a:sysClr val="windowText" lastClr="000000"/>
                </a:solidFill>
                <a:latin typeface="+mn-lt"/>
              </a:rPr>
              <a:t>must</a:t>
            </a:r>
            <a:r>
              <a:rPr lang="en-US" dirty="0">
                <a:solidFill>
                  <a:sysClr val="windowText" lastClr="000000"/>
                </a:solidFill>
                <a:latin typeface="+mn-lt"/>
              </a:rPr>
              <a:t> be marked in the SR/PNP:</a:t>
            </a:r>
          </a:p>
          <a:p>
            <a:pPr marL="1028700" lvl="1" indent="-342900">
              <a:buClr>
                <a:sysClr val="windowText" lastClr="000000"/>
              </a:buClr>
              <a:defRPr/>
            </a:pPr>
            <a:r>
              <a:rPr lang="en-US" dirty="0">
                <a:solidFill>
                  <a:prstClr val="black"/>
                </a:solidFill>
              </a:rPr>
              <a:t>Auditory </a:t>
            </a:r>
            <a:r>
              <a:rPr lang="en-US" dirty="0" smtClean="0">
                <a:solidFill>
                  <a:prstClr val="black"/>
                </a:solidFill>
              </a:rPr>
              <a:t>Presentation:</a:t>
            </a:r>
          </a:p>
          <a:p>
            <a:pPr marL="1485900" lvl="2" indent="-342900">
              <a:buClr>
                <a:sysClr val="windowText" lastClr="000000"/>
              </a:buClr>
              <a:defRPr/>
            </a:pPr>
            <a:r>
              <a:rPr lang="en-US" sz="2000" dirty="0" smtClean="0">
                <a:solidFill>
                  <a:prstClr val="black"/>
                </a:solidFill>
              </a:rPr>
              <a:t>Text-To-Speech </a:t>
            </a:r>
            <a:r>
              <a:rPr lang="en-US" sz="2000" dirty="0">
                <a:solidFill>
                  <a:prstClr val="black"/>
                </a:solidFill>
              </a:rPr>
              <a:t>(CBT) Math, Science, Social </a:t>
            </a:r>
            <a:r>
              <a:rPr lang="en-US" sz="2000" dirty="0" smtClean="0">
                <a:solidFill>
                  <a:prstClr val="black"/>
                </a:solidFill>
              </a:rPr>
              <a:t>Studies</a:t>
            </a:r>
          </a:p>
          <a:p>
            <a:pPr marL="1485900" lvl="2" indent="-342900">
              <a:buClr>
                <a:sysClr val="windowText" lastClr="000000"/>
              </a:buClr>
              <a:defRPr/>
            </a:pPr>
            <a:r>
              <a:rPr lang="en-US" sz="2000" dirty="0" smtClean="0">
                <a:solidFill>
                  <a:prstClr val="black"/>
                </a:solidFill>
              </a:rPr>
              <a:t>Oral </a:t>
            </a:r>
            <a:r>
              <a:rPr lang="en-US" sz="2000" dirty="0">
                <a:solidFill>
                  <a:prstClr val="black"/>
                </a:solidFill>
              </a:rPr>
              <a:t>Script (PBT) Math, Science, Social Studies</a:t>
            </a:r>
          </a:p>
          <a:p>
            <a:pPr marL="1028700" lvl="1" indent="-342900">
              <a:buClr>
                <a:sysClr val="windowText" lastClr="000000"/>
              </a:buClr>
              <a:defRPr/>
            </a:pPr>
            <a:r>
              <a:rPr lang="en-US" dirty="0">
                <a:solidFill>
                  <a:prstClr val="black"/>
                </a:solidFill>
              </a:rPr>
              <a:t>Color Contrast</a:t>
            </a:r>
          </a:p>
          <a:p>
            <a:pPr>
              <a:buClr>
                <a:sysClr val="windowText" lastClr="000000"/>
              </a:buClr>
              <a:defRPr/>
            </a:pPr>
            <a:endParaRPr lang="en-US" dirty="0">
              <a:solidFill>
                <a:srgbClr val="6C1B89"/>
              </a:solidFill>
              <a:latin typeface="+mn-lt"/>
            </a:endParaRPr>
          </a:p>
          <a:p>
            <a:pPr>
              <a:buClr>
                <a:sysClr val="windowText" lastClr="000000"/>
              </a:buClr>
              <a:defRPr/>
            </a:pPr>
            <a:r>
              <a:rPr lang="en-US" sz="2000" b="1" dirty="0">
                <a:solidFill>
                  <a:prstClr val="black"/>
                </a:solidFill>
                <a:latin typeface="+mn-lt"/>
              </a:rPr>
              <a:t>Note</a:t>
            </a:r>
            <a:r>
              <a:rPr lang="en-US" sz="2000" dirty="0">
                <a:solidFill>
                  <a:prstClr val="black"/>
                </a:solidFill>
                <a:latin typeface="+mn-lt"/>
              </a:rPr>
              <a:t>: Auditory Presentation of ELA is a unique accommodation that requires a CDE Assessment Unit-approved UAR</a:t>
            </a:r>
          </a:p>
          <a:p>
            <a:endParaRPr lang="en-US" dirty="0">
              <a:latin typeface="+mn-lt"/>
            </a:endParaRPr>
          </a:p>
        </p:txBody>
      </p:sp>
      <p:sp>
        <p:nvSpPr>
          <p:cNvPr id="2" name="TextBox 1"/>
          <p:cNvSpPr txBox="1"/>
          <p:nvPr/>
        </p:nvSpPr>
        <p:spPr>
          <a:xfrm>
            <a:off x="234271" y="5491212"/>
            <a:ext cx="8675458" cy="646331"/>
          </a:xfrm>
          <a:prstGeom prst="rect">
            <a:avLst/>
          </a:prstGeom>
          <a:solidFill>
            <a:schemeClr val="accent4"/>
          </a:solidFill>
        </p:spPr>
        <p:txBody>
          <a:bodyPr wrap="square" rtlCol="0">
            <a:spAutoFit/>
          </a:bodyPr>
          <a:lstStyle/>
          <a:p>
            <a:pPr algn="ctr" defTabSz="457200"/>
            <a:r>
              <a:rPr lang="en-US" b="1" dirty="0">
                <a:solidFill>
                  <a:prstClr val="black"/>
                </a:solidFill>
              </a:rPr>
              <a:t>While accessibility features are available to any student, they </a:t>
            </a:r>
            <a:r>
              <a:rPr lang="en-US" b="1" i="1" dirty="0">
                <a:solidFill>
                  <a:prstClr val="black"/>
                </a:solidFill>
              </a:rPr>
              <a:t>may not be appropriate </a:t>
            </a:r>
            <a:r>
              <a:rPr lang="en-US" b="1" dirty="0">
                <a:solidFill>
                  <a:prstClr val="black"/>
                </a:solidFill>
              </a:rPr>
              <a:t>for all students. Students should use similar access strategies during instruction.</a:t>
            </a:r>
          </a:p>
        </p:txBody>
      </p:sp>
    </p:spTree>
    <p:extLst>
      <p:ext uri="{BB962C8B-B14F-4D97-AF65-F5344CB8AC3E}">
        <p14:creationId xmlns:p14="http://schemas.microsoft.com/office/powerpoint/2010/main" val="13927855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Extended Time</a:t>
            </a:r>
          </a:p>
        </p:txBody>
      </p:sp>
      <p:sp>
        <p:nvSpPr>
          <p:cNvPr id="2" name="Content Placeholder 1"/>
          <p:cNvSpPr>
            <a:spLocks noGrp="1"/>
          </p:cNvSpPr>
          <p:nvPr>
            <p:ph idx="1"/>
          </p:nvPr>
        </p:nvSpPr>
        <p:spPr/>
        <p:txBody>
          <a:bodyPr>
            <a:normAutofit fontScale="92500"/>
          </a:bodyPr>
          <a:lstStyle/>
          <a:p>
            <a:pPr marL="285750" indent="-285750" fontAlgn="base">
              <a:spcBef>
                <a:spcPct val="0"/>
              </a:spcBef>
              <a:spcAft>
                <a:spcPct val="0"/>
              </a:spcAft>
              <a:buFont typeface="Arial" panose="020B0604020202020204" pitchFamily="34" charset="0"/>
              <a:buChar char="•"/>
            </a:pPr>
            <a:r>
              <a:rPr lang="en-US" dirty="0">
                <a:solidFill>
                  <a:prstClr val="black"/>
                </a:solidFill>
                <a:latin typeface="+mn-lt"/>
                <a:ea typeface="ＭＳ Ｐゴシック" pitchFamily="34" charset="-128"/>
              </a:rPr>
              <a:t>Extended time accommodations must be administered in a separate room from standard unit testing time administrations</a:t>
            </a:r>
          </a:p>
          <a:p>
            <a:pPr marL="285750" indent="-285750" fontAlgn="base">
              <a:spcBef>
                <a:spcPct val="0"/>
              </a:spcBef>
              <a:spcAft>
                <a:spcPct val="0"/>
              </a:spcAft>
              <a:buFont typeface="Arial" panose="020B0604020202020204" pitchFamily="34" charset="0"/>
              <a:buChar char="•"/>
            </a:pPr>
            <a:r>
              <a:rPr lang="en-US" dirty="0">
                <a:solidFill>
                  <a:prstClr val="black"/>
                </a:solidFill>
                <a:latin typeface="+mn-lt"/>
                <a:ea typeface="ＭＳ Ｐゴシック" pitchFamily="34" charset="-128"/>
              </a:rPr>
              <a:t>CDE does not recommend providing more than double time</a:t>
            </a:r>
          </a:p>
          <a:p>
            <a:pPr marL="285750" indent="-285750" fontAlgn="base">
              <a:spcBef>
                <a:spcPct val="0"/>
              </a:spcBef>
              <a:spcAft>
                <a:spcPct val="0"/>
              </a:spcAft>
              <a:buFont typeface="Arial" panose="020B0604020202020204" pitchFamily="34" charset="0"/>
              <a:buChar char="•"/>
            </a:pPr>
            <a:r>
              <a:rPr lang="en-US" dirty="0">
                <a:solidFill>
                  <a:prstClr val="black"/>
                </a:solidFill>
                <a:latin typeface="+mn-lt"/>
                <a:ea typeface="ＭＳ Ｐゴシック" pitchFamily="34" charset="-128"/>
              </a:rPr>
              <a:t>Unit must be completed on the day it was started</a:t>
            </a:r>
          </a:p>
          <a:p>
            <a:pPr marL="285750" indent="-285750" fontAlgn="base">
              <a:spcBef>
                <a:spcPct val="0"/>
              </a:spcBef>
              <a:spcAft>
                <a:spcPct val="0"/>
              </a:spcAft>
              <a:buFont typeface="Arial" panose="020B0604020202020204" pitchFamily="34" charset="0"/>
              <a:buChar char="•"/>
            </a:pPr>
            <a:endParaRPr lang="en-US" dirty="0">
              <a:solidFill>
                <a:prstClr val="black"/>
              </a:solidFill>
              <a:latin typeface="+mn-lt"/>
              <a:ea typeface="ＭＳ Ｐゴシック" pitchFamily="34" charset="-128"/>
            </a:endParaRPr>
          </a:p>
          <a:p>
            <a:pPr marL="285750" indent="-285750" fontAlgn="base">
              <a:spcBef>
                <a:spcPct val="0"/>
              </a:spcBef>
              <a:spcAft>
                <a:spcPct val="0"/>
              </a:spcAft>
              <a:buFont typeface="Arial" panose="020B0604020202020204" pitchFamily="34" charset="0"/>
              <a:buChar char="•"/>
            </a:pPr>
            <a:r>
              <a:rPr lang="en-US" dirty="0">
                <a:solidFill>
                  <a:prstClr val="black"/>
                </a:solidFill>
                <a:latin typeface="+mn-lt"/>
                <a:ea typeface="ＭＳ Ｐゴシック" pitchFamily="34" charset="-128"/>
              </a:rPr>
              <a:t>Science and social studies</a:t>
            </a:r>
          </a:p>
          <a:p>
            <a:pPr marL="742950" lvl="1" indent="-285750" fontAlgn="base">
              <a:spcBef>
                <a:spcPct val="0"/>
              </a:spcBef>
              <a:spcAft>
                <a:spcPct val="0"/>
              </a:spcAft>
            </a:pPr>
            <a:r>
              <a:rPr lang="en-US" sz="2200" dirty="0">
                <a:solidFill>
                  <a:prstClr val="black"/>
                </a:solidFill>
                <a:ea typeface="ＭＳ Ｐゴシック" pitchFamily="34" charset="-128"/>
              </a:rPr>
              <a:t>Time-and-a-half built into unit time</a:t>
            </a:r>
          </a:p>
          <a:p>
            <a:pPr marL="742950" lvl="1" indent="-285750" fontAlgn="base">
              <a:spcBef>
                <a:spcPct val="0"/>
              </a:spcBef>
              <a:spcAft>
                <a:spcPct val="0"/>
              </a:spcAft>
            </a:pPr>
            <a:r>
              <a:rPr lang="en-US" sz="2200" dirty="0">
                <a:solidFill>
                  <a:prstClr val="black"/>
                </a:solidFill>
                <a:ea typeface="ＭＳ Ｐゴシック" pitchFamily="34" charset="-128"/>
              </a:rPr>
              <a:t>Double time as an accommodation</a:t>
            </a:r>
          </a:p>
          <a:p>
            <a:pPr marL="1200150" lvl="2" indent="-285750" fontAlgn="base">
              <a:spcBef>
                <a:spcPct val="0"/>
              </a:spcBef>
              <a:spcAft>
                <a:spcPct val="0"/>
              </a:spcAft>
            </a:pPr>
            <a:r>
              <a:rPr lang="en-US" sz="2000" dirty="0">
                <a:solidFill>
                  <a:prstClr val="black"/>
                </a:solidFill>
                <a:ea typeface="ＭＳ Ｐゴシック" pitchFamily="34" charset="-128"/>
              </a:rPr>
              <a:t>Elementary and middle school – 110 minutes</a:t>
            </a:r>
          </a:p>
          <a:p>
            <a:pPr marL="1200150" lvl="2" indent="-285750" fontAlgn="base">
              <a:spcBef>
                <a:spcPct val="0"/>
              </a:spcBef>
              <a:spcAft>
                <a:spcPct val="0"/>
              </a:spcAft>
            </a:pPr>
            <a:r>
              <a:rPr lang="en-US" sz="2000" dirty="0">
                <a:solidFill>
                  <a:prstClr val="black"/>
                </a:solidFill>
                <a:ea typeface="ＭＳ Ｐゴシック" pitchFamily="34" charset="-128"/>
              </a:rPr>
              <a:t>High school – 70 minutes</a:t>
            </a:r>
          </a:p>
          <a:p>
            <a:pPr marL="742950" lvl="1" indent="-285750" fontAlgn="base">
              <a:spcBef>
                <a:spcPct val="0"/>
              </a:spcBef>
              <a:spcAft>
                <a:spcPct val="0"/>
              </a:spcAft>
            </a:pPr>
            <a:endParaRPr lang="en-US" sz="2400" dirty="0">
              <a:solidFill>
                <a:prstClr val="black"/>
              </a:solidFill>
              <a:ea typeface="ＭＳ Ｐゴシック" pitchFamily="34" charset="-128"/>
            </a:endParaRPr>
          </a:p>
          <a:p>
            <a:pPr marL="285750" indent="-285750" fontAlgn="base">
              <a:spcBef>
                <a:spcPct val="0"/>
              </a:spcBef>
              <a:spcAft>
                <a:spcPct val="0"/>
              </a:spcAft>
              <a:buFont typeface="Arial" panose="020B0604020202020204" pitchFamily="34" charset="0"/>
              <a:buChar char="•"/>
            </a:pPr>
            <a:r>
              <a:rPr lang="en-US" dirty="0">
                <a:solidFill>
                  <a:prstClr val="black"/>
                </a:solidFill>
                <a:latin typeface="+mn-lt"/>
                <a:ea typeface="ＭＳ Ｐゴシック" pitchFamily="34" charset="-128"/>
              </a:rPr>
              <a:t>Math and ELA</a:t>
            </a:r>
          </a:p>
          <a:p>
            <a:pPr marL="742950" lvl="1" indent="-285750" fontAlgn="base">
              <a:spcBef>
                <a:spcPct val="0"/>
              </a:spcBef>
              <a:spcAft>
                <a:spcPct val="0"/>
              </a:spcAft>
            </a:pPr>
            <a:r>
              <a:rPr lang="en-US" sz="2200" dirty="0">
                <a:solidFill>
                  <a:prstClr val="black"/>
                </a:solidFill>
                <a:ea typeface="ＭＳ Ｐゴシック" pitchFamily="34" charset="-128"/>
              </a:rPr>
              <a:t>Extended time is </a:t>
            </a:r>
            <a:r>
              <a:rPr lang="en-US" sz="2200" b="1" dirty="0">
                <a:solidFill>
                  <a:prstClr val="black"/>
                </a:solidFill>
                <a:ea typeface="ＭＳ Ｐゴシック" pitchFamily="34" charset="-128"/>
              </a:rPr>
              <a:t>not</a:t>
            </a:r>
            <a:r>
              <a:rPr lang="en-US" sz="2200" dirty="0">
                <a:solidFill>
                  <a:prstClr val="black"/>
                </a:solidFill>
                <a:ea typeface="ＭＳ Ｐゴシック" pitchFamily="34" charset="-128"/>
              </a:rPr>
              <a:t> included in unit </a:t>
            </a:r>
            <a:r>
              <a:rPr lang="en-US" sz="2200" dirty="0" smtClean="0">
                <a:solidFill>
                  <a:prstClr val="black"/>
                </a:solidFill>
                <a:ea typeface="ＭＳ Ｐゴシック" pitchFamily="34" charset="-128"/>
              </a:rPr>
              <a:t>time</a:t>
            </a:r>
            <a:endParaRPr lang="en-US" sz="2200" dirty="0">
              <a:solidFill>
                <a:prstClr val="black"/>
              </a:solidFill>
              <a:ea typeface="ＭＳ Ｐゴシック" pitchFamily="34" charset="-128"/>
            </a:endParaRPr>
          </a:p>
        </p:txBody>
      </p:sp>
    </p:spTree>
    <p:extLst>
      <p:ext uri="{BB962C8B-B14F-4D97-AF65-F5344CB8AC3E}">
        <p14:creationId xmlns:p14="http://schemas.microsoft.com/office/powerpoint/2010/main" val="1610609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Speech-to-Text</a:t>
            </a:r>
          </a:p>
        </p:txBody>
      </p:sp>
      <p:sp>
        <p:nvSpPr>
          <p:cNvPr id="2" name="Content Placeholder 1"/>
          <p:cNvSpPr>
            <a:spLocks noGrp="1"/>
          </p:cNvSpPr>
          <p:nvPr>
            <p:ph idx="1"/>
          </p:nvPr>
        </p:nvSpPr>
        <p:spPr/>
        <p:txBody>
          <a:bodyPr/>
          <a:lstStyle/>
          <a:p>
            <a:pPr marL="457200" indent="-457200">
              <a:buFont typeface="Arial" panose="020B0604020202020204" pitchFamily="34" charset="0"/>
              <a:buChar char="•"/>
              <a:defRPr/>
            </a:pPr>
            <a:r>
              <a:rPr lang="en-US" sz="2800" dirty="0">
                <a:solidFill>
                  <a:prstClr val="black"/>
                </a:solidFill>
                <a:latin typeface="+mn-lt"/>
              </a:rPr>
              <a:t>Use of internet-based speech-to-text (STT) devices/software is not allowed</a:t>
            </a:r>
          </a:p>
          <a:p>
            <a:pPr lvl="1" indent="-342900">
              <a:defRPr/>
            </a:pPr>
            <a:r>
              <a:rPr lang="en-US" sz="2400" dirty="0">
                <a:solidFill>
                  <a:prstClr val="black"/>
                </a:solidFill>
              </a:rPr>
              <a:t>Privacy and security issues</a:t>
            </a:r>
          </a:p>
          <a:p>
            <a:pPr lvl="2" indent="-342900">
              <a:defRPr/>
            </a:pPr>
            <a:r>
              <a:rPr lang="en-US" sz="2000" dirty="0">
                <a:solidFill>
                  <a:prstClr val="black"/>
                </a:solidFill>
              </a:rPr>
              <a:t>A student’s voice is PII</a:t>
            </a:r>
          </a:p>
          <a:p>
            <a:pPr lvl="2" indent="-342900">
              <a:defRPr/>
            </a:pPr>
            <a:r>
              <a:rPr lang="en-US" sz="2000" dirty="0">
                <a:solidFill>
                  <a:prstClr val="black"/>
                </a:solidFill>
              </a:rPr>
              <a:t>Exposure of test content to STT provider</a:t>
            </a:r>
          </a:p>
          <a:p>
            <a:pPr marL="857250" lvl="1" indent="-457200">
              <a:defRPr/>
            </a:pPr>
            <a:r>
              <a:rPr lang="en-US" sz="2400" dirty="0">
                <a:solidFill>
                  <a:prstClr val="black"/>
                </a:solidFill>
              </a:rPr>
              <a:t>Embedded operating system accessibility features may not be used</a:t>
            </a:r>
          </a:p>
          <a:p>
            <a:pPr marL="457200" indent="-457200">
              <a:buFont typeface="Arial" panose="020B0604020202020204" pitchFamily="34" charset="0"/>
              <a:buChar char="•"/>
              <a:defRPr/>
            </a:pPr>
            <a:endParaRPr lang="en-US" sz="2800" dirty="0" smtClean="0">
              <a:solidFill>
                <a:prstClr val="black"/>
              </a:solidFill>
              <a:latin typeface="+mn-lt"/>
            </a:endParaRPr>
          </a:p>
          <a:p>
            <a:pPr marL="457200" indent="-457200">
              <a:buFont typeface="Arial" panose="020B0604020202020204" pitchFamily="34" charset="0"/>
              <a:buChar char="•"/>
              <a:defRPr/>
            </a:pPr>
            <a:r>
              <a:rPr lang="en-US" sz="2800" dirty="0" smtClean="0">
                <a:solidFill>
                  <a:prstClr val="black"/>
                </a:solidFill>
                <a:latin typeface="+mn-lt"/>
              </a:rPr>
              <a:t>Contact </a:t>
            </a:r>
            <a:r>
              <a:rPr lang="en-US" sz="2800" dirty="0">
                <a:solidFill>
                  <a:prstClr val="black"/>
                </a:solidFill>
                <a:latin typeface="+mn-lt"/>
              </a:rPr>
              <a:t>Mindy Roden (</a:t>
            </a:r>
            <a:r>
              <a:rPr lang="en-US" sz="2800" dirty="0">
                <a:solidFill>
                  <a:prstClr val="black"/>
                </a:solidFill>
                <a:latin typeface="+mn-lt"/>
                <a:hlinkClick r:id="rId2"/>
              </a:rPr>
              <a:t>roden_m@cde.state.co.us</a:t>
            </a:r>
            <a:r>
              <a:rPr lang="en-US" sz="2800" dirty="0">
                <a:solidFill>
                  <a:prstClr val="black"/>
                </a:solidFill>
                <a:latin typeface="+mn-lt"/>
              </a:rPr>
              <a:t>) with questions about using </a:t>
            </a:r>
            <a:r>
              <a:rPr lang="en-US" sz="2800" dirty="0" smtClean="0">
                <a:solidFill>
                  <a:prstClr val="black"/>
                </a:solidFill>
                <a:latin typeface="+mn-lt"/>
              </a:rPr>
              <a:t>STT</a:t>
            </a:r>
            <a:endParaRPr lang="en-US" sz="2800" dirty="0">
              <a:solidFill>
                <a:prstClr val="black"/>
              </a:solidFill>
              <a:latin typeface="+mn-lt"/>
            </a:endParaRPr>
          </a:p>
        </p:txBody>
      </p:sp>
    </p:spTree>
    <p:extLst>
      <p:ext uri="{BB962C8B-B14F-4D97-AF65-F5344CB8AC3E}">
        <p14:creationId xmlns:p14="http://schemas.microsoft.com/office/powerpoint/2010/main" val="18388005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Clarifications</a:t>
            </a:r>
          </a:p>
        </p:txBody>
      </p:sp>
      <p:sp>
        <p:nvSpPr>
          <p:cNvPr id="2" name="Content Placeholder 1"/>
          <p:cNvSpPr>
            <a:spLocks noGrp="1"/>
          </p:cNvSpPr>
          <p:nvPr>
            <p:ph idx="1"/>
          </p:nvPr>
        </p:nvSpPr>
        <p:spPr/>
        <p:txBody>
          <a:bodyPr>
            <a:noAutofit/>
          </a:bodyPr>
          <a:lstStyle/>
          <a:p>
            <a:pPr marL="45720" fontAlgn="base">
              <a:spcBef>
                <a:spcPct val="0"/>
              </a:spcBef>
              <a:spcAft>
                <a:spcPct val="0"/>
              </a:spcAft>
              <a:defRPr/>
            </a:pPr>
            <a:r>
              <a:rPr lang="en-US" sz="1800" kern="0" dirty="0">
                <a:solidFill>
                  <a:prstClr val="black"/>
                </a:solidFill>
                <a:latin typeface="+mn-lt"/>
                <a:ea typeface="ＭＳ Ｐゴシック" pitchFamily="34" charset="-128"/>
              </a:rPr>
              <a:t>Differences between Text-to-Speech and Oral Script</a:t>
            </a:r>
          </a:p>
          <a:p>
            <a:pPr marL="342900" indent="-342900" fontAlgn="base">
              <a:spcBef>
                <a:spcPct val="0"/>
              </a:spcBef>
              <a:spcAft>
                <a:spcPct val="0"/>
              </a:spcAft>
              <a:buFont typeface="Arial" panose="020B0604020202020204" pitchFamily="34" charset="0"/>
              <a:buChar char="•"/>
              <a:defRPr/>
            </a:pPr>
            <a:endParaRPr lang="en-US" sz="1800" b="1" kern="0" dirty="0">
              <a:solidFill>
                <a:prstClr val="black"/>
              </a:solidFill>
              <a:latin typeface="+mn-lt"/>
              <a:ea typeface="ＭＳ Ｐゴシック" pitchFamily="34" charset="-128"/>
            </a:endParaRPr>
          </a:p>
          <a:p>
            <a:pPr marL="342900" indent="-342900" fontAlgn="base">
              <a:spcBef>
                <a:spcPct val="0"/>
              </a:spcBef>
              <a:spcAft>
                <a:spcPct val="0"/>
              </a:spcAft>
              <a:buFont typeface="Arial" panose="020B0604020202020204" pitchFamily="34" charset="0"/>
              <a:buChar char="•"/>
              <a:defRPr/>
            </a:pPr>
            <a:r>
              <a:rPr lang="en-US" sz="1800" b="1" kern="0" dirty="0">
                <a:solidFill>
                  <a:prstClr val="black"/>
                </a:solidFill>
                <a:latin typeface="+mn-lt"/>
                <a:ea typeface="ＭＳ Ｐゴシック" pitchFamily="34" charset="-128"/>
              </a:rPr>
              <a:t>Auditory Presentation: Text-to-Speech (TTS) </a:t>
            </a:r>
            <a:r>
              <a:rPr lang="en-US" sz="1800" kern="0" dirty="0">
                <a:solidFill>
                  <a:prstClr val="black"/>
                </a:solidFill>
                <a:latin typeface="+mn-lt"/>
                <a:ea typeface="ＭＳ Ｐゴシック" pitchFamily="34" charset="-128"/>
              </a:rPr>
              <a:t>–</a:t>
            </a:r>
            <a:r>
              <a:rPr lang="en-US" sz="1800" b="1" kern="0" dirty="0">
                <a:solidFill>
                  <a:prstClr val="black"/>
                </a:solidFill>
                <a:latin typeface="+mn-lt"/>
                <a:ea typeface="ＭＳ Ｐゴシック" pitchFamily="34" charset="-128"/>
              </a:rPr>
              <a:t> </a:t>
            </a:r>
            <a:r>
              <a:rPr lang="en-US" sz="1800" kern="0" dirty="0">
                <a:solidFill>
                  <a:prstClr val="black"/>
                </a:solidFill>
                <a:latin typeface="+mn-lt"/>
                <a:ea typeface="ＭＳ Ｐゴシック" pitchFamily="34" charset="-128"/>
              </a:rPr>
              <a:t>TestNav reads the content via the embedded TTS functionality</a:t>
            </a:r>
          </a:p>
          <a:p>
            <a:pPr marL="800100" lvl="1" indent="-342900" fontAlgn="base">
              <a:spcBef>
                <a:spcPct val="0"/>
              </a:spcBef>
              <a:spcAft>
                <a:spcPct val="0"/>
              </a:spcAft>
              <a:defRPr/>
            </a:pPr>
            <a:r>
              <a:rPr lang="en-US" sz="1800" kern="0" dirty="0">
                <a:solidFill>
                  <a:prstClr val="black"/>
                </a:solidFill>
                <a:ea typeface="ＭＳ Ｐゴシック" pitchFamily="34" charset="-128"/>
              </a:rPr>
              <a:t>Computer-based testing</a:t>
            </a:r>
          </a:p>
          <a:p>
            <a:pPr marL="800100" lvl="1" indent="-342900" fontAlgn="base">
              <a:spcBef>
                <a:spcPct val="0"/>
              </a:spcBef>
              <a:spcAft>
                <a:spcPct val="0"/>
              </a:spcAft>
              <a:defRPr/>
            </a:pPr>
            <a:r>
              <a:rPr lang="en-US" sz="1800" kern="0" dirty="0">
                <a:solidFill>
                  <a:prstClr val="black"/>
                </a:solidFill>
                <a:ea typeface="ＭＳ Ｐゴシック" pitchFamily="34" charset="-128"/>
              </a:rPr>
              <a:t>This form is </a:t>
            </a:r>
            <a:r>
              <a:rPr lang="en-US" sz="1800" b="1" kern="0" dirty="0">
                <a:solidFill>
                  <a:prstClr val="black"/>
                </a:solidFill>
                <a:ea typeface="ＭＳ Ｐゴシック" pitchFamily="34" charset="-128"/>
              </a:rPr>
              <a:t>not</a:t>
            </a:r>
            <a:r>
              <a:rPr lang="en-US" sz="1800" kern="0" dirty="0">
                <a:solidFill>
                  <a:prstClr val="black"/>
                </a:solidFill>
                <a:ea typeface="ＭＳ Ｐゴシック" pitchFamily="34" charset="-128"/>
              </a:rPr>
              <a:t> for blind or low-vision students</a:t>
            </a:r>
          </a:p>
          <a:p>
            <a:pPr marL="800100" lvl="1" indent="-342900" fontAlgn="base">
              <a:spcBef>
                <a:spcPct val="0"/>
              </a:spcBef>
              <a:spcAft>
                <a:spcPct val="0"/>
              </a:spcAft>
              <a:defRPr/>
            </a:pPr>
            <a:r>
              <a:rPr lang="en-US" sz="1800" kern="0" dirty="0">
                <a:solidFill>
                  <a:prstClr val="black"/>
                </a:solidFill>
                <a:ea typeface="ＭＳ Ｐゴシック" pitchFamily="34" charset="-128"/>
              </a:rPr>
              <a:t>TTS is an accessibility feature for math, science, and social studies</a:t>
            </a:r>
          </a:p>
          <a:p>
            <a:pPr marL="800100" lvl="1" indent="-342900" fontAlgn="base">
              <a:spcBef>
                <a:spcPct val="0"/>
              </a:spcBef>
              <a:spcAft>
                <a:spcPct val="0"/>
              </a:spcAft>
              <a:defRPr/>
            </a:pPr>
            <a:r>
              <a:rPr lang="en-US" sz="1800" kern="0" dirty="0">
                <a:solidFill>
                  <a:prstClr val="black"/>
                </a:solidFill>
                <a:ea typeface="ＭＳ Ｐゴシック" pitchFamily="34" charset="-128"/>
              </a:rPr>
              <a:t>TTS is a unique accommodation for ELA</a:t>
            </a:r>
          </a:p>
          <a:p>
            <a:pPr marL="342900" indent="-342900" fontAlgn="base">
              <a:spcBef>
                <a:spcPct val="0"/>
              </a:spcBef>
              <a:spcAft>
                <a:spcPct val="0"/>
              </a:spcAft>
              <a:buFont typeface="Arial" panose="020B0604020202020204" pitchFamily="34" charset="0"/>
              <a:buChar char="•"/>
              <a:defRPr/>
            </a:pPr>
            <a:endParaRPr lang="en-US" sz="1800" b="1" kern="0" dirty="0">
              <a:solidFill>
                <a:prstClr val="black"/>
              </a:solidFill>
              <a:latin typeface="+mn-lt"/>
              <a:ea typeface="ＭＳ Ｐゴシック" pitchFamily="34" charset="-128"/>
            </a:endParaRPr>
          </a:p>
          <a:p>
            <a:pPr marL="342900" indent="-342900" fontAlgn="base">
              <a:spcBef>
                <a:spcPct val="0"/>
              </a:spcBef>
              <a:spcAft>
                <a:spcPct val="0"/>
              </a:spcAft>
              <a:buFont typeface="Arial" panose="020B0604020202020204" pitchFamily="34" charset="0"/>
              <a:buChar char="•"/>
              <a:defRPr/>
            </a:pPr>
            <a:r>
              <a:rPr lang="en-US" sz="1800" b="1" kern="0" dirty="0">
                <a:solidFill>
                  <a:prstClr val="black"/>
                </a:solidFill>
                <a:latin typeface="+mn-lt"/>
                <a:ea typeface="ＭＳ Ｐゴシック" pitchFamily="34" charset="-128"/>
              </a:rPr>
              <a:t>Auditory Presentation: Oral Script </a:t>
            </a:r>
            <a:r>
              <a:rPr lang="en-US" sz="1800" kern="0" dirty="0">
                <a:solidFill>
                  <a:prstClr val="black"/>
                </a:solidFill>
                <a:latin typeface="+mn-lt"/>
                <a:ea typeface="ＭＳ Ｐゴシック" pitchFamily="34" charset="-128"/>
              </a:rPr>
              <a:t>– Assessment is read aloud by Test Administrator</a:t>
            </a:r>
          </a:p>
          <a:p>
            <a:pPr marL="800100" lvl="1" indent="-342900" fontAlgn="base">
              <a:spcBef>
                <a:spcPct val="0"/>
              </a:spcBef>
              <a:spcAft>
                <a:spcPct val="0"/>
              </a:spcAft>
              <a:defRPr/>
            </a:pPr>
            <a:r>
              <a:rPr lang="en-US" sz="1800" kern="0" dirty="0">
                <a:solidFill>
                  <a:prstClr val="black"/>
                </a:solidFill>
                <a:ea typeface="ＭＳ Ｐゴシック" pitchFamily="34" charset="-128"/>
              </a:rPr>
              <a:t>Typically paper-based testing</a:t>
            </a:r>
          </a:p>
          <a:p>
            <a:pPr marL="800100" lvl="1" indent="-342900" fontAlgn="base">
              <a:spcBef>
                <a:spcPct val="0"/>
              </a:spcBef>
              <a:spcAft>
                <a:spcPct val="0"/>
              </a:spcAft>
              <a:defRPr/>
            </a:pPr>
            <a:r>
              <a:rPr lang="en-US" sz="1800" kern="0" dirty="0">
                <a:solidFill>
                  <a:prstClr val="black"/>
                </a:solidFill>
                <a:ea typeface="ＭＳ Ｐゴシック" pitchFamily="34" charset="-128"/>
              </a:rPr>
              <a:t>Oral script is an accessibility feature for English PBT math, science, and social studies only</a:t>
            </a:r>
          </a:p>
          <a:p>
            <a:pPr marL="800100" lvl="1" indent="-342900" fontAlgn="base">
              <a:spcBef>
                <a:spcPct val="0"/>
              </a:spcBef>
              <a:spcAft>
                <a:spcPct val="0"/>
              </a:spcAft>
              <a:defRPr/>
            </a:pPr>
            <a:r>
              <a:rPr lang="en-US" sz="1800" kern="0" dirty="0">
                <a:solidFill>
                  <a:prstClr val="black"/>
                </a:solidFill>
                <a:ea typeface="ＭＳ Ｐゴシック" pitchFamily="34" charset="-128"/>
              </a:rPr>
              <a:t>Oral script is a unique accommodation for ELA and CSLA</a:t>
            </a:r>
          </a:p>
          <a:p>
            <a:pPr marL="342900" indent="-342900" fontAlgn="base">
              <a:spcBef>
                <a:spcPct val="0"/>
              </a:spcBef>
              <a:spcAft>
                <a:spcPct val="0"/>
              </a:spcAft>
              <a:buFont typeface="Arial" panose="020B0604020202020204" pitchFamily="34" charset="0"/>
              <a:buChar char="•"/>
              <a:defRPr/>
            </a:pPr>
            <a:endParaRPr lang="en-US" sz="1800" b="1" kern="0" dirty="0">
              <a:solidFill>
                <a:prstClr val="black"/>
              </a:solidFill>
              <a:latin typeface="+mn-lt"/>
              <a:ea typeface="ＭＳ Ｐゴシック" pitchFamily="34" charset="-128"/>
            </a:endParaRPr>
          </a:p>
          <a:p>
            <a:pPr fontAlgn="base">
              <a:spcBef>
                <a:spcPct val="0"/>
              </a:spcBef>
              <a:spcAft>
                <a:spcPct val="0"/>
              </a:spcAft>
              <a:defRPr/>
            </a:pPr>
            <a:r>
              <a:rPr lang="en-US" sz="1800" b="1" kern="0" dirty="0">
                <a:solidFill>
                  <a:prstClr val="black"/>
                </a:solidFill>
                <a:latin typeface="+mn-lt"/>
                <a:ea typeface="ＭＳ Ｐゴシック" pitchFamily="34" charset="-128"/>
              </a:rPr>
              <a:t>Note: Visually-impaired</a:t>
            </a:r>
            <a:r>
              <a:rPr lang="en-US" sz="1800" kern="0" dirty="0">
                <a:solidFill>
                  <a:prstClr val="black"/>
                </a:solidFill>
                <a:latin typeface="+mn-lt"/>
                <a:ea typeface="ＭＳ Ｐゴシック" pitchFamily="34" charset="-128"/>
              </a:rPr>
              <a:t> students may use a screen reader program that reads the screen (e.g., JAWS) together with the </a:t>
            </a:r>
            <a:r>
              <a:rPr lang="en-US" sz="1800" b="1" kern="0" dirty="0">
                <a:solidFill>
                  <a:prstClr val="black"/>
                </a:solidFill>
                <a:latin typeface="+mn-lt"/>
                <a:ea typeface="ＭＳ Ｐゴシック" pitchFamily="34" charset="-128"/>
              </a:rPr>
              <a:t>Assistive Technology with Braille form for math and ELA</a:t>
            </a:r>
          </a:p>
          <a:p>
            <a:endParaRPr lang="en-US" sz="1800" dirty="0">
              <a:latin typeface="+mn-lt"/>
            </a:endParaRPr>
          </a:p>
        </p:txBody>
      </p:sp>
    </p:spTree>
    <p:extLst>
      <p:ext uri="{BB962C8B-B14F-4D97-AF65-F5344CB8AC3E}">
        <p14:creationId xmlns:p14="http://schemas.microsoft.com/office/powerpoint/2010/main" val="112453367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Auditory Presentation</a:t>
            </a:r>
          </a:p>
        </p:txBody>
      </p:sp>
      <p:sp>
        <p:nvSpPr>
          <p:cNvPr id="2" name="Content Placeholder 1"/>
          <p:cNvSpPr>
            <a:spLocks noGrp="1"/>
          </p:cNvSpPr>
          <p:nvPr>
            <p:ph idx="1"/>
          </p:nvPr>
        </p:nvSpPr>
        <p:spPr/>
        <p:txBody>
          <a:bodyPr>
            <a:noAutofit/>
          </a:bodyPr>
          <a:lstStyle/>
          <a:p>
            <a:pPr>
              <a:spcBef>
                <a:spcPts val="0"/>
              </a:spcBef>
              <a:defRPr/>
            </a:pPr>
            <a:r>
              <a:rPr lang="en-US" sz="1800" b="1" dirty="0">
                <a:solidFill>
                  <a:sysClr val="windowText" lastClr="000000"/>
                </a:solidFill>
                <a:latin typeface="+mn-lt"/>
              </a:rPr>
              <a:t>Computer-based testing</a:t>
            </a:r>
          </a:p>
          <a:p>
            <a:pPr marL="685800" indent="-285750">
              <a:spcBef>
                <a:spcPts val="0"/>
              </a:spcBef>
              <a:buFont typeface="Arial" panose="020B0604020202020204" pitchFamily="34" charset="0"/>
              <a:buChar char="•"/>
              <a:defRPr/>
            </a:pPr>
            <a:r>
              <a:rPr lang="en-US" sz="1800" dirty="0">
                <a:solidFill>
                  <a:prstClr val="black"/>
                </a:solidFill>
                <a:latin typeface="+mn-lt"/>
              </a:rPr>
              <a:t>Students use Text-to-Speech in English (TTS) or Spanish (STTS)</a:t>
            </a:r>
          </a:p>
          <a:p>
            <a:pPr marL="1371600" lvl="1" indent="-285750">
              <a:spcBef>
                <a:spcPts val="0"/>
              </a:spcBef>
              <a:defRPr/>
            </a:pPr>
            <a:r>
              <a:rPr lang="en-US" sz="1800" dirty="0">
                <a:solidFill>
                  <a:prstClr val="black"/>
                </a:solidFill>
              </a:rPr>
              <a:t>ELA TTS must be approved via UAR process</a:t>
            </a:r>
          </a:p>
          <a:p>
            <a:pPr marL="685800" indent="-285750">
              <a:spcBef>
                <a:spcPts val="0"/>
              </a:spcBef>
              <a:buFont typeface="Arial" panose="020B0604020202020204" pitchFamily="34" charset="0"/>
              <a:buChar char="•"/>
              <a:defRPr/>
            </a:pPr>
            <a:r>
              <a:rPr lang="en-US" sz="1800" dirty="0">
                <a:solidFill>
                  <a:prstClr val="black"/>
                </a:solidFill>
                <a:latin typeface="+mn-lt"/>
              </a:rPr>
              <a:t>Math, science, and social studies oral scripts available for:</a:t>
            </a:r>
          </a:p>
          <a:p>
            <a:pPr marL="1371600" lvl="1" indent="-285750">
              <a:spcBef>
                <a:spcPts val="0"/>
              </a:spcBef>
              <a:defRPr/>
            </a:pPr>
            <a:r>
              <a:rPr lang="en-US" sz="1800" dirty="0">
                <a:solidFill>
                  <a:prstClr val="black"/>
                </a:solidFill>
              </a:rPr>
              <a:t>Translation into language other than </a:t>
            </a:r>
            <a:r>
              <a:rPr lang="en-US" sz="1800" dirty="0" err="1">
                <a:solidFill>
                  <a:prstClr val="black"/>
                </a:solidFill>
              </a:rPr>
              <a:t>Eng</a:t>
            </a:r>
            <a:r>
              <a:rPr lang="en-US" sz="1800" dirty="0">
                <a:solidFill>
                  <a:prstClr val="black"/>
                </a:solidFill>
              </a:rPr>
              <a:t>/Spa, including sign language</a:t>
            </a:r>
          </a:p>
          <a:p>
            <a:pPr marL="1828800" lvl="2" indent="-285750">
              <a:spcBef>
                <a:spcPts val="0"/>
              </a:spcBef>
              <a:defRPr/>
            </a:pPr>
            <a:r>
              <a:rPr lang="en-US" dirty="0">
                <a:solidFill>
                  <a:prstClr val="black"/>
                </a:solidFill>
              </a:rPr>
              <a:t>Student responses translated and transcribed into TestNav</a:t>
            </a:r>
          </a:p>
          <a:p>
            <a:pPr>
              <a:spcBef>
                <a:spcPts val="0"/>
              </a:spcBef>
              <a:defRPr/>
            </a:pPr>
            <a:endParaRPr lang="en-US" sz="1800" b="1" dirty="0" smtClean="0">
              <a:solidFill>
                <a:sysClr val="windowText" lastClr="000000"/>
              </a:solidFill>
              <a:latin typeface="+mn-lt"/>
            </a:endParaRPr>
          </a:p>
          <a:p>
            <a:pPr>
              <a:spcBef>
                <a:spcPts val="0"/>
              </a:spcBef>
              <a:defRPr/>
            </a:pPr>
            <a:r>
              <a:rPr lang="en-US" sz="1800" b="1" dirty="0" smtClean="0">
                <a:solidFill>
                  <a:sysClr val="windowText" lastClr="000000"/>
                </a:solidFill>
                <a:latin typeface="+mn-lt"/>
              </a:rPr>
              <a:t>Paper-based </a:t>
            </a:r>
            <a:r>
              <a:rPr lang="en-US" sz="1800" b="1" dirty="0">
                <a:solidFill>
                  <a:sysClr val="windowText" lastClr="000000"/>
                </a:solidFill>
                <a:latin typeface="+mn-lt"/>
              </a:rPr>
              <a:t>testing</a:t>
            </a:r>
          </a:p>
          <a:p>
            <a:pPr marL="685800" indent="-285750">
              <a:spcBef>
                <a:spcPts val="0"/>
              </a:spcBef>
              <a:buFont typeface="Arial" panose="020B0604020202020204" pitchFamily="34" charset="0"/>
              <a:buChar char="•"/>
              <a:defRPr/>
            </a:pPr>
            <a:r>
              <a:rPr lang="en-US" sz="1800" dirty="0">
                <a:solidFill>
                  <a:prstClr val="black"/>
                </a:solidFill>
                <a:latin typeface="+mn-lt"/>
              </a:rPr>
              <a:t>Math, science, and social studies oral scripts available for:</a:t>
            </a:r>
          </a:p>
          <a:p>
            <a:pPr marL="1371600" lvl="1" indent="-285750">
              <a:spcBef>
                <a:spcPts val="0"/>
              </a:spcBef>
              <a:defRPr/>
            </a:pPr>
            <a:r>
              <a:rPr lang="en-US" sz="1800" dirty="0">
                <a:solidFill>
                  <a:prstClr val="black"/>
                </a:solidFill>
              </a:rPr>
              <a:t>English</a:t>
            </a:r>
          </a:p>
          <a:p>
            <a:pPr marL="1371600" lvl="1" indent="-285750">
              <a:spcBef>
                <a:spcPts val="0"/>
              </a:spcBef>
              <a:defRPr/>
            </a:pPr>
            <a:r>
              <a:rPr lang="en-US" sz="1800" dirty="0">
                <a:solidFill>
                  <a:prstClr val="black"/>
                </a:solidFill>
              </a:rPr>
              <a:t>Spanish</a:t>
            </a:r>
          </a:p>
          <a:p>
            <a:pPr marL="1371600" lvl="1" indent="-285750">
              <a:spcBef>
                <a:spcPts val="0"/>
              </a:spcBef>
              <a:defRPr/>
            </a:pPr>
            <a:r>
              <a:rPr lang="en-US" sz="1800" dirty="0">
                <a:solidFill>
                  <a:prstClr val="black"/>
                </a:solidFill>
              </a:rPr>
              <a:t>Translation into language other than </a:t>
            </a:r>
            <a:r>
              <a:rPr lang="en-US" sz="1800" dirty="0" err="1">
                <a:solidFill>
                  <a:prstClr val="black"/>
                </a:solidFill>
              </a:rPr>
              <a:t>Eng</a:t>
            </a:r>
            <a:r>
              <a:rPr lang="en-US" sz="1800" dirty="0">
                <a:solidFill>
                  <a:prstClr val="black"/>
                </a:solidFill>
              </a:rPr>
              <a:t>/Spa, including sign language</a:t>
            </a:r>
          </a:p>
          <a:p>
            <a:pPr marL="1828800" lvl="2" indent="-285750">
              <a:spcBef>
                <a:spcPts val="0"/>
              </a:spcBef>
              <a:defRPr/>
            </a:pPr>
            <a:r>
              <a:rPr lang="en-US" dirty="0">
                <a:solidFill>
                  <a:prstClr val="black"/>
                </a:solidFill>
              </a:rPr>
              <a:t>Student responses translated and transcribed into test </a:t>
            </a:r>
            <a:r>
              <a:rPr lang="en-US" dirty="0" smtClean="0">
                <a:solidFill>
                  <a:prstClr val="black"/>
                </a:solidFill>
              </a:rPr>
              <a:t>book</a:t>
            </a:r>
          </a:p>
          <a:p>
            <a:pPr marL="685800" indent="-285750">
              <a:spcBef>
                <a:spcPts val="0"/>
              </a:spcBef>
              <a:buFont typeface="Arial" panose="020B0604020202020204" pitchFamily="34" charset="0"/>
              <a:buChar char="•"/>
              <a:defRPr/>
            </a:pPr>
            <a:r>
              <a:rPr lang="en-US" sz="1800" dirty="0" smtClean="0">
                <a:solidFill>
                  <a:prstClr val="black"/>
                </a:solidFill>
                <a:latin typeface="+mn-lt"/>
              </a:rPr>
              <a:t>ELA </a:t>
            </a:r>
            <a:r>
              <a:rPr lang="en-US" sz="1800" dirty="0">
                <a:solidFill>
                  <a:prstClr val="black"/>
                </a:solidFill>
                <a:latin typeface="+mn-lt"/>
              </a:rPr>
              <a:t>and CSLA</a:t>
            </a:r>
          </a:p>
          <a:p>
            <a:pPr marL="1371600" lvl="1" indent="-285750">
              <a:spcBef>
                <a:spcPts val="0"/>
              </a:spcBef>
              <a:defRPr/>
            </a:pPr>
            <a:r>
              <a:rPr lang="en-US" sz="1800" dirty="0">
                <a:solidFill>
                  <a:prstClr val="black"/>
                </a:solidFill>
              </a:rPr>
              <a:t>Must be approved for UAR</a:t>
            </a:r>
          </a:p>
          <a:p>
            <a:pPr marL="1371600" lvl="1" indent="-285750">
              <a:spcBef>
                <a:spcPts val="0"/>
              </a:spcBef>
              <a:defRPr/>
            </a:pPr>
            <a:r>
              <a:rPr lang="en-US" sz="1800" dirty="0">
                <a:solidFill>
                  <a:prstClr val="black"/>
                </a:solidFill>
              </a:rPr>
              <a:t>English and sign language for ELA, Spanish for CSLA</a:t>
            </a:r>
          </a:p>
          <a:p>
            <a:pPr marL="1371600" lvl="1" indent="-285750">
              <a:spcBef>
                <a:spcPts val="0"/>
              </a:spcBef>
              <a:defRPr/>
            </a:pPr>
            <a:r>
              <a:rPr lang="en-US" sz="1800" dirty="0">
                <a:solidFill>
                  <a:prstClr val="black"/>
                </a:solidFill>
              </a:rPr>
              <a:t>No script – follow audio </a:t>
            </a:r>
            <a:r>
              <a:rPr lang="en-US" sz="1800" dirty="0" smtClean="0">
                <a:solidFill>
                  <a:prstClr val="black"/>
                </a:solidFill>
              </a:rPr>
              <a:t>guidelines</a:t>
            </a:r>
            <a:endParaRPr lang="en-US" sz="1800" dirty="0">
              <a:latin typeface="+mn-lt"/>
            </a:endParaRPr>
          </a:p>
        </p:txBody>
      </p:sp>
    </p:spTree>
    <p:extLst>
      <p:ext uri="{BB962C8B-B14F-4D97-AF65-F5344CB8AC3E}">
        <p14:creationId xmlns:p14="http://schemas.microsoft.com/office/powerpoint/2010/main" val="223204804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Auditory Presentation – Oral Script</a:t>
            </a:r>
          </a:p>
        </p:txBody>
      </p:sp>
      <p:sp>
        <p:nvSpPr>
          <p:cNvPr id="6" name="Content Placeholder 5"/>
          <p:cNvSpPr>
            <a:spLocks noGrp="1"/>
          </p:cNvSpPr>
          <p:nvPr>
            <p:ph idx="1"/>
          </p:nvPr>
        </p:nvSpPr>
        <p:spPr>
          <a:xfrm>
            <a:off x="274320" y="1463040"/>
            <a:ext cx="8241030" cy="4351338"/>
          </a:xfrm>
        </p:spPr>
        <p:txBody>
          <a:bodyPr>
            <a:noAutofit/>
          </a:bodyPr>
          <a:lstStyle/>
          <a:p>
            <a:pPr marL="57150">
              <a:defRPr/>
            </a:pPr>
            <a:r>
              <a:rPr lang="en-US" sz="1800" dirty="0">
                <a:solidFill>
                  <a:sysClr val="windowText" lastClr="000000"/>
                </a:solidFill>
                <a:latin typeface="+mn-lt"/>
              </a:rPr>
              <a:t>Oral script guidelines</a:t>
            </a:r>
          </a:p>
          <a:p>
            <a:pPr marL="685800" indent="-285750">
              <a:spcBef>
                <a:spcPts val="0"/>
              </a:spcBef>
              <a:buFont typeface="Arial" panose="020B0604020202020204" pitchFamily="34" charset="0"/>
              <a:buChar char="•"/>
              <a:defRPr/>
            </a:pPr>
            <a:r>
              <a:rPr lang="en-US" sz="1800" dirty="0">
                <a:solidFill>
                  <a:prstClr val="black"/>
                </a:solidFill>
                <a:latin typeface="+mn-lt"/>
              </a:rPr>
              <a:t>A trained Test Administrator may be provided to read the entire test orally to a student who is unable to decode </a:t>
            </a:r>
            <a:r>
              <a:rPr lang="en-US" sz="1800" dirty="0" smtClean="0">
                <a:solidFill>
                  <a:prstClr val="black"/>
                </a:solidFill>
                <a:latin typeface="+mn-lt"/>
              </a:rPr>
              <a:t>text</a:t>
            </a:r>
          </a:p>
          <a:p>
            <a:pPr marL="1371600" lvl="1" indent="-285750">
              <a:spcBef>
                <a:spcPts val="0"/>
              </a:spcBef>
              <a:defRPr/>
            </a:pPr>
            <a:r>
              <a:rPr lang="en-US" sz="1800" dirty="0" smtClean="0">
                <a:solidFill>
                  <a:prstClr val="black"/>
                </a:solidFill>
              </a:rPr>
              <a:t>Individual </a:t>
            </a:r>
            <a:r>
              <a:rPr lang="en-US" sz="1800" dirty="0">
                <a:solidFill>
                  <a:prstClr val="black"/>
                </a:solidFill>
              </a:rPr>
              <a:t>words must not be read to students </a:t>
            </a:r>
          </a:p>
          <a:p>
            <a:pPr marL="685800" indent="-285750">
              <a:buFont typeface="Arial" panose="020B0604020202020204" pitchFamily="34" charset="0"/>
              <a:buChar char="•"/>
              <a:defRPr/>
            </a:pPr>
            <a:r>
              <a:rPr lang="en-US" sz="1800" dirty="0">
                <a:solidFill>
                  <a:prstClr val="black"/>
                </a:solidFill>
                <a:latin typeface="+mn-lt"/>
              </a:rPr>
              <a:t>Oral scripts should be provided to students on an individual </a:t>
            </a:r>
            <a:r>
              <a:rPr lang="en-US" sz="1800" dirty="0" smtClean="0">
                <a:solidFill>
                  <a:prstClr val="black"/>
                </a:solidFill>
                <a:latin typeface="+mn-lt"/>
              </a:rPr>
              <a:t>basis</a:t>
            </a:r>
          </a:p>
          <a:p>
            <a:pPr marL="1371600" lvl="1" indent="-285750">
              <a:defRPr/>
            </a:pPr>
            <a:r>
              <a:rPr lang="en-US" sz="1800" dirty="0" smtClean="0">
                <a:solidFill>
                  <a:prstClr val="black"/>
                </a:solidFill>
              </a:rPr>
              <a:t>A </a:t>
            </a:r>
            <a:r>
              <a:rPr lang="en-US" sz="1800" dirty="0">
                <a:solidFill>
                  <a:prstClr val="black"/>
                </a:solidFill>
              </a:rPr>
              <a:t>student should have the option of asking a reader to slow down or repeat text</a:t>
            </a:r>
          </a:p>
          <a:p>
            <a:pPr marL="685800" indent="-285750">
              <a:buFont typeface="Arial" panose="020B0604020202020204" pitchFamily="34" charset="0"/>
              <a:buChar char="•"/>
              <a:defRPr/>
            </a:pPr>
            <a:r>
              <a:rPr lang="en-US" sz="1800" dirty="0">
                <a:solidFill>
                  <a:sysClr val="windowText" lastClr="000000"/>
                </a:solidFill>
                <a:latin typeface="+mn-lt"/>
              </a:rPr>
              <a:t>Math, science, and social studies: T</a:t>
            </a:r>
            <a:r>
              <a:rPr lang="en-US" sz="1800" dirty="0">
                <a:solidFill>
                  <a:prstClr val="black"/>
                </a:solidFill>
                <a:latin typeface="+mn-lt"/>
              </a:rPr>
              <a:t>he Test Administrator must </a:t>
            </a:r>
            <a:r>
              <a:rPr lang="en-US" sz="1800" dirty="0">
                <a:solidFill>
                  <a:sysClr val="windowText" lastClr="000000"/>
                </a:solidFill>
                <a:latin typeface="+mn-lt"/>
              </a:rPr>
              <a:t>follow the script and not read from a test book or device screen</a:t>
            </a:r>
          </a:p>
          <a:p>
            <a:pPr marL="685800" indent="-285750">
              <a:buFont typeface="Arial" panose="020B0604020202020204" pitchFamily="34" charset="0"/>
              <a:buChar char="•"/>
              <a:defRPr/>
            </a:pPr>
            <a:r>
              <a:rPr lang="en-US" sz="1800" b="1" dirty="0">
                <a:solidFill>
                  <a:sysClr val="windowText" lastClr="000000"/>
                </a:solidFill>
                <a:latin typeface="+mn-lt"/>
              </a:rPr>
              <a:t>Scripts are secure and must be returned to Pearson</a:t>
            </a:r>
          </a:p>
          <a:p>
            <a:pPr marL="57150">
              <a:defRPr/>
            </a:pPr>
            <a:r>
              <a:rPr lang="en-US" sz="1800" dirty="0" smtClean="0">
                <a:solidFill>
                  <a:sysClr val="windowText" lastClr="000000"/>
                </a:solidFill>
                <a:latin typeface="+mn-lt"/>
              </a:rPr>
              <a:t>CBT </a:t>
            </a:r>
            <a:r>
              <a:rPr lang="en-US" sz="1800" dirty="0">
                <a:solidFill>
                  <a:sysClr val="windowText" lastClr="000000"/>
                </a:solidFill>
                <a:latin typeface="+mn-lt"/>
              </a:rPr>
              <a:t>with oral script</a:t>
            </a:r>
          </a:p>
          <a:p>
            <a:pPr marL="685800" indent="-285750">
              <a:spcBef>
                <a:spcPts val="0"/>
              </a:spcBef>
              <a:buFont typeface="Arial" panose="020B0604020202020204" pitchFamily="34" charset="0"/>
              <a:buChar char="•"/>
              <a:defRPr/>
            </a:pPr>
            <a:r>
              <a:rPr lang="en-US" sz="1800" dirty="0">
                <a:solidFill>
                  <a:sysClr val="windowText" lastClr="000000"/>
                </a:solidFill>
                <a:latin typeface="+mn-lt"/>
              </a:rPr>
              <a:t>Must be in a separate test session in PAnext </a:t>
            </a:r>
            <a:br>
              <a:rPr lang="en-US" sz="1800" dirty="0">
                <a:solidFill>
                  <a:sysClr val="windowText" lastClr="000000"/>
                </a:solidFill>
                <a:latin typeface="+mn-lt"/>
              </a:rPr>
            </a:br>
            <a:r>
              <a:rPr lang="en-US" sz="1800" dirty="0">
                <a:solidFill>
                  <a:sysClr val="windowText" lastClr="000000"/>
                </a:solidFill>
                <a:latin typeface="+mn-lt"/>
              </a:rPr>
              <a:t>(cannot be in same online test session as </a:t>
            </a:r>
            <a:br>
              <a:rPr lang="en-US" sz="1800" dirty="0">
                <a:solidFill>
                  <a:sysClr val="windowText" lastClr="000000"/>
                </a:solidFill>
                <a:latin typeface="+mn-lt"/>
              </a:rPr>
            </a:br>
            <a:r>
              <a:rPr lang="en-US" sz="1800" dirty="0">
                <a:solidFill>
                  <a:sysClr val="windowText" lastClr="000000"/>
                </a:solidFill>
                <a:latin typeface="+mn-lt"/>
              </a:rPr>
              <a:t>non-oral script tests)</a:t>
            </a:r>
          </a:p>
          <a:p>
            <a:pPr marL="685800" indent="-285750">
              <a:spcBef>
                <a:spcPts val="0"/>
              </a:spcBef>
              <a:buFont typeface="Arial" panose="020B0604020202020204" pitchFamily="34" charset="0"/>
              <a:buChar char="•"/>
              <a:defRPr/>
            </a:pPr>
            <a:r>
              <a:rPr lang="en-US" sz="1800" dirty="0">
                <a:solidFill>
                  <a:sysClr val="windowText" lastClr="000000"/>
                </a:solidFill>
                <a:latin typeface="+mn-lt"/>
              </a:rPr>
              <a:t>Test session</a:t>
            </a:r>
            <a:r>
              <a:rPr lang="en-US" sz="1800" b="1" dirty="0">
                <a:solidFill>
                  <a:sysClr val="windowText" lastClr="000000"/>
                </a:solidFill>
                <a:latin typeface="+mn-lt"/>
              </a:rPr>
              <a:t> Form Group Type</a:t>
            </a:r>
            <a:r>
              <a:rPr lang="en-US" sz="1800" dirty="0">
                <a:solidFill>
                  <a:sysClr val="windowText" lastClr="000000"/>
                </a:solidFill>
                <a:latin typeface="+mn-lt"/>
              </a:rPr>
              <a:t> must be set to </a:t>
            </a:r>
            <a:br>
              <a:rPr lang="en-US" sz="1800" dirty="0">
                <a:solidFill>
                  <a:sysClr val="windowText" lastClr="000000"/>
                </a:solidFill>
                <a:latin typeface="+mn-lt"/>
              </a:rPr>
            </a:br>
            <a:r>
              <a:rPr lang="en-US" sz="1800" b="1" dirty="0">
                <a:solidFill>
                  <a:sysClr val="windowText" lastClr="000000"/>
                </a:solidFill>
                <a:latin typeface="+mn-lt"/>
              </a:rPr>
              <a:t>Oral Script </a:t>
            </a:r>
            <a:r>
              <a:rPr lang="en-US" sz="1800" dirty="0">
                <a:solidFill>
                  <a:sysClr val="windowText" lastClr="000000"/>
                </a:solidFill>
                <a:latin typeface="+mn-lt"/>
              </a:rPr>
              <a:t>or student’s test </a:t>
            </a:r>
            <a:r>
              <a:rPr lang="en-US" sz="1800" u="sng" dirty="0">
                <a:solidFill>
                  <a:sysClr val="windowText" lastClr="000000"/>
                </a:solidFill>
                <a:latin typeface="+mn-lt"/>
              </a:rPr>
              <a:t>will not match </a:t>
            </a:r>
            <a:r>
              <a:rPr lang="en-US" sz="1800" dirty="0">
                <a:solidFill>
                  <a:sysClr val="windowText" lastClr="000000"/>
                </a:solidFill>
                <a:latin typeface="+mn-lt"/>
              </a:rPr>
              <a:t/>
            </a:r>
            <a:br>
              <a:rPr lang="en-US" sz="1800" dirty="0">
                <a:solidFill>
                  <a:sysClr val="windowText" lastClr="000000"/>
                </a:solidFill>
                <a:latin typeface="+mn-lt"/>
              </a:rPr>
            </a:br>
            <a:r>
              <a:rPr lang="en-US" sz="1800" dirty="0">
                <a:solidFill>
                  <a:sysClr val="windowText" lastClr="000000"/>
                </a:solidFill>
                <a:latin typeface="+mn-lt"/>
              </a:rPr>
              <a:t>the oral script</a:t>
            </a:r>
          </a:p>
          <a:p>
            <a:endParaRPr lang="en-US" sz="1800" dirty="0">
              <a:latin typeface="+mn-lt"/>
            </a:endParaRPr>
          </a:p>
        </p:txBody>
      </p:sp>
      <p:pic>
        <p:nvPicPr>
          <p:cNvPr id="5" name="Picture 4"/>
          <p:cNvPicPr/>
          <p:nvPr/>
        </p:nvPicPr>
        <p:blipFill rotWithShape="1">
          <a:blip r:embed="rId2"/>
          <a:srcRect l="60465" t="45602" r="26475" b="28404"/>
          <a:stretch/>
        </p:blipFill>
        <p:spPr bwMode="auto">
          <a:xfrm>
            <a:off x="5826760" y="4629785"/>
            <a:ext cx="3317240" cy="2228215"/>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3"/>
          <a:stretch>
            <a:fillRect/>
          </a:stretch>
        </p:blipFill>
        <p:spPr>
          <a:xfrm>
            <a:off x="5951855" y="4067492"/>
            <a:ext cx="2920299" cy="562294"/>
          </a:xfrm>
          <a:prstGeom prst="rect">
            <a:avLst/>
          </a:prstGeom>
        </p:spPr>
      </p:pic>
    </p:spTree>
    <p:extLst>
      <p:ext uri="{BB962C8B-B14F-4D97-AF65-F5344CB8AC3E}">
        <p14:creationId xmlns:p14="http://schemas.microsoft.com/office/powerpoint/2010/main" val="3620205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320"/>
            <a:ext cx="8459133" cy="710141"/>
          </a:xfrm>
        </p:spPr>
        <p:txBody>
          <a:bodyPr anchor="t">
            <a:normAutofit/>
          </a:bodyPr>
          <a:lstStyle/>
          <a:p>
            <a:r>
              <a:rPr lang="en-US" dirty="0" smtClean="0"/>
              <a:t>Paper-based Testing §22-7-1013(6</a:t>
            </a:r>
            <a:r>
              <a:rPr lang="en-US" dirty="0"/>
              <a:t>), §22-7-1006.3(1)(d-e)</a:t>
            </a:r>
          </a:p>
        </p:txBody>
      </p:sp>
      <p:sp>
        <p:nvSpPr>
          <p:cNvPr id="3" name="Content Placeholder 2"/>
          <p:cNvSpPr>
            <a:spLocks noGrp="1"/>
          </p:cNvSpPr>
          <p:nvPr>
            <p:ph idx="1"/>
          </p:nvPr>
        </p:nvSpPr>
        <p:spPr>
          <a:xfrm>
            <a:off x="628649" y="1463040"/>
            <a:ext cx="8445682" cy="5258436"/>
          </a:xfrm>
        </p:spPr>
        <p:txBody>
          <a:bodyPr>
            <a:noAutofit/>
          </a:bodyPr>
          <a:lstStyle/>
          <a:p>
            <a:pPr marL="342900" indent="-342900">
              <a:buFont typeface="Arial" panose="020B0604020202020204" pitchFamily="34" charset="0"/>
              <a:buChar char="•"/>
            </a:pPr>
            <a:r>
              <a:rPr lang="en-US" sz="1800" dirty="0">
                <a:solidFill>
                  <a:schemeClr val="tx1"/>
                </a:solidFill>
                <a:latin typeface="+mn-lt"/>
              </a:rPr>
              <a:t>Each LEP must adopt and implement a written </a:t>
            </a:r>
            <a:r>
              <a:rPr lang="en-US" sz="1800" dirty="0" smtClean="0">
                <a:solidFill>
                  <a:schemeClr val="tx1"/>
                </a:solidFill>
                <a:latin typeface="+mn-lt"/>
              </a:rPr>
              <a:t>policy </a:t>
            </a:r>
            <a:r>
              <a:rPr lang="en-US" sz="1800" dirty="0">
                <a:solidFill>
                  <a:schemeClr val="tx1"/>
                </a:solidFill>
                <a:latin typeface="+mn-lt"/>
              </a:rPr>
              <a:t>by which it decides whether to request the paper form of the state assessments for its </a:t>
            </a:r>
            <a:r>
              <a:rPr lang="en-US" sz="1800" dirty="0" smtClean="0">
                <a:solidFill>
                  <a:schemeClr val="tx1"/>
                </a:solidFill>
                <a:latin typeface="+mn-lt"/>
              </a:rPr>
              <a:t>students</a:t>
            </a:r>
            <a:endParaRPr lang="en-US" sz="1800" dirty="0">
              <a:solidFill>
                <a:schemeClr val="tx1"/>
              </a:solidFill>
              <a:latin typeface="+mn-lt"/>
            </a:endParaRPr>
          </a:p>
          <a:p>
            <a:pPr marL="1028700" lvl="1" indent="-342900"/>
            <a:r>
              <a:rPr lang="en-US" sz="1800" dirty="0">
                <a:solidFill>
                  <a:schemeClr val="tx1"/>
                </a:solidFill>
              </a:rPr>
              <a:t>Decision must be made in consultation with schools and </a:t>
            </a:r>
            <a:r>
              <a:rPr lang="en-US" sz="1800" dirty="0" smtClean="0">
                <a:solidFill>
                  <a:schemeClr val="tx1"/>
                </a:solidFill>
              </a:rPr>
              <a:t>parents</a:t>
            </a:r>
            <a:endParaRPr lang="en-US" sz="1800" dirty="0">
              <a:solidFill>
                <a:schemeClr val="tx1"/>
              </a:solidFill>
            </a:endParaRPr>
          </a:p>
          <a:p>
            <a:pPr marL="1028700" lvl="1" indent="-342900"/>
            <a:r>
              <a:rPr lang="en-US" sz="1800" dirty="0">
                <a:solidFill>
                  <a:schemeClr val="tx1"/>
                </a:solidFill>
              </a:rPr>
              <a:t>Copy of policy must be shared with parents and posted on LEP </a:t>
            </a:r>
            <a:r>
              <a:rPr lang="en-US" sz="1800" dirty="0" smtClean="0">
                <a:solidFill>
                  <a:schemeClr val="tx1"/>
                </a:solidFill>
              </a:rPr>
              <a:t>website</a:t>
            </a:r>
          </a:p>
          <a:p>
            <a:pPr marL="1028700" lvl="1" indent="-342900"/>
            <a:r>
              <a:rPr lang="en-US" sz="1800" dirty="0" smtClean="0">
                <a:solidFill>
                  <a:schemeClr val="tx1"/>
                </a:solidFill>
              </a:rPr>
              <a:t>LEP </a:t>
            </a:r>
            <a:r>
              <a:rPr lang="en-US" sz="1800" dirty="0">
                <a:solidFill>
                  <a:schemeClr val="tx1"/>
                </a:solidFill>
              </a:rPr>
              <a:t>may make the decision by school or class (i.e., </a:t>
            </a:r>
            <a:r>
              <a:rPr lang="en-US" sz="1800" dirty="0" smtClean="0">
                <a:solidFill>
                  <a:schemeClr val="tx1"/>
                </a:solidFill>
              </a:rPr>
              <a:t>grade </a:t>
            </a:r>
            <a:r>
              <a:rPr lang="en-US" sz="1800" dirty="0">
                <a:solidFill>
                  <a:schemeClr val="tx1"/>
                </a:solidFill>
              </a:rPr>
              <a:t>level and content area)</a:t>
            </a:r>
          </a:p>
          <a:p>
            <a:pPr marL="1028700" lvl="1" indent="-342900"/>
            <a:r>
              <a:rPr lang="en-US" sz="1800" dirty="0">
                <a:solidFill>
                  <a:schemeClr val="tx1"/>
                </a:solidFill>
              </a:rPr>
              <a:t>LEP will report to CDE the number of students who will take the paper </a:t>
            </a:r>
            <a:r>
              <a:rPr lang="en-US" sz="1800" dirty="0" smtClean="0">
                <a:solidFill>
                  <a:schemeClr val="tx1"/>
                </a:solidFill>
              </a:rPr>
              <a:t>form (indicated prior </a:t>
            </a:r>
            <a:r>
              <a:rPr lang="en-US" sz="1800" dirty="0">
                <a:solidFill>
                  <a:schemeClr val="tx1"/>
                </a:solidFill>
              </a:rPr>
              <a:t>to initial order </a:t>
            </a:r>
            <a:r>
              <a:rPr lang="en-US" sz="1800" dirty="0" smtClean="0">
                <a:solidFill>
                  <a:schemeClr val="tx1"/>
                </a:solidFill>
              </a:rPr>
              <a:t>deadline)</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latin typeface="+mn-lt"/>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1800" dirty="0">
                <a:solidFill>
                  <a:schemeClr val="tx1"/>
                </a:solidFill>
                <a:latin typeface="+mn-lt"/>
              </a:rPr>
              <a:t>Paper form always available to individual students as an </a:t>
            </a:r>
            <a:r>
              <a:rPr lang="en-US" sz="1800" dirty="0" smtClean="0">
                <a:solidFill>
                  <a:schemeClr val="tx1"/>
                </a:solidFill>
                <a:latin typeface="+mn-lt"/>
              </a:rPr>
              <a:t>accommodation</a:t>
            </a:r>
            <a:endParaRPr lang="en-US" sz="1800" dirty="0">
              <a:solidFill>
                <a:schemeClr val="tx1"/>
              </a:solidFill>
              <a:latin typeface="+mn-lt"/>
            </a:endParaRPr>
          </a:p>
          <a:p>
            <a:pPr marL="1028700" lvl="1" indent="-342900"/>
            <a:r>
              <a:rPr lang="en-US" sz="1800" dirty="0">
                <a:solidFill>
                  <a:schemeClr val="tx1"/>
                </a:solidFill>
              </a:rPr>
              <a:t>Online form is also available as an </a:t>
            </a:r>
            <a:r>
              <a:rPr lang="en-US" sz="1800" dirty="0" smtClean="0">
                <a:solidFill>
                  <a:schemeClr val="tx1"/>
                </a:solidFill>
              </a:rPr>
              <a:t>accommodation</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latin typeface="+mn-lt"/>
              </a:rPr>
              <a:t>Must commit to meeting </a:t>
            </a:r>
            <a:r>
              <a:rPr lang="en-US" sz="1800" dirty="0" smtClean="0">
                <a:solidFill>
                  <a:schemeClr val="tx1"/>
                </a:solidFill>
                <a:latin typeface="+mn-lt"/>
              </a:rPr>
              <a:t>security </a:t>
            </a:r>
            <a:r>
              <a:rPr lang="en-US" sz="1800" dirty="0">
                <a:solidFill>
                  <a:schemeClr val="tx1"/>
                </a:solidFill>
                <a:latin typeface="+mn-lt"/>
              </a:rPr>
              <a:t>requirements and accounting for all secure materials</a:t>
            </a:r>
          </a:p>
          <a:p>
            <a:pPr marL="1028700" lvl="1" indent="-342900"/>
            <a:r>
              <a:rPr lang="en-US" sz="1800" dirty="0">
                <a:solidFill>
                  <a:schemeClr val="tx1"/>
                </a:solidFill>
              </a:rPr>
              <a:t>Chain-of-custody documentation and </a:t>
            </a:r>
            <a:r>
              <a:rPr lang="en-US" sz="1800" dirty="0" smtClean="0">
                <a:solidFill>
                  <a:schemeClr val="tx1"/>
                </a:solidFill>
              </a:rPr>
              <a:t>reports </a:t>
            </a:r>
            <a:r>
              <a:rPr lang="en-US" sz="1800" dirty="0">
                <a:solidFill>
                  <a:schemeClr val="tx1"/>
                </a:solidFill>
              </a:rPr>
              <a:t>for missing </a:t>
            </a:r>
            <a:r>
              <a:rPr lang="en-US" sz="1800" dirty="0" smtClean="0">
                <a:solidFill>
                  <a:schemeClr val="tx1"/>
                </a:solidFill>
              </a:rPr>
              <a:t>materials</a:t>
            </a:r>
            <a:endParaRPr lang="en-US" sz="1800" dirty="0">
              <a:solidFill>
                <a:schemeClr val="tx1"/>
              </a:solidFill>
            </a:endParaRPr>
          </a:p>
        </p:txBody>
      </p:sp>
    </p:spTree>
    <p:extLst>
      <p:ext uri="{BB962C8B-B14F-4D97-AF65-F5344CB8AC3E}">
        <p14:creationId xmlns:p14="http://schemas.microsoft.com/office/powerpoint/2010/main" val="2127976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Technology for Medical Monitoring</a:t>
            </a:r>
          </a:p>
        </p:txBody>
      </p:sp>
      <p:sp>
        <p:nvSpPr>
          <p:cNvPr id="2" name="Content Placeholder 1"/>
          <p:cNvSpPr>
            <a:spLocks noGrp="1"/>
          </p:cNvSpPr>
          <p:nvPr>
            <p:ph idx="1"/>
          </p:nvPr>
        </p:nvSpPr>
        <p:spPr/>
        <p:txBody>
          <a:bodyPr>
            <a:normAutofit/>
          </a:bodyPr>
          <a:lstStyle/>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Students who use a phone, tablet, or other device to monitor a medical condition may have the device in the testing room</a:t>
            </a:r>
          </a:p>
          <a:p>
            <a:pPr marL="800100" lvl="1" indent="-342900" fontAlgn="base">
              <a:spcBef>
                <a:spcPct val="0"/>
              </a:spcBef>
              <a:spcAft>
                <a:spcPct val="0"/>
              </a:spcAft>
              <a:defRPr/>
            </a:pPr>
            <a:r>
              <a:rPr lang="en-US" sz="2200" kern="0" dirty="0">
                <a:solidFill>
                  <a:prstClr val="black"/>
                </a:solidFill>
                <a:ea typeface="ＭＳ Ｐゴシック" pitchFamily="34" charset="-128"/>
              </a:rPr>
              <a:t>Documentation of medical necessity must be kept at the school and district</a:t>
            </a:r>
          </a:p>
          <a:p>
            <a:pPr marL="800100" lvl="1" indent="-342900" fontAlgn="base">
              <a:spcBef>
                <a:spcPct val="0"/>
              </a:spcBef>
              <a:spcAft>
                <a:spcPct val="0"/>
              </a:spcAft>
              <a:defRPr/>
            </a:pPr>
            <a:r>
              <a:rPr lang="en-US" sz="2200" kern="0" dirty="0">
                <a:solidFill>
                  <a:prstClr val="black"/>
                </a:solidFill>
                <a:ea typeface="ＭＳ Ｐゴシック" pitchFamily="34" charset="-128"/>
              </a:rPr>
              <a:t>District plan for use of these devices must include:</a:t>
            </a:r>
          </a:p>
          <a:p>
            <a:pPr marL="1257300" lvl="2" indent="-342900" fontAlgn="base">
              <a:spcBef>
                <a:spcPct val="0"/>
              </a:spcBef>
              <a:spcAft>
                <a:spcPct val="0"/>
              </a:spcAft>
              <a:defRPr/>
            </a:pPr>
            <a:r>
              <a:rPr lang="en-US" sz="2000" kern="0" dirty="0">
                <a:solidFill>
                  <a:prstClr val="black"/>
                </a:solidFill>
                <a:ea typeface="ＭＳ Ｐゴシック" pitchFamily="34" charset="-128"/>
              </a:rPr>
              <a:t>Where the device is located and who has control of the device</a:t>
            </a:r>
          </a:p>
          <a:p>
            <a:pPr marL="1714500" lvl="3" indent="-342900" fontAlgn="base">
              <a:spcBef>
                <a:spcPct val="0"/>
              </a:spcBef>
              <a:spcAft>
                <a:spcPct val="0"/>
              </a:spcAft>
              <a:defRPr/>
            </a:pPr>
            <a:r>
              <a:rPr lang="en-US" sz="1800" kern="0" dirty="0">
                <a:solidFill>
                  <a:prstClr val="black"/>
                </a:solidFill>
                <a:ea typeface="ＭＳ Ｐゴシック" pitchFamily="34" charset="-128"/>
              </a:rPr>
              <a:t>If the student has control, the device must be visible at all times and may not be used for any other purpose</a:t>
            </a:r>
          </a:p>
          <a:p>
            <a:pPr marL="1257300" lvl="2" indent="-342900" fontAlgn="base">
              <a:spcBef>
                <a:spcPct val="0"/>
              </a:spcBef>
              <a:spcAft>
                <a:spcPct val="0"/>
              </a:spcAft>
              <a:defRPr/>
            </a:pPr>
            <a:r>
              <a:rPr lang="en-US" sz="2000" kern="0" dirty="0">
                <a:solidFill>
                  <a:prstClr val="black"/>
                </a:solidFill>
                <a:ea typeface="ＭＳ Ｐゴシック" pitchFamily="34" charset="-128"/>
              </a:rPr>
              <a:t>Procedures for if/when the device alerts and what action is necessary</a:t>
            </a:r>
          </a:p>
          <a:p>
            <a:pPr marL="800100" lvl="1" indent="-342900" fontAlgn="base">
              <a:spcBef>
                <a:spcPct val="0"/>
              </a:spcBef>
              <a:spcAft>
                <a:spcPct val="0"/>
              </a:spcAft>
              <a:defRPr/>
            </a:pPr>
            <a:r>
              <a:rPr lang="en-US" sz="2200" kern="0" dirty="0">
                <a:solidFill>
                  <a:prstClr val="black"/>
                </a:solidFill>
                <a:ea typeface="ＭＳ Ｐゴシック" pitchFamily="34" charset="-128"/>
              </a:rPr>
              <a:t>If student has to leave the testing environment, follow procedures for students who become </a:t>
            </a:r>
            <a:r>
              <a:rPr lang="en-US" sz="2200" kern="0" dirty="0" smtClean="0">
                <a:solidFill>
                  <a:prstClr val="black"/>
                </a:solidFill>
                <a:ea typeface="ＭＳ Ｐゴシック" pitchFamily="34" charset="-128"/>
              </a:rPr>
              <a:t>ill</a:t>
            </a:r>
            <a:endParaRPr lang="en-US" sz="2200" kern="0" dirty="0">
              <a:solidFill>
                <a:prstClr val="black"/>
              </a:solidFill>
              <a:ea typeface="ＭＳ Ｐゴシック" pitchFamily="34" charset="-128"/>
            </a:endParaRPr>
          </a:p>
        </p:txBody>
      </p:sp>
    </p:spTree>
    <p:extLst>
      <p:ext uri="{BB962C8B-B14F-4D97-AF65-F5344CB8AC3E}">
        <p14:creationId xmlns:p14="http://schemas.microsoft.com/office/powerpoint/2010/main" val="40578902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Accommodations for ELs</a:t>
            </a:r>
          </a:p>
        </p:txBody>
      </p:sp>
      <p:graphicFrame>
        <p:nvGraphicFramePr>
          <p:cNvPr id="4" name="Table 3"/>
          <p:cNvGraphicFramePr>
            <a:graphicFrameLocks noGrp="1"/>
          </p:cNvGraphicFramePr>
          <p:nvPr>
            <p:extLst>
              <p:ext uri="{D42A27DB-BD31-4B8C-83A1-F6EECF244321}">
                <p14:modId xmlns:p14="http://schemas.microsoft.com/office/powerpoint/2010/main" val="3929679870"/>
              </p:ext>
            </p:extLst>
          </p:nvPr>
        </p:nvGraphicFramePr>
        <p:xfrm>
          <a:off x="192024" y="1422106"/>
          <a:ext cx="8788400" cy="3055096"/>
        </p:xfrm>
        <a:graphic>
          <a:graphicData uri="http://schemas.openxmlformats.org/drawingml/2006/table">
            <a:tbl>
              <a:tblPr firstRow="1" bandRow="1">
                <a:tableStyleId>{073A0DAA-6AF3-43AB-8588-CEC1D06C72B9}</a:tableStyleId>
              </a:tblPr>
              <a:tblGrid>
                <a:gridCol w="8788400">
                  <a:extLst>
                    <a:ext uri="{9D8B030D-6E8A-4147-A177-3AD203B41FA5}">
                      <a16:colId xmlns:a16="http://schemas.microsoft.com/office/drawing/2014/main" xmlns="" val="20000"/>
                    </a:ext>
                  </a:extLst>
                </a:gridCol>
              </a:tblGrid>
              <a:tr h="49477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mn-lt"/>
                        </a:rPr>
                        <a:t>English Learner Accommodations </a:t>
                      </a:r>
                    </a:p>
                  </a:txBody>
                  <a:tcPr>
                    <a:solidFill>
                      <a:schemeClr val="tx2"/>
                    </a:solidFill>
                  </a:tcPr>
                </a:tc>
                <a:extLst>
                  <a:ext uri="{0D108BD9-81ED-4DB2-BD59-A6C34878D82A}">
                    <a16:rowId xmlns:a16="http://schemas.microsoft.com/office/drawing/2014/main" xmlns="" val="10000"/>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Extended</a:t>
                      </a:r>
                      <a:r>
                        <a:rPr lang="en-US" sz="1800" baseline="0" dirty="0">
                          <a:latin typeface="+mn-lt"/>
                        </a:rPr>
                        <a:t> Time</a:t>
                      </a:r>
                      <a:endParaRPr lang="en-US" sz="1800" dirty="0">
                        <a:solidFill>
                          <a:srgbClr val="000000"/>
                        </a:solidFill>
                        <a:latin typeface="+mn-lt"/>
                      </a:endParaRPr>
                    </a:p>
                  </a:txBody>
                  <a:tcPr/>
                </a:tc>
                <a:extLst>
                  <a:ext uri="{0D108BD9-81ED-4DB2-BD59-A6C34878D82A}">
                    <a16:rowId xmlns:a16="http://schemas.microsoft.com/office/drawing/2014/main" xmlns="" val="10001"/>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Word-to-Word Dictionary</a:t>
                      </a:r>
                      <a:endParaRPr lang="en-US" sz="1800" dirty="0">
                        <a:solidFill>
                          <a:srgbClr val="000000"/>
                        </a:solidFill>
                        <a:latin typeface="+mn-lt"/>
                      </a:endParaRPr>
                    </a:p>
                  </a:txBody>
                  <a:tcPr/>
                </a:tc>
                <a:extLst>
                  <a:ext uri="{0D108BD9-81ED-4DB2-BD59-A6C34878D82A}">
                    <a16:rowId xmlns:a16="http://schemas.microsoft.com/office/drawing/2014/main" xmlns="" val="10002"/>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Admin</a:t>
                      </a:r>
                      <a:r>
                        <a:rPr lang="en-US" sz="1800" baseline="0" dirty="0">
                          <a:latin typeface="+mn-lt"/>
                        </a:rPr>
                        <a:t> (SAY)</a:t>
                      </a:r>
                      <a:r>
                        <a:rPr lang="en-US" sz="1800" dirty="0">
                          <a:latin typeface="+mn-lt"/>
                        </a:rPr>
                        <a:t> Directions Read Aloud, Clarified, and Repeated</a:t>
                      </a:r>
                      <a:r>
                        <a:rPr lang="en-US" sz="1800" baseline="0" dirty="0">
                          <a:latin typeface="+mn-lt"/>
                        </a:rPr>
                        <a:t> in Native Language</a:t>
                      </a:r>
                      <a:endParaRPr lang="en-US" sz="1800" dirty="0">
                        <a:solidFill>
                          <a:srgbClr val="000000"/>
                        </a:solidFill>
                        <a:latin typeface="+mn-lt"/>
                      </a:endParaRPr>
                    </a:p>
                  </a:txBody>
                  <a:tcPr/>
                </a:tc>
                <a:extLst>
                  <a:ext uri="{0D108BD9-81ED-4DB2-BD59-A6C34878D82A}">
                    <a16:rowId xmlns:a16="http://schemas.microsoft.com/office/drawing/2014/main" xmlns="" val="10003"/>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Spanish Transadaptation -</a:t>
                      </a:r>
                      <a:r>
                        <a:rPr lang="en-US" sz="1800" baseline="0" dirty="0">
                          <a:latin typeface="+mn-lt"/>
                        </a:rPr>
                        <a:t> </a:t>
                      </a:r>
                      <a:r>
                        <a:rPr lang="en-US" sz="1800" dirty="0">
                          <a:latin typeface="+mn-lt"/>
                        </a:rPr>
                        <a:t>Math, Science, Social</a:t>
                      </a:r>
                      <a:r>
                        <a:rPr lang="en-US" sz="1800" baseline="0" dirty="0">
                          <a:latin typeface="+mn-lt"/>
                        </a:rPr>
                        <a:t> Studies</a:t>
                      </a:r>
                      <a:endParaRPr lang="en-US" sz="1800" dirty="0">
                        <a:solidFill>
                          <a:srgbClr val="000000"/>
                        </a:solidFill>
                        <a:latin typeface="+mn-lt"/>
                      </a:endParaRPr>
                    </a:p>
                  </a:txBody>
                  <a:tcPr/>
                </a:tc>
                <a:extLst>
                  <a:ext uri="{0D108BD9-81ED-4DB2-BD59-A6C34878D82A}">
                    <a16:rowId xmlns:a16="http://schemas.microsoft.com/office/drawing/2014/main" xmlns="" val="10004"/>
                  </a:ext>
                </a:extLst>
              </a:tr>
              <a:tr h="0">
                <a:tc>
                  <a:txBody>
                    <a:bodyPr/>
                    <a:lstStyle/>
                    <a:p>
                      <a:r>
                        <a:rPr lang="en-US" sz="1800" dirty="0">
                          <a:latin typeface="+mn-lt"/>
                        </a:rPr>
                        <a:t>CSLA in Grades 3 &amp; 4 - ELA</a:t>
                      </a:r>
                      <a:endParaRPr lang="en-US" sz="1800" dirty="0">
                        <a:solidFill>
                          <a:srgbClr val="000000"/>
                        </a:solidFill>
                        <a:latin typeface="+mn-lt"/>
                      </a:endParaRPr>
                    </a:p>
                  </a:txBody>
                  <a:tcPr/>
                </a:tc>
                <a:extLst>
                  <a:ext uri="{0D108BD9-81ED-4DB2-BD59-A6C34878D82A}">
                    <a16:rowId xmlns:a16="http://schemas.microsoft.com/office/drawing/2014/main" xmlns="" val="10005"/>
                  </a:ext>
                </a:extLst>
              </a:tr>
              <a:tr h="0">
                <a:tc>
                  <a:txBody>
                    <a:bodyPr/>
                    <a:lstStyle/>
                    <a:p>
                      <a:r>
                        <a:rPr lang="en-US" sz="1800" dirty="0">
                          <a:solidFill>
                            <a:srgbClr val="000000"/>
                          </a:solidFill>
                          <a:latin typeface="+mn-lt"/>
                        </a:rPr>
                        <a:t>Non-English Response</a:t>
                      </a:r>
                    </a:p>
                  </a:txBody>
                  <a:tcPr/>
                </a:tc>
                <a:extLst>
                  <a:ext uri="{0D108BD9-81ED-4DB2-BD59-A6C34878D82A}">
                    <a16:rowId xmlns:a16="http://schemas.microsoft.com/office/drawing/2014/main" xmlns="" val="10007"/>
                  </a:ext>
                </a:extLst>
              </a:tr>
              <a:tr h="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800" dirty="0">
                          <a:latin typeface="+mn-lt"/>
                        </a:rPr>
                        <a:t>Oral Script </a:t>
                      </a:r>
                      <a:r>
                        <a:rPr lang="en-US" sz="1800" baseline="0" dirty="0">
                          <a:latin typeface="+mn-lt"/>
                        </a:rPr>
                        <a:t>in Native Language </a:t>
                      </a:r>
                      <a:r>
                        <a:rPr lang="en-US" sz="1800" dirty="0">
                          <a:latin typeface="+mn-lt"/>
                        </a:rPr>
                        <a:t>-</a:t>
                      </a:r>
                      <a:r>
                        <a:rPr lang="en-US" sz="1800" baseline="0" dirty="0">
                          <a:latin typeface="+mn-lt"/>
                        </a:rPr>
                        <a:t> </a:t>
                      </a:r>
                      <a:r>
                        <a:rPr lang="en-US" sz="1800" dirty="0">
                          <a:latin typeface="+mn-lt"/>
                        </a:rPr>
                        <a:t>Math, Science, Social</a:t>
                      </a:r>
                      <a:r>
                        <a:rPr lang="en-US" sz="1800" baseline="0" dirty="0">
                          <a:latin typeface="+mn-lt"/>
                        </a:rPr>
                        <a:t> Studies</a:t>
                      </a:r>
                      <a:endParaRPr lang="en-US" sz="1800" dirty="0">
                        <a:solidFill>
                          <a:srgbClr val="000000"/>
                        </a:solidFill>
                        <a:latin typeface="+mn-lt"/>
                      </a:endParaRPr>
                    </a:p>
                  </a:txBody>
                  <a:tcPr/>
                </a:tc>
                <a:extLst>
                  <a:ext uri="{0D108BD9-81ED-4DB2-BD59-A6C34878D82A}">
                    <a16:rowId xmlns:a16="http://schemas.microsoft.com/office/drawing/2014/main" xmlns="" val="10008"/>
                  </a:ext>
                </a:extLst>
              </a:tr>
            </a:tbl>
          </a:graphicData>
        </a:graphic>
      </p:graphicFrame>
      <p:sp>
        <p:nvSpPr>
          <p:cNvPr id="5" name="TextBox 4"/>
          <p:cNvSpPr txBox="1"/>
          <p:nvPr/>
        </p:nvSpPr>
        <p:spPr>
          <a:xfrm>
            <a:off x="192024" y="4547063"/>
            <a:ext cx="8787219" cy="646331"/>
          </a:xfrm>
          <a:prstGeom prst="rect">
            <a:avLst/>
          </a:prstGeom>
          <a:noFill/>
        </p:spPr>
        <p:txBody>
          <a:bodyPr wrap="square" rtlCol="0">
            <a:spAutoFit/>
          </a:bodyPr>
          <a:lstStyle/>
          <a:p>
            <a:pPr fontAlgn="base">
              <a:spcBef>
                <a:spcPct val="0"/>
              </a:spcBef>
              <a:spcAft>
                <a:spcPct val="0"/>
              </a:spcAft>
            </a:pPr>
            <a:r>
              <a:rPr lang="en-US" b="1" dirty="0">
                <a:solidFill>
                  <a:srgbClr val="000000"/>
                </a:solidFill>
                <a:ea typeface="ＭＳ Ｐゴシック" pitchFamily="34" charset="-128"/>
              </a:rPr>
              <a:t>Note</a:t>
            </a:r>
            <a:r>
              <a:rPr lang="en-US" dirty="0">
                <a:solidFill>
                  <a:srgbClr val="000000"/>
                </a:solidFill>
                <a:ea typeface="ＭＳ Ｐゴシック" pitchFamily="34" charset="-128"/>
              </a:rPr>
              <a:t>: EL accommodations are not available on CSLA as the student is testing </a:t>
            </a:r>
            <a:r>
              <a:rPr lang="en-US" dirty="0" smtClean="0">
                <a:solidFill>
                  <a:srgbClr val="000000"/>
                </a:solidFill>
                <a:ea typeface="ＭＳ Ｐゴシック" pitchFamily="34" charset="-128"/>
              </a:rPr>
              <a:t>in his or her native language</a:t>
            </a:r>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31855805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Administering Language Accommodations</a:t>
            </a:r>
          </a:p>
        </p:txBody>
      </p:sp>
      <p:sp>
        <p:nvSpPr>
          <p:cNvPr id="2" name="Content Placeholder 1"/>
          <p:cNvSpPr>
            <a:spLocks noGrp="1"/>
          </p:cNvSpPr>
          <p:nvPr>
            <p:ph idx="1"/>
          </p:nvPr>
        </p:nvSpPr>
        <p:spPr/>
        <p:txBody>
          <a:bodyPr>
            <a:normAutofit lnSpcReduction="10000"/>
          </a:bodyPr>
          <a:lstStyle/>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Spanish forms - CSLA, Math, Science, Social Studies</a:t>
            </a:r>
          </a:p>
          <a:p>
            <a:pPr marL="800100" lvl="1" indent="-342900" fontAlgn="base">
              <a:spcBef>
                <a:spcPct val="0"/>
              </a:spcBef>
              <a:spcAft>
                <a:spcPct val="0"/>
              </a:spcAft>
              <a:defRPr/>
            </a:pPr>
            <a:r>
              <a:rPr lang="en-US" kern="0" dirty="0">
                <a:solidFill>
                  <a:prstClr val="black"/>
                </a:solidFill>
                <a:ea typeface="ＭＳ Ｐゴシック" pitchFamily="34" charset="-128"/>
              </a:rPr>
              <a:t>Test Administrators must be bilingual to administer assessments in Spanish</a:t>
            </a:r>
          </a:p>
          <a:p>
            <a:pPr marL="342900" indent="-342900" fontAlgn="base">
              <a:spcBef>
                <a:spcPct val="0"/>
              </a:spcBef>
              <a:spcAft>
                <a:spcPct val="0"/>
              </a:spcAft>
              <a:buFont typeface="Arial" panose="020B0604020202020204" pitchFamily="34" charset="0"/>
              <a:buChar char="•"/>
              <a:defRPr/>
            </a:pPr>
            <a:endParaRPr lang="en-US" sz="2000" b="1" kern="0" dirty="0">
              <a:solidFill>
                <a:prstClr val="black"/>
              </a:solidFill>
              <a:latin typeface="+mn-lt"/>
              <a:ea typeface="ＭＳ Ｐゴシック" pitchFamily="34" charset="-128"/>
            </a:endParaRPr>
          </a:p>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ELA</a:t>
            </a:r>
          </a:p>
          <a:p>
            <a:pPr marL="800100" lvl="1" indent="-342900" fontAlgn="base">
              <a:spcBef>
                <a:spcPct val="0"/>
              </a:spcBef>
              <a:spcAft>
                <a:spcPct val="0"/>
              </a:spcAft>
              <a:defRPr/>
            </a:pPr>
            <a:r>
              <a:rPr lang="en-US" kern="0" dirty="0">
                <a:solidFill>
                  <a:prstClr val="black"/>
                </a:solidFill>
                <a:ea typeface="ＭＳ Ｐゴシック" pitchFamily="34" charset="-128"/>
              </a:rPr>
              <a:t>Only SAY directions can be provided in languages other than English</a:t>
            </a:r>
          </a:p>
          <a:p>
            <a:pPr marL="800100" lvl="1" indent="-342900" fontAlgn="base">
              <a:spcBef>
                <a:spcPct val="0"/>
              </a:spcBef>
              <a:spcAft>
                <a:spcPct val="0"/>
              </a:spcAft>
              <a:defRPr/>
            </a:pPr>
            <a:r>
              <a:rPr lang="en-US" kern="0" dirty="0">
                <a:solidFill>
                  <a:prstClr val="black"/>
                </a:solidFill>
                <a:ea typeface="ＭＳ Ｐゴシック" pitchFamily="34" charset="-128"/>
              </a:rPr>
              <a:t>Auditory presentation of ELA in other languages is not allowed</a:t>
            </a:r>
          </a:p>
          <a:p>
            <a:pPr marL="342900" indent="-342900" fontAlgn="base">
              <a:spcBef>
                <a:spcPct val="0"/>
              </a:spcBef>
              <a:spcAft>
                <a:spcPct val="0"/>
              </a:spcAft>
              <a:buFont typeface="Arial" panose="020B0604020202020204" pitchFamily="34" charset="0"/>
              <a:buChar char="•"/>
              <a:defRPr/>
            </a:pPr>
            <a:endParaRPr lang="en-US" kern="0" dirty="0">
              <a:solidFill>
                <a:prstClr val="black"/>
              </a:solidFill>
              <a:latin typeface="+mn-lt"/>
              <a:ea typeface="ＭＳ Ｐゴシック" pitchFamily="34" charset="-128"/>
            </a:endParaRPr>
          </a:p>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Math, Science, and Social Studies may be translated into other languages using the provided oral script (CBT or PBT)</a:t>
            </a:r>
          </a:p>
          <a:p>
            <a:pPr marL="800100" lvl="1" indent="-342900" fontAlgn="base">
              <a:spcBef>
                <a:spcPct val="0"/>
              </a:spcBef>
              <a:spcAft>
                <a:spcPct val="0"/>
              </a:spcAft>
              <a:defRPr/>
            </a:pPr>
            <a:r>
              <a:rPr lang="en-US" kern="0" dirty="0">
                <a:solidFill>
                  <a:prstClr val="black"/>
                </a:solidFill>
                <a:ea typeface="ＭＳ Ｐゴシック" pitchFamily="34" charset="-128"/>
              </a:rPr>
              <a:t>CBT oral script is </a:t>
            </a:r>
            <a:r>
              <a:rPr lang="en-US" b="1" kern="0" dirty="0">
                <a:solidFill>
                  <a:prstClr val="black"/>
                </a:solidFill>
                <a:ea typeface="ＭＳ Ｐゴシック" pitchFamily="34" charset="-128"/>
              </a:rPr>
              <a:t>ONLY</a:t>
            </a:r>
            <a:r>
              <a:rPr lang="en-US" kern="0" dirty="0">
                <a:solidFill>
                  <a:prstClr val="black"/>
                </a:solidFill>
                <a:ea typeface="ＭＳ Ｐゴシック" pitchFamily="34" charset="-128"/>
              </a:rPr>
              <a:t> for translation</a:t>
            </a:r>
          </a:p>
          <a:p>
            <a:pPr marL="800100" lvl="1" indent="-342900" fontAlgn="base">
              <a:spcBef>
                <a:spcPct val="0"/>
              </a:spcBef>
              <a:spcAft>
                <a:spcPct val="0"/>
              </a:spcAft>
              <a:defRPr/>
            </a:pPr>
            <a:endParaRPr lang="en-US" kern="0" dirty="0">
              <a:solidFill>
                <a:prstClr val="black"/>
              </a:solidFill>
              <a:ea typeface="ＭＳ Ｐゴシック" pitchFamily="34" charset="-128"/>
            </a:endParaRPr>
          </a:p>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SAY directions are available in English and Spanish</a:t>
            </a:r>
          </a:p>
          <a:p>
            <a:pPr marL="800100" lvl="1" indent="-342900" fontAlgn="base">
              <a:spcBef>
                <a:spcPct val="0"/>
              </a:spcBef>
              <a:spcAft>
                <a:spcPct val="0"/>
              </a:spcAft>
              <a:defRPr/>
            </a:pPr>
            <a:r>
              <a:rPr lang="en-US" kern="0" dirty="0">
                <a:solidFill>
                  <a:prstClr val="black"/>
                </a:solidFill>
                <a:ea typeface="ＭＳ Ｐゴシック" pitchFamily="34" charset="-128"/>
              </a:rPr>
              <a:t>All other languages must be translated locally</a:t>
            </a:r>
          </a:p>
          <a:p>
            <a:endParaRPr lang="en-US" dirty="0">
              <a:latin typeface="+mn-lt"/>
            </a:endParaRPr>
          </a:p>
        </p:txBody>
      </p:sp>
    </p:spTree>
    <p:extLst>
      <p:ext uri="{BB962C8B-B14F-4D97-AF65-F5344CB8AC3E}">
        <p14:creationId xmlns:p14="http://schemas.microsoft.com/office/powerpoint/2010/main" val="2669979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Non-English Responses</a:t>
            </a:r>
          </a:p>
        </p:txBody>
      </p:sp>
      <p:sp>
        <p:nvSpPr>
          <p:cNvPr id="2" name="Content Placeholder 1"/>
          <p:cNvSpPr>
            <a:spLocks noGrp="1"/>
          </p:cNvSpPr>
          <p:nvPr>
            <p:ph idx="1"/>
          </p:nvPr>
        </p:nvSpPr>
        <p:spPr/>
        <p:txBody>
          <a:bodyPr>
            <a:normAutofit fontScale="92500" lnSpcReduction="20000"/>
          </a:bodyPr>
          <a:lstStyle/>
          <a:p>
            <a:pPr marL="342900" indent="-342900" fontAlgn="base">
              <a:spcBef>
                <a:spcPct val="0"/>
              </a:spcBef>
              <a:spcAft>
                <a:spcPct val="0"/>
              </a:spcAft>
              <a:buFont typeface="Arial" panose="020B0604020202020204" pitchFamily="34" charset="0"/>
              <a:buChar char="•"/>
              <a:defRPr/>
            </a:pPr>
            <a:r>
              <a:rPr lang="en-US" kern="0" dirty="0">
                <a:solidFill>
                  <a:prstClr val="black"/>
                </a:solidFill>
                <a:latin typeface="+mn-lt"/>
                <a:ea typeface="ＭＳ Ｐゴシック" pitchFamily="34" charset="-128"/>
              </a:rPr>
              <a:t>Indicate in PNP (through UI or file)</a:t>
            </a:r>
          </a:p>
          <a:p>
            <a:pPr marL="800100" lvl="1" indent="-342900" fontAlgn="base">
              <a:spcBef>
                <a:spcPct val="0"/>
              </a:spcBef>
              <a:spcAft>
                <a:spcPct val="0"/>
              </a:spcAft>
              <a:defRPr/>
            </a:pPr>
            <a:r>
              <a:rPr lang="en-US" sz="2400" kern="0" dirty="0">
                <a:solidFill>
                  <a:prstClr val="black"/>
                </a:solidFill>
                <a:ea typeface="ＭＳ Ｐゴシック" pitchFamily="34" charset="-128"/>
              </a:rPr>
              <a:t>Non-English Response</a:t>
            </a:r>
          </a:p>
          <a:p>
            <a:pPr marL="1257300" lvl="2" indent="-342900" fontAlgn="base">
              <a:spcBef>
                <a:spcPct val="0"/>
              </a:spcBef>
              <a:spcAft>
                <a:spcPct val="0"/>
              </a:spcAft>
              <a:defRPr/>
            </a:pPr>
            <a:r>
              <a:rPr lang="en-US" sz="2000" kern="0" dirty="0">
                <a:solidFill>
                  <a:prstClr val="black"/>
                </a:solidFill>
                <a:ea typeface="ＭＳ Ｐゴシック" pitchFamily="34" charset="-128"/>
              </a:rPr>
              <a:t>01 = Spanish – Written</a:t>
            </a:r>
          </a:p>
          <a:p>
            <a:pPr marL="1257300" lvl="2" indent="-342900" fontAlgn="base">
              <a:spcBef>
                <a:spcPct val="0"/>
              </a:spcBef>
              <a:spcAft>
                <a:spcPct val="0"/>
              </a:spcAft>
              <a:defRPr/>
            </a:pPr>
            <a:r>
              <a:rPr lang="en-US" sz="2000" kern="0" dirty="0">
                <a:solidFill>
                  <a:prstClr val="black"/>
                </a:solidFill>
                <a:ea typeface="ＭＳ Ｐゴシック" pitchFamily="34" charset="-128"/>
              </a:rPr>
              <a:t>02 = Spanish – Oral (Scribe Only)</a:t>
            </a:r>
          </a:p>
          <a:p>
            <a:pPr marL="1257300" lvl="2" indent="-342900" fontAlgn="base">
              <a:spcBef>
                <a:spcPct val="0"/>
              </a:spcBef>
              <a:spcAft>
                <a:spcPct val="0"/>
              </a:spcAft>
              <a:defRPr/>
            </a:pPr>
            <a:r>
              <a:rPr lang="en-US" sz="2000" kern="0" dirty="0">
                <a:solidFill>
                  <a:prstClr val="black"/>
                </a:solidFill>
                <a:ea typeface="ＭＳ Ｐゴシック" pitchFamily="34" charset="-128"/>
              </a:rPr>
              <a:t>03 = Lang other than </a:t>
            </a:r>
            <a:r>
              <a:rPr lang="en-US" sz="2000" kern="0" dirty="0" err="1">
                <a:solidFill>
                  <a:prstClr val="black"/>
                </a:solidFill>
                <a:ea typeface="ＭＳ Ｐゴシック" pitchFamily="34" charset="-128"/>
              </a:rPr>
              <a:t>Eng</a:t>
            </a:r>
            <a:r>
              <a:rPr lang="en-US" sz="2000" kern="0" dirty="0">
                <a:solidFill>
                  <a:prstClr val="black"/>
                </a:solidFill>
                <a:ea typeface="ＭＳ Ｐゴシック" pitchFamily="34" charset="-128"/>
              </a:rPr>
              <a:t>/Spa – Written (Transcription)</a:t>
            </a:r>
          </a:p>
          <a:p>
            <a:pPr marL="1257300" lvl="2" indent="-342900" fontAlgn="base">
              <a:spcBef>
                <a:spcPct val="0"/>
              </a:spcBef>
              <a:spcAft>
                <a:spcPct val="0"/>
              </a:spcAft>
              <a:defRPr/>
            </a:pPr>
            <a:r>
              <a:rPr lang="en-US" sz="2000" kern="0" dirty="0">
                <a:solidFill>
                  <a:prstClr val="black"/>
                </a:solidFill>
                <a:ea typeface="ＭＳ Ｐゴシック" pitchFamily="34" charset="-128"/>
              </a:rPr>
              <a:t>04 = Lang other than </a:t>
            </a:r>
            <a:r>
              <a:rPr lang="en-US" sz="2000" kern="0" dirty="0" err="1">
                <a:solidFill>
                  <a:prstClr val="black"/>
                </a:solidFill>
                <a:ea typeface="ＭＳ Ｐゴシック" pitchFamily="34" charset="-128"/>
              </a:rPr>
              <a:t>Eng</a:t>
            </a:r>
            <a:r>
              <a:rPr lang="en-US" sz="2000" kern="0" dirty="0">
                <a:solidFill>
                  <a:prstClr val="black"/>
                </a:solidFill>
                <a:ea typeface="ＭＳ Ｐゴシック" pitchFamily="34" charset="-128"/>
              </a:rPr>
              <a:t>/Spa – Oral (Scribe and Transcription)</a:t>
            </a:r>
          </a:p>
          <a:p>
            <a:pPr fontAlgn="base">
              <a:spcBef>
                <a:spcPct val="0"/>
              </a:spcBef>
              <a:spcAft>
                <a:spcPct val="0"/>
              </a:spcAft>
              <a:defRPr/>
            </a:pPr>
            <a:endParaRPr lang="en-US" kern="0" dirty="0">
              <a:solidFill>
                <a:prstClr val="black"/>
              </a:solidFill>
              <a:latin typeface="+mn-lt"/>
              <a:ea typeface="ＭＳ Ｐゴシック" pitchFamily="34" charset="-128"/>
            </a:endParaRPr>
          </a:p>
          <a:p>
            <a:pPr marL="742950" lvl="1" indent="-285750" fontAlgn="base">
              <a:spcBef>
                <a:spcPct val="0"/>
              </a:spcBef>
              <a:spcAft>
                <a:spcPct val="0"/>
              </a:spcAft>
              <a:defRPr/>
            </a:pPr>
            <a:r>
              <a:rPr lang="en-US" sz="2400" kern="0" dirty="0">
                <a:solidFill>
                  <a:prstClr val="black"/>
                </a:solidFill>
                <a:ea typeface="ＭＳ Ｐゴシック" pitchFamily="34" charset="-128"/>
              </a:rPr>
              <a:t>Math, Science, and Social Studies</a:t>
            </a:r>
          </a:p>
          <a:p>
            <a:pPr marL="1200150" lvl="2" indent="-285750" fontAlgn="base">
              <a:spcBef>
                <a:spcPct val="0"/>
              </a:spcBef>
              <a:spcAft>
                <a:spcPct val="0"/>
              </a:spcAft>
              <a:defRPr/>
            </a:pPr>
            <a:r>
              <a:rPr lang="en-US" sz="2000" kern="0" dirty="0">
                <a:solidFill>
                  <a:prstClr val="black"/>
                </a:solidFill>
                <a:ea typeface="ＭＳ Ｐゴシック" pitchFamily="34" charset="-128"/>
              </a:rPr>
              <a:t>If Spanish responses are identified, they will be scored by a Spanish speaking scorer </a:t>
            </a:r>
          </a:p>
          <a:p>
            <a:pPr marL="1200150" lvl="2" indent="-285750" fontAlgn="base">
              <a:spcBef>
                <a:spcPct val="0"/>
              </a:spcBef>
              <a:spcAft>
                <a:spcPct val="0"/>
              </a:spcAft>
              <a:defRPr/>
            </a:pPr>
            <a:r>
              <a:rPr lang="en-US" sz="2000" kern="0" dirty="0">
                <a:solidFill>
                  <a:prstClr val="black"/>
                </a:solidFill>
                <a:ea typeface="ＭＳ Ｐゴシック" pitchFamily="34" charset="-128"/>
              </a:rPr>
              <a:t>If student responds in a language other than English or Spanish, responses must be locally translated and transcribed for scoring</a:t>
            </a:r>
          </a:p>
          <a:p>
            <a:pPr marL="1200150" lvl="2" indent="-285750" fontAlgn="base">
              <a:spcBef>
                <a:spcPct val="0"/>
              </a:spcBef>
              <a:spcAft>
                <a:spcPct val="0"/>
              </a:spcAft>
              <a:defRPr/>
            </a:pPr>
            <a:endParaRPr lang="en-US" sz="2400" kern="0" dirty="0">
              <a:solidFill>
                <a:prstClr val="black"/>
              </a:solidFill>
              <a:ea typeface="ＭＳ Ｐゴシック" pitchFamily="34" charset="-128"/>
            </a:endParaRPr>
          </a:p>
          <a:p>
            <a:pPr marL="742950" lvl="1" indent="-285750" fontAlgn="base">
              <a:spcBef>
                <a:spcPct val="0"/>
              </a:spcBef>
              <a:spcAft>
                <a:spcPct val="0"/>
              </a:spcAft>
              <a:defRPr/>
            </a:pPr>
            <a:r>
              <a:rPr lang="en-US" sz="2400" kern="0" dirty="0">
                <a:solidFill>
                  <a:prstClr val="black"/>
                </a:solidFill>
                <a:ea typeface="ＭＳ Ｐゴシック" pitchFamily="34" charset="-128"/>
              </a:rPr>
              <a:t>ELA and CSLA</a:t>
            </a:r>
          </a:p>
          <a:p>
            <a:pPr marL="1200150" lvl="2" indent="-285750" fontAlgn="base">
              <a:spcBef>
                <a:spcPct val="0"/>
              </a:spcBef>
              <a:spcAft>
                <a:spcPct val="0"/>
              </a:spcAft>
              <a:defRPr/>
            </a:pPr>
            <a:r>
              <a:rPr lang="en-US" sz="2000" kern="0" dirty="0">
                <a:solidFill>
                  <a:prstClr val="black"/>
                </a:solidFill>
                <a:ea typeface="ＭＳ Ｐゴシック" pitchFamily="34" charset="-128"/>
              </a:rPr>
              <a:t>On ELA, only English responses will be scored</a:t>
            </a:r>
          </a:p>
          <a:p>
            <a:pPr marL="1200150" lvl="2" indent="-285750" fontAlgn="base">
              <a:spcBef>
                <a:spcPct val="0"/>
              </a:spcBef>
              <a:spcAft>
                <a:spcPct val="0"/>
              </a:spcAft>
              <a:defRPr/>
            </a:pPr>
            <a:r>
              <a:rPr lang="en-US" sz="2000" kern="0" dirty="0">
                <a:solidFill>
                  <a:prstClr val="black"/>
                </a:solidFill>
                <a:ea typeface="ＭＳ Ｐゴシック" pitchFamily="34" charset="-128"/>
              </a:rPr>
              <a:t>On CSLA, only Spanish responses will be scored</a:t>
            </a:r>
          </a:p>
          <a:p>
            <a:pPr marL="1200150" lvl="2" indent="-285750" fontAlgn="base">
              <a:spcBef>
                <a:spcPct val="0"/>
              </a:spcBef>
              <a:spcAft>
                <a:spcPct val="0"/>
              </a:spcAft>
              <a:defRPr/>
            </a:pPr>
            <a:r>
              <a:rPr lang="en-US" sz="2000" kern="0" dirty="0">
                <a:solidFill>
                  <a:prstClr val="black"/>
                </a:solidFill>
                <a:ea typeface="ＭＳ Ｐゴシック" pitchFamily="34" charset="-128"/>
              </a:rPr>
              <a:t>Student responses on ELA </a:t>
            </a:r>
            <a:r>
              <a:rPr lang="en-US" sz="2000" b="1" kern="0" dirty="0">
                <a:solidFill>
                  <a:prstClr val="black"/>
                </a:solidFill>
                <a:ea typeface="ＭＳ Ｐゴシック" pitchFamily="34" charset="-128"/>
              </a:rPr>
              <a:t>cannot</a:t>
            </a:r>
            <a:r>
              <a:rPr lang="en-US" sz="2000" kern="0" dirty="0">
                <a:solidFill>
                  <a:prstClr val="black"/>
                </a:solidFill>
                <a:ea typeface="ＭＳ Ｐゴシック" pitchFamily="34" charset="-128"/>
              </a:rPr>
              <a:t> be </a:t>
            </a:r>
            <a:r>
              <a:rPr lang="en-US" sz="2000" kern="0" dirty="0" smtClean="0">
                <a:solidFill>
                  <a:prstClr val="black"/>
                </a:solidFill>
                <a:ea typeface="ＭＳ Ｐゴシック" pitchFamily="34" charset="-128"/>
              </a:rPr>
              <a:t>translated</a:t>
            </a:r>
            <a:endParaRPr lang="en-US" sz="2000" kern="0" dirty="0">
              <a:solidFill>
                <a:prstClr val="black"/>
              </a:solidFill>
              <a:ea typeface="ＭＳ Ｐゴシック" pitchFamily="34" charset="-128"/>
            </a:endParaRPr>
          </a:p>
        </p:txBody>
      </p:sp>
    </p:spTree>
    <p:extLst>
      <p:ext uri="{BB962C8B-B14F-4D97-AF65-F5344CB8AC3E}">
        <p14:creationId xmlns:p14="http://schemas.microsoft.com/office/powerpoint/2010/main" val="21569583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Transcription Guidelines</a:t>
            </a:r>
          </a:p>
        </p:txBody>
      </p:sp>
      <p:sp>
        <p:nvSpPr>
          <p:cNvPr id="2" name="Content Placeholder 1"/>
          <p:cNvSpPr>
            <a:spLocks noGrp="1"/>
          </p:cNvSpPr>
          <p:nvPr>
            <p:ph idx="1"/>
          </p:nvPr>
        </p:nvSpPr>
        <p:spPr/>
        <p:txBody>
          <a:bodyPr>
            <a:normAutofit lnSpcReduction="10000"/>
          </a:bodyPr>
          <a:lstStyle/>
          <a:p>
            <a:pPr>
              <a:defRPr/>
            </a:pPr>
            <a:r>
              <a:rPr lang="en-US" b="1" dirty="0">
                <a:solidFill>
                  <a:prstClr val="black"/>
                </a:solidFill>
                <a:latin typeface="+mn-lt"/>
              </a:rPr>
              <a:t>PBT and CBT Transcription</a:t>
            </a:r>
            <a:endParaRPr lang="en-US" b="1" strike="sngStrike" dirty="0">
              <a:solidFill>
                <a:prstClr val="black"/>
              </a:solidFill>
              <a:latin typeface="+mn-lt"/>
            </a:endParaRPr>
          </a:p>
          <a:p>
            <a:pPr marL="233363" indent="-233363">
              <a:buClr>
                <a:prstClr val="black"/>
              </a:buClr>
              <a:buFont typeface="Arial" panose="020B0604020202020204" pitchFamily="34" charset="0"/>
              <a:buChar char="•"/>
              <a:defRPr/>
            </a:pPr>
            <a:r>
              <a:rPr lang="en-US" dirty="0">
                <a:solidFill>
                  <a:prstClr val="black"/>
                </a:solidFill>
                <a:latin typeface="+mn-lt"/>
              </a:rPr>
              <a:t>At least </a:t>
            </a:r>
            <a:r>
              <a:rPr lang="en-US" b="1" dirty="0">
                <a:solidFill>
                  <a:prstClr val="black"/>
                </a:solidFill>
                <a:latin typeface="+mn-lt"/>
              </a:rPr>
              <a:t>two persons must be present </a:t>
            </a:r>
            <a:r>
              <a:rPr lang="en-US" dirty="0">
                <a:solidFill>
                  <a:prstClr val="black"/>
                </a:solidFill>
                <a:latin typeface="+mn-lt"/>
              </a:rPr>
              <a:t>during any transcription of student responses </a:t>
            </a:r>
          </a:p>
          <a:p>
            <a:pPr lvl="1">
              <a:buClr>
                <a:prstClr val="black"/>
              </a:buClr>
              <a:defRPr/>
            </a:pPr>
            <a:r>
              <a:rPr lang="en-US" dirty="0">
                <a:solidFill>
                  <a:prstClr val="black"/>
                </a:solidFill>
              </a:rPr>
              <a:t>One person to transcribe</a:t>
            </a:r>
          </a:p>
          <a:p>
            <a:pPr lvl="1">
              <a:buClr>
                <a:prstClr val="black"/>
              </a:buClr>
              <a:defRPr/>
            </a:pPr>
            <a:r>
              <a:rPr lang="en-US" dirty="0">
                <a:solidFill>
                  <a:prstClr val="black"/>
                </a:solidFill>
              </a:rPr>
              <a:t>One person to verify the transcription</a:t>
            </a:r>
          </a:p>
          <a:p>
            <a:pPr marL="233363" indent="-233363">
              <a:buClr>
                <a:prstClr val="black"/>
              </a:buClr>
              <a:buFont typeface="Arial" panose="020B0604020202020204" pitchFamily="34" charset="0"/>
              <a:buChar char="•"/>
              <a:defRPr/>
            </a:pPr>
            <a:r>
              <a:rPr lang="en-US" dirty="0">
                <a:solidFill>
                  <a:prstClr val="black"/>
                </a:solidFill>
                <a:latin typeface="+mn-lt"/>
              </a:rPr>
              <a:t>The student’s responses must be transcribed verbatim into the test </a:t>
            </a:r>
            <a:r>
              <a:rPr lang="en-US" dirty="0" smtClean="0">
                <a:solidFill>
                  <a:prstClr val="black"/>
                </a:solidFill>
                <a:latin typeface="+mn-lt"/>
              </a:rPr>
              <a:t>book or </a:t>
            </a:r>
            <a:r>
              <a:rPr lang="en-US" dirty="0">
                <a:solidFill>
                  <a:prstClr val="black"/>
                </a:solidFill>
                <a:latin typeface="+mn-lt"/>
              </a:rPr>
              <a:t>TestNav</a:t>
            </a:r>
          </a:p>
          <a:p>
            <a:pPr lvl="1">
              <a:buClr>
                <a:prstClr val="black"/>
              </a:buClr>
              <a:defRPr/>
            </a:pPr>
            <a:r>
              <a:rPr lang="en-US" dirty="0">
                <a:solidFill>
                  <a:prstClr val="black"/>
                </a:solidFill>
              </a:rPr>
              <a:t>Note for braille transcription: Only a braille certified Test Administrator may transcribe student responses</a:t>
            </a:r>
          </a:p>
          <a:p>
            <a:pPr marL="233363" indent="-233363">
              <a:buClr>
                <a:prstClr val="black"/>
              </a:buClr>
              <a:buFont typeface="Arial" panose="020B0604020202020204" pitchFamily="34" charset="0"/>
              <a:buChar char="•"/>
              <a:defRPr/>
            </a:pPr>
            <a:r>
              <a:rPr lang="en-US" dirty="0">
                <a:solidFill>
                  <a:prstClr val="black"/>
                </a:solidFill>
                <a:latin typeface="+mn-lt"/>
              </a:rPr>
              <a:t>After transcription, shred any responses printed from an assistive technology device</a:t>
            </a:r>
          </a:p>
          <a:p>
            <a:pPr lvl="1">
              <a:buClr>
                <a:prstClr val="black"/>
              </a:buClr>
              <a:defRPr/>
            </a:pPr>
            <a:r>
              <a:rPr lang="en-US" dirty="0">
                <a:solidFill>
                  <a:prstClr val="black"/>
                </a:solidFill>
              </a:rPr>
              <a:t>Complete the </a:t>
            </a:r>
            <a:r>
              <a:rPr lang="en-US" i="1" dirty="0">
                <a:solidFill>
                  <a:prstClr val="black"/>
                </a:solidFill>
              </a:rPr>
              <a:t>Verification of Removal of Saved Data </a:t>
            </a:r>
            <a:r>
              <a:rPr lang="en-US" dirty="0" smtClean="0">
                <a:solidFill>
                  <a:prstClr val="black"/>
                </a:solidFill>
              </a:rPr>
              <a:t>form</a:t>
            </a:r>
            <a:endParaRPr lang="en-US" dirty="0">
              <a:solidFill>
                <a:prstClr val="black"/>
              </a:solidFill>
            </a:endParaRPr>
          </a:p>
        </p:txBody>
      </p:sp>
    </p:spTree>
    <p:extLst>
      <p:ext uri="{BB962C8B-B14F-4D97-AF65-F5344CB8AC3E}">
        <p14:creationId xmlns:p14="http://schemas.microsoft.com/office/powerpoint/2010/main" val="2585593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Transcription Guidelines</a:t>
            </a:r>
          </a:p>
        </p:txBody>
      </p:sp>
      <p:sp>
        <p:nvSpPr>
          <p:cNvPr id="2" name="Content Placeholder 1"/>
          <p:cNvSpPr>
            <a:spLocks noGrp="1"/>
          </p:cNvSpPr>
          <p:nvPr>
            <p:ph idx="1"/>
          </p:nvPr>
        </p:nvSpPr>
        <p:spPr/>
        <p:txBody>
          <a:bodyPr>
            <a:noAutofit/>
          </a:bodyPr>
          <a:lstStyle/>
          <a:p>
            <a:pPr>
              <a:buClr>
                <a:prstClr val="black"/>
              </a:buClr>
              <a:defRPr/>
            </a:pPr>
            <a:r>
              <a:rPr lang="en-US" sz="2000" b="1" dirty="0">
                <a:solidFill>
                  <a:prstClr val="black"/>
                </a:solidFill>
                <a:latin typeface="+mn-lt"/>
              </a:rPr>
              <a:t>CBT Transcription</a:t>
            </a:r>
          </a:p>
          <a:p>
            <a:pPr marL="233363" indent="-233363">
              <a:buClr>
                <a:prstClr val="black"/>
              </a:buClr>
              <a:buFont typeface="Arial" panose="020B0604020202020204" pitchFamily="34" charset="0"/>
              <a:buChar char="•"/>
              <a:defRPr/>
            </a:pPr>
            <a:r>
              <a:rPr lang="en-US" sz="1800" dirty="0">
                <a:solidFill>
                  <a:prstClr val="black"/>
                </a:solidFill>
                <a:latin typeface="+mn-lt"/>
              </a:rPr>
              <a:t>Student:</a:t>
            </a:r>
          </a:p>
          <a:p>
            <a:pPr lvl="1">
              <a:spcBef>
                <a:spcPts val="0"/>
              </a:spcBef>
              <a:buClr>
                <a:prstClr val="black"/>
              </a:buClr>
              <a:defRPr/>
            </a:pPr>
            <a:r>
              <a:rPr lang="en-US" sz="1800" dirty="0">
                <a:solidFill>
                  <a:prstClr val="black"/>
                </a:solidFill>
              </a:rPr>
              <a:t>Responds to constructed response (CR) questions on their assistive device</a:t>
            </a:r>
          </a:p>
          <a:p>
            <a:pPr lvl="2">
              <a:spcBef>
                <a:spcPts val="0"/>
              </a:spcBef>
              <a:buClr>
                <a:prstClr val="black"/>
              </a:buClr>
              <a:defRPr/>
            </a:pPr>
            <a:r>
              <a:rPr lang="en-US" dirty="0">
                <a:solidFill>
                  <a:prstClr val="black"/>
                </a:solidFill>
              </a:rPr>
              <a:t>Student may respond to selected response items in TestNav</a:t>
            </a:r>
          </a:p>
          <a:p>
            <a:pPr lvl="2">
              <a:spcBef>
                <a:spcPts val="0"/>
              </a:spcBef>
              <a:buClr>
                <a:prstClr val="black"/>
              </a:buClr>
              <a:defRPr/>
            </a:pPr>
            <a:r>
              <a:rPr lang="en-US" dirty="0">
                <a:solidFill>
                  <a:prstClr val="black"/>
                </a:solidFill>
              </a:rPr>
              <a:t>Device with saved responses is secure until student responses are removed </a:t>
            </a:r>
          </a:p>
          <a:p>
            <a:pPr lvl="1">
              <a:spcBef>
                <a:spcPts val="0"/>
              </a:spcBef>
              <a:buClr>
                <a:prstClr val="black"/>
              </a:buClr>
              <a:defRPr/>
            </a:pPr>
            <a:r>
              <a:rPr lang="en-US" sz="1800" b="1" i="1" dirty="0">
                <a:solidFill>
                  <a:prstClr val="black"/>
                </a:solidFill>
              </a:rPr>
              <a:t>Exits</a:t>
            </a:r>
            <a:r>
              <a:rPr lang="en-US" sz="1800" dirty="0">
                <a:solidFill>
                  <a:prstClr val="black"/>
                </a:solidFill>
              </a:rPr>
              <a:t> the unit, but the student should </a:t>
            </a:r>
            <a:r>
              <a:rPr lang="en-US" sz="1800" u="sng" dirty="0">
                <a:solidFill>
                  <a:prstClr val="black"/>
                </a:solidFill>
              </a:rPr>
              <a:t>not</a:t>
            </a:r>
            <a:r>
              <a:rPr lang="en-US" sz="1800" dirty="0">
                <a:solidFill>
                  <a:prstClr val="black"/>
                </a:solidFill>
              </a:rPr>
              <a:t> </a:t>
            </a:r>
            <a:r>
              <a:rPr lang="en-US" sz="1800" b="1" i="1" dirty="0">
                <a:solidFill>
                  <a:prstClr val="black"/>
                </a:solidFill>
              </a:rPr>
              <a:t>submit</a:t>
            </a:r>
            <a:r>
              <a:rPr lang="en-US" sz="1800" dirty="0">
                <a:solidFill>
                  <a:prstClr val="black"/>
                </a:solidFill>
              </a:rPr>
              <a:t> the unit</a:t>
            </a:r>
          </a:p>
          <a:p>
            <a:pPr lvl="2">
              <a:spcBef>
                <a:spcPts val="0"/>
              </a:spcBef>
              <a:buClr>
                <a:prstClr val="black"/>
              </a:buClr>
              <a:defRPr/>
            </a:pPr>
            <a:r>
              <a:rPr lang="en-US" dirty="0">
                <a:solidFill>
                  <a:prstClr val="black"/>
                </a:solidFill>
              </a:rPr>
              <a:t>Student responses to CR questions should be entered into TestNav by the Test Administrator </a:t>
            </a:r>
            <a:r>
              <a:rPr lang="en-US" b="1" dirty="0">
                <a:solidFill>
                  <a:prstClr val="black"/>
                </a:solidFill>
              </a:rPr>
              <a:t>before</a:t>
            </a:r>
            <a:r>
              <a:rPr lang="en-US" i="1" dirty="0">
                <a:solidFill>
                  <a:prstClr val="black"/>
                </a:solidFill>
              </a:rPr>
              <a:t> </a:t>
            </a:r>
            <a:r>
              <a:rPr lang="en-US" dirty="0">
                <a:solidFill>
                  <a:prstClr val="black"/>
                </a:solidFill>
              </a:rPr>
              <a:t>the next unit</a:t>
            </a:r>
          </a:p>
          <a:p>
            <a:pPr marL="233363" indent="-233363">
              <a:buClr>
                <a:prstClr val="black"/>
              </a:buClr>
              <a:buFont typeface="Arial" panose="020B0604020202020204" pitchFamily="34" charset="0"/>
              <a:buChar char="•"/>
              <a:defRPr/>
            </a:pPr>
            <a:r>
              <a:rPr lang="en-US" sz="1800" dirty="0">
                <a:solidFill>
                  <a:prstClr val="black"/>
                </a:solidFill>
                <a:latin typeface="+mn-lt"/>
              </a:rPr>
              <a:t>Transcriber:</a:t>
            </a:r>
          </a:p>
          <a:p>
            <a:pPr lvl="1">
              <a:spcBef>
                <a:spcPts val="0"/>
              </a:spcBef>
              <a:buClr>
                <a:prstClr val="black"/>
              </a:buClr>
              <a:defRPr/>
            </a:pPr>
            <a:r>
              <a:rPr lang="en-US" sz="1800" dirty="0">
                <a:solidFill>
                  <a:prstClr val="black"/>
                </a:solidFill>
              </a:rPr>
              <a:t>Resumes the student’s test in PAnext</a:t>
            </a:r>
          </a:p>
          <a:p>
            <a:pPr lvl="1">
              <a:spcBef>
                <a:spcPts val="0"/>
              </a:spcBef>
              <a:buClr>
                <a:prstClr val="black"/>
              </a:buClr>
              <a:defRPr/>
            </a:pPr>
            <a:r>
              <a:rPr lang="en-US" sz="1800" dirty="0">
                <a:solidFill>
                  <a:prstClr val="black"/>
                </a:solidFill>
              </a:rPr>
              <a:t>Logs-in as the student and transcribes the CR responses</a:t>
            </a:r>
          </a:p>
          <a:p>
            <a:pPr lvl="1">
              <a:spcBef>
                <a:spcPts val="0"/>
              </a:spcBef>
              <a:buClr>
                <a:prstClr val="black"/>
              </a:buClr>
              <a:defRPr/>
            </a:pPr>
            <a:r>
              <a:rPr lang="en-US" sz="1800" dirty="0">
                <a:solidFill>
                  <a:prstClr val="black"/>
                </a:solidFill>
              </a:rPr>
              <a:t>Submits responses for the transcribed unit</a:t>
            </a:r>
          </a:p>
          <a:p>
            <a:pPr marL="233363" indent="-233363">
              <a:buClr>
                <a:prstClr val="black"/>
              </a:buClr>
              <a:buFont typeface="Arial" panose="020B0604020202020204" pitchFamily="34" charset="0"/>
              <a:buChar char="•"/>
              <a:defRPr/>
            </a:pPr>
            <a:r>
              <a:rPr lang="en-US" sz="1800" dirty="0">
                <a:solidFill>
                  <a:prstClr val="black"/>
                </a:solidFill>
                <a:latin typeface="+mn-lt"/>
              </a:rPr>
              <a:t>Student continues testing in the next unit</a:t>
            </a:r>
          </a:p>
          <a:p>
            <a:pPr>
              <a:buClr>
                <a:prstClr val="black"/>
              </a:buClr>
              <a:defRPr/>
            </a:pPr>
            <a:r>
              <a:rPr lang="en-US" sz="1800" b="1" dirty="0" smtClean="0">
                <a:solidFill>
                  <a:prstClr val="black"/>
                </a:solidFill>
                <a:latin typeface="+mn-lt"/>
              </a:rPr>
              <a:t>Note</a:t>
            </a:r>
            <a:r>
              <a:rPr lang="en-US" sz="1800" dirty="0">
                <a:solidFill>
                  <a:prstClr val="black"/>
                </a:solidFill>
                <a:latin typeface="+mn-lt"/>
              </a:rPr>
              <a:t>: Because units cannot be administered out of order, transcription must take place before the student can take the next unit</a:t>
            </a:r>
          </a:p>
          <a:p>
            <a:endParaRPr lang="en-US" sz="2800" dirty="0">
              <a:latin typeface="+mn-lt"/>
            </a:endParaRPr>
          </a:p>
        </p:txBody>
      </p:sp>
    </p:spTree>
    <p:extLst>
      <p:ext uri="{BB962C8B-B14F-4D97-AF65-F5344CB8AC3E}">
        <p14:creationId xmlns:p14="http://schemas.microsoft.com/office/powerpoint/2010/main" val="818061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Prior Access to Secure Test Materials</a:t>
            </a:r>
          </a:p>
        </p:txBody>
      </p:sp>
      <p:sp>
        <p:nvSpPr>
          <p:cNvPr id="2" name="Content Placeholder 1"/>
          <p:cNvSpPr>
            <a:spLocks noGrp="1"/>
          </p:cNvSpPr>
          <p:nvPr>
            <p:ph idx="1"/>
          </p:nvPr>
        </p:nvSpPr>
        <p:spPr>
          <a:xfrm>
            <a:off x="628650" y="1463039"/>
            <a:ext cx="7886700" cy="4835123"/>
          </a:xfrm>
        </p:spPr>
        <p:txBody>
          <a:bodyPr>
            <a:normAutofit fontScale="55000" lnSpcReduction="20000"/>
          </a:bodyPr>
          <a:lstStyle/>
          <a:p>
            <a:pPr marL="457200" indent="-457200">
              <a:lnSpc>
                <a:spcPct val="120000"/>
              </a:lnSpc>
              <a:buFont typeface="Arial" panose="020B0604020202020204" pitchFamily="34" charset="0"/>
              <a:buChar char="•"/>
              <a:defRPr/>
            </a:pPr>
            <a:r>
              <a:rPr lang="en-US" sz="3500" dirty="0">
                <a:solidFill>
                  <a:sysClr val="windowText" lastClr="000000"/>
                </a:solidFill>
                <a:latin typeface="+mn-lt"/>
              </a:rPr>
              <a:t>Prior access must be supervised by the SAC</a:t>
            </a:r>
          </a:p>
          <a:p>
            <a:pPr marL="457200" indent="-457200">
              <a:lnSpc>
                <a:spcPct val="120000"/>
              </a:lnSpc>
              <a:buFont typeface="Arial" panose="020B0604020202020204" pitchFamily="34" charset="0"/>
              <a:buChar char="•"/>
              <a:defRPr/>
            </a:pPr>
            <a:r>
              <a:rPr lang="en-US" sz="3500" dirty="0">
                <a:solidFill>
                  <a:sysClr val="windowText" lastClr="000000"/>
                </a:solidFill>
                <a:latin typeface="+mn-lt"/>
              </a:rPr>
              <a:t>Access to test questions and test materials prior to testing is limited to the following: </a:t>
            </a:r>
          </a:p>
          <a:p>
            <a:pPr marL="914400" lvl="1" indent="-457200">
              <a:lnSpc>
                <a:spcPct val="120000"/>
              </a:lnSpc>
              <a:defRPr/>
            </a:pPr>
            <a:r>
              <a:rPr lang="en-US" sz="3200" dirty="0">
                <a:solidFill>
                  <a:sysClr val="windowText" lastClr="000000"/>
                </a:solidFill>
              </a:rPr>
              <a:t>4 days for Auditory Presentation: Oral script for translation into language other than </a:t>
            </a:r>
            <a:r>
              <a:rPr lang="en-US" sz="3200" dirty="0" err="1">
                <a:solidFill>
                  <a:sysClr val="windowText" lastClr="000000"/>
                </a:solidFill>
              </a:rPr>
              <a:t>Eng</a:t>
            </a:r>
            <a:r>
              <a:rPr lang="en-US" sz="3200" dirty="0">
                <a:solidFill>
                  <a:sysClr val="windowText" lastClr="000000"/>
                </a:solidFill>
              </a:rPr>
              <a:t>/Spa, including sign language</a:t>
            </a:r>
          </a:p>
          <a:p>
            <a:pPr marL="914400" lvl="1" indent="-457200">
              <a:lnSpc>
                <a:spcPct val="120000"/>
              </a:lnSpc>
              <a:defRPr/>
            </a:pPr>
            <a:r>
              <a:rPr lang="en-US" sz="3200" dirty="0">
                <a:solidFill>
                  <a:sysClr val="windowText" lastClr="000000"/>
                </a:solidFill>
              </a:rPr>
              <a:t>24 hours for Auditory Presentation: Oral script in English or Spanish</a:t>
            </a:r>
          </a:p>
          <a:p>
            <a:pPr marL="1371600" lvl="2" indent="-457200">
              <a:lnSpc>
                <a:spcPct val="120000"/>
              </a:lnSpc>
              <a:defRPr/>
            </a:pPr>
            <a:r>
              <a:rPr lang="en-US" sz="3300" dirty="0">
                <a:solidFill>
                  <a:sysClr val="windowText" lastClr="000000"/>
                </a:solidFill>
              </a:rPr>
              <a:t>Paper-based testing only </a:t>
            </a:r>
          </a:p>
          <a:p>
            <a:pPr marL="914400" lvl="1" indent="-457200">
              <a:lnSpc>
                <a:spcPct val="120000"/>
              </a:lnSpc>
              <a:defRPr/>
            </a:pPr>
            <a:r>
              <a:rPr lang="en-US" sz="3200" dirty="0">
                <a:solidFill>
                  <a:sysClr val="windowText" lastClr="000000"/>
                </a:solidFill>
              </a:rPr>
              <a:t>24 hours for braille</a:t>
            </a:r>
          </a:p>
          <a:p>
            <a:pPr marL="1371600" lvl="2" indent="-457200">
              <a:lnSpc>
                <a:spcPct val="120000"/>
              </a:lnSpc>
              <a:defRPr/>
            </a:pPr>
            <a:r>
              <a:rPr lang="en-US" sz="3300" dirty="0">
                <a:solidFill>
                  <a:sysClr val="windowText" lastClr="000000"/>
                </a:solidFill>
              </a:rPr>
              <a:t>TVIs may review Teacher Notes 24 hours prior to testing</a:t>
            </a:r>
          </a:p>
          <a:p>
            <a:pPr marL="1371600" lvl="2" indent="-457200">
              <a:lnSpc>
                <a:spcPct val="120000"/>
              </a:lnSpc>
              <a:defRPr/>
            </a:pPr>
            <a:r>
              <a:rPr lang="en-US" sz="3300" dirty="0">
                <a:solidFill>
                  <a:sysClr val="windowText" lastClr="000000"/>
                </a:solidFill>
              </a:rPr>
              <a:t>TVIs may NOT review the test content</a:t>
            </a:r>
          </a:p>
          <a:p>
            <a:pPr marL="457200" indent="-457200">
              <a:lnSpc>
                <a:spcPct val="120000"/>
              </a:lnSpc>
              <a:buFont typeface="Arial" panose="020B0604020202020204" pitchFamily="34" charset="0"/>
              <a:buChar char="•"/>
              <a:defRPr/>
            </a:pPr>
            <a:r>
              <a:rPr lang="en-US" sz="3500" dirty="0">
                <a:solidFill>
                  <a:sysClr val="windowText" lastClr="000000"/>
                </a:solidFill>
                <a:latin typeface="+mn-lt"/>
              </a:rPr>
              <a:t>Test materials must be secure at all times and follow chain of custody protocols</a:t>
            </a:r>
          </a:p>
          <a:p>
            <a:pPr marL="457200" indent="-457200">
              <a:lnSpc>
                <a:spcPct val="120000"/>
              </a:lnSpc>
              <a:buFont typeface="Arial" panose="020B0604020202020204" pitchFamily="34" charset="0"/>
              <a:buChar char="•"/>
              <a:defRPr/>
            </a:pPr>
            <a:r>
              <a:rPr lang="en-US" sz="3500" dirty="0">
                <a:solidFill>
                  <a:sysClr val="windowText" lastClr="000000"/>
                </a:solidFill>
                <a:latin typeface="+mn-lt"/>
              </a:rPr>
              <a:t>Test items may not be copied or discussed</a:t>
            </a:r>
            <a:endParaRPr lang="en-US" dirty="0">
              <a:solidFill>
                <a:sysClr val="windowText" lastClr="000000"/>
              </a:solidFill>
              <a:latin typeface="+mn-lt"/>
            </a:endParaRPr>
          </a:p>
          <a:p>
            <a:endParaRPr lang="en-US" dirty="0">
              <a:latin typeface="+mn-lt"/>
            </a:endParaRPr>
          </a:p>
        </p:txBody>
      </p:sp>
    </p:spTree>
    <p:extLst>
      <p:ext uri="{BB962C8B-B14F-4D97-AF65-F5344CB8AC3E}">
        <p14:creationId xmlns:p14="http://schemas.microsoft.com/office/powerpoint/2010/main" val="30626925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Unique Accommodation Requests (UARs)</a:t>
            </a:r>
          </a:p>
        </p:txBody>
      </p:sp>
      <p:sp>
        <p:nvSpPr>
          <p:cNvPr id="2" name="Content Placeholder 1"/>
          <p:cNvSpPr>
            <a:spLocks noGrp="1"/>
          </p:cNvSpPr>
          <p:nvPr>
            <p:ph idx="1"/>
          </p:nvPr>
        </p:nvSpPr>
        <p:spPr>
          <a:xfrm>
            <a:off x="628649" y="1463040"/>
            <a:ext cx="8375391" cy="4351338"/>
          </a:xfrm>
        </p:spPr>
        <p:txBody>
          <a:bodyPr>
            <a:noAutofit/>
          </a:bodyPr>
          <a:lstStyle/>
          <a:p>
            <a:pPr marL="342900" indent="-342900">
              <a:buFont typeface="Arial" panose="020B0604020202020204" pitchFamily="34" charset="0"/>
              <a:buChar char="•"/>
            </a:pPr>
            <a:r>
              <a:rPr lang="en-US" sz="1800" dirty="0">
                <a:solidFill>
                  <a:srgbClr val="000000"/>
                </a:solidFill>
                <a:latin typeface="+mn-lt"/>
              </a:rPr>
              <a:t>A very limited number of students who meet specific criteria may qualify for unique accommodations </a:t>
            </a:r>
          </a:p>
          <a:p>
            <a:pPr marL="800100" lvl="1" indent="-342900">
              <a:spcBef>
                <a:spcPts val="0"/>
              </a:spcBef>
            </a:pPr>
            <a:r>
              <a:rPr lang="en-US" sz="1800" dirty="0">
                <a:solidFill>
                  <a:srgbClr val="000000"/>
                </a:solidFill>
              </a:rPr>
              <a:t>These accommodations might impact the construct being measured. For that reason, additional documentation is required. </a:t>
            </a:r>
          </a:p>
          <a:p>
            <a:pPr marL="800100" lvl="1" indent="-342900">
              <a:spcBef>
                <a:spcPts val="0"/>
              </a:spcBef>
            </a:pPr>
            <a:r>
              <a:rPr lang="en-US" sz="1800" dirty="0">
                <a:solidFill>
                  <a:sysClr val="windowText" lastClr="000000"/>
                </a:solidFill>
              </a:rPr>
              <a:t>Use of unique accommodations must be approved by the CDE Assessment Unit</a:t>
            </a:r>
          </a:p>
          <a:p>
            <a:pPr marL="800100" lvl="1" indent="-342900"/>
            <a:r>
              <a:rPr lang="en-US" sz="1800" b="1" dirty="0">
                <a:solidFill>
                  <a:sysClr val="windowText" lastClr="000000"/>
                </a:solidFill>
              </a:rPr>
              <a:t>UARs are due to the CDE Assessment Unit by December 15</a:t>
            </a:r>
          </a:p>
          <a:p>
            <a:pPr marL="1257300" lvl="2" indent="-342900"/>
            <a:r>
              <a:rPr lang="en-US" b="1" dirty="0">
                <a:solidFill>
                  <a:sysClr val="windowText" lastClr="000000"/>
                </a:solidFill>
              </a:rPr>
              <a:t>Email Mindy Roden </a:t>
            </a:r>
            <a:r>
              <a:rPr lang="en-US" dirty="0">
                <a:solidFill>
                  <a:srgbClr val="000000"/>
                </a:solidFill>
              </a:rPr>
              <a:t>once posted on Syncplicity</a:t>
            </a:r>
          </a:p>
          <a:p>
            <a:pPr marL="1714500" lvl="3" indent="-342900"/>
            <a:r>
              <a:rPr lang="en-US" sz="1800" dirty="0">
                <a:solidFill>
                  <a:srgbClr val="000000"/>
                </a:solidFill>
              </a:rPr>
              <a:t>Post together if submitting for multiple students</a:t>
            </a:r>
          </a:p>
          <a:p>
            <a:pPr marL="1714500" lvl="3" indent="-342900"/>
            <a:r>
              <a:rPr lang="en-US" sz="1800" dirty="0">
                <a:solidFill>
                  <a:srgbClr val="000000"/>
                </a:solidFill>
              </a:rPr>
              <a:t>Do not email the UARs, just that UARs are posted for review</a:t>
            </a:r>
            <a:endParaRPr lang="en-US" sz="1800" dirty="0">
              <a:solidFill>
                <a:sysClr val="windowText" lastClr="000000"/>
              </a:solidFill>
            </a:endParaRPr>
          </a:p>
          <a:p>
            <a:pPr marL="342900" indent="-342900">
              <a:buClr>
                <a:sysClr val="windowText" lastClr="000000"/>
              </a:buClr>
              <a:buFont typeface="Arial" panose="020B0604020202020204" pitchFamily="34" charset="0"/>
              <a:buChar char="•"/>
              <a:defRPr/>
            </a:pPr>
            <a:r>
              <a:rPr lang="en-US" sz="1800" dirty="0">
                <a:solidFill>
                  <a:sysClr val="windowText" lastClr="000000"/>
                </a:solidFill>
                <a:latin typeface="+mn-lt"/>
              </a:rPr>
              <a:t>An approved UAR is required for:</a:t>
            </a:r>
          </a:p>
          <a:p>
            <a:pPr marL="800100" lvl="1" indent="-342900">
              <a:buClr>
                <a:sysClr val="windowText" lastClr="000000"/>
              </a:buClr>
              <a:defRPr/>
            </a:pPr>
            <a:r>
              <a:rPr lang="en-US" sz="1800" dirty="0">
                <a:solidFill>
                  <a:prstClr val="black"/>
                </a:solidFill>
              </a:rPr>
              <a:t>Auditory presentation of the ELA or CSLA assessment (i.e., text-to-speech, oral script, signed presentation)</a:t>
            </a:r>
          </a:p>
          <a:p>
            <a:pPr marL="800100" lvl="1" indent="-342900">
              <a:buClr>
                <a:sysClr val="windowText" lastClr="000000"/>
              </a:buClr>
              <a:defRPr/>
            </a:pPr>
            <a:r>
              <a:rPr lang="en-US" sz="1800" dirty="0">
                <a:solidFill>
                  <a:prstClr val="black"/>
                </a:solidFill>
              </a:rPr>
              <a:t>Calculation device on the non-calculator portion of the math assessment</a:t>
            </a:r>
          </a:p>
          <a:p>
            <a:pPr marL="800100" lvl="1" indent="-342900">
              <a:buClr>
                <a:sysClr val="windowText" lastClr="000000"/>
              </a:buClr>
              <a:defRPr/>
            </a:pPr>
            <a:r>
              <a:rPr lang="en-US" sz="1800" dirty="0">
                <a:solidFill>
                  <a:prstClr val="black"/>
                </a:solidFill>
              </a:rPr>
              <a:t>Scribe on constructed response questions of the ELA or CSLA assessment</a:t>
            </a:r>
          </a:p>
          <a:p>
            <a:pPr marL="800100" lvl="1" indent="-342900">
              <a:buClr>
                <a:sysClr val="windowText" lastClr="000000"/>
              </a:buClr>
              <a:defRPr/>
            </a:pPr>
            <a:r>
              <a:rPr lang="en-US" sz="1800" dirty="0">
                <a:solidFill>
                  <a:sysClr val="windowText" lastClr="000000"/>
                </a:solidFill>
              </a:rPr>
              <a:t>Any accommodations not listed in the </a:t>
            </a:r>
            <a:r>
              <a:rPr lang="en-US" sz="1800" i="1" dirty="0">
                <a:solidFill>
                  <a:sysClr val="windowText" lastClr="000000"/>
                </a:solidFill>
              </a:rPr>
              <a:t>Procedures Manual</a:t>
            </a:r>
            <a:r>
              <a:rPr lang="en-US" sz="1800" dirty="0">
                <a:solidFill>
                  <a:sysClr val="windowText" lastClr="000000"/>
                </a:solidFill>
              </a:rPr>
              <a:t> </a:t>
            </a:r>
          </a:p>
          <a:p>
            <a:pPr marL="342900" indent="-342900">
              <a:lnSpc>
                <a:spcPct val="120000"/>
              </a:lnSpc>
              <a:buClr>
                <a:sysClr val="windowText" lastClr="000000"/>
              </a:buClr>
              <a:buFont typeface="Arial" panose="020B0604020202020204" pitchFamily="34" charset="0"/>
              <a:buChar char="•"/>
              <a:defRPr/>
            </a:pPr>
            <a:r>
              <a:rPr lang="en-US" sz="1800" dirty="0">
                <a:solidFill>
                  <a:sysClr val="windowText" lastClr="000000"/>
                </a:solidFill>
                <a:latin typeface="+mn-lt"/>
              </a:rPr>
              <a:t>UAR Guidance Documents - </a:t>
            </a:r>
            <a:r>
              <a:rPr lang="en-US" sz="1800" dirty="0">
                <a:solidFill>
                  <a:sysClr val="windowText" lastClr="000000"/>
                </a:solidFill>
                <a:latin typeface="+mn-lt"/>
                <a:hlinkClick r:id="rId2"/>
              </a:rPr>
              <a:t>http://www.cde.state.co.us/assessment/trainings</a:t>
            </a:r>
            <a:r>
              <a:rPr lang="en-US" sz="1800" dirty="0">
                <a:solidFill>
                  <a:sysClr val="windowText" lastClr="000000"/>
                </a:solidFill>
                <a:latin typeface="+mn-lt"/>
              </a:rPr>
              <a:t> </a:t>
            </a:r>
          </a:p>
        </p:txBody>
      </p:sp>
    </p:spTree>
    <p:extLst>
      <p:ext uri="{BB962C8B-B14F-4D97-AF65-F5344CB8AC3E}">
        <p14:creationId xmlns:p14="http://schemas.microsoft.com/office/powerpoint/2010/main" val="17328320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UARs</a:t>
            </a:r>
            <a:endParaRPr lang="en-US" dirty="0"/>
          </a:p>
        </p:txBody>
      </p:sp>
      <p:sp>
        <p:nvSpPr>
          <p:cNvPr id="2" name="Content Placeholder 1"/>
          <p:cNvSpPr>
            <a:spLocks noGrp="1"/>
          </p:cNvSpPr>
          <p:nvPr>
            <p:ph idx="1"/>
          </p:nvPr>
        </p:nvSpPr>
        <p:spPr/>
        <p:txBody>
          <a:bodyPr/>
          <a:lstStyle/>
          <a:p>
            <a:pPr marL="342900" indent="-342900">
              <a:buFont typeface="Arial" panose="020B0604020202020204" pitchFamily="34" charset="0"/>
              <a:buChar char="•"/>
              <a:defRPr/>
            </a:pPr>
            <a:r>
              <a:rPr lang="en-US" sz="2000" dirty="0">
                <a:solidFill>
                  <a:sysClr val="windowText" lastClr="000000"/>
                </a:solidFill>
                <a:latin typeface="+mn-lt"/>
              </a:rPr>
              <a:t>Only use the 2019 forms</a:t>
            </a:r>
          </a:p>
          <a:p>
            <a:pPr marL="342900" indent="-342900">
              <a:buFont typeface="Arial" panose="020B0604020202020204" pitchFamily="34" charset="0"/>
              <a:buChar char="•"/>
              <a:defRPr/>
            </a:pPr>
            <a:r>
              <a:rPr lang="en-US" sz="2000" dirty="0">
                <a:solidFill>
                  <a:sysClr val="windowText" lastClr="000000"/>
                </a:solidFill>
                <a:latin typeface="+mn-lt"/>
              </a:rPr>
              <a:t>All criteria within each form must be completed</a:t>
            </a:r>
          </a:p>
          <a:p>
            <a:pPr marL="800100" lvl="1" indent="-342900">
              <a:defRPr/>
            </a:pPr>
            <a:r>
              <a:rPr lang="en-US" sz="1800" dirty="0">
                <a:solidFill>
                  <a:sysClr val="windowText" lastClr="000000"/>
                </a:solidFill>
              </a:rPr>
              <a:t>Data/test results from the current school year must be included</a:t>
            </a:r>
          </a:p>
          <a:p>
            <a:pPr marL="342900" indent="-342900">
              <a:buFont typeface="Arial" panose="020B0604020202020204" pitchFamily="34" charset="0"/>
              <a:buChar char="•"/>
              <a:defRPr/>
            </a:pPr>
            <a:r>
              <a:rPr lang="en-US" sz="2000" dirty="0">
                <a:solidFill>
                  <a:sysClr val="windowText" lastClr="000000"/>
                </a:solidFill>
                <a:latin typeface="+mn-lt"/>
              </a:rPr>
              <a:t>CDE will update PAnext with the Unique Accommodation</a:t>
            </a:r>
          </a:p>
          <a:p>
            <a:pPr marL="800100" lvl="1" indent="-342900">
              <a:defRPr/>
            </a:pPr>
            <a:r>
              <a:rPr lang="en-US" sz="1800" dirty="0">
                <a:solidFill>
                  <a:sysClr val="windowText" lastClr="000000"/>
                </a:solidFill>
              </a:rPr>
              <a:t>Unique Accommodation field will not be visible in the UI, but will be available on reports</a:t>
            </a:r>
          </a:p>
          <a:p>
            <a:pPr marL="800100" lvl="1" indent="-342900">
              <a:defRPr/>
            </a:pPr>
            <a:endParaRPr lang="en-US" dirty="0">
              <a:solidFill>
                <a:sysClr val="windowText" lastClr="000000"/>
              </a:solidFill>
            </a:endParaRPr>
          </a:p>
          <a:p>
            <a:pPr algn="ctr">
              <a:defRPr/>
            </a:pPr>
            <a:r>
              <a:rPr lang="en-US" sz="2000" dirty="0">
                <a:solidFill>
                  <a:srgbClr val="000000"/>
                </a:solidFill>
                <a:latin typeface="+mn-lt"/>
              </a:rPr>
              <a:t>Reminder: </a:t>
            </a:r>
            <a:r>
              <a:rPr lang="en-US" sz="2000" b="1" dirty="0">
                <a:solidFill>
                  <a:srgbClr val="000000"/>
                </a:solidFill>
                <a:latin typeface="+mn-lt"/>
              </a:rPr>
              <a:t>Number lines are not </a:t>
            </a:r>
            <a:r>
              <a:rPr lang="en-US" sz="2000" b="1" dirty="0" smtClean="0">
                <a:solidFill>
                  <a:srgbClr val="000000"/>
                </a:solidFill>
                <a:latin typeface="+mn-lt"/>
              </a:rPr>
              <a:t>allowed</a:t>
            </a:r>
            <a:endParaRPr lang="en-US" sz="2000" dirty="0">
              <a:solidFill>
                <a:sysClr val="windowText" lastClr="000000"/>
              </a:solidFill>
              <a:latin typeface="+mn-lt"/>
            </a:endParaRPr>
          </a:p>
        </p:txBody>
      </p:sp>
    </p:spTree>
    <p:extLst>
      <p:ext uri="{BB962C8B-B14F-4D97-AF65-F5344CB8AC3E}">
        <p14:creationId xmlns:p14="http://schemas.microsoft.com/office/powerpoint/2010/main" val="373296224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Accommodation Reminders</a:t>
            </a:r>
          </a:p>
        </p:txBody>
      </p:sp>
      <p:sp>
        <p:nvSpPr>
          <p:cNvPr id="4" name="Rectangle 3"/>
          <p:cNvSpPr/>
          <p:nvPr/>
        </p:nvSpPr>
        <p:spPr>
          <a:xfrm>
            <a:off x="51476" y="1291433"/>
            <a:ext cx="9030879" cy="4185761"/>
          </a:xfrm>
          <a:prstGeom prst="rect">
            <a:avLst/>
          </a:prstGeom>
          <a:noFill/>
        </p:spPr>
        <p:txBody>
          <a:bodyPr wrap="square">
            <a:spAutoFit/>
          </a:bodyPr>
          <a:lstStyle/>
          <a:p>
            <a:pPr marL="342900" indent="-342900" fontAlgn="base">
              <a:spcBef>
                <a:spcPct val="0"/>
              </a:spcBef>
              <a:spcAft>
                <a:spcPct val="0"/>
              </a:spcAft>
              <a:buFont typeface="Arial" panose="020B0604020202020204" pitchFamily="34" charset="0"/>
              <a:buChar char="•"/>
              <a:defRPr/>
            </a:pPr>
            <a:r>
              <a:rPr lang="en-US" sz="2000" kern="0" dirty="0">
                <a:solidFill>
                  <a:prstClr val="black"/>
                </a:solidFill>
                <a:ea typeface="ＭＳ Ｐゴシック" pitchFamily="34" charset="-128"/>
              </a:rPr>
              <a:t>PAnext displays reminders for all students identified with the following accommodations: </a:t>
            </a:r>
          </a:p>
          <a:p>
            <a:pPr marL="742950" lvl="1" indent="-285750" fontAlgn="base">
              <a:spcBef>
                <a:spcPct val="0"/>
              </a:spcBef>
              <a:spcAft>
                <a:spcPct val="0"/>
              </a:spcAft>
              <a:buFont typeface="Arial" panose="020B0604020202020204" pitchFamily="34" charset="0"/>
              <a:buChar char="•"/>
              <a:defRPr/>
            </a:pPr>
            <a:r>
              <a:rPr lang="en-US" kern="0" dirty="0">
                <a:solidFill>
                  <a:prstClr val="black"/>
                </a:solidFill>
                <a:ea typeface="ＭＳ Ｐゴシック" pitchFamily="34" charset="-128"/>
              </a:rPr>
              <a:t>TTS for ELA</a:t>
            </a:r>
          </a:p>
          <a:p>
            <a:pPr marL="742950" lvl="1" indent="-285750" fontAlgn="base">
              <a:spcBef>
                <a:spcPct val="0"/>
              </a:spcBef>
              <a:spcAft>
                <a:spcPct val="0"/>
              </a:spcAft>
              <a:buFont typeface="Arial" panose="020B0604020202020204" pitchFamily="34" charset="0"/>
              <a:buChar char="•"/>
              <a:defRPr/>
            </a:pPr>
            <a:r>
              <a:rPr lang="en-US" kern="0" dirty="0">
                <a:solidFill>
                  <a:prstClr val="black"/>
                </a:solidFill>
                <a:ea typeface="ＭＳ Ｐゴシック" pitchFamily="34" charset="-128"/>
              </a:rPr>
              <a:t>Scribe for ELA</a:t>
            </a:r>
          </a:p>
          <a:p>
            <a:pPr marL="742950" lvl="1" indent="-285750" fontAlgn="base">
              <a:spcBef>
                <a:spcPct val="0"/>
              </a:spcBef>
              <a:spcAft>
                <a:spcPct val="0"/>
              </a:spcAft>
              <a:buFont typeface="Arial" panose="020B0604020202020204" pitchFamily="34" charset="0"/>
              <a:buChar char="•"/>
              <a:defRPr/>
            </a:pPr>
            <a:r>
              <a:rPr lang="en-US" kern="0" dirty="0">
                <a:solidFill>
                  <a:prstClr val="black"/>
                </a:solidFill>
                <a:ea typeface="ＭＳ Ｐゴシック" pitchFamily="34" charset="-128"/>
              </a:rPr>
              <a:t>Oral Script/Signer for ELA</a:t>
            </a:r>
          </a:p>
          <a:p>
            <a:pPr marL="742950" lvl="1" indent="-285750" fontAlgn="base">
              <a:spcBef>
                <a:spcPct val="0"/>
              </a:spcBef>
              <a:spcAft>
                <a:spcPct val="0"/>
              </a:spcAft>
              <a:buFont typeface="Arial" panose="020B0604020202020204" pitchFamily="34" charset="0"/>
              <a:buChar char="•"/>
              <a:defRPr/>
            </a:pPr>
            <a:r>
              <a:rPr lang="en-US" kern="0" dirty="0">
                <a:solidFill>
                  <a:prstClr val="black"/>
                </a:solidFill>
                <a:ea typeface="ＭＳ Ｐゴシック" pitchFamily="34" charset="-128"/>
              </a:rPr>
              <a:t>Calculation Devices and/or</a:t>
            </a:r>
            <a:br>
              <a:rPr lang="en-US" kern="0" dirty="0">
                <a:solidFill>
                  <a:prstClr val="black"/>
                </a:solidFill>
                <a:ea typeface="ＭＳ Ｐゴシック" pitchFamily="34" charset="-128"/>
              </a:rPr>
            </a:br>
            <a:r>
              <a:rPr lang="en-US" kern="0" dirty="0">
                <a:solidFill>
                  <a:prstClr val="black"/>
                </a:solidFill>
                <a:ea typeface="ＭＳ Ｐゴシック" pitchFamily="34" charset="-128"/>
              </a:rPr>
              <a:t>Math Charts and/or Counters</a:t>
            </a:r>
          </a:p>
          <a:p>
            <a:pPr marL="285750" indent="-285750" fontAlgn="base">
              <a:spcBef>
                <a:spcPct val="0"/>
              </a:spcBef>
              <a:spcAft>
                <a:spcPct val="0"/>
              </a:spcAft>
              <a:buFont typeface="Arial" panose="020B0604020202020204" pitchFamily="34" charset="0"/>
              <a:buChar char="•"/>
              <a:defRPr/>
            </a:pPr>
            <a:endParaRPr lang="en-US" sz="2000" kern="0" dirty="0">
              <a:solidFill>
                <a:prstClr val="black"/>
              </a:solidFill>
              <a:ea typeface="ＭＳ Ｐゴシック" pitchFamily="34" charset="-128"/>
            </a:endParaRPr>
          </a:p>
          <a:p>
            <a:pPr marL="285750" indent="-285750" fontAlgn="base">
              <a:spcBef>
                <a:spcPct val="0"/>
              </a:spcBef>
              <a:spcAft>
                <a:spcPct val="0"/>
              </a:spcAft>
              <a:buFont typeface="Arial" panose="020B0604020202020204" pitchFamily="34" charset="0"/>
              <a:buChar char="•"/>
              <a:defRPr/>
            </a:pPr>
            <a:endParaRPr lang="en-US" sz="2000" kern="0" dirty="0">
              <a:solidFill>
                <a:prstClr val="black"/>
              </a:solidFill>
              <a:ea typeface="ＭＳ Ｐゴシック" pitchFamily="34" charset="-128"/>
            </a:endParaRPr>
          </a:p>
          <a:p>
            <a:pPr marL="285750" indent="-285750" fontAlgn="base">
              <a:spcBef>
                <a:spcPct val="0"/>
              </a:spcBef>
              <a:spcAft>
                <a:spcPct val="0"/>
              </a:spcAft>
              <a:buFont typeface="Arial" panose="020B0604020202020204" pitchFamily="34" charset="0"/>
              <a:buChar char="•"/>
              <a:defRPr/>
            </a:pPr>
            <a:r>
              <a:rPr lang="en-US" sz="2000" kern="0" dirty="0">
                <a:solidFill>
                  <a:prstClr val="black"/>
                </a:solidFill>
                <a:ea typeface="ＭＳ Ｐゴシック" pitchFamily="34" charset="-128"/>
              </a:rPr>
              <a:t>Reminders cannot be removed unless the accommodation is removed</a:t>
            </a:r>
          </a:p>
          <a:p>
            <a:pPr marL="285750" indent="-285750" fontAlgn="base">
              <a:spcBef>
                <a:spcPct val="0"/>
              </a:spcBef>
              <a:spcAft>
                <a:spcPct val="0"/>
              </a:spcAft>
              <a:buFont typeface="Arial" panose="020B0604020202020204" pitchFamily="34" charset="0"/>
              <a:buChar char="•"/>
              <a:defRPr/>
            </a:pPr>
            <a:r>
              <a:rPr lang="en-US" sz="2000" kern="0" dirty="0">
                <a:solidFill>
                  <a:prstClr val="black"/>
                </a:solidFill>
                <a:ea typeface="ＭＳ Ｐゴシック" pitchFamily="34" charset="-128"/>
              </a:rPr>
              <a:t>If these reminders appear, check the students with reminders against the list(s) of students with:</a:t>
            </a:r>
          </a:p>
          <a:p>
            <a:pPr marL="742950" lvl="1" indent="-285750" fontAlgn="base">
              <a:spcBef>
                <a:spcPct val="0"/>
              </a:spcBef>
              <a:spcAft>
                <a:spcPct val="0"/>
              </a:spcAft>
              <a:buFont typeface="Arial" panose="020B0604020202020204" pitchFamily="34" charset="0"/>
              <a:buChar char="•"/>
              <a:defRPr/>
            </a:pPr>
            <a:r>
              <a:rPr lang="en-US" kern="0" dirty="0">
                <a:solidFill>
                  <a:prstClr val="black"/>
                </a:solidFill>
                <a:ea typeface="ＭＳ Ｐゴシック" pitchFamily="34" charset="-128"/>
              </a:rPr>
              <a:t>CDE-approved UARs</a:t>
            </a:r>
          </a:p>
          <a:p>
            <a:pPr marL="742950" lvl="1" indent="-285750" fontAlgn="base">
              <a:spcBef>
                <a:spcPct val="0"/>
              </a:spcBef>
              <a:spcAft>
                <a:spcPct val="0"/>
              </a:spcAft>
              <a:buFont typeface="Arial" panose="020B0604020202020204" pitchFamily="34" charset="0"/>
              <a:buChar char="•"/>
              <a:defRPr/>
            </a:pPr>
            <a:r>
              <a:rPr lang="en-US" kern="0" dirty="0">
                <a:solidFill>
                  <a:prstClr val="black"/>
                </a:solidFill>
                <a:ea typeface="ＭＳ Ｐゴシック" pitchFamily="34" charset="-128"/>
              </a:rPr>
              <a:t>District-approved UARs for math charts and counters </a:t>
            </a:r>
          </a:p>
        </p:txBody>
      </p:sp>
      <p:pic>
        <p:nvPicPr>
          <p:cNvPr id="2" name="Picture 1"/>
          <p:cNvPicPr>
            <a:picLocks noChangeAspect="1"/>
          </p:cNvPicPr>
          <p:nvPr/>
        </p:nvPicPr>
        <p:blipFill>
          <a:blip r:embed="rId2"/>
          <a:stretch>
            <a:fillRect/>
          </a:stretch>
        </p:blipFill>
        <p:spPr>
          <a:xfrm>
            <a:off x="5650786" y="1629853"/>
            <a:ext cx="3231064" cy="2056911"/>
          </a:xfrm>
          <a:prstGeom prst="rect">
            <a:avLst/>
          </a:prstGeom>
        </p:spPr>
      </p:pic>
      <p:pic>
        <p:nvPicPr>
          <p:cNvPr id="5" name="Picture 4"/>
          <p:cNvPicPr>
            <a:picLocks noChangeAspect="1"/>
          </p:cNvPicPr>
          <p:nvPr/>
        </p:nvPicPr>
        <p:blipFill>
          <a:blip r:embed="rId3"/>
          <a:stretch>
            <a:fillRect/>
          </a:stretch>
        </p:blipFill>
        <p:spPr>
          <a:xfrm>
            <a:off x="1373204" y="5445843"/>
            <a:ext cx="6425564" cy="929859"/>
          </a:xfrm>
          <a:prstGeom prst="rect">
            <a:avLst/>
          </a:prstGeom>
        </p:spPr>
      </p:pic>
    </p:spTree>
    <p:extLst>
      <p:ext uri="{BB962C8B-B14F-4D97-AF65-F5344CB8AC3E}">
        <p14:creationId xmlns:p14="http://schemas.microsoft.com/office/powerpoint/2010/main" val="234266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468464" cy="710141"/>
          </a:xfrm>
        </p:spPr>
        <p:txBody>
          <a:bodyPr anchor="t">
            <a:normAutofit/>
          </a:bodyPr>
          <a:lstStyle/>
          <a:p>
            <a:r>
              <a:rPr lang="en-US" dirty="0" smtClean="0"/>
              <a:t>Assessment Information and Calendar §22-7-1013(7</a:t>
            </a:r>
            <a:r>
              <a:rPr lang="en-US" dirty="0"/>
              <a:t>)(a)</a:t>
            </a:r>
          </a:p>
        </p:txBody>
      </p:sp>
      <p:sp>
        <p:nvSpPr>
          <p:cNvPr id="3" name="Content Placeholder 2"/>
          <p:cNvSpPr>
            <a:spLocks noGrp="1"/>
          </p:cNvSpPr>
          <p:nvPr>
            <p:ph idx="1"/>
          </p:nvPr>
        </p:nvSpPr>
        <p:spPr>
          <a:xfrm>
            <a:off x="628650" y="1463040"/>
            <a:ext cx="7886700" cy="5258436"/>
          </a:xfrm>
        </p:spPr>
        <p:txBody>
          <a:bodyPr>
            <a:normAutofit/>
          </a:bodyPr>
          <a:lstStyle/>
          <a:p>
            <a:pPr marL="342900" indent="-342900">
              <a:buFont typeface="Arial" panose="020B0604020202020204" pitchFamily="34" charset="0"/>
              <a:buChar char="•"/>
            </a:pPr>
            <a:r>
              <a:rPr lang="en-US" sz="2200" dirty="0">
                <a:solidFill>
                  <a:schemeClr val="tx1"/>
                </a:solidFill>
                <a:latin typeface="+mn-lt"/>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a:t>
            </a:r>
            <a:r>
              <a:rPr lang="en-US" dirty="0" smtClean="0">
                <a:solidFill>
                  <a:schemeClr val="tx1"/>
                </a:solidFill>
              </a:rPr>
              <a:t>used</a:t>
            </a:r>
            <a:endParaRPr lang="en-US" dirty="0">
              <a:solidFill>
                <a:schemeClr val="tx1"/>
              </a:solidFill>
            </a:endParaRPr>
          </a:p>
        </p:txBody>
      </p:sp>
    </p:spTree>
    <p:extLst>
      <p:ext uri="{BB962C8B-B14F-4D97-AF65-F5344CB8AC3E}">
        <p14:creationId xmlns:p14="http://schemas.microsoft.com/office/powerpoint/2010/main" val="23610826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UAR Reminder</a:t>
            </a:r>
          </a:p>
        </p:txBody>
      </p:sp>
      <p:sp>
        <p:nvSpPr>
          <p:cNvPr id="2" name="Content Placeholder 1"/>
          <p:cNvSpPr>
            <a:spLocks noGrp="1"/>
          </p:cNvSpPr>
          <p:nvPr>
            <p:ph idx="1"/>
          </p:nvPr>
        </p:nvSpPr>
        <p:spPr/>
        <p:txBody>
          <a:bodyPr/>
          <a:lstStyle/>
          <a:p>
            <a:pPr>
              <a:defRPr/>
            </a:pPr>
            <a:r>
              <a:rPr lang="en-US" sz="2800" dirty="0">
                <a:solidFill>
                  <a:srgbClr val="000000"/>
                </a:solidFill>
                <a:latin typeface="+mn-lt"/>
              </a:rPr>
              <a:t>Compare list in PAnext to approved UAR list from CDE</a:t>
            </a:r>
          </a:p>
          <a:p>
            <a:pPr lvl="1">
              <a:defRPr/>
            </a:pPr>
            <a:r>
              <a:rPr lang="en-US" sz="2400" dirty="0">
                <a:solidFill>
                  <a:srgbClr val="000000"/>
                </a:solidFill>
              </a:rPr>
              <a:t>If students are approved:</a:t>
            </a:r>
          </a:p>
          <a:p>
            <a:pPr lvl="2">
              <a:defRPr/>
            </a:pPr>
            <a:r>
              <a:rPr lang="en-US" sz="2000" dirty="0">
                <a:solidFill>
                  <a:srgbClr val="000000"/>
                </a:solidFill>
                <a:sym typeface="Wingdings" panose="05000000000000000000" pitchFamily="2" charset="2"/>
              </a:rPr>
              <a:t>Student is able to use the accommodation during the state assessment and will receive a valid score</a:t>
            </a:r>
            <a:endParaRPr lang="en-US" dirty="0">
              <a:solidFill>
                <a:srgbClr val="000000"/>
              </a:solidFill>
            </a:endParaRPr>
          </a:p>
          <a:p>
            <a:pPr lvl="1">
              <a:defRPr/>
            </a:pPr>
            <a:r>
              <a:rPr lang="en-US" sz="2400" dirty="0">
                <a:solidFill>
                  <a:srgbClr val="000000"/>
                </a:solidFill>
              </a:rPr>
              <a:t>If students are not approved:</a:t>
            </a:r>
          </a:p>
          <a:p>
            <a:pPr lvl="2">
              <a:defRPr/>
            </a:pPr>
            <a:r>
              <a:rPr lang="en-US" sz="2000" dirty="0">
                <a:solidFill>
                  <a:srgbClr val="000000"/>
                </a:solidFill>
              </a:rPr>
              <a:t>If student uses the accommodation during the state assessment the results will not be considered valid</a:t>
            </a:r>
          </a:p>
          <a:p>
            <a:pPr lvl="3">
              <a:defRPr/>
            </a:pPr>
            <a:r>
              <a:rPr lang="en-US" sz="1900" dirty="0">
                <a:solidFill>
                  <a:srgbClr val="000000"/>
                </a:solidFill>
              </a:rPr>
              <a:t>The score will be invalidated as a misadministration or suppressed</a:t>
            </a:r>
          </a:p>
          <a:p>
            <a:pPr lvl="3">
              <a:defRPr/>
            </a:pPr>
            <a:r>
              <a:rPr lang="en-US" sz="1900" dirty="0">
                <a:solidFill>
                  <a:srgbClr val="000000"/>
                </a:solidFill>
              </a:rPr>
              <a:t>This counts against participation </a:t>
            </a:r>
          </a:p>
        </p:txBody>
      </p:sp>
    </p:spTree>
    <p:extLst>
      <p:ext uri="{BB962C8B-B14F-4D97-AF65-F5344CB8AC3E}">
        <p14:creationId xmlns:p14="http://schemas.microsoft.com/office/powerpoint/2010/main" val="186142477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Form Assignment Markers in PAnext</a:t>
            </a:r>
          </a:p>
        </p:txBody>
      </p:sp>
      <p:sp>
        <p:nvSpPr>
          <p:cNvPr id="4" name="TextBox 3"/>
          <p:cNvSpPr txBox="1"/>
          <p:nvPr/>
        </p:nvSpPr>
        <p:spPr>
          <a:xfrm>
            <a:off x="192024" y="1396408"/>
            <a:ext cx="8763000"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ea typeface="ＭＳ Ｐゴシック" pitchFamily="34" charset="-128"/>
              </a:rPr>
              <a:t>A marker appears next to a SASID on </a:t>
            </a:r>
            <a:r>
              <a:rPr lang="en-US" sz="2000" b="1" dirty="0">
                <a:solidFill>
                  <a:prstClr val="black"/>
                </a:solidFill>
                <a:ea typeface="ＭＳ Ｐゴシック" pitchFamily="34" charset="-128"/>
              </a:rPr>
              <a:t>Students in Session </a:t>
            </a:r>
            <a:r>
              <a:rPr lang="en-US" sz="2000" dirty="0">
                <a:solidFill>
                  <a:prstClr val="black"/>
                </a:solidFill>
                <a:ea typeface="ＭＳ Ｐゴシック" pitchFamily="34" charset="-128"/>
              </a:rPr>
              <a:t>screen if a form-dependent accommodation/accessibility feature was identified for the student on the </a:t>
            </a:r>
            <a:r>
              <a:rPr lang="en-US" sz="2000" b="1" dirty="0">
                <a:solidFill>
                  <a:prstClr val="black"/>
                </a:solidFill>
                <a:ea typeface="ＭＳ Ｐゴシック" pitchFamily="34" charset="-128"/>
              </a:rPr>
              <a:t>Manage Student Tests </a:t>
            </a:r>
            <a:r>
              <a:rPr lang="en-US" sz="2000" dirty="0">
                <a:solidFill>
                  <a:prstClr val="black"/>
                </a:solidFill>
                <a:ea typeface="ＭＳ Ｐゴシック" pitchFamily="34" charset="-128"/>
              </a:rPr>
              <a:t>screen or through an SR/PNP import </a:t>
            </a:r>
          </a:p>
        </p:txBody>
      </p:sp>
      <p:sp>
        <p:nvSpPr>
          <p:cNvPr id="6" name="TextBox 5"/>
          <p:cNvSpPr txBox="1"/>
          <p:nvPr/>
        </p:nvSpPr>
        <p:spPr>
          <a:xfrm>
            <a:off x="192024" y="5270024"/>
            <a:ext cx="8762999" cy="1477328"/>
          </a:xfrm>
          <a:prstGeom prst="rect">
            <a:avLst/>
          </a:prstGeom>
          <a:solidFill>
            <a:schemeClr val="accent4"/>
          </a:solidFill>
        </p:spPr>
        <p:txBody>
          <a:bodyPr wrap="square" rtlCol="0">
            <a:spAutoFit/>
          </a:bodyPr>
          <a:lstStyle/>
          <a:p>
            <a:pPr fontAlgn="base">
              <a:spcBef>
                <a:spcPct val="0"/>
              </a:spcBef>
              <a:spcAft>
                <a:spcPct val="0"/>
              </a:spcAft>
            </a:pPr>
            <a:r>
              <a:rPr lang="en-US" b="1" dirty="0">
                <a:solidFill>
                  <a:srgbClr val="000000"/>
                </a:solidFill>
                <a:ea typeface="ＭＳ Ｐゴシック" pitchFamily="34" charset="-128"/>
              </a:rPr>
              <a:t>Notes</a:t>
            </a:r>
            <a:r>
              <a:rPr lang="en-US" dirty="0">
                <a:solidFill>
                  <a:srgbClr val="000000"/>
                </a:solidFill>
                <a:ea typeface="ＭＳ Ｐゴシック" pitchFamily="34" charset="-128"/>
              </a:rPr>
              <a:t>:</a:t>
            </a:r>
          </a:p>
          <a:p>
            <a:pPr marL="342900" indent="-342900" fontAlgn="base">
              <a:spcBef>
                <a:spcPct val="0"/>
              </a:spcBef>
              <a:spcAft>
                <a:spcPct val="0"/>
              </a:spcAft>
              <a:buFont typeface="Arial" panose="020B0604020202020204" pitchFamily="34" charset="0"/>
              <a:buChar char="•"/>
            </a:pPr>
            <a:r>
              <a:rPr lang="en-US" dirty="0">
                <a:solidFill>
                  <a:srgbClr val="000000"/>
                </a:solidFill>
                <a:ea typeface="ＭＳ Ｐゴシック" pitchFamily="34" charset="-128"/>
              </a:rPr>
              <a:t>These are independent forms that cannot be combined </a:t>
            </a:r>
            <a:endParaRPr lang="en-US" dirty="0" smtClean="0">
              <a:solidFill>
                <a:srgbClr val="000000"/>
              </a:solidFill>
              <a:ea typeface="ＭＳ Ｐゴシック" pitchFamily="34" charset="-128"/>
            </a:endParaRPr>
          </a:p>
          <a:p>
            <a:pPr marL="342900" indent="-342900" fontAlgn="base">
              <a:spcBef>
                <a:spcPct val="0"/>
              </a:spcBef>
              <a:spcAft>
                <a:spcPct val="0"/>
              </a:spcAft>
              <a:buFont typeface="Arial" panose="020B0604020202020204" pitchFamily="34" charset="0"/>
              <a:buChar char="•"/>
            </a:pPr>
            <a:r>
              <a:rPr lang="en-US" dirty="0" smtClean="0">
                <a:solidFill>
                  <a:srgbClr val="000000"/>
                </a:solidFill>
                <a:ea typeface="ＭＳ Ｐゴシック" pitchFamily="34" charset="-128"/>
              </a:rPr>
              <a:t>All Spanish forms automatically include TTS – student does not have to use TTS tools if TTS is not needed</a:t>
            </a:r>
            <a:endParaRPr lang="en-US" dirty="0">
              <a:solidFill>
                <a:srgbClr val="000000"/>
              </a:solidFill>
              <a:ea typeface="ＭＳ Ｐゴシック" pitchFamily="34" charset="-128"/>
            </a:endParaRPr>
          </a:p>
          <a:p>
            <a:pPr marL="342900" indent="-342900" fontAlgn="base">
              <a:spcBef>
                <a:spcPct val="0"/>
              </a:spcBef>
              <a:spcAft>
                <a:spcPct val="0"/>
              </a:spcAft>
              <a:buFont typeface="Arial" panose="020B0604020202020204" pitchFamily="34" charset="0"/>
              <a:buChar char="•"/>
            </a:pPr>
            <a:r>
              <a:rPr lang="en-US" dirty="0">
                <a:solidFill>
                  <a:prstClr val="black"/>
                </a:solidFill>
                <a:ea typeface="ＭＳ Ｐゴシック" pitchFamily="34" charset="-128"/>
              </a:rPr>
              <a:t>Assistive Technology form only available for math and ELA</a:t>
            </a:r>
          </a:p>
        </p:txBody>
      </p:sp>
      <p:graphicFrame>
        <p:nvGraphicFramePr>
          <p:cNvPr id="2" name="Table 1"/>
          <p:cNvGraphicFramePr>
            <a:graphicFrameLocks noGrp="1"/>
          </p:cNvGraphicFramePr>
          <p:nvPr>
            <p:extLst>
              <p:ext uri="{D42A27DB-BD31-4B8C-83A1-F6EECF244321}">
                <p14:modId xmlns:p14="http://schemas.microsoft.com/office/powerpoint/2010/main" val="2801791408"/>
              </p:ext>
            </p:extLst>
          </p:nvPr>
        </p:nvGraphicFramePr>
        <p:xfrm>
          <a:off x="1638469" y="2580060"/>
          <a:ext cx="5870109" cy="2456655"/>
        </p:xfrm>
        <a:graphic>
          <a:graphicData uri="http://schemas.openxmlformats.org/drawingml/2006/table">
            <a:tbl>
              <a:tblPr firstRow="1" bandRow="1">
                <a:tableStyleId>{F5AB1C69-6EDB-4FF4-983F-18BD219EF322}</a:tableStyleId>
              </a:tblPr>
              <a:tblGrid>
                <a:gridCol w="1408176">
                  <a:extLst>
                    <a:ext uri="{9D8B030D-6E8A-4147-A177-3AD203B41FA5}">
                      <a16:colId xmlns:a16="http://schemas.microsoft.com/office/drawing/2014/main" xmlns="" val="20000"/>
                    </a:ext>
                  </a:extLst>
                </a:gridCol>
                <a:gridCol w="4461933">
                  <a:extLst>
                    <a:ext uri="{9D8B030D-6E8A-4147-A177-3AD203B41FA5}">
                      <a16:colId xmlns:a16="http://schemas.microsoft.com/office/drawing/2014/main" xmlns="" val="20001"/>
                    </a:ext>
                  </a:extLst>
                </a:gridCol>
              </a:tblGrid>
              <a:tr h="774159">
                <a:tc>
                  <a:txBody>
                    <a:bodyPr/>
                    <a:lstStyle/>
                    <a:p>
                      <a:pPr algn="ctr"/>
                      <a:r>
                        <a:rPr lang="en-US" sz="2000" dirty="0">
                          <a:latin typeface="+mn-lt"/>
                        </a:rPr>
                        <a:t>Indicator</a:t>
                      </a:r>
                    </a:p>
                  </a:txBody>
                  <a:tcPr anchor="ctr">
                    <a:solidFill>
                      <a:schemeClr val="tx2"/>
                    </a:solidFill>
                  </a:tcPr>
                </a:tc>
                <a:tc>
                  <a:txBody>
                    <a:bodyPr/>
                    <a:lstStyle/>
                    <a:p>
                      <a:pPr algn="ctr"/>
                      <a:r>
                        <a:rPr lang="en-US" sz="2000" dirty="0">
                          <a:latin typeface="+mn-lt"/>
                        </a:rPr>
                        <a:t>Accommodation/</a:t>
                      </a:r>
                    </a:p>
                    <a:p>
                      <a:pPr algn="ctr"/>
                      <a:r>
                        <a:rPr lang="en-US" sz="2000" dirty="0">
                          <a:latin typeface="+mn-lt"/>
                        </a:rPr>
                        <a:t>Accessibility Feature</a:t>
                      </a:r>
                    </a:p>
                  </a:txBody>
                  <a:tcPr anchor="ctr">
                    <a:solidFill>
                      <a:schemeClr val="tx2"/>
                    </a:solidFill>
                  </a:tcPr>
                </a:tc>
                <a:extLst>
                  <a:ext uri="{0D108BD9-81ED-4DB2-BD59-A6C34878D82A}">
                    <a16:rowId xmlns:a16="http://schemas.microsoft.com/office/drawing/2014/main" xmlns="" val="10000"/>
                  </a:ext>
                </a:extLst>
              </a:tr>
              <a:tr h="521208">
                <a:tc>
                  <a:txBody>
                    <a:bodyPr/>
                    <a:lstStyle/>
                    <a:p>
                      <a:endParaRPr lang="en-US" sz="2400" dirty="0">
                        <a:latin typeface="+mn-lt"/>
                      </a:endParaRPr>
                    </a:p>
                  </a:txBody>
                  <a:tcPr/>
                </a:tc>
                <a:tc>
                  <a:txBody>
                    <a:bodyPr/>
                    <a:lstStyle/>
                    <a:p>
                      <a:r>
                        <a:rPr lang="en-US" sz="1800" dirty="0">
                          <a:latin typeface="+mn-lt"/>
                        </a:rPr>
                        <a:t>Text-to-Speech </a:t>
                      </a:r>
                    </a:p>
                  </a:txBody>
                  <a:tcPr anchor="ctr"/>
                </a:tc>
                <a:extLst>
                  <a:ext uri="{0D108BD9-81ED-4DB2-BD59-A6C34878D82A}">
                    <a16:rowId xmlns:a16="http://schemas.microsoft.com/office/drawing/2014/main" xmlns="" val="10001"/>
                  </a:ext>
                </a:extLst>
              </a:tr>
              <a:tr h="521208">
                <a:tc>
                  <a:txBody>
                    <a:bodyPr/>
                    <a:lstStyle/>
                    <a:p>
                      <a:endParaRPr lang="en-US" sz="2400" dirty="0">
                        <a:latin typeface="+mn-lt"/>
                      </a:endParaRPr>
                    </a:p>
                  </a:txBody>
                  <a:tcPr/>
                </a:tc>
                <a:tc>
                  <a:txBody>
                    <a:bodyPr/>
                    <a:lstStyle/>
                    <a:p>
                      <a:r>
                        <a:rPr lang="en-US" sz="1800" dirty="0">
                          <a:latin typeface="+mn-lt"/>
                        </a:rPr>
                        <a:t>Spanish </a:t>
                      </a:r>
                      <a:r>
                        <a:rPr lang="en-US" sz="1800" dirty="0" smtClean="0">
                          <a:latin typeface="+mn-lt"/>
                        </a:rPr>
                        <a:t>or Spanish with</a:t>
                      </a:r>
                      <a:r>
                        <a:rPr lang="en-US" sz="1800" baseline="0" dirty="0" smtClean="0">
                          <a:latin typeface="+mn-lt"/>
                        </a:rPr>
                        <a:t> </a:t>
                      </a:r>
                      <a:r>
                        <a:rPr lang="en-US" sz="1800" dirty="0" smtClean="0">
                          <a:latin typeface="+mn-lt"/>
                        </a:rPr>
                        <a:t>Text-to-Speech (Math, Science,</a:t>
                      </a:r>
                      <a:r>
                        <a:rPr lang="en-US" sz="1800" baseline="0" dirty="0" smtClean="0">
                          <a:latin typeface="+mn-lt"/>
                        </a:rPr>
                        <a:t> </a:t>
                      </a:r>
                      <a:r>
                        <a:rPr lang="en-US" sz="1800" dirty="0" smtClean="0">
                          <a:latin typeface="+mn-lt"/>
                        </a:rPr>
                        <a:t>and </a:t>
                      </a:r>
                      <a:r>
                        <a:rPr lang="en-US" sz="1800" dirty="0">
                          <a:latin typeface="+mn-lt"/>
                        </a:rPr>
                        <a:t>Social Studies)</a:t>
                      </a:r>
                    </a:p>
                  </a:txBody>
                  <a:tcPr anchor="ctr"/>
                </a:tc>
                <a:extLst>
                  <a:ext uri="{0D108BD9-81ED-4DB2-BD59-A6C34878D82A}">
                    <a16:rowId xmlns:a16="http://schemas.microsoft.com/office/drawing/2014/main" xmlns="" val="10002"/>
                  </a:ext>
                </a:extLst>
              </a:tr>
              <a:tr h="521208">
                <a:tc>
                  <a:txBody>
                    <a:bodyPr/>
                    <a:lstStyle/>
                    <a:p>
                      <a:endParaRPr lang="en-US" sz="24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mn-lt"/>
                        </a:rPr>
                        <a:t>Assistive</a:t>
                      </a:r>
                      <a:r>
                        <a:rPr lang="en-US" sz="1800" baseline="0" dirty="0">
                          <a:latin typeface="+mn-lt"/>
                        </a:rPr>
                        <a:t> Technology (Math and ELA)</a:t>
                      </a:r>
                      <a:endParaRPr lang="en-US" sz="1800" dirty="0">
                        <a:latin typeface="+mn-lt"/>
                      </a:endParaRPr>
                    </a:p>
                  </a:txBody>
                  <a:tcPr anchor="ctr"/>
                </a:tc>
                <a:extLst>
                  <a:ext uri="{0D108BD9-81ED-4DB2-BD59-A6C34878D82A}">
                    <a16:rowId xmlns:a16="http://schemas.microsoft.com/office/drawing/2014/main" xmlns="" val="10004"/>
                  </a:ext>
                </a:extLst>
              </a:tr>
            </a:tbl>
          </a:graphicData>
        </a:graphic>
      </p:graphicFrame>
      <p:pic>
        <p:nvPicPr>
          <p:cNvPr id="7" name="Picture 6"/>
          <p:cNvPicPr>
            <a:picLocks noChangeAspect="1"/>
          </p:cNvPicPr>
          <p:nvPr/>
        </p:nvPicPr>
        <p:blipFill>
          <a:blip r:embed="rId3"/>
          <a:stretch>
            <a:fillRect/>
          </a:stretch>
        </p:blipFill>
        <p:spPr>
          <a:xfrm>
            <a:off x="1943787" y="3380333"/>
            <a:ext cx="800100" cy="457200"/>
          </a:xfrm>
          <a:prstGeom prst="rect">
            <a:avLst/>
          </a:prstGeom>
        </p:spPr>
      </p:pic>
      <p:pic>
        <p:nvPicPr>
          <p:cNvPr id="5" name="Picture 4"/>
          <p:cNvPicPr>
            <a:picLocks noChangeAspect="1"/>
          </p:cNvPicPr>
          <p:nvPr/>
        </p:nvPicPr>
        <p:blipFill>
          <a:blip r:embed="rId4"/>
          <a:stretch>
            <a:fillRect/>
          </a:stretch>
        </p:blipFill>
        <p:spPr>
          <a:xfrm>
            <a:off x="1991412" y="4574185"/>
            <a:ext cx="762000" cy="428625"/>
          </a:xfrm>
          <a:prstGeom prst="rect">
            <a:avLst/>
          </a:prstGeom>
        </p:spPr>
      </p:pic>
      <p:pic>
        <p:nvPicPr>
          <p:cNvPr id="10" name="Picture 9">
            <a:extLst>
              <a:ext uri="{FF2B5EF4-FFF2-40B4-BE49-F238E27FC236}">
                <a16:creationId xmlns:a16="http://schemas.microsoft.com/office/drawing/2014/main" xmlns="" id="{034C48D1-4E22-48EB-B80C-37894D165FA2}"/>
              </a:ext>
            </a:extLst>
          </p:cNvPr>
          <p:cNvPicPr>
            <a:picLocks noChangeAspect="1"/>
          </p:cNvPicPr>
          <p:nvPr/>
        </p:nvPicPr>
        <p:blipFill rotWithShape="1">
          <a:blip r:embed="rId5"/>
          <a:srcRect l="48853" t="49268" r="32867" b="33149"/>
          <a:stretch/>
        </p:blipFill>
        <p:spPr>
          <a:xfrm>
            <a:off x="1809317" y="3976713"/>
            <a:ext cx="1092885" cy="411330"/>
          </a:xfrm>
          <a:prstGeom prst="rect">
            <a:avLst/>
          </a:prstGeom>
          <a:ln>
            <a:noFill/>
          </a:ln>
        </p:spPr>
      </p:pic>
    </p:spTree>
    <p:extLst>
      <p:ext uri="{BB962C8B-B14F-4D97-AF65-F5344CB8AC3E}">
        <p14:creationId xmlns:p14="http://schemas.microsoft.com/office/powerpoint/2010/main" val="301056185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New! Form Assignment Markers on Testing Ticket</a:t>
            </a:r>
          </a:p>
        </p:txBody>
      </p:sp>
      <p:sp>
        <p:nvSpPr>
          <p:cNvPr id="4" name="TextBox 3"/>
          <p:cNvSpPr txBox="1"/>
          <p:nvPr/>
        </p:nvSpPr>
        <p:spPr>
          <a:xfrm>
            <a:off x="381000" y="1282454"/>
            <a:ext cx="8763000" cy="707886"/>
          </a:xfrm>
          <a:prstGeom prst="rect">
            <a:avLst/>
          </a:prstGeom>
          <a:noFill/>
        </p:spPr>
        <p:txBody>
          <a:bodyPr wrap="square" rtlCol="0">
            <a:spAutoFit/>
          </a:bodyPr>
          <a:lstStyle/>
          <a:p>
            <a:pPr fontAlgn="base">
              <a:spcBef>
                <a:spcPct val="0"/>
              </a:spcBef>
              <a:spcAft>
                <a:spcPct val="0"/>
              </a:spcAft>
            </a:pPr>
            <a:r>
              <a:rPr lang="en-US" sz="2000" dirty="0">
                <a:solidFill>
                  <a:prstClr val="black"/>
                </a:solidFill>
                <a:ea typeface="ＭＳ Ｐゴシック" pitchFamily="34" charset="-128"/>
              </a:rPr>
              <a:t>A marker appears next to a SASID on a student’s testing ticket if they have been assigned a TTS or Oral Script form. </a:t>
            </a:r>
          </a:p>
        </p:txBody>
      </p:sp>
      <p:graphicFrame>
        <p:nvGraphicFramePr>
          <p:cNvPr id="2" name="Table 1"/>
          <p:cNvGraphicFramePr>
            <a:graphicFrameLocks noGrp="1"/>
          </p:cNvGraphicFramePr>
          <p:nvPr>
            <p:extLst>
              <p:ext uri="{D42A27DB-BD31-4B8C-83A1-F6EECF244321}">
                <p14:modId xmlns:p14="http://schemas.microsoft.com/office/powerpoint/2010/main" val="1035094179"/>
              </p:ext>
            </p:extLst>
          </p:nvPr>
        </p:nvGraphicFramePr>
        <p:xfrm>
          <a:off x="1151971" y="2183905"/>
          <a:ext cx="6403259" cy="2375746"/>
        </p:xfrm>
        <a:graphic>
          <a:graphicData uri="http://schemas.openxmlformats.org/drawingml/2006/table">
            <a:tbl>
              <a:tblPr firstRow="1" bandRow="1">
                <a:tableStyleId>{F5AB1C69-6EDB-4FF4-983F-18BD219EF322}</a:tableStyleId>
              </a:tblPr>
              <a:tblGrid>
                <a:gridCol w="2391507">
                  <a:extLst>
                    <a:ext uri="{9D8B030D-6E8A-4147-A177-3AD203B41FA5}">
                      <a16:colId xmlns:a16="http://schemas.microsoft.com/office/drawing/2014/main" xmlns="" val="20000"/>
                    </a:ext>
                  </a:extLst>
                </a:gridCol>
                <a:gridCol w="4011752">
                  <a:extLst>
                    <a:ext uri="{9D8B030D-6E8A-4147-A177-3AD203B41FA5}">
                      <a16:colId xmlns:a16="http://schemas.microsoft.com/office/drawing/2014/main" xmlns="" val="20001"/>
                    </a:ext>
                  </a:extLst>
                </a:gridCol>
              </a:tblGrid>
              <a:tr h="866542">
                <a:tc>
                  <a:txBody>
                    <a:bodyPr/>
                    <a:lstStyle/>
                    <a:p>
                      <a:pPr algn="ctr"/>
                      <a:r>
                        <a:rPr lang="en-US" sz="2000" dirty="0">
                          <a:latin typeface="+mn-lt"/>
                        </a:rPr>
                        <a:t>Indicator</a:t>
                      </a:r>
                    </a:p>
                  </a:txBody>
                  <a:tcPr anchor="ctr">
                    <a:solidFill>
                      <a:schemeClr val="tx2"/>
                    </a:solidFill>
                  </a:tcPr>
                </a:tc>
                <a:tc>
                  <a:txBody>
                    <a:bodyPr/>
                    <a:lstStyle/>
                    <a:p>
                      <a:pPr algn="ctr"/>
                      <a:r>
                        <a:rPr lang="en-US" sz="2000" dirty="0">
                          <a:latin typeface="+mn-lt"/>
                        </a:rPr>
                        <a:t>Accommodation/</a:t>
                      </a:r>
                    </a:p>
                    <a:p>
                      <a:pPr algn="ctr"/>
                      <a:r>
                        <a:rPr lang="en-US" sz="2000" dirty="0">
                          <a:latin typeface="+mn-lt"/>
                        </a:rPr>
                        <a:t>Accessibility Feature</a:t>
                      </a:r>
                    </a:p>
                  </a:txBody>
                  <a:tcPr anchor="ctr">
                    <a:solidFill>
                      <a:schemeClr val="tx2"/>
                    </a:solidFill>
                  </a:tcPr>
                </a:tc>
                <a:extLst>
                  <a:ext uri="{0D108BD9-81ED-4DB2-BD59-A6C34878D82A}">
                    <a16:rowId xmlns:a16="http://schemas.microsoft.com/office/drawing/2014/main" xmlns="" val="10000"/>
                  </a:ext>
                </a:extLst>
              </a:tr>
              <a:tr h="754602">
                <a:tc>
                  <a:txBody>
                    <a:bodyPr/>
                    <a:lstStyle/>
                    <a:p>
                      <a:endParaRPr lang="en-US" sz="2400" dirty="0">
                        <a:latin typeface="+mn-lt"/>
                      </a:endParaRPr>
                    </a:p>
                  </a:txBody>
                  <a:tcPr/>
                </a:tc>
                <a:tc>
                  <a:txBody>
                    <a:bodyPr/>
                    <a:lstStyle/>
                    <a:p>
                      <a:r>
                        <a:rPr lang="en-US" sz="1800" dirty="0">
                          <a:latin typeface="+mn-lt"/>
                        </a:rPr>
                        <a:t>Text-to-Speech </a:t>
                      </a:r>
                    </a:p>
                  </a:txBody>
                  <a:tcPr anchor="ctr"/>
                </a:tc>
                <a:extLst>
                  <a:ext uri="{0D108BD9-81ED-4DB2-BD59-A6C34878D82A}">
                    <a16:rowId xmlns:a16="http://schemas.microsoft.com/office/drawing/2014/main" xmlns="" val="10001"/>
                  </a:ext>
                </a:extLst>
              </a:tr>
              <a:tr h="754602">
                <a:tc>
                  <a:txBody>
                    <a:bodyPr/>
                    <a:lstStyle/>
                    <a:p>
                      <a:endParaRPr lang="en-US" sz="2400" dirty="0">
                        <a:latin typeface="+mn-lt"/>
                      </a:endParaRPr>
                    </a:p>
                  </a:txBody>
                  <a:tcPr/>
                </a:tc>
                <a:tc>
                  <a:txBody>
                    <a:bodyPr/>
                    <a:lstStyle/>
                    <a:p>
                      <a:r>
                        <a:rPr lang="en-US" sz="1800" dirty="0">
                          <a:latin typeface="+mn-lt"/>
                        </a:rPr>
                        <a:t>Oral Script</a:t>
                      </a:r>
                    </a:p>
                  </a:txBody>
                  <a:tcPr anchor="ctr"/>
                </a:tc>
                <a:extLst>
                  <a:ext uri="{0D108BD9-81ED-4DB2-BD59-A6C34878D82A}">
                    <a16:rowId xmlns:a16="http://schemas.microsoft.com/office/drawing/2014/main" xmlns="" val="10002"/>
                  </a:ext>
                </a:extLst>
              </a:tr>
            </a:tbl>
          </a:graphicData>
        </a:graphic>
      </p:graphicFrame>
      <p:pic>
        <p:nvPicPr>
          <p:cNvPr id="1026" name="Picture 2"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xmlns="" id="{047A34F1-E8DC-4B93-AEAF-192F53F03B4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009670" y="3094887"/>
            <a:ext cx="673239" cy="67324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xmlns="" id="{1C51FFD5-DC30-4944-A4E1-8CECF9055E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073155" y="3842713"/>
            <a:ext cx="546268" cy="688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aoDbX6JWDhcinDSqksqrsTHtQW_M4RmVGxlaFdYqTnWZGpfbg3oRoWj7E1yeb0kk50bYWcQ4SW6kT6SXzC2VOKhqw3Jsxy33FfLXYsaZru7fM1NoI6qnPAbmyc_2YYIVYMM5_RhIvNQ">
            <a:extLst>
              <a:ext uri="{FF2B5EF4-FFF2-40B4-BE49-F238E27FC236}">
                <a16:creationId xmlns:a16="http://schemas.microsoft.com/office/drawing/2014/main" xmlns="" id="{AE1FC85E-7F85-44A5-9B28-054312280F2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767557" y="4760367"/>
            <a:ext cx="5344461" cy="18555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xmlns="" id="{38E0F99D-3800-4EAC-8B8F-1C0887658D79}"/>
              </a:ext>
            </a:extLst>
          </p:cNvPr>
          <p:cNvCxnSpPr>
            <a:cxnSpLocks/>
          </p:cNvCxnSpPr>
          <p:nvPr/>
        </p:nvCxnSpPr>
        <p:spPr>
          <a:xfrm flipH="1">
            <a:off x="4116278" y="5611857"/>
            <a:ext cx="844061" cy="291402"/>
          </a:xfrm>
          <a:prstGeom prst="straightConnector1">
            <a:avLst/>
          </a:prstGeom>
          <a:ln w="1270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7995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Emergency Accommodation</a:t>
            </a:r>
          </a:p>
        </p:txBody>
      </p:sp>
      <p:sp>
        <p:nvSpPr>
          <p:cNvPr id="2" name="Content Placeholder 1"/>
          <p:cNvSpPr>
            <a:spLocks noGrp="1"/>
          </p:cNvSpPr>
          <p:nvPr>
            <p:ph idx="1"/>
          </p:nvPr>
        </p:nvSpPr>
        <p:spPr/>
        <p:txBody>
          <a:bodyPr>
            <a:normAutofit/>
          </a:bodyPr>
          <a:lstStyle/>
          <a:p>
            <a:pPr marL="342900" indent="-342900">
              <a:buClr>
                <a:sysClr val="windowText" lastClr="000000"/>
              </a:buClr>
              <a:buFont typeface="Arial" panose="020B0604020202020204" pitchFamily="34" charset="0"/>
              <a:buChar char="•"/>
              <a:defRPr/>
            </a:pPr>
            <a:r>
              <a:rPr lang="en-US" sz="2200" dirty="0">
                <a:solidFill>
                  <a:sysClr val="windowText" lastClr="000000"/>
                </a:solidFill>
                <a:latin typeface="+mn-lt"/>
              </a:rPr>
              <a:t>A student needs a new accommodation immediately due to </a:t>
            </a:r>
            <a:r>
              <a:rPr lang="en-US" sz="2200" b="1" dirty="0">
                <a:solidFill>
                  <a:sysClr val="windowText" lastClr="000000"/>
                </a:solidFill>
                <a:latin typeface="+mn-lt"/>
              </a:rPr>
              <a:t>unforeseen</a:t>
            </a:r>
            <a:r>
              <a:rPr lang="en-US" sz="2200" dirty="0">
                <a:solidFill>
                  <a:sysClr val="windowText" lastClr="000000"/>
                </a:solidFill>
                <a:latin typeface="+mn-lt"/>
              </a:rPr>
              <a:t> circumstances</a:t>
            </a:r>
          </a:p>
          <a:p>
            <a:pPr marL="800100" lvl="1" indent="-342900">
              <a:buClr>
                <a:sysClr val="windowText" lastClr="000000"/>
              </a:buClr>
              <a:defRPr/>
            </a:pPr>
            <a:r>
              <a:rPr lang="en-US" sz="1800" dirty="0">
                <a:solidFill>
                  <a:sysClr val="windowText" lastClr="000000"/>
                </a:solidFill>
              </a:rPr>
              <a:t>Cases could include students who have a recently-fractured limb (e.g., arm, wrist, or shoulder); whose only pair of eyeglasses have broken; or a student returning from a serious or prolonged illness or injury </a:t>
            </a:r>
          </a:p>
          <a:p>
            <a:pPr marL="342900" indent="-342900">
              <a:buClr>
                <a:sysClr val="windowText" lastClr="000000"/>
              </a:buClr>
              <a:buFont typeface="Arial" panose="020B0604020202020204" pitchFamily="34" charset="0"/>
              <a:buChar char="•"/>
              <a:defRPr/>
            </a:pPr>
            <a:r>
              <a:rPr lang="en-US" sz="2200" dirty="0">
                <a:solidFill>
                  <a:sysClr val="windowText" lastClr="000000"/>
                </a:solidFill>
                <a:latin typeface="+mn-lt"/>
              </a:rPr>
              <a:t>Emergency accommodation form must be completed and maintained in the district</a:t>
            </a:r>
          </a:p>
          <a:p>
            <a:pPr marL="342900" indent="-342900">
              <a:buClr>
                <a:sysClr val="windowText" lastClr="000000"/>
              </a:buClr>
              <a:buFont typeface="Arial" panose="020B0604020202020204" pitchFamily="34" charset="0"/>
              <a:buChar char="•"/>
              <a:defRPr/>
            </a:pPr>
            <a:r>
              <a:rPr lang="en-US" sz="2200" dirty="0">
                <a:solidFill>
                  <a:sysClr val="windowText" lastClr="000000"/>
                </a:solidFill>
                <a:latin typeface="+mn-lt"/>
              </a:rPr>
              <a:t>Refer </a:t>
            </a:r>
            <a:r>
              <a:rPr lang="en-US" sz="2200" dirty="0">
                <a:solidFill>
                  <a:prstClr val="black"/>
                </a:solidFill>
                <a:latin typeface="+mn-lt"/>
              </a:rPr>
              <a:t>to </a:t>
            </a:r>
            <a:r>
              <a:rPr lang="en-US" sz="2200" b="1" i="1" dirty="0">
                <a:solidFill>
                  <a:prstClr val="black"/>
                </a:solidFill>
                <a:latin typeface="+mn-lt"/>
              </a:rPr>
              <a:t>Appendix G </a:t>
            </a:r>
            <a:r>
              <a:rPr lang="en-US" sz="2200" i="1" dirty="0">
                <a:solidFill>
                  <a:prstClr val="black"/>
                </a:solidFill>
                <a:latin typeface="+mn-lt"/>
              </a:rPr>
              <a:t>for </a:t>
            </a:r>
            <a:r>
              <a:rPr lang="en-US" sz="2200" i="1" dirty="0">
                <a:solidFill>
                  <a:sysClr val="windowText" lastClr="000000"/>
                </a:solidFill>
                <a:latin typeface="+mn-lt"/>
              </a:rPr>
              <a:t>Emergency Accommodation Form</a:t>
            </a:r>
            <a:endParaRPr lang="en-US" sz="2200" dirty="0">
              <a:solidFill>
                <a:sysClr val="windowText" lastClr="000000"/>
              </a:solidFill>
              <a:latin typeface="+mn-lt"/>
            </a:endParaRPr>
          </a:p>
          <a:p>
            <a:pPr marL="342900" indent="-342900">
              <a:buClr>
                <a:sysClr val="windowText" lastClr="000000"/>
              </a:buClr>
              <a:buFont typeface="Arial" panose="020B0604020202020204" pitchFamily="34" charset="0"/>
              <a:buChar char="•"/>
              <a:defRPr/>
            </a:pPr>
            <a:r>
              <a:rPr lang="en-US" sz="2200" dirty="0">
                <a:solidFill>
                  <a:sysClr val="windowText" lastClr="000000"/>
                </a:solidFill>
                <a:latin typeface="+mn-lt"/>
              </a:rPr>
              <a:t>This will be identified in PAnext on the Manage Student Tests screen (through the UI or SR/PNP file upload)</a:t>
            </a:r>
          </a:p>
          <a:p>
            <a:pPr marL="800100" lvl="1" indent="-342900">
              <a:buClr>
                <a:sysClr val="windowText" lastClr="000000"/>
              </a:buClr>
              <a:defRPr/>
            </a:pPr>
            <a:r>
              <a:rPr lang="en-US" sz="1800" dirty="0">
                <a:solidFill>
                  <a:sysClr val="windowText" lastClr="000000"/>
                </a:solidFill>
              </a:rPr>
              <a:t>Scribe </a:t>
            </a:r>
          </a:p>
          <a:p>
            <a:pPr marL="800100" lvl="1" indent="-342900">
              <a:buClr>
                <a:sysClr val="windowText" lastClr="000000"/>
              </a:buClr>
              <a:defRPr/>
            </a:pPr>
            <a:r>
              <a:rPr lang="en-US" sz="1800" dirty="0">
                <a:solidFill>
                  <a:sysClr val="windowText" lastClr="000000"/>
                </a:solidFill>
              </a:rPr>
              <a:t>Other</a:t>
            </a:r>
          </a:p>
          <a:p>
            <a:pPr marL="342900" indent="-342900">
              <a:buFont typeface="Arial" panose="020B0604020202020204" pitchFamily="34" charset="0"/>
              <a:buChar char="•"/>
            </a:pPr>
            <a:endParaRPr lang="en-US" dirty="0">
              <a:latin typeface="+mn-lt"/>
            </a:endParaRPr>
          </a:p>
        </p:txBody>
      </p:sp>
    </p:spTree>
    <p:extLst>
      <p:ext uri="{BB962C8B-B14F-4D97-AF65-F5344CB8AC3E}">
        <p14:creationId xmlns:p14="http://schemas.microsoft.com/office/powerpoint/2010/main" val="410865076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solidFill>
                  <a:srgbClr val="000000"/>
                </a:solidFill>
              </a:rPr>
              <a:t>Testing Environment</a:t>
            </a:r>
          </a:p>
        </p:txBody>
      </p:sp>
      <p:sp>
        <p:nvSpPr>
          <p:cNvPr id="3" name="Date Placeholder 2">
            <a:extLst>
              <a:ext uri="{FF2B5EF4-FFF2-40B4-BE49-F238E27FC236}">
                <a16:creationId xmlns:a16="http://schemas.microsoft.com/office/drawing/2014/main" xmlns="" id="{65B96E44-1FCD-4802-9D4D-035435480F40}"/>
              </a:ext>
            </a:extLst>
          </p:cNvPr>
          <p:cNvSpPr>
            <a:spLocks noGrp="1"/>
          </p:cNvSpPr>
          <p:nvPr>
            <p:ph type="dt" sz="half" idx="4294967295"/>
          </p:nvPr>
        </p:nvSpPr>
        <p:spPr>
          <a:xfrm>
            <a:off x="0" y="6537325"/>
            <a:ext cx="2057400" cy="184150"/>
          </a:xfrm>
          <a:prstGeom prst="rect">
            <a:avLst/>
          </a:prstGeom>
        </p:spPr>
        <p:txBody>
          <a:bodyPr/>
          <a:lstStyle/>
          <a:p>
            <a:fld id="{7FCD8472-062E-4757-9C52-3711BC31F2A3}" type="datetime1">
              <a:rPr lang="en-US" smtClean="0">
                <a:solidFill>
                  <a:prstClr val="white">
                    <a:lumMod val="85000"/>
                  </a:prstClr>
                </a:solidFill>
              </a:rPr>
              <a:pPr/>
              <a:t>11/28/2018</a:t>
            </a:fld>
            <a:endParaRPr lang="en-US" dirty="0">
              <a:solidFill>
                <a:prstClr val="white">
                  <a:lumMod val="85000"/>
                </a:prstClr>
              </a:solidFill>
            </a:endParaRPr>
          </a:p>
        </p:txBody>
      </p:sp>
    </p:spTree>
    <p:extLst>
      <p:ext uri="{BB962C8B-B14F-4D97-AF65-F5344CB8AC3E}">
        <p14:creationId xmlns:p14="http://schemas.microsoft.com/office/powerpoint/2010/main" val="3486762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Student-to-Test Administrator Ratio</a:t>
            </a:r>
          </a:p>
        </p:txBody>
      </p:sp>
      <p:sp>
        <p:nvSpPr>
          <p:cNvPr id="2" name="Content Placeholder 1"/>
          <p:cNvSpPr>
            <a:spLocks noGrp="1"/>
          </p:cNvSpPr>
          <p:nvPr>
            <p:ph idx="1"/>
          </p:nvPr>
        </p:nvSpPr>
        <p:spPr/>
        <p:txBody>
          <a:bodyPr>
            <a:noAutofit/>
          </a:bodyPr>
          <a:lstStyle/>
          <a:p>
            <a:pPr>
              <a:lnSpc>
                <a:spcPct val="120000"/>
              </a:lnSpc>
              <a:buClr>
                <a:sysClr val="windowText" lastClr="000000"/>
              </a:buClr>
              <a:defRPr/>
            </a:pPr>
            <a:r>
              <a:rPr lang="en-US" sz="2000" dirty="0">
                <a:solidFill>
                  <a:srgbClr val="000000"/>
                </a:solidFill>
                <a:latin typeface="+mn-lt"/>
              </a:rPr>
              <a:t>Student-to-Test Administrator ratio must not exceed 30 to 1</a:t>
            </a:r>
          </a:p>
          <a:p>
            <a:pPr lvl="1">
              <a:lnSpc>
                <a:spcPct val="120000"/>
              </a:lnSpc>
              <a:buClr>
                <a:sysClr val="windowText" lastClr="000000"/>
              </a:buClr>
              <a:defRPr/>
            </a:pPr>
            <a:r>
              <a:rPr lang="en-US" dirty="0">
                <a:solidFill>
                  <a:srgbClr val="000000"/>
                </a:solidFill>
              </a:rPr>
              <a:t>Test Administrator must be able to actively monitor the space within the physical testing </a:t>
            </a:r>
            <a:r>
              <a:rPr lang="en-US" dirty="0" err="1" smtClean="0">
                <a:solidFill>
                  <a:srgbClr val="000000"/>
                </a:solidFill>
              </a:rPr>
              <a:t>environmen</a:t>
            </a:r>
            <a:endParaRPr lang="en-US" dirty="0">
              <a:solidFill>
                <a:srgbClr val="000000"/>
              </a:solidFill>
            </a:endParaRPr>
          </a:p>
          <a:p>
            <a:pPr>
              <a:lnSpc>
                <a:spcPct val="120000"/>
              </a:lnSpc>
              <a:buClr>
                <a:sysClr val="windowText" lastClr="000000"/>
              </a:buClr>
              <a:defRPr/>
            </a:pPr>
            <a:r>
              <a:rPr lang="en-US" sz="2000" dirty="0">
                <a:solidFill>
                  <a:srgbClr val="000000"/>
                </a:solidFill>
                <a:latin typeface="+mn-lt"/>
              </a:rPr>
              <a:t>Consider room configuration</a:t>
            </a:r>
          </a:p>
          <a:p>
            <a:pPr lvl="1">
              <a:lnSpc>
                <a:spcPct val="120000"/>
              </a:lnSpc>
              <a:buClr>
                <a:sysClr val="windowText" lastClr="000000"/>
              </a:buClr>
              <a:defRPr/>
            </a:pPr>
            <a:r>
              <a:rPr lang="en-US" dirty="0">
                <a:solidFill>
                  <a:srgbClr val="000000"/>
                </a:solidFill>
              </a:rPr>
              <a:t>Make special considerations for large testing environments or environments with complicated </a:t>
            </a:r>
            <a:r>
              <a:rPr lang="en-US" dirty="0" smtClean="0">
                <a:solidFill>
                  <a:srgbClr val="000000"/>
                </a:solidFill>
              </a:rPr>
              <a:t>configurations</a:t>
            </a:r>
            <a:endParaRPr lang="en-US" dirty="0">
              <a:solidFill>
                <a:srgbClr val="000000"/>
              </a:solidFill>
            </a:endParaRPr>
          </a:p>
          <a:p>
            <a:pPr>
              <a:lnSpc>
                <a:spcPct val="120000"/>
              </a:lnSpc>
              <a:buClr>
                <a:sysClr val="windowText" lastClr="000000"/>
              </a:buClr>
              <a:defRPr/>
            </a:pPr>
            <a:r>
              <a:rPr lang="en-US" sz="2000" dirty="0">
                <a:solidFill>
                  <a:srgbClr val="000000"/>
                </a:solidFill>
                <a:latin typeface="+mn-lt"/>
              </a:rPr>
              <a:t>Test Administrators must:</a:t>
            </a:r>
          </a:p>
          <a:p>
            <a:pPr lvl="1">
              <a:lnSpc>
                <a:spcPct val="120000"/>
              </a:lnSpc>
              <a:buClr>
                <a:sysClr val="windowText" lastClr="000000"/>
              </a:buClr>
              <a:defRPr/>
            </a:pPr>
            <a:r>
              <a:rPr lang="en-US" dirty="0">
                <a:solidFill>
                  <a:srgbClr val="000000"/>
                </a:solidFill>
              </a:rPr>
              <a:t>Actively proctor</a:t>
            </a:r>
          </a:p>
          <a:p>
            <a:pPr lvl="1">
              <a:lnSpc>
                <a:spcPct val="120000"/>
              </a:lnSpc>
              <a:buClr>
                <a:sysClr val="windowText" lastClr="000000"/>
              </a:buClr>
              <a:defRPr/>
            </a:pPr>
            <a:r>
              <a:rPr lang="en-US" dirty="0">
                <a:solidFill>
                  <a:srgbClr val="000000"/>
                </a:solidFill>
              </a:rPr>
              <a:t>Remain attentive and in the room during the entire testing unit</a:t>
            </a:r>
          </a:p>
          <a:p>
            <a:pPr lvl="1">
              <a:lnSpc>
                <a:spcPct val="120000"/>
              </a:lnSpc>
              <a:buClr>
                <a:sysClr val="windowText" lastClr="000000"/>
              </a:buClr>
              <a:defRPr/>
            </a:pPr>
            <a:r>
              <a:rPr lang="en-US" dirty="0">
                <a:solidFill>
                  <a:srgbClr val="000000"/>
                </a:solidFill>
              </a:rPr>
              <a:t>Circulate throughout the room during the test</a:t>
            </a:r>
          </a:p>
          <a:p>
            <a:pPr lvl="2">
              <a:lnSpc>
                <a:spcPct val="120000"/>
              </a:lnSpc>
              <a:buClr>
                <a:sysClr val="windowText" lastClr="000000"/>
              </a:buClr>
              <a:defRPr/>
            </a:pPr>
            <a:r>
              <a:rPr lang="en-US" sz="2000" dirty="0">
                <a:solidFill>
                  <a:srgbClr val="000000"/>
                </a:solidFill>
              </a:rPr>
              <a:t>Should be able to see students working, not student </a:t>
            </a:r>
            <a:r>
              <a:rPr lang="en-US" sz="2000" dirty="0" smtClean="0">
                <a:solidFill>
                  <a:srgbClr val="000000"/>
                </a:solidFill>
              </a:rPr>
              <a:t>work</a:t>
            </a:r>
            <a:endParaRPr lang="en-US" sz="2000" dirty="0">
              <a:solidFill>
                <a:srgbClr val="000000"/>
              </a:solidFill>
            </a:endParaRPr>
          </a:p>
        </p:txBody>
      </p:sp>
    </p:spTree>
    <p:extLst>
      <p:ext uri="{BB962C8B-B14F-4D97-AF65-F5344CB8AC3E}">
        <p14:creationId xmlns:p14="http://schemas.microsoft.com/office/powerpoint/2010/main" val="199320591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Environment</a:t>
            </a:r>
          </a:p>
        </p:txBody>
      </p:sp>
      <p:sp>
        <p:nvSpPr>
          <p:cNvPr id="2" name="Content Placeholder 1"/>
          <p:cNvSpPr>
            <a:spLocks noGrp="1"/>
          </p:cNvSpPr>
          <p:nvPr>
            <p:ph idx="1"/>
          </p:nvPr>
        </p:nvSpPr>
        <p:spPr/>
        <p:txBody>
          <a:bodyPr/>
          <a:lstStyle/>
          <a:p>
            <a:pPr>
              <a:buClr>
                <a:sysClr val="windowText" lastClr="000000"/>
              </a:buClr>
              <a:defRPr/>
            </a:pPr>
            <a:r>
              <a:rPr lang="en-US" sz="2800" dirty="0">
                <a:solidFill>
                  <a:srgbClr val="000000"/>
                </a:solidFill>
                <a:latin typeface="+mn-lt"/>
              </a:rPr>
              <a:t>The testing environment must:</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Be adequately lit, quiet, free of distractions, and heated or cooled</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Provide an adequate writing surface (paper-based)</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Be free of electronic devices and music</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“Do Not Disturb/Only Authorized Personnel Allowed” sign must be placed on the door during test sessions</a:t>
            </a:r>
          </a:p>
          <a:p>
            <a:endParaRPr lang="en-US" dirty="0">
              <a:latin typeface="+mn-lt"/>
            </a:endParaRPr>
          </a:p>
        </p:txBody>
      </p:sp>
    </p:spTree>
    <p:extLst>
      <p:ext uri="{BB962C8B-B14F-4D97-AF65-F5344CB8AC3E}">
        <p14:creationId xmlns:p14="http://schemas.microsoft.com/office/powerpoint/2010/main" val="14059262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Environment</a:t>
            </a:r>
          </a:p>
        </p:txBody>
      </p:sp>
      <p:sp>
        <p:nvSpPr>
          <p:cNvPr id="2" name="Content Placeholder 1"/>
          <p:cNvSpPr>
            <a:spLocks noGrp="1"/>
          </p:cNvSpPr>
          <p:nvPr>
            <p:ph idx="1"/>
          </p:nvPr>
        </p:nvSpPr>
        <p:spPr/>
        <p:txBody>
          <a:bodyPr>
            <a:normAutofit/>
          </a:bodyPr>
          <a:lstStyle/>
          <a:p>
            <a:pPr marL="342900" indent="-342900">
              <a:buClr>
                <a:sysClr val="windowText" lastClr="000000"/>
              </a:buClr>
              <a:buFont typeface="Arial" panose="020B0604020202020204" pitchFamily="34" charset="0"/>
              <a:buChar char="•"/>
              <a:defRPr/>
            </a:pPr>
            <a:r>
              <a:rPr lang="en-US" dirty="0">
                <a:solidFill>
                  <a:srgbClr val="000000"/>
                </a:solidFill>
                <a:latin typeface="+mn-lt"/>
              </a:rPr>
              <a:t>No food or drinks are allowed on desks or near test materials</a:t>
            </a:r>
          </a:p>
          <a:p>
            <a:pPr marL="342900" indent="-342900">
              <a:buClr>
                <a:sysClr val="windowText" lastClr="000000"/>
              </a:buClr>
              <a:buFont typeface="Arial" panose="020B0604020202020204" pitchFamily="34" charset="0"/>
              <a:buChar char="•"/>
              <a:defRPr/>
            </a:pPr>
            <a:r>
              <a:rPr lang="en-US" dirty="0">
                <a:solidFill>
                  <a:srgbClr val="000000"/>
                </a:solidFill>
                <a:latin typeface="+mn-lt"/>
              </a:rPr>
              <a:t>The testing environment must be free of any content related posters or aids that suggest possible answers to students:</a:t>
            </a:r>
          </a:p>
          <a:p>
            <a:pPr lvl="1">
              <a:buClr>
                <a:sysClr val="windowText" lastClr="000000"/>
              </a:buClr>
              <a:defRPr/>
            </a:pPr>
            <a:r>
              <a:rPr lang="en-US" dirty="0">
                <a:solidFill>
                  <a:srgbClr val="000000"/>
                </a:solidFill>
              </a:rPr>
              <a:t>Word walls</a:t>
            </a:r>
          </a:p>
          <a:p>
            <a:pPr lvl="1">
              <a:buClr>
                <a:sysClr val="windowText" lastClr="000000"/>
              </a:buClr>
              <a:defRPr/>
            </a:pPr>
            <a:r>
              <a:rPr lang="en-US" dirty="0">
                <a:solidFill>
                  <a:srgbClr val="000000"/>
                </a:solidFill>
              </a:rPr>
              <a:t>Steps for solving math equations</a:t>
            </a:r>
          </a:p>
          <a:p>
            <a:pPr lvl="1">
              <a:buClr>
                <a:sysClr val="windowText" lastClr="000000"/>
              </a:buClr>
              <a:defRPr/>
            </a:pPr>
            <a:r>
              <a:rPr lang="en-US" dirty="0">
                <a:solidFill>
                  <a:srgbClr val="000000"/>
                </a:solidFill>
              </a:rPr>
              <a:t>Any content related materials </a:t>
            </a:r>
          </a:p>
          <a:p>
            <a:pPr lvl="1">
              <a:buClr>
                <a:sysClr val="windowText" lastClr="000000"/>
              </a:buClr>
              <a:defRPr/>
            </a:pPr>
            <a:r>
              <a:rPr lang="en-US" dirty="0">
                <a:solidFill>
                  <a:srgbClr val="000000"/>
                </a:solidFill>
              </a:rPr>
              <a:t>Any resource that defines, explains, or illustrates terminology or concepts</a:t>
            </a:r>
          </a:p>
          <a:p>
            <a:pPr marL="342900" indent="-342900">
              <a:buClr>
                <a:sysClr val="windowText" lastClr="000000"/>
              </a:buClr>
              <a:buFont typeface="Arial" panose="020B0604020202020204" pitchFamily="34" charset="0"/>
              <a:buChar char="•"/>
              <a:defRPr/>
            </a:pPr>
            <a:endParaRPr lang="en-US" b="1" dirty="0">
              <a:solidFill>
                <a:srgbClr val="000000"/>
              </a:solidFill>
              <a:latin typeface="+mn-lt"/>
            </a:endParaRPr>
          </a:p>
          <a:p>
            <a:pPr marL="342900" indent="-342900">
              <a:buClr>
                <a:sysClr val="windowText" lastClr="000000"/>
              </a:buClr>
              <a:buFont typeface="Arial" panose="020B0604020202020204" pitchFamily="34" charset="0"/>
              <a:buChar char="•"/>
              <a:defRPr/>
            </a:pPr>
            <a:r>
              <a:rPr lang="en-US" b="1" dirty="0">
                <a:solidFill>
                  <a:srgbClr val="000000"/>
                </a:solidFill>
                <a:latin typeface="+mn-lt"/>
              </a:rPr>
              <a:t>General rule: When in doubt, cover it</a:t>
            </a:r>
            <a:r>
              <a:rPr lang="en-US" b="1" dirty="0" smtClean="0">
                <a:solidFill>
                  <a:srgbClr val="000000"/>
                </a:solidFill>
                <a:latin typeface="+mn-lt"/>
              </a:rPr>
              <a:t>.</a:t>
            </a:r>
            <a:endParaRPr lang="en-US" dirty="0">
              <a:solidFill>
                <a:srgbClr val="6C1B89"/>
              </a:solidFill>
              <a:latin typeface="+mn-lt"/>
            </a:endParaRPr>
          </a:p>
        </p:txBody>
      </p:sp>
    </p:spTree>
    <p:extLst>
      <p:ext uri="{BB962C8B-B14F-4D97-AF65-F5344CB8AC3E}">
        <p14:creationId xmlns:p14="http://schemas.microsoft.com/office/powerpoint/2010/main" val="293085214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 Environment</a:t>
            </a:r>
          </a:p>
        </p:txBody>
      </p:sp>
      <p:sp>
        <p:nvSpPr>
          <p:cNvPr id="2" name="Content Placeholder 1"/>
          <p:cNvSpPr>
            <a:spLocks noGrp="1"/>
          </p:cNvSpPr>
          <p:nvPr>
            <p:ph idx="1"/>
          </p:nvPr>
        </p:nvSpPr>
        <p:spPr/>
        <p:txBody>
          <a:bodyPr/>
          <a:lstStyle/>
          <a:p>
            <a:pPr marL="342900" indent="-342900">
              <a:buClr>
                <a:sysClr val="windowText" lastClr="000000"/>
              </a:buClr>
              <a:buFont typeface="Arial" panose="020B0604020202020204" pitchFamily="34" charset="0"/>
              <a:buChar char="•"/>
              <a:defRPr/>
            </a:pPr>
            <a:r>
              <a:rPr lang="en-US" dirty="0">
                <a:solidFill>
                  <a:srgbClr val="000000"/>
                </a:solidFill>
                <a:latin typeface="+mn-lt"/>
              </a:rPr>
              <a:t>Generally, posters that do not include content specific definitions, content related processes or solutions may remain on the wall</a:t>
            </a:r>
          </a:p>
          <a:p>
            <a:pPr marL="342900" indent="-342900">
              <a:buClr>
                <a:sysClr val="windowText" lastClr="000000"/>
              </a:buClr>
              <a:buFont typeface="Arial" panose="020B0604020202020204" pitchFamily="34" charset="0"/>
              <a:buChar char="•"/>
              <a:defRPr/>
            </a:pPr>
            <a:r>
              <a:rPr lang="en-US" dirty="0">
                <a:solidFill>
                  <a:sysClr val="windowText" lastClr="000000"/>
                </a:solidFill>
                <a:latin typeface="+mn-lt"/>
              </a:rPr>
              <a:t>Display unit testing time for students:</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85552417"/>
              </p:ext>
            </p:extLst>
          </p:nvPr>
        </p:nvGraphicFramePr>
        <p:xfrm>
          <a:off x="1669163" y="3312502"/>
          <a:ext cx="5182899" cy="1483360"/>
        </p:xfrm>
        <a:graphic>
          <a:graphicData uri="http://schemas.openxmlformats.org/drawingml/2006/table">
            <a:tbl>
              <a:tblPr bandRow="1">
                <a:tableStyleId>{073A0DAA-6AF3-43AB-8588-CEC1D06C72B9}</a:tableStyleId>
              </a:tblPr>
              <a:tblGrid>
                <a:gridCol w="2548766">
                  <a:extLst>
                    <a:ext uri="{9D8B030D-6E8A-4147-A177-3AD203B41FA5}">
                      <a16:colId xmlns:a16="http://schemas.microsoft.com/office/drawing/2014/main" xmlns="" val="20000"/>
                    </a:ext>
                  </a:extLst>
                </a:gridCol>
                <a:gridCol w="2634133">
                  <a:extLst>
                    <a:ext uri="{9D8B030D-6E8A-4147-A177-3AD203B41FA5}">
                      <a16:colId xmlns:a16="http://schemas.microsoft.com/office/drawing/2014/main" xmlns="" val="20001"/>
                    </a:ext>
                  </a:extLst>
                </a:gridCol>
              </a:tblGrid>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mn-lt"/>
                        </a:rPr>
                        <a:t>Unit Name: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Grade 8</a:t>
                      </a:r>
                      <a:r>
                        <a:rPr lang="en-US" baseline="0" dirty="0">
                          <a:latin typeface="+mn-lt"/>
                        </a:rPr>
                        <a:t> Science</a:t>
                      </a:r>
                      <a:r>
                        <a:rPr lang="en-US" dirty="0">
                          <a:latin typeface="+mn-lt"/>
                        </a:rPr>
                        <a:t>, Unit 1</a:t>
                      </a:r>
                    </a:p>
                  </a:txBody>
                  <a:tcPr/>
                </a:tc>
                <a:extLst>
                  <a:ext uri="{0D108BD9-81ED-4DB2-BD59-A6C34878D82A}">
                    <a16:rowId xmlns:a16="http://schemas.microsoft.com/office/drawing/2014/main" xmlns="" val="10000"/>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mn-lt"/>
                        </a:rPr>
                        <a:t>Unit Testing Time:</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4"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80 Minutes</a:t>
                      </a:r>
                    </a:p>
                  </a:txBody>
                  <a:tcPr/>
                </a:tc>
                <a:extLst>
                  <a:ext uri="{0D108BD9-81ED-4DB2-BD59-A6C34878D82A}">
                    <a16:rowId xmlns:a16="http://schemas.microsoft.com/office/drawing/2014/main" xmlns="" val="1000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mn-lt"/>
                        </a:rPr>
                        <a:t>Start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mn-lt"/>
                        </a:rPr>
                        <a:t>9:00</a:t>
                      </a:r>
                    </a:p>
                  </a:txBody>
                  <a:tcPr/>
                </a:tc>
                <a:extLst>
                  <a:ext uri="{0D108BD9-81ED-4DB2-BD59-A6C34878D82A}">
                    <a16:rowId xmlns:a16="http://schemas.microsoft.com/office/drawing/2014/main" xmlns="" val="1000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mn-lt"/>
                        </a:rPr>
                        <a:t>Stop Time: </a:t>
                      </a:r>
                    </a:p>
                  </a:txBody>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a:latin typeface="+mn-lt"/>
                        </a:rPr>
                        <a:t>10:20</a:t>
                      </a: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221827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Room Configuration</a:t>
            </a:r>
          </a:p>
        </p:txBody>
      </p:sp>
      <p:sp>
        <p:nvSpPr>
          <p:cNvPr id="2" name="Content Placeholder 1"/>
          <p:cNvSpPr>
            <a:spLocks noGrp="1"/>
          </p:cNvSpPr>
          <p:nvPr>
            <p:ph idx="1"/>
          </p:nvPr>
        </p:nvSpPr>
        <p:spPr/>
        <p:txBody>
          <a:bodyPr>
            <a:normAutofit lnSpcReduction="10000"/>
          </a:bodyPr>
          <a:lstStyle/>
          <a:p>
            <a:pPr>
              <a:buClr>
                <a:sysClr val="windowText" lastClr="000000"/>
              </a:buClr>
              <a:defRPr/>
            </a:pPr>
            <a:r>
              <a:rPr lang="en-US" sz="2000" dirty="0">
                <a:solidFill>
                  <a:srgbClr val="000000"/>
                </a:solidFill>
                <a:latin typeface="+mn-lt"/>
                <a:ea typeface="Verdana" panose="020B0604030504040204" pitchFamily="34" charset="0"/>
                <a:cs typeface="Verdana" panose="020B0604030504040204" pitchFamily="34" charset="0"/>
              </a:rPr>
              <a:t>Students should not be able to see each other’s work from a normal testing position</a:t>
            </a:r>
          </a:p>
          <a:p>
            <a:pPr>
              <a:buClr>
                <a:sysClr val="windowText" lastClr="000000"/>
              </a:buClr>
              <a:defRPr/>
            </a:pPr>
            <a:endParaRPr lang="en-US" sz="2000" dirty="0">
              <a:solidFill>
                <a:srgbClr val="000000"/>
              </a:solidFill>
              <a:latin typeface="+mn-lt"/>
              <a:ea typeface="Verdana" panose="020B0604030504040204" pitchFamily="34" charset="0"/>
              <a:cs typeface="Verdana" panose="020B0604030504040204" pitchFamily="34" charset="0"/>
            </a:endParaRPr>
          </a:p>
          <a:p>
            <a:pPr>
              <a:buClr>
                <a:sysClr val="windowText" lastClr="000000"/>
              </a:buClr>
              <a:defRPr/>
            </a:pPr>
            <a:r>
              <a:rPr lang="en-US" sz="2000" dirty="0">
                <a:solidFill>
                  <a:srgbClr val="000000"/>
                </a:solidFill>
                <a:latin typeface="+mn-lt"/>
                <a:ea typeface="Verdana" panose="020B0604030504040204" pitchFamily="34" charset="0"/>
                <a:cs typeface="Verdana" panose="020B0604030504040204" pitchFamily="34" charset="0"/>
              </a:rPr>
              <a:t>Consider the following seating configurations to maintain test security: </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every other seat (useful in a computer lab setup)</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Arrange monitors back-to-back</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back-to-back</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a semicircle (useful for schools using laptops)</a:t>
            </a:r>
          </a:p>
          <a:p>
            <a:pPr marL="733108" lvl="1" indent="-342900">
              <a:buClr>
                <a:sysClr val="windowText" lastClr="000000"/>
              </a:buClr>
              <a:defRPr/>
            </a:pPr>
            <a:r>
              <a:rPr lang="en-US" sz="1800" dirty="0">
                <a:solidFill>
                  <a:srgbClr val="000000"/>
                </a:solidFill>
                <a:ea typeface="Verdana" panose="020B0604030504040204" pitchFamily="34" charset="0"/>
                <a:cs typeface="Verdana" panose="020B0604030504040204" pitchFamily="34" charset="0"/>
              </a:rPr>
              <a:t>Seat students in widely spaced rows or in every other row (appropriate for a classroom setup)</a:t>
            </a:r>
          </a:p>
          <a:p>
            <a:pPr marL="733108" lvl="1" indent="-342900">
              <a:buClr>
                <a:sysClr val="windowText" lastClr="000000"/>
              </a:buClr>
              <a:defRPr/>
            </a:pPr>
            <a:endParaRPr lang="en-US" dirty="0">
              <a:solidFill>
                <a:srgbClr val="000000"/>
              </a:solidFill>
              <a:ea typeface="Verdana" panose="020B0604030504040204" pitchFamily="34" charset="0"/>
              <a:cs typeface="Verdana" panose="020B0604030504040204" pitchFamily="34" charset="0"/>
            </a:endParaRPr>
          </a:p>
          <a:p>
            <a:pPr>
              <a:buClr>
                <a:sysClr val="windowText" lastClr="000000"/>
              </a:buClr>
              <a:defRPr/>
            </a:pPr>
            <a:r>
              <a:rPr lang="en-US" sz="2000" dirty="0">
                <a:solidFill>
                  <a:srgbClr val="040404"/>
                </a:solidFill>
                <a:latin typeface="+mn-lt"/>
              </a:rPr>
              <a:t>Dividing screens or other privacy materials may be used if students cannot be placed far enough away from each </a:t>
            </a:r>
            <a:r>
              <a:rPr lang="en-US" sz="2000" dirty="0" smtClean="0">
                <a:solidFill>
                  <a:srgbClr val="040404"/>
                </a:solidFill>
                <a:latin typeface="+mn-lt"/>
              </a:rPr>
              <a:t>other</a:t>
            </a:r>
            <a:endParaRPr lang="en-US" sz="2000" dirty="0">
              <a:solidFill>
                <a:srgbClr val="040404"/>
              </a:solidFill>
              <a:latin typeface="+mn-lt"/>
            </a:endParaRPr>
          </a:p>
        </p:txBody>
      </p:sp>
    </p:spTree>
    <p:extLst>
      <p:ext uri="{BB962C8B-B14F-4D97-AF65-F5344CB8AC3E}">
        <p14:creationId xmlns:p14="http://schemas.microsoft.com/office/powerpoint/2010/main" val="2097917998"/>
      </p:ext>
    </p:extLst>
  </p:cSld>
  <p:clrMapOvr>
    <a:masterClrMapping/>
  </p:clrMapOvr>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14143</Words>
  <Application>Microsoft Office PowerPoint</Application>
  <PresentationFormat>On-screen Show (4:3)</PresentationFormat>
  <Paragraphs>1968</Paragraphs>
  <Slides>191</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191</vt:i4>
      </vt:variant>
    </vt:vector>
  </HeadingPairs>
  <TitlesOfParts>
    <vt:vector size="201" baseType="lpstr">
      <vt:lpstr>ＭＳ Ｐゴシック</vt:lpstr>
      <vt:lpstr>Arial</vt:lpstr>
      <vt:lpstr>Calibri</vt:lpstr>
      <vt:lpstr>Calibri Light</vt:lpstr>
      <vt:lpstr>Museo Slab 500</vt:lpstr>
      <vt:lpstr>Times New Roman</vt:lpstr>
      <vt:lpstr>Trebuchet MS</vt:lpstr>
      <vt:lpstr>Verdana</vt:lpstr>
      <vt:lpstr>Wingdings</vt:lpstr>
      <vt:lpstr>Light Blue to Green Theme</vt:lpstr>
      <vt:lpstr>Spring 2019 CMAS Administration Training for DACs</vt:lpstr>
      <vt:lpstr>Good Morning</vt:lpstr>
      <vt:lpstr>Welcome &amp; Agenda</vt:lpstr>
      <vt:lpstr>General Information</vt:lpstr>
      <vt:lpstr>Handouts</vt:lpstr>
      <vt:lpstr>Assessment Acronyms*</vt:lpstr>
      <vt:lpstr>Overview of What’s New this Year</vt:lpstr>
      <vt:lpstr>Paper-based Testing §22-7-1013(6), §22-7-1006.3(1)(d-e)</vt:lpstr>
      <vt:lpstr>Assessment Information and Calendar §22-7-1013(7)(a)</vt:lpstr>
      <vt:lpstr>Parent Excusals §22-7-1013(8)(a-c)</vt:lpstr>
      <vt:lpstr>Personally Identifiable Information (PII)</vt:lpstr>
      <vt:lpstr>Syncplicity</vt:lpstr>
      <vt:lpstr>Top Call-drivers 2018</vt:lpstr>
      <vt:lpstr>Top Call-drivers 2018</vt:lpstr>
      <vt:lpstr>Timeline &amp; Assessment Structure</vt:lpstr>
      <vt:lpstr>PowerPoint Presentation</vt:lpstr>
      <vt:lpstr>Spring 2019 CMAS Window</vt:lpstr>
      <vt:lpstr>CMAS Early Window Options</vt:lpstr>
      <vt:lpstr>Spring 2019 Critical Dates – Tentative</vt:lpstr>
      <vt:lpstr>Spring 2019 Critical Dates – Tentative</vt:lpstr>
      <vt:lpstr>Spring 2019 Critical Dates – Tentative</vt:lpstr>
      <vt:lpstr>Social Studies</vt:lpstr>
      <vt:lpstr>Colorado Spanish Language Arts (CSLA)</vt:lpstr>
      <vt:lpstr>First Year in US English Learners – ELA Only</vt:lpstr>
      <vt:lpstr>Guidelines for Administration Time</vt:lpstr>
      <vt:lpstr>Guidelines for Administration Time</vt:lpstr>
      <vt:lpstr>Unit Testing Times: Grades 3-5</vt:lpstr>
      <vt:lpstr>Unit Testing Times: Grades 6-8 ELA, Science and Social Studies</vt:lpstr>
      <vt:lpstr>Unit Testing Times: Grades 6-8 Math</vt:lpstr>
      <vt:lpstr>Unit Testing Times: Grade 11</vt:lpstr>
      <vt:lpstr>Guidelines for Breaks</vt:lpstr>
      <vt:lpstr>Scheduling Considerations</vt:lpstr>
      <vt:lpstr>Scheduling Considerations</vt:lpstr>
      <vt:lpstr>Scheduling Considerations</vt:lpstr>
      <vt:lpstr>Scheduling Sessions </vt:lpstr>
      <vt:lpstr>Afternoon Testing </vt:lpstr>
      <vt:lpstr>After Hours Testing</vt:lpstr>
      <vt:lpstr>PearsonAccessnext</vt:lpstr>
      <vt:lpstr>User Accounts</vt:lpstr>
      <vt:lpstr>Base User Roles for CMAS</vt:lpstr>
      <vt:lpstr>User Account Add-on Roles</vt:lpstr>
      <vt:lpstr>User Roles</vt:lpstr>
      <vt:lpstr>PAnext</vt:lpstr>
      <vt:lpstr>PAnext – Setup Actions</vt:lpstr>
      <vt:lpstr>PAnext – Setup Actions (continued)</vt:lpstr>
      <vt:lpstr>PAnext – Testing Actions</vt:lpstr>
      <vt:lpstr>PAnext – Reports Actions</vt:lpstr>
      <vt:lpstr>Before Testing</vt:lpstr>
      <vt:lpstr>Annual Training Requirement</vt:lpstr>
      <vt:lpstr>Training</vt:lpstr>
      <vt:lpstr>Who Can Administer a Test?</vt:lpstr>
      <vt:lpstr>Student Readiness</vt:lpstr>
      <vt:lpstr>Student Readiness</vt:lpstr>
      <vt:lpstr>Student Readiness</vt:lpstr>
      <vt:lpstr>Registering Students, Ordering Materials &amp;  Setting Up PAnext Test Sessions</vt:lpstr>
      <vt:lpstr>Student Registration Reminders</vt:lpstr>
      <vt:lpstr>Registering for PBT</vt:lpstr>
      <vt:lpstr>Accommodated Forms Ordering by January 25*</vt:lpstr>
      <vt:lpstr>Registering a Student in PAnext</vt:lpstr>
      <vt:lpstr>Operational Reports within PAnext –  Help with Registration</vt:lpstr>
      <vt:lpstr>Online Testing Management</vt:lpstr>
      <vt:lpstr>New Students </vt:lpstr>
      <vt:lpstr>Work Request – Student Transfer Process</vt:lpstr>
      <vt:lpstr>Work Request – Student Transfer Process (CBT/PBT) During Testing</vt:lpstr>
      <vt:lpstr>Work Request – Releasing District</vt:lpstr>
      <vt:lpstr>Work Request – Receiving District</vt:lpstr>
      <vt:lpstr>Work Request – PBT Student Transfer</vt:lpstr>
      <vt:lpstr>Technology Overview</vt:lpstr>
      <vt:lpstr>Technology Updates</vt:lpstr>
      <vt:lpstr>Administrative Considerations, Accessibility Features &amp; Accommodations</vt:lpstr>
      <vt:lpstr>Accessibility Features and Accommodations</vt:lpstr>
      <vt:lpstr>PowerPoint Presentation</vt:lpstr>
      <vt:lpstr>Administrative Considerations</vt:lpstr>
      <vt:lpstr>Accessibility Features Identified in Advance</vt:lpstr>
      <vt:lpstr>Extended Time</vt:lpstr>
      <vt:lpstr>Speech-to-Text</vt:lpstr>
      <vt:lpstr>Clarifications</vt:lpstr>
      <vt:lpstr>Auditory Presentation</vt:lpstr>
      <vt:lpstr>Auditory Presentation – Oral Script</vt:lpstr>
      <vt:lpstr>Technology for Medical Monitoring</vt:lpstr>
      <vt:lpstr>Accommodations for ELs</vt:lpstr>
      <vt:lpstr>Administering Language Accommodations</vt:lpstr>
      <vt:lpstr>Non-English Responses</vt:lpstr>
      <vt:lpstr>Transcription Guidelines</vt:lpstr>
      <vt:lpstr>Transcription Guidelines</vt:lpstr>
      <vt:lpstr>Prior Access to Secure Test Materials</vt:lpstr>
      <vt:lpstr>Unique Accommodation Requests (UARs)</vt:lpstr>
      <vt:lpstr>UARs</vt:lpstr>
      <vt:lpstr>Accommodation Reminders</vt:lpstr>
      <vt:lpstr>UAR Reminder</vt:lpstr>
      <vt:lpstr>Form Assignment Markers in PAnext</vt:lpstr>
      <vt:lpstr>New! Form Assignment Markers on Testing Ticket</vt:lpstr>
      <vt:lpstr>Emergency Accommodation</vt:lpstr>
      <vt:lpstr>Testing Environment</vt:lpstr>
      <vt:lpstr>Student-to-Test Administrator Ratio</vt:lpstr>
      <vt:lpstr>Test Environment</vt:lpstr>
      <vt:lpstr>Test Environment</vt:lpstr>
      <vt:lpstr>Test Environment</vt:lpstr>
      <vt:lpstr>Room Configuration</vt:lpstr>
      <vt:lpstr>Headphones</vt:lpstr>
      <vt:lpstr>Unauthorized Visitors and the Media</vt:lpstr>
      <vt:lpstr>Receiving Materials &amp; Test Security</vt:lpstr>
      <vt:lpstr>Test Security Protocols</vt:lpstr>
      <vt:lpstr>Security Plan</vt:lpstr>
      <vt:lpstr>Test Materials Security</vt:lpstr>
      <vt:lpstr>Maintaining Security of the Assessments</vt:lpstr>
      <vt:lpstr>Receiving Test Materials</vt:lpstr>
      <vt:lpstr>Contents of Shipments</vt:lpstr>
      <vt:lpstr>Header Sheets and Labels</vt:lpstr>
      <vt:lpstr>DAC – Receipt of Test Materials</vt:lpstr>
      <vt:lpstr>SAC – Receive Materials &amp; Chain of Custody</vt:lpstr>
      <vt:lpstr>Chain of Custody Form</vt:lpstr>
      <vt:lpstr>Documenting and Storing Test Materials</vt:lpstr>
      <vt:lpstr>Steps to Order Additional Materials</vt:lpstr>
      <vt:lpstr>Key Information to Order Additional Materials</vt:lpstr>
      <vt:lpstr>Key Information to Order Additional Materials</vt:lpstr>
      <vt:lpstr>During Testing (Administering Tests)</vt:lpstr>
      <vt:lpstr>CBT Task “Prepare” Test Sessions</vt:lpstr>
      <vt:lpstr>Incorrect Form Assignment</vt:lpstr>
      <vt:lpstr>PAnext Test Session Life Cycle</vt:lpstr>
      <vt:lpstr>PAnext “Prepare” Test Session</vt:lpstr>
      <vt:lpstr>TAM Reminders</vt:lpstr>
      <vt:lpstr>Tasks to Complete During Testing</vt:lpstr>
      <vt:lpstr>During Testing – Security Breaches</vt:lpstr>
      <vt:lpstr>During Testing – Contaminated &amp; Damaged Materials</vt:lpstr>
      <vt:lpstr>During Testing – Safety Threats and Severe Weather</vt:lpstr>
      <vt:lpstr>Test Administration Materials</vt:lpstr>
      <vt:lpstr>District Decisions – After Students Finish Unit</vt:lpstr>
      <vt:lpstr>Active Administration</vt:lpstr>
      <vt:lpstr>Administration Steps for CBT</vt:lpstr>
      <vt:lpstr>Basic Technical Troubleshooting</vt:lpstr>
      <vt:lpstr>Common Error Codes</vt:lpstr>
      <vt:lpstr>Common Error Codes – Next Steps</vt:lpstr>
      <vt:lpstr>Common Errors – 9059</vt:lpstr>
      <vt:lpstr>TestNav</vt:lpstr>
      <vt:lpstr>“Early Submission” of Test</vt:lpstr>
      <vt:lpstr>Student Logs into Another Student’s Test</vt:lpstr>
      <vt:lpstr>Technology Tip</vt:lpstr>
      <vt:lpstr>Student Response Files (SRF)</vt:lpstr>
      <vt:lpstr>Make-up Testing</vt:lpstr>
      <vt:lpstr>Make-Up Testing</vt:lpstr>
      <vt:lpstr>Online Test Management</vt:lpstr>
      <vt:lpstr>After Testing</vt:lpstr>
      <vt:lpstr>Tasks to Complete After Each Testing Session</vt:lpstr>
      <vt:lpstr>Final Day – Tasks to Complete After Testing</vt:lpstr>
      <vt:lpstr>Verification of Removal of Saved Data</vt:lpstr>
      <vt:lpstr>Tasks to Complete After Testing</vt:lpstr>
      <vt:lpstr>Returning Materials</vt:lpstr>
      <vt:lpstr>Student ID Labels</vt:lpstr>
      <vt:lpstr> PBT Rejected Student Tests</vt:lpstr>
      <vt:lpstr>Return Shipping Labels &amp; Header Sheets</vt:lpstr>
      <vt:lpstr>Packing Materials</vt:lpstr>
      <vt:lpstr>Secure Materials Must be Returned</vt:lpstr>
      <vt:lpstr>Secure Materials Must be Returned</vt:lpstr>
      <vt:lpstr>Packing Scorables</vt:lpstr>
      <vt:lpstr>Nonscorable Materials</vt:lpstr>
      <vt:lpstr>Arrange for Pickup</vt:lpstr>
      <vt:lpstr>CMAS Forms</vt:lpstr>
      <vt:lpstr>Test Irregularities</vt:lpstr>
      <vt:lpstr>PAnext Clean-up</vt:lpstr>
      <vt:lpstr>PAnext Clean-up Activities – CBT and PBT</vt:lpstr>
      <vt:lpstr>Coding Invalidations</vt:lpstr>
      <vt:lpstr>Not Tested Students</vt:lpstr>
      <vt:lpstr>Stop Test Sessions</vt:lpstr>
      <vt:lpstr>Combined Unit Statuses</vt:lpstr>
      <vt:lpstr>PowerPoint Presentation</vt:lpstr>
      <vt:lpstr>Void Test Score and Not Tested Coding</vt:lpstr>
      <vt:lpstr>Coding Parent Excusals</vt:lpstr>
      <vt:lpstr>Suppressions</vt:lpstr>
      <vt:lpstr>Additional Information</vt:lpstr>
      <vt:lpstr>Student Biographical Data – Tentative Dates</vt:lpstr>
      <vt:lpstr>2019 Reporting Timeline – Tentative</vt:lpstr>
      <vt:lpstr>Accountability Questions</vt:lpstr>
      <vt:lpstr>Upcoming CMAS Due Dates</vt:lpstr>
      <vt:lpstr>CMAS Checklists</vt:lpstr>
      <vt:lpstr>Complete Security Agreement</vt:lpstr>
      <vt:lpstr>Reminder for DTCs</vt:lpstr>
      <vt:lpstr>Student Surveys</vt:lpstr>
      <vt:lpstr>Get Involved!</vt:lpstr>
      <vt:lpstr>Test Monitoring</vt:lpstr>
      <vt:lpstr>CoAlt Assessments</vt:lpstr>
      <vt:lpstr>Colorado PSAT and SAT</vt:lpstr>
      <vt:lpstr>Resources &amp; Support</vt:lpstr>
      <vt:lpstr>Resources – PAnext Training Modules</vt:lpstr>
      <vt:lpstr>Resources – Avocet </vt:lpstr>
      <vt:lpstr>Customer Support</vt:lpstr>
      <vt:lpstr>Resources</vt:lpstr>
      <vt:lpstr>Resources – Office Hours</vt:lpstr>
      <vt:lpstr>CDE Assessment Contacts</vt:lpstr>
      <vt:lpstr>CDE Assessment Data Contacts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2018-10-27T03:39:44Z</dcterms:created>
  <dcterms:modified xsi:type="dcterms:W3CDTF">2018-11-28T22:30:42Z</dcterms:modified>
</cp:coreProperties>
</file>