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9"/>
  </p:notesMasterIdLst>
  <p:sldIdLst>
    <p:sldId id="383" r:id="rId2"/>
    <p:sldId id="256" r:id="rId3"/>
    <p:sldId id="349" r:id="rId4"/>
    <p:sldId id="400" r:id="rId5"/>
    <p:sldId id="401" r:id="rId6"/>
    <p:sldId id="353" r:id="rId7"/>
    <p:sldId id="422" r:id="rId8"/>
    <p:sldId id="350" r:id="rId9"/>
    <p:sldId id="402" r:id="rId10"/>
    <p:sldId id="403" r:id="rId11"/>
    <p:sldId id="318" r:id="rId12"/>
    <p:sldId id="319" r:id="rId13"/>
    <p:sldId id="320" r:id="rId14"/>
    <p:sldId id="338" r:id="rId15"/>
    <p:sldId id="271" r:id="rId16"/>
    <p:sldId id="418" r:id="rId17"/>
    <p:sldId id="322" r:id="rId18"/>
    <p:sldId id="339" r:id="rId19"/>
    <p:sldId id="411" r:id="rId20"/>
    <p:sldId id="419" r:id="rId21"/>
    <p:sldId id="416" r:id="rId22"/>
    <p:sldId id="417" r:id="rId23"/>
    <p:sldId id="421" r:id="rId24"/>
    <p:sldId id="273" r:id="rId25"/>
    <p:sldId id="332" r:id="rId26"/>
    <p:sldId id="340" r:id="rId27"/>
    <p:sldId id="275" r:id="rId28"/>
    <p:sldId id="329" r:id="rId29"/>
    <p:sldId id="302" r:id="rId30"/>
    <p:sldId id="303" r:id="rId31"/>
    <p:sldId id="407" r:id="rId32"/>
    <p:sldId id="405" r:id="rId33"/>
    <p:sldId id="409" r:id="rId34"/>
    <p:sldId id="336" r:id="rId35"/>
    <p:sldId id="334" r:id="rId36"/>
    <p:sldId id="285" r:id="rId37"/>
    <p:sldId id="397" r:id="rId38"/>
    <p:sldId id="408" r:id="rId39"/>
    <p:sldId id="286" r:id="rId40"/>
    <p:sldId id="287" r:id="rId41"/>
    <p:sldId id="330" r:id="rId42"/>
    <p:sldId id="391" r:id="rId43"/>
    <p:sldId id="333" r:id="rId44"/>
    <p:sldId id="284" r:id="rId45"/>
    <p:sldId id="301" r:id="rId46"/>
    <p:sldId id="394" r:id="rId47"/>
    <p:sldId id="283" r:id="rId48"/>
    <p:sldId id="348" r:id="rId49"/>
    <p:sldId id="356" r:id="rId50"/>
    <p:sldId id="280" r:id="rId51"/>
    <p:sldId id="385" r:id="rId52"/>
    <p:sldId id="398" r:id="rId53"/>
    <p:sldId id="354" r:id="rId54"/>
    <p:sldId id="277" r:id="rId55"/>
    <p:sldId id="279" r:id="rId56"/>
    <p:sldId id="281" r:id="rId57"/>
    <p:sldId id="295" r:id="rId58"/>
    <p:sldId id="299" r:id="rId59"/>
    <p:sldId id="387" r:id="rId60"/>
    <p:sldId id="389" r:id="rId61"/>
    <p:sldId id="390" r:id="rId62"/>
    <p:sldId id="420" r:id="rId63"/>
    <p:sldId id="384" r:id="rId64"/>
    <p:sldId id="304" r:id="rId65"/>
    <p:sldId id="328" r:id="rId66"/>
    <p:sldId id="307" r:id="rId67"/>
    <p:sldId id="331" r:id="rId68"/>
    <p:sldId id="396" r:id="rId69"/>
    <p:sldId id="309" r:id="rId70"/>
    <p:sldId id="412" r:id="rId71"/>
    <p:sldId id="414" r:id="rId72"/>
    <p:sldId id="415" r:id="rId73"/>
    <p:sldId id="335" r:id="rId74"/>
    <p:sldId id="317" r:id="rId75"/>
    <p:sldId id="323" r:id="rId76"/>
    <p:sldId id="316" r:id="rId77"/>
    <p:sldId id="40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lobos Pavia, Heather" initials="VPH" lastIdx="4" clrIdx="0">
    <p:extLst>
      <p:ext uri="{19B8F6BF-5375-455C-9EA6-DF929625EA0E}">
        <p15:presenceInfo xmlns:p15="http://schemas.microsoft.com/office/powerpoint/2012/main" userId="S-1-5-21-170422339-1359699126-1544898942-14758" providerId="AD"/>
      </p:ext>
    </p:extLst>
  </p:cmAuthor>
  <p:cmAuthor id="2" name="DoTS" initials="D" lastIdx="16" clrIdx="1">
    <p:extLst>
      <p:ext uri="{19B8F6BF-5375-455C-9EA6-DF929625EA0E}">
        <p15:presenceInfo xmlns:p15="http://schemas.microsoft.com/office/powerpoint/2012/main" userId="Do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879"/>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3E8BA-29CF-4578-92AC-C8844534BB10}" v="2" dt="2023-09-22T16:50:22.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2980" autoAdjust="0"/>
  </p:normalViewPr>
  <p:slideViewPr>
    <p:cSldViewPr snapToGrid="0">
      <p:cViewPr varScale="1">
        <p:scale>
          <a:sx n="106" d="100"/>
          <a:sy n="106" d="100"/>
        </p:scale>
        <p:origin x="1860" y="1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alobos Pavia, Heather" userId="29832d76-5367-411d-91b4-60ca61439ef5" providerId="ADAL" clId="{C8D3E8BA-29CF-4578-92AC-C8844534BB10}"/>
    <pc:docChg chg="undo custSel addSld modSld sldOrd">
      <pc:chgData name="Villalobos Pavia, Heather" userId="29832d76-5367-411d-91b4-60ca61439ef5" providerId="ADAL" clId="{C8D3E8BA-29CF-4578-92AC-C8844534BB10}" dt="2023-09-28T14:13:44.710" v="738" actId="20577"/>
      <pc:docMkLst>
        <pc:docMk/>
      </pc:docMkLst>
      <pc:sldChg chg="modSp mod">
        <pc:chgData name="Villalobos Pavia, Heather" userId="29832d76-5367-411d-91b4-60ca61439ef5" providerId="ADAL" clId="{C8D3E8BA-29CF-4578-92AC-C8844534BB10}" dt="2023-09-26T21:19:57.069" v="308" actId="20577"/>
        <pc:sldMkLst>
          <pc:docMk/>
          <pc:sldMk cId="2959338744" sldId="271"/>
        </pc:sldMkLst>
        <pc:spChg chg="mod">
          <ac:chgData name="Villalobos Pavia, Heather" userId="29832d76-5367-411d-91b4-60ca61439ef5" providerId="ADAL" clId="{C8D3E8BA-29CF-4578-92AC-C8844534BB10}" dt="2023-09-26T21:19:57.069" v="308" actId="20577"/>
          <ac:spMkLst>
            <pc:docMk/>
            <pc:sldMk cId="2959338744" sldId="271"/>
            <ac:spMk id="2" creationId="{00000000-0000-0000-0000-000000000000}"/>
          </ac:spMkLst>
        </pc:spChg>
      </pc:sldChg>
      <pc:sldChg chg="modSp mod">
        <pc:chgData name="Villalobos Pavia, Heather" userId="29832d76-5367-411d-91b4-60ca61439ef5" providerId="ADAL" clId="{C8D3E8BA-29CF-4578-92AC-C8844534BB10}" dt="2023-09-28T14:12:07.005" v="735" actId="20577"/>
        <pc:sldMkLst>
          <pc:docMk/>
          <pc:sldMk cId="1988877764" sldId="273"/>
        </pc:sldMkLst>
        <pc:spChg chg="mod">
          <ac:chgData name="Villalobos Pavia, Heather" userId="29832d76-5367-411d-91b4-60ca61439ef5" providerId="ADAL" clId="{C8D3E8BA-29CF-4578-92AC-C8844534BB10}" dt="2023-09-28T14:12:07.005" v="735" actId="20577"/>
          <ac:spMkLst>
            <pc:docMk/>
            <pc:sldMk cId="1988877764" sldId="273"/>
            <ac:spMk id="2" creationId="{00000000-0000-0000-0000-000000000000}"/>
          </ac:spMkLst>
        </pc:spChg>
      </pc:sldChg>
      <pc:sldChg chg="ord">
        <pc:chgData name="Villalobos Pavia, Heather" userId="29832d76-5367-411d-91b4-60ca61439ef5" providerId="ADAL" clId="{C8D3E8BA-29CF-4578-92AC-C8844534BB10}" dt="2023-09-26T21:36:08.366" v="731"/>
        <pc:sldMkLst>
          <pc:docMk/>
          <pc:sldMk cId="1016478833" sldId="353"/>
        </pc:sldMkLst>
      </pc:sldChg>
      <pc:sldChg chg="modSp mod">
        <pc:chgData name="Villalobos Pavia, Heather" userId="29832d76-5367-411d-91b4-60ca61439ef5" providerId="ADAL" clId="{C8D3E8BA-29CF-4578-92AC-C8844534BB10}" dt="2023-09-26T21:33:58.131" v="727" actId="20577"/>
        <pc:sldMkLst>
          <pc:docMk/>
          <pc:sldMk cId="2532806878" sldId="400"/>
        </pc:sldMkLst>
        <pc:spChg chg="mod">
          <ac:chgData name="Villalobos Pavia, Heather" userId="29832d76-5367-411d-91b4-60ca61439ef5" providerId="ADAL" clId="{C8D3E8BA-29CF-4578-92AC-C8844534BB10}" dt="2023-09-26T21:33:08.620" v="707" actId="5793"/>
          <ac:spMkLst>
            <pc:docMk/>
            <pc:sldMk cId="2532806878" sldId="400"/>
            <ac:spMk id="3" creationId="{86629D2D-7A30-4032-E373-95F32F9644FF}"/>
          </ac:spMkLst>
        </pc:spChg>
        <pc:spChg chg="mod">
          <ac:chgData name="Villalobos Pavia, Heather" userId="29832d76-5367-411d-91b4-60ca61439ef5" providerId="ADAL" clId="{C8D3E8BA-29CF-4578-92AC-C8844534BB10}" dt="2023-09-26T21:33:58.131" v="727" actId="20577"/>
          <ac:spMkLst>
            <pc:docMk/>
            <pc:sldMk cId="2532806878" sldId="400"/>
            <ac:spMk id="5" creationId="{CD441356-F039-DCD0-A367-53A4228B3866}"/>
          </ac:spMkLst>
        </pc:spChg>
      </pc:sldChg>
      <pc:sldChg chg="modSp mod">
        <pc:chgData name="Villalobos Pavia, Heather" userId="29832d76-5367-411d-91b4-60ca61439ef5" providerId="ADAL" clId="{C8D3E8BA-29CF-4578-92AC-C8844534BB10}" dt="2023-09-28T14:13:20.326" v="737" actId="20577"/>
        <pc:sldMkLst>
          <pc:docMk/>
          <pc:sldMk cId="1490202804" sldId="418"/>
        </pc:sldMkLst>
        <pc:spChg chg="mod">
          <ac:chgData name="Villalobos Pavia, Heather" userId="29832d76-5367-411d-91b4-60ca61439ef5" providerId="ADAL" clId="{C8D3E8BA-29CF-4578-92AC-C8844534BB10}" dt="2023-09-28T14:13:20.326" v="737" actId="20577"/>
          <ac:spMkLst>
            <pc:docMk/>
            <pc:sldMk cId="1490202804" sldId="418"/>
            <ac:spMk id="2" creationId="{00000000-0000-0000-0000-000000000000}"/>
          </ac:spMkLst>
        </pc:spChg>
      </pc:sldChg>
      <pc:sldChg chg="addSp delSp modSp new mod chgLayout">
        <pc:chgData name="Villalobos Pavia, Heather" userId="29832d76-5367-411d-91b4-60ca61439ef5" providerId="ADAL" clId="{C8D3E8BA-29CF-4578-92AC-C8844534BB10}" dt="2023-09-22T18:38:12.417" v="306" actId="403"/>
        <pc:sldMkLst>
          <pc:docMk/>
          <pc:sldMk cId="2046832984" sldId="421"/>
        </pc:sldMkLst>
        <pc:spChg chg="mod ord">
          <ac:chgData name="Villalobos Pavia, Heather" userId="29832d76-5367-411d-91b4-60ca61439ef5" providerId="ADAL" clId="{C8D3E8BA-29CF-4578-92AC-C8844534BB10}" dt="2023-09-22T16:50:13.416" v="3" actId="700"/>
          <ac:spMkLst>
            <pc:docMk/>
            <pc:sldMk cId="2046832984" sldId="421"/>
            <ac:spMk id="2" creationId="{7A2C255F-8E65-0889-D51A-1A7392E0ECAA}"/>
          </ac:spMkLst>
        </pc:spChg>
        <pc:spChg chg="del">
          <ac:chgData name="Villalobos Pavia, Heather" userId="29832d76-5367-411d-91b4-60ca61439ef5" providerId="ADAL" clId="{C8D3E8BA-29CF-4578-92AC-C8844534BB10}" dt="2023-09-22T16:50:13.416" v="3" actId="700"/>
          <ac:spMkLst>
            <pc:docMk/>
            <pc:sldMk cId="2046832984" sldId="421"/>
            <ac:spMk id="3" creationId="{7BA39541-DC31-C4CC-3982-C2A87589511D}"/>
          </ac:spMkLst>
        </pc:spChg>
        <pc:spChg chg="add mod ord">
          <ac:chgData name="Villalobos Pavia, Heather" userId="29832d76-5367-411d-91b4-60ca61439ef5" providerId="ADAL" clId="{C8D3E8BA-29CF-4578-92AC-C8844534BB10}" dt="2023-09-22T16:50:13.416" v="3" actId="700"/>
          <ac:spMkLst>
            <pc:docMk/>
            <pc:sldMk cId="2046832984" sldId="421"/>
            <ac:spMk id="5" creationId="{E8E17C00-5E23-22B7-CB5C-5D94BA2B3B74}"/>
          </ac:spMkLst>
        </pc:spChg>
        <pc:spChg chg="add mod">
          <ac:chgData name="Villalobos Pavia, Heather" userId="29832d76-5367-411d-91b4-60ca61439ef5" providerId="ADAL" clId="{C8D3E8BA-29CF-4578-92AC-C8844534BB10}" dt="2023-09-22T18:38:12.417" v="306" actId="403"/>
          <ac:spMkLst>
            <pc:docMk/>
            <pc:sldMk cId="2046832984" sldId="421"/>
            <ac:spMk id="6" creationId="{8314B92F-29E7-10F4-8DF9-87270CA5BFC5}"/>
          </ac:spMkLst>
        </pc:spChg>
        <pc:picChg chg="add mod">
          <ac:chgData name="Villalobos Pavia, Heather" userId="29832d76-5367-411d-91b4-60ca61439ef5" providerId="ADAL" clId="{C8D3E8BA-29CF-4578-92AC-C8844534BB10}" dt="2023-09-22T16:50:00.357" v="2" actId="1076"/>
          <ac:picMkLst>
            <pc:docMk/>
            <pc:sldMk cId="2046832984" sldId="421"/>
            <ac:picMk id="4" creationId="{554100F0-48FE-CC10-1E7E-534544929FAA}"/>
          </ac:picMkLst>
        </pc:picChg>
      </pc:sldChg>
      <pc:sldChg chg="modSp new mod ord">
        <pc:chgData name="Villalobos Pavia, Heather" userId="29832d76-5367-411d-91b4-60ca61439ef5" providerId="ADAL" clId="{C8D3E8BA-29CF-4578-92AC-C8844534BB10}" dt="2023-09-28T14:13:44.710" v="738" actId="20577"/>
        <pc:sldMkLst>
          <pc:docMk/>
          <pc:sldMk cId="803416282" sldId="422"/>
        </pc:sldMkLst>
        <pc:spChg chg="mod">
          <ac:chgData name="Villalobos Pavia, Heather" userId="29832d76-5367-411d-91b4-60ca61439ef5" providerId="ADAL" clId="{C8D3E8BA-29CF-4578-92AC-C8844534BB10}" dt="2023-09-26T21:29:59.218" v="342" actId="313"/>
          <ac:spMkLst>
            <pc:docMk/>
            <pc:sldMk cId="803416282" sldId="422"/>
            <ac:spMk id="2" creationId="{F1109C4C-9301-796C-20CA-3D94225C1015}"/>
          </ac:spMkLst>
        </pc:spChg>
        <pc:spChg chg="mod">
          <ac:chgData name="Villalobos Pavia, Heather" userId="29832d76-5367-411d-91b4-60ca61439ef5" providerId="ADAL" clId="{C8D3E8BA-29CF-4578-92AC-C8844534BB10}" dt="2023-09-28T14:13:44.710" v="738" actId="20577"/>
          <ac:spMkLst>
            <pc:docMk/>
            <pc:sldMk cId="803416282" sldId="422"/>
            <ac:spMk id="3" creationId="{FC09DE4A-55C4-C5D0-ADA1-600BD203F5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E3563-C346-45F8-A2DD-3EB5ED573B3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4A84D73-DEDE-4F24-B5EF-D2262CED04F9}">
      <dgm:prSet/>
      <dgm:spPr/>
      <dgm:t>
        <a:bodyPr/>
        <a:lstStyle/>
        <a:p>
          <a:r>
            <a:rPr lang="en-US" dirty="0"/>
            <a:t>Designated staff: </a:t>
          </a:r>
        </a:p>
      </dgm:t>
    </dgm:pt>
    <dgm:pt modelId="{AE301B7C-4714-4A44-A218-CAD2F7CBB7C3}" type="parTrans" cxnId="{A2F57A33-2AAE-47A4-A0EF-5F7561427E29}">
      <dgm:prSet/>
      <dgm:spPr/>
      <dgm:t>
        <a:bodyPr/>
        <a:lstStyle/>
        <a:p>
          <a:endParaRPr lang="en-US"/>
        </a:p>
      </dgm:t>
    </dgm:pt>
    <dgm:pt modelId="{AD00D33D-B804-4991-8A85-EDC839E127BC}" type="sibTrans" cxnId="{A2F57A33-2AAE-47A4-A0EF-5F7561427E29}">
      <dgm:prSet/>
      <dgm:spPr/>
      <dgm:t>
        <a:bodyPr/>
        <a:lstStyle/>
        <a:p>
          <a:endParaRPr lang="en-US"/>
        </a:p>
      </dgm:t>
    </dgm:pt>
    <dgm:pt modelId="{C027C3B8-C823-4017-9B34-AEC4B45EFBAC}">
      <dgm:prSet/>
      <dgm:spPr/>
      <dgm:t>
        <a:bodyPr/>
        <a:lstStyle/>
        <a:p>
          <a:r>
            <a:rPr lang="en-US" dirty="0"/>
            <a:t>Access user guides or software downloads</a:t>
          </a:r>
        </a:p>
      </dgm:t>
    </dgm:pt>
    <dgm:pt modelId="{0E98C3B7-1A0A-4CEF-9A09-599C237F6564}" type="parTrans" cxnId="{4C2083AE-C0C6-45CE-ADBD-00FD903A8531}">
      <dgm:prSet/>
      <dgm:spPr/>
      <dgm:t>
        <a:bodyPr/>
        <a:lstStyle/>
        <a:p>
          <a:endParaRPr lang="en-US"/>
        </a:p>
      </dgm:t>
    </dgm:pt>
    <dgm:pt modelId="{E33A43DB-661E-486A-B569-624E4FA7C888}" type="sibTrans" cxnId="{4C2083AE-C0C6-45CE-ADBD-00FD903A8531}">
      <dgm:prSet/>
      <dgm:spPr/>
      <dgm:t>
        <a:bodyPr/>
        <a:lstStyle/>
        <a:p>
          <a:endParaRPr lang="en-US"/>
        </a:p>
      </dgm:t>
    </dgm:pt>
    <dgm:pt modelId="{37A83838-520C-4CC5-8735-B25C77BCCC06}">
      <dgm:prSet/>
      <dgm:spPr/>
      <dgm:t>
        <a:bodyPr/>
        <a:lstStyle/>
        <a:p>
          <a:r>
            <a:rPr lang="en-US" dirty="0"/>
            <a:t>Add students </a:t>
          </a:r>
        </a:p>
      </dgm:t>
    </dgm:pt>
    <dgm:pt modelId="{B7ACCD8C-CC3A-4196-91E6-44AC5DA42C22}" type="parTrans" cxnId="{AAFC3587-3946-4BC7-9B0A-263ECD91F790}">
      <dgm:prSet/>
      <dgm:spPr/>
      <dgm:t>
        <a:bodyPr/>
        <a:lstStyle/>
        <a:p>
          <a:endParaRPr lang="en-US"/>
        </a:p>
      </dgm:t>
    </dgm:pt>
    <dgm:pt modelId="{99888194-E1D6-4D2D-AC17-91603442DE40}" type="sibTrans" cxnId="{AAFC3587-3946-4BC7-9B0A-263ECD91F790}">
      <dgm:prSet/>
      <dgm:spPr/>
      <dgm:t>
        <a:bodyPr/>
        <a:lstStyle/>
        <a:p>
          <a:endParaRPr lang="en-US"/>
        </a:p>
      </dgm:t>
    </dgm:pt>
    <dgm:pt modelId="{4A7F671F-13E6-4D34-BDDB-A7852DB4C300}">
      <dgm:prSet/>
      <dgm:spPr/>
      <dgm:t>
        <a:bodyPr/>
        <a:lstStyle/>
        <a:p>
          <a:r>
            <a:rPr lang="en-US" dirty="0"/>
            <a:t>Designate accommodations</a:t>
          </a:r>
        </a:p>
      </dgm:t>
    </dgm:pt>
    <dgm:pt modelId="{752C8B21-6919-4513-AA49-0297216FF6B6}" type="parTrans" cxnId="{01128F57-F6CE-499B-B57D-2ACA49BE5B1F}">
      <dgm:prSet/>
      <dgm:spPr/>
      <dgm:t>
        <a:bodyPr/>
        <a:lstStyle/>
        <a:p>
          <a:endParaRPr lang="en-US"/>
        </a:p>
      </dgm:t>
    </dgm:pt>
    <dgm:pt modelId="{9CC7B0E0-7B57-4AEE-880F-82BE43E96AD1}" type="sibTrans" cxnId="{01128F57-F6CE-499B-B57D-2ACA49BE5B1F}">
      <dgm:prSet/>
      <dgm:spPr/>
      <dgm:t>
        <a:bodyPr/>
        <a:lstStyle/>
        <a:p>
          <a:endParaRPr lang="en-US"/>
        </a:p>
      </dgm:t>
    </dgm:pt>
    <dgm:pt modelId="{1113D14F-C83B-4359-8F49-FE1D50612AE0}">
      <dgm:prSet/>
      <dgm:spPr/>
      <dgm:t>
        <a:bodyPr/>
        <a:lstStyle/>
        <a:p>
          <a:r>
            <a:rPr lang="en-US" dirty="0"/>
            <a:t>Create test sessions</a:t>
          </a:r>
        </a:p>
      </dgm:t>
    </dgm:pt>
    <dgm:pt modelId="{92A0524B-0A28-4892-B842-945AC467FDF3}" type="parTrans" cxnId="{A043BBC3-EBA4-4D49-B2BA-DE7872082393}">
      <dgm:prSet/>
      <dgm:spPr/>
      <dgm:t>
        <a:bodyPr/>
        <a:lstStyle/>
        <a:p>
          <a:endParaRPr lang="en-US"/>
        </a:p>
      </dgm:t>
    </dgm:pt>
    <dgm:pt modelId="{232C9A68-55F5-4838-A29A-392B1CAE8BD6}" type="sibTrans" cxnId="{A043BBC3-EBA4-4D49-B2BA-DE7872082393}">
      <dgm:prSet/>
      <dgm:spPr/>
      <dgm:t>
        <a:bodyPr/>
        <a:lstStyle/>
        <a:p>
          <a:endParaRPr lang="en-US"/>
        </a:p>
      </dgm:t>
    </dgm:pt>
    <dgm:pt modelId="{5A42E46E-1CFA-4722-AD4A-383BB2C40D15}">
      <dgm:prSet/>
      <dgm:spPr/>
      <dgm:t>
        <a:bodyPr/>
        <a:lstStyle/>
        <a:p>
          <a:r>
            <a:rPr lang="en-US" dirty="0"/>
            <a:t>Print test tickets</a:t>
          </a:r>
        </a:p>
      </dgm:t>
    </dgm:pt>
    <dgm:pt modelId="{B3245462-7B22-4332-A0A2-E76BD1C71D07}" type="parTrans" cxnId="{345D719B-A1D4-404C-96A9-AC39E1855179}">
      <dgm:prSet/>
      <dgm:spPr/>
      <dgm:t>
        <a:bodyPr/>
        <a:lstStyle/>
        <a:p>
          <a:endParaRPr lang="en-US"/>
        </a:p>
      </dgm:t>
    </dgm:pt>
    <dgm:pt modelId="{8F398DB3-A769-4741-80E4-66DCE7F8DFC2}" type="sibTrans" cxnId="{345D719B-A1D4-404C-96A9-AC39E1855179}">
      <dgm:prSet/>
      <dgm:spPr/>
      <dgm:t>
        <a:bodyPr/>
        <a:lstStyle/>
        <a:p>
          <a:endParaRPr lang="en-US"/>
        </a:p>
      </dgm:t>
    </dgm:pt>
    <dgm:pt modelId="{985E9C6F-29A1-40D5-BA0C-9CED62C648F1}">
      <dgm:prSet/>
      <dgm:spPr/>
      <dgm:t>
        <a:bodyPr/>
        <a:lstStyle/>
        <a:p>
          <a:r>
            <a:rPr lang="en-US" dirty="0"/>
            <a:t>View/print reports</a:t>
          </a:r>
        </a:p>
      </dgm:t>
    </dgm:pt>
    <dgm:pt modelId="{D5D9CF23-9785-414A-9D96-4151C8FD0936}" type="parTrans" cxnId="{1B3FBEDA-E430-436B-8797-7A2ACD9D22A6}">
      <dgm:prSet/>
      <dgm:spPr/>
      <dgm:t>
        <a:bodyPr/>
        <a:lstStyle/>
        <a:p>
          <a:endParaRPr lang="en-US"/>
        </a:p>
      </dgm:t>
    </dgm:pt>
    <dgm:pt modelId="{1B7FA4C1-DAF5-4769-83C8-C6396C0AF798}" type="sibTrans" cxnId="{1B3FBEDA-E430-436B-8797-7A2ACD9D22A6}">
      <dgm:prSet/>
      <dgm:spPr/>
      <dgm:t>
        <a:bodyPr/>
        <a:lstStyle/>
        <a:p>
          <a:endParaRPr lang="en-US"/>
        </a:p>
      </dgm:t>
    </dgm:pt>
    <dgm:pt modelId="{D65FF1A2-A5C2-427E-A567-396DF1B29228}">
      <dgm:prSet/>
      <dgm:spPr/>
      <dgm:t>
        <a:bodyPr/>
        <a:lstStyle/>
        <a:p>
          <a:r>
            <a:rPr lang="en-US" dirty="0"/>
            <a:t>Access the Student Status Dashboard</a:t>
          </a:r>
        </a:p>
      </dgm:t>
    </dgm:pt>
    <dgm:pt modelId="{AEECAFEF-16E9-4DEA-B6E2-1C006AA2B043}" type="parTrans" cxnId="{32A9DC4F-7F26-42AB-B321-CF8959B6D718}">
      <dgm:prSet/>
      <dgm:spPr/>
      <dgm:t>
        <a:bodyPr/>
        <a:lstStyle/>
        <a:p>
          <a:endParaRPr lang="en-US"/>
        </a:p>
      </dgm:t>
    </dgm:pt>
    <dgm:pt modelId="{5F483331-8FE4-4BE1-B6D5-5197782FA52E}" type="sibTrans" cxnId="{32A9DC4F-7F26-42AB-B321-CF8959B6D718}">
      <dgm:prSet/>
      <dgm:spPr/>
      <dgm:t>
        <a:bodyPr/>
        <a:lstStyle/>
        <a:p>
          <a:endParaRPr lang="en-US"/>
        </a:p>
      </dgm:t>
    </dgm:pt>
    <dgm:pt modelId="{B3849742-A36A-45E3-8569-72A610E327D2}">
      <dgm:prSet/>
      <dgm:spPr/>
      <dgm:t>
        <a:bodyPr/>
        <a:lstStyle/>
        <a:p>
          <a:r>
            <a:rPr lang="en-US" dirty="0"/>
            <a:t>Submit Transfer Requests</a:t>
          </a:r>
        </a:p>
      </dgm:t>
    </dgm:pt>
    <dgm:pt modelId="{B1FEDA90-EC6C-4B29-9B73-00E39970C95E}" type="parTrans" cxnId="{21F982C7-8125-400D-871C-0640D81A5949}">
      <dgm:prSet/>
      <dgm:spPr/>
      <dgm:t>
        <a:bodyPr/>
        <a:lstStyle/>
        <a:p>
          <a:endParaRPr lang="en-US"/>
        </a:p>
      </dgm:t>
    </dgm:pt>
    <dgm:pt modelId="{932CB434-E469-4026-B2EF-7F6DC3E32060}" type="sibTrans" cxnId="{21F982C7-8125-400D-871C-0640D81A5949}">
      <dgm:prSet/>
      <dgm:spPr/>
      <dgm:t>
        <a:bodyPr/>
        <a:lstStyle/>
        <a:p>
          <a:endParaRPr lang="en-US"/>
        </a:p>
      </dgm:t>
    </dgm:pt>
    <dgm:pt modelId="{44305C96-72CD-48D0-9025-8293DF95B2DB}">
      <dgm:prSet/>
      <dgm:spPr/>
      <dgm:t>
        <a:bodyPr/>
        <a:lstStyle/>
        <a:p>
          <a:r>
            <a:rPr lang="en-US" dirty="0"/>
            <a:t>Enter Reason Not Tested codes</a:t>
          </a:r>
        </a:p>
      </dgm:t>
    </dgm:pt>
    <dgm:pt modelId="{7FE52926-967F-4C04-9C3A-A3FEE1B815D0}" type="parTrans" cxnId="{0AD65CAF-7293-4437-ABA0-79A6F23FF310}">
      <dgm:prSet/>
      <dgm:spPr/>
      <dgm:t>
        <a:bodyPr/>
        <a:lstStyle/>
        <a:p>
          <a:endParaRPr lang="en-US"/>
        </a:p>
      </dgm:t>
    </dgm:pt>
    <dgm:pt modelId="{7375A3E1-5344-4B6C-9C74-630232B65FF1}" type="sibTrans" cxnId="{0AD65CAF-7293-4437-ABA0-79A6F23FF310}">
      <dgm:prSet/>
      <dgm:spPr/>
      <dgm:t>
        <a:bodyPr/>
        <a:lstStyle/>
        <a:p>
          <a:endParaRPr lang="en-US"/>
        </a:p>
      </dgm:t>
    </dgm:pt>
    <dgm:pt modelId="{03EA1A16-48FC-4137-B043-04A787B274F0}" type="pres">
      <dgm:prSet presAssocID="{6E2E3563-C346-45F8-A2DD-3EB5ED573B36}" presName="linear" presStyleCnt="0">
        <dgm:presLayoutVars>
          <dgm:animLvl val="lvl"/>
          <dgm:resizeHandles val="exact"/>
        </dgm:presLayoutVars>
      </dgm:prSet>
      <dgm:spPr/>
    </dgm:pt>
    <dgm:pt modelId="{836069C3-61FC-47DF-819B-22A984128377}" type="pres">
      <dgm:prSet presAssocID="{24A84D73-DEDE-4F24-B5EF-D2262CED04F9}" presName="parentText" presStyleLbl="node1" presStyleIdx="0" presStyleCnt="1" custScaleY="101685" custLinFactNeighborY="-6923">
        <dgm:presLayoutVars>
          <dgm:chMax val="0"/>
          <dgm:bulletEnabled val="1"/>
        </dgm:presLayoutVars>
      </dgm:prSet>
      <dgm:spPr/>
    </dgm:pt>
    <dgm:pt modelId="{0886B213-BB4A-48F2-8D81-BB15D723C10B}" type="pres">
      <dgm:prSet presAssocID="{24A84D73-DEDE-4F24-B5EF-D2262CED04F9}" presName="childText" presStyleLbl="revTx" presStyleIdx="0" presStyleCnt="1">
        <dgm:presLayoutVars>
          <dgm:bulletEnabled val="1"/>
        </dgm:presLayoutVars>
      </dgm:prSet>
      <dgm:spPr/>
    </dgm:pt>
  </dgm:ptLst>
  <dgm:cxnLst>
    <dgm:cxn modelId="{5454E822-F016-4B32-AD90-CE65230ED954}" type="presOf" srcId="{24A84D73-DEDE-4F24-B5EF-D2262CED04F9}" destId="{836069C3-61FC-47DF-819B-22A984128377}" srcOrd="0" destOrd="0" presId="urn:microsoft.com/office/officeart/2005/8/layout/vList2"/>
    <dgm:cxn modelId="{5D97DF2E-06DD-4E3D-ACDD-EAA14A1E263C}" type="presOf" srcId="{37A83838-520C-4CC5-8735-B25C77BCCC06}" destId="{0886B213-BB4A-48F2-8D81-BB15D723C10B}" srcOrd="0" destOrd="1" presId="urn:microsoft.com/office/officeart/2005/8/layout/vList2"/>
    <dgm:cxn modelId="{A2F57A33-2AAE-47A4-A0EF-5F7561427E29}" srcId="{6E2E3563-C346-45F8-A2DD-3EB5ED573B36}" destId="{24A84D73-DEDE-4F24-B5EF-D2262CED04F9}" srcOrd="0" destOrd="0" parTransId="{AE301B7C-4714-4A44-A218-CAD2F7CBB7C3}" sibTransId="{AD00D33D-B804-4991-8A85-EDC839E127BC}"/>
    <dgm:cxn modelId="{61272E35-67CA-4836-87E5-BDAA860E4CA7}" type="presOf" srcId="{B3849742-A36A-45E3-8569-72A610E327D2}" destId="{0886B213-BB4A-48F2-8D81-BB15D723C10B}" srcOrd="0" destOrd="7" presId="urn:microsoft.com/office/officeart/2005/8/layout/vList2"/>
    <dgm:cxn modelId="{F955744A-9D44-45F6-BD57-D810C9356BE1}" type="presOf" srcId="{5A42E46E-1CFA-4722-AD4A-383BB2C40D15}" destId="{0886B213-BB4A-48F2-8D81-BB15D723C10B}" srcOrd="0" destOrd="4" presId="urn:microsoft.com/office/officeart/2005/8/layout/vList2"/>
    <dgm:cxn modelId="{32A9DC4F-7F26-42AB-B321-CF8959B6D718}" srcId="{24A84D73-DEDE-4F24-B5EF-D2262CED04F9}" destId="{D65FF1A2-A5C2-427E-A567-396DF1B29228}" srcOrd="6" destOrd="0" parTransId="{AEECAFEF-16E9-4DEA-B6E2-1C006AA2B043}" sibTransId="{5F483331-8FE4-4BE1-B6D5-5197782FA52E}"/>
    <dgm:cxn modelId="{01128F57-F6CE-499B-B57D-2ACA49BE5B1F}" srcId="{24A84D73-DEDE-4F24-B5EF-D2262CED04F9}" destId="{4A7F671F-13E6-4D34-BDDB-A7852DB4C300}" srcOrd="2" destOrd="0" parTransId="{752C8B21-6919-4513-AA49-0297216FF6B6}" sibTransId="{9CC7B0E0-7B57-4AEE-880F-82BE43E96AD1}"/>
    <dgm:cxn modelId="{AAFC3587-3946-4BC7-9B0A-263ECD91F790}" srcId="{24A84D73-DEDE-4F24-B5EF-D2262CED04F9}" destId="{37A83838-520C-4CC5-8735-B25C77BCCC06}" srcOrd="1" destOrd="0" parTransId="{B7ACCD8C-CC3A-4196-91E6-44AC5DA42C22}" sibTransId="{99888194-E1D6-4D2D-AC17-91603442DE40}"/>
    <dgm:cxn modelId="{FD456A87-048E-4242-A1B6-F54B4696BC9B}" type="presOf" srcId="{6E2E3563-C346-45F8-A2DD-3EB5ED573B36}" destId="{03EA1A16-48FC-4137-B043-04A787B274F0}" srcOrd="0" destOrd="0" presId="urn:microsoft.com/office/officeart/2005/8/layout/vList2"/>
    <dgm:cxn modelId="{345D719B-A1D4-404C-96A9-AC39E1855179}" srcId="{24A84D73-DEDE-4F24-B5EF-D2262CED04F9}" destId="{5A42E46E-1CFA-4722-AD4A-383BB2C40D15}" srcOrd="4" destOrd="0" parTransId="{B3245462-7B22-4332-A0A2-E76BD1C71D07}" sibTransId="{8F398DB3-A769-4741-80E4-66DCE7F8DFC2}"/>
    <dgm:cxn modelId="{4C2083AE-C0C6-45CE-ADBD-00FD903A8531}" srcId="{24A84D73-DEDE-4F24-B5EF-D2262CED04F9}" destId="{C027C3B8-C823-4017-9B34-AEC4B45EFBAC}" srcOrd="0" destOrd="0" parTransId="{0E98C3B7-1A0A-4CEF-9A09-599C237F6564}" sibTransId="{E33A43DB-661E-486A-B569-624E4FA7C888}"/>
    <dgm:cxn modelId="{0AD65CAF-7293-4437-ABA0-79A6F23FF310}" srcId="{24A84D73-DEDE-4F24-B5EF-D2262CED04F9}" destId="{44305C96-72CD-48D0-9025-8293DF95B2DB}" srcOrd="8" destOrd="0" parTransId="{7FE52926-967F-4C04-9C3A-A3FEE1B815D0}" sibTransId="{7375A3E1-5344-4B6C-9C74-630232B65FF1}"/>
    <dgm:cxn modelId="{B77060AF-A8B8-453C-8FD7-3483D966234F}" type="presOf" srcId="{985E9C6F-29A1-40D5-BA0C-9CED62C648F1}" destId="{0886B213-BB4A-48F2-8D81-BB15D723C10B}" srcOrd="0" destOrd="5" presId="urn:microsoft.com/office/officeart/2005/8/layout/vList2"/>
    <dgm:cxn modelId="{A043BBC3-EBA4-4D49-B2BA-DE7872082393}" srcId="{24A84D73-DEDE-4F24-B5EF-D2262CED04F9}" destId="{1113D14F-C83B-4359-8F49-FE1D50612AE0}" srcOrd="3" destOrd="0" parTransId="{92A0524B-0A28-4892-B842-945AC467FDF3}" sibTransId="{232C9A68-55F5-4838-A29A-392B1CAE8BD6}"/>
    <dgm:cxn modelId="{21F982C7-8125-400D-871C-0640D81A5949}" srcId="{24A84D73-DEDE-4F24-B5EF-D2262CED04F9}" destId="{B3849742-A36A-45E3-8569-72A610E327D2}" srcOrd="7" destOrd="0" parTransId="{B1FEDA90-EC6C-4B29-9B73-00E39970C95E}" sibTransId="{932CB434-E469-4026-B2EF-7F6DC3E32060}"/>
    <dgm:cxn modelId="{7209F2D5-CAA6-4EEF-BC6E-60B282630EB1}" type="presOf" srcId="{1113D14F-C83B-4359-8F49-FE1D50612AE0}" destId="{0886B213-BB4A-48F2-8D81-BB15D723C10B}" srcOrd="0" destOrd="3" presId="urn:microsoft.com/office/officeart/2005/8/layout/vList2"/>
    <dgm:cxn modelId="{1B3FBEDA-E430-436B-8797-7A2ACD9D22A6}" srcId="{24A84D73-DEDE-4F24-B5EF-D2262CED04F9}" destId="{985E9C6F-29A1-40D5-BA0C-9CED62C648F1}" srcOrd="5" destOrd="0" parTransId="{D5D9CF23-9785-414A-9D96-4151C8FD0936}" sibTransId="{1B7FA4C1-DAF5-4769-83C8-C6396C0AF798}"/>
    <dgm:cxn modelId="{F09B75E3-0ED2-4E83-8483-E63F5FDC669E}" type="presOf" srcId="{44305C96-72CD-48D0-9025-8293DF95B2DB}" destId="{0886B213-BB4A-48F2-8D81-BB15D723C10B}" srcOrd="0" destOrd="8" presId="urn:microsoft.com/office/officeart/2005/8/layout/vList2"/>
    <dgm:cxn modelId="{91D475EA-B224-4ADE-93ED-A93A1242ABA6}" type="presOf" srcId="{D65FF1A2-A5C2-427E-A567-396DF1B29228}" destId="{0886B213-BB4A-48F2-8D81-BB15D723C10B}" srcOrd="0" destOrd="6" presId="urn:microsoft.com/office/officeart/2005/8/layout/vList2"/>
    <dgm:cxn modelId="{D8B8F9EB-D0E1-4B33-BA7A-F34A43A39C5C}" type="presOf" srcId="{4A7F671F-13E6-4D34-BDDB-A7852DB4C300}" destId="{0886B213-BB4A-48F2-8D81-BB15D723C10B}" srcOrd="0" destOrd="2" presId="urn:microsoft.com/office/officeart/2005/8/layout/vList2"/>
    <dgm:cxn modelId="{1E503DF5-AD50-4545-8CF1-904C0F0F7B09}" type="presOf" srcId="{C027C3B8-C823-4017-9B34-AEC4B45EFBAC}" destId="{0886B213-BB4A-48F2-8D81-BB15D723C10B}" srcOrd="0" destOrd="0" presId="urn:microsoft.com/office/officeart/2005/8/layout/vList2"/>
    <dgm:cxn modelId="{79C52BF1-1A86-4161-B18A-C20EFAB75D5D}" type="presParOf" srcId="{03EA1A16-48FC-4137-B043-04A787B274F0}" destId="{836069C3-61FC-47DF-819B-22A984128377}" srcOrd="0" destOrd="0" presId="urn:microsoft.com/office/officeart/2005/8/layout/vList2"/>
    <dgm:cxn modelId="{D7EB273C-1B8B-429D-B4EA-841406A108B2}" type="presParOf" srcId="{03EA1A16-48FC-4137-B043-04A787B274F0}" destId="{0886B213-BB4A-48F2-8D81-BB15D723C10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D72A16-2166-4CFA-851A-D5B4F244D8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902C66-532D-4A04-80CF-5AF794C4581B}">
      <dgm:prSet/>
      <dgm:spPr/>
      <dgm:t>
        <a:bodyPr/>
        <a:lstStyle/>
        <a:p>
          <a:r>
            <a:rPr lang="en-US" b="1" dirty="0"/>
            <a:t>ACCESS Assessments </a:t>
          </a:r>
        </a:p>
        <a:p>
          <a:r>
            <a:rPr lang="en-US" b="1" dirty="0"/>
            <a:t>are secure tests</a:t>
          </a:r>
          <a:endParaRPr lang="en-US" dirty="0"/>
        </a:p>
      </dgm:t>
    </dgm:pt>
    <dgm:pt modelId="{B4B9E52F-89A1-467F-9857-803C589006B2}" type="parTrans" cxnId="{BACD4309-961A-4D32-B8E6-16FB8AC263B2}">
      <dgm:prSet/>
      <dgm:spPr/>
      <dgm:t>
        <a:bodyPr/>
        <a:lstStyle/>
        <a:p>
          <a:endParaRPr lang="en-US"/>
        </a:p>
      </dgm:t>
    </dgm:pt>
    <dgm:pt modelId="{07D07021-EC92-42B0-921D-B2FDA745C863}" type="sibTrans" cxnId="{BACD4309-961A-4D32-B8E6-16FB8AC263B2}">
      <dgm:prSet/>
      <dgm:spPr/>
      <dgm:t>
        <a:bodyPr/>
        <a:lstStyle/>
        <a:p>
          <a:endParaRPr lang="en-US"/>
        </a:p>
      </dgm:t>
    </dgm:pt>
    <dgm:pt modelId="{61AD6A1D-C3BF-4DA4-B98E-3A533455C3E5}">
      <dgm:prSet/>
      <dgm:spPr/>
      <dgm:t>
        <a:bodyPr/>
        <a:lstStyle/>
        <a:p>
          <a:r>
            <a:rPr lang="en-US" dirty="0"/>
            <a:t>Colorado Security Agreement </a:t>
          </a:r>
        </a:p>
      </dgm:t>
    </dgm:pt>
    <dgm:pt modelId="{601A2579-160E-4E97-9AC6-728FF9DA80AD}" type="parTrans" cxnId="{0CEABB81-C110-4F60-A059-6BF463FB20C9}">
      <dgm:prSet/>
      <dgm:spPr/>
      <dgm:t>
        <a:bodyPr/>
        <a:lstStyle/>
        <a:p>
          <a:endParaRPr lang="en-US"/>
        </a:p>
      </dgm:t>
    </dgm:pt>
    <dgm:pt modelId="{D7B06D08-078D-4B9D-9288-EA524642C561}" type="sibTrans" cxnId="{0CEABB81-C110-4F60-A059-6BF463FB20C9}">
      <dgm:prSet/>
      <dgm:spPr/>
      <dgm:t>
        <a:bodyPr/>
        <a:lstStyle/>
        <a:p>
          <a:endParaRPr lang="en-US"/>
        </a:p>
      </dgm:t>
    </dgm:pt>
    <dgm:pt modelId="{8358A180-C773-4845-9BC2-B77029075B1E}" type="pres">
      <dgm:prSet presAssocID="{20D72A16-2166-4CFA-851A-D5B4F244D843}" presName="vert0" presStyleCnt="0">
        <dgm:presLayoutVars>
          <dgm:dir/>
          <dgm:animOne val="branch"/>
          <dgm:animLvl val="lvl"/>
        </dgm:presLayoutVars>
      </dgm:prSet>
      <dgm:spPr/>
    </dgm:pt>
    <dgm:pt modelId="{9AC47D2F-EC12-48D1-AA24-5C5858013E80}" type="pres">
      <dgm:prSet presAssocID="{88902C66-532D-4A04-80CF-5AF794C4581B}" presName="thickLine" presStyleLbl="alignNode1" presStyleIdx="0" presStyleCnt="2"/>
      <dgm:spPr/>
    </dgm:pt>
    <dgm:pt modelId="{DFFDC97D-1DDF-495B-BAAE-6F6E3D77E263}" type="pres">
      <dgm:prSet presAssocID="{88902C66-532D-4A04-80CF-5AF794C4581B}" presName="horz1" presStyleCnt="0"/>
      <dgm:spPr/>
    </dgm:pt>
    <dgm:pt modelId="{FBC8C19C-8B0A-4C8C-B8F6-9CE3A402FBDB}" type="pres">
      <dgm:prSet presAssocID="{88902C66-532D-4A04-80CF-5AF794C4581B}" presName="tx1" presStyleLbl="revTx" presStyleIdx="0" presStyleCnt="2"/>
      <dgm:spPr/>
    </dgm:pt>
    <dgm:pt modelId="{25FA44C1-5456-4C2F-8401-28E8785C6A6A}" type="pres">
      <dgm:prSet presAssocID="{88902C66-532D-4A04-80CF-5AF794C4581B}" presName="vert1" presStyleCnt="0"/>
      <dgm:spPr/>
    </dgm:pt>
    <dgm:pt modelId="{DDA134FD-12B0-458F-9825-77DB5A258A21}" type="pres">
      <dgm:prSet presAssocID="{61AD6A1D-C3BF-4DA4-B98E-3A533455C3E5}" presName="thickLine" presStyleLbl="alignNode1" presStyleIdx="1" presStyleCnt="2"/>
      <dgm:spPr/>
    </dgm:pt>
    <dgm:pt modelId="{58880F8E-4F9D-4B03-B619-80013DB940CF}" type="pres">
      <dgm:prSet presAssocID="{61AD6A1D-C3BF-4DA4-B98E-3A533455C3E5}" presName="horz1" presStyleCnt="0"/>
      <dgm:spPr/>
    </dgm:pt>
    <dgm:pt modelId="{0C63840B-54B6-489B-9205-4601D2F71D2C}" type="pres">
      <dgm:prSet presAssocID="{61AD6A1D-C3BF-4DA4-B98E-3A533455C3E5}" presName="tx1" presStyleLbl="revTx" presStyleIdx="1" presStyleCnt="2"/>
      <dgm:spPr/>
    </dgm:pt>
    <dgm:pt modelId="{2C224ED2-0951-4DA3-96BD-9DF6AD234DA3}" type="pres">
      <dgm:prSet presAssocID="{61AD6A1D-C3BF-4DA4-B98E-3A533455C3E5}" presName="vert1" presStyleCnt="0"/>
      <dgm:spPr/>
    </dgm:pt>
  </dgm:ptLst>
  <dgm:cxnLst>
    <dgm:cxn modelId="{BACD4309-961A-4D32-B8E6-16FB8AC263B2}" srcId="{20D72A16-2166-4CFA-851A-D5B4F244D843}" destId="{88902C66-532D-4A04-80CF-5AF794C4581B}" srcOrd="0" destOrd="0" parTransId="{B4B9E52F-89A1-467F-9857-803C589006B2}" sibTransId="{07D07021-EC92-42B0-921D-B2FDA745C863}"/>
    <dgm:cxn modelId="{765F0F1B-2D30-4EBC-BF8A-C33959152405}" type="presOf" srcId="{61AD6A1D-C3BF-4DA4-B98E-3A533455C3E5}" destId="{0C63840B-54B6-489B-9205-4601D2F71D2C}" srcOrd="0" destOrd="0" presId="urn:microsoft.com/office/officeart/2008/layout/LinedList"/>
    <dgm:cxn modelId="{2197D666-2D9A-48B9-9033-C5D93FC4B0B6}" type="presOf" srcId="{88902C66-532D-4A04-80CF-5AF794C4581B}" destId="{FBC8C19C-8B0A-4C8C-B8F6-9CE3A402FBDB}" srcOrd="0" destOrd="0" presId="urn:microsoft.com/office/officeart/2008/layout/LinedList"/>
    <dgm:cxn modelId="{0CEABB81-C110-4F60-A059-6BF463FB20C9}" srcId="{20D72A16-2166-4CFA-851A-D5B4F244D843}" destId="{61AD6A1D-C3BF-4DA4-B98E-3A533455C3E5}" srcOrd="1" destOrd="0" parTransId="{601A2579-160E-4E97-9AC6-728FF9DA80AD}" sibTransId="{D7B06D08-078D-4B9D-9288-EA524642C561}"/>
    <dgm:cxn modelId="{61ABA3BC-AF51-4810-A32A-3F16C3E1F41F}" type="presOf" srcId="{20D72A16-2166-4CFA-851A-D5B4F244D843}" destId="{8358A180-C773-4845-9BC2-B77029075B1E}" srcOrd="0" destOrd="0" presId="urn:microsoft.com/office/officeart/2008/layout/LinedList"/>
    <dgm:cxn modelId="{0993600B-6AD9-404C-B811-E22231CE39D6}" type="presParOf" srcId="{8358A180-C773-4845-9BC2-B77029075B1E}" destId="{9AC47D2F-EC12-48D1-AA24-5C5858013E80}" srcOrd="0" destOrd="0" presId="urn:microsoft.com/office/officeart/2008/layout/LinedList"/>
    <dgm:cxn modelId="{332EFE05-3122-4AB3-A7E3-792BCB7264CD}" type="presParOf" srcId="{8358A180-C773-4845-9BC2-B77029075B1E}" destId="{DFFDC97D-1DDF-495B-BAAE-6F6E3D77E263}" srcOrd="1" destOrd="0" presId="urn:microsoft.com/office/officeart/2008/layout/LinedList"/>
    <dgm:cxn modelId="{6FCF08DC-BAC9-4AA0-9849-69AF11A7415F}" type="presParOf" srcId="{DFFDC97D-1DDF-495B-BAAE-6F6E3D77E263}" destId="{FBC8C19C-8B0A-4C8C-B8F6-9CE3A402FBDB}" srcOrd="0" destOrd="0" presId="urn:microsoft.com/office/officeart/2008/layout/LinedList"/>
    <dgm:cxn modelId="{F743B079-09EA-48D5-83C9-8135DDD64BAF}" type="presParOf" srcId="{DFFDC97D-1DDF-495B-BAAE-6F6E3D77E263}" destId="{25FA44C1-5456-4C2F-8401-28E8785C6A6A}" srcOrd="1" destOrd="0" presId="urn:microsoft.com/office/officeart/2008/layout/LinedList"/>
    <dgm:cxn modelId="{EBF8CFE0-17D5-491F-AC3D-EBD0C96AB476}" type="presParOf" srcId="{8358A180-C773-4845-9BC2-B77029075B1E}" destId="{DDA134FD-12B0-458F-9825-77DB5A258A21}" srcOrd="2" destOrd="0" presId="urn:microsoft.com/office/officeart/2008/layout/LinedList"/>
    <dgm:cxn modelId="{B763326A-0343-43F7-B58B-DF027161D416}" type="presParOf" srcId="{8358A180-C773-4845-9BC2-B77029075B1E}" destId="{58880F8E-4F9D-4B03-B619-80013DB940CF}" srcOrd="3" destOrd="0" presId="urn:microsoft.com/office/officeart/2008/layout/LinedList"/>
    <dgm:cxn modelId="{B3822736-1F40-4D75-AC24-F2E0C6C9C602}" type="presParOf" srcId="{58880F8E-4F9D-4B03-B619-80013DB940CF}" destId="{0C63840B-54B6-489B-9205-4601D2F71D2C}" srcOrd="0" destOrd="0" presId="urn:microsoft.com/office/officeart/2008/layout/LinedList"/>
    <dgm:cxn modelId="{A11A84D0-E716-400F-BB9A-425FBBC1B03D}" type="presParOf" srcId="{58880F8E-4F9D-4B03-B619-80013DB940CF}" destId="{2C224ED2-0951-4DA3-96BD-9DF6AD234D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069C3-61FC-47DF-819B-22A984128377}">
      <dsp:nvSpPr>
        <dsp:cNvPr id="0" name=""/>
        <dsp:cNvSpPr/>
      </dsp:nvSpPr>
      <dsp:spPr>
        <a:xfrm>
          <a:off x="0" y="0"/>
          <a:ext cx="8138832" cy="8536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Designated staff: </a:t>
          </a:r>
        </a:p>
      </dsp:txBody>
      <dsp:txXfrm>
        <a:off x="41670" y="41670"/>
        <a:ext cx="8055492" cy="770280"/>
      </dsp:txXfrm>
    </dsp:sp>
    <dsp:sp modelId="{0886B213-BB4A-48F2-8D81-BB15D723C10B}">
      <dsp:nvSpPr>
        <dsp:cNvPr id="0" name=""/>
        <dsp:cNvSpPr/>
      </dsp:nvSpPr>
      <dsp:spPr>
        <a:xfrm>
          <a:off x="0" y="895665"/>
          <a:ext cx="8138832" cy="420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0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Access user guides or software downloads</a:t>
          </a:r>
        </a:p>
        <a:p>
          <a:pPr marL="228600" lvl="1" indent="-228600" algn="l" defTabSz="1200150">
            <a:lnSpc>
              <a:spcPct val="90000"/>
            </a:lnSpc>
            <a:spcBef>
              <a:spcPct val="0"/>
            </a:spcBef>
            <a:spcAft>
              <a:spcPct val="20000"/>
            </a:spcAft>
            <a:buChar char="•"/>
          </a:pPr>
          <a:r>
            <a:rPr lang="en-US" sz="2700" kern="1200" dirty="0"/>
            <a:t>Add students </a:t>
          </a:r>
        </a:p>
        <a:p>
          <a:pPr marL="228600" lvl="1" indent="-228600" algn="l" defTabSz="1200150">
            <a:lnSpc>
              <a:spcPct val="90000"/>
            </a:lnSpc>
            <a:spcBef>
              <a:spcPct val="0"/>
            </a:spcBef>
            <a:spcAft>
              <a:spcPct val="20000"/>
            </a:spcAft>
            <a:buChar char="•"/>
          </a:pPr>
          <a:r>
            <a:rPr lang="en-US" sz="2700" kern="1200" dirty="0"/>
            <a:t>Designate accommodations</a:t>
          </a:r>
        </a:p>
        <a:p>
          <a:pPr marL="228600" lvl="1" indent="-228600" algn="l" defTabSz="1200150">
            <a:lnSpc>
              <a:spcPct val="90000"/>
            </a:lnSpc>
            <a:spcBef>
              <a:spcPct val="0"/>
            </a:spcBef>
            <a:spcAft>
              <a:spcPct val="20000"/>
            </a:spcAft>
            <a:buChar char="•"/>
          </a:pPr>
          <a:r>
            <a:rPr lang="en-US" sz="2700" kern="1200" dirty="0"/>
            <a:t>Create test sessions</a:t>
          </a:r>
        </a:p>
        <a:p>
          <a:pPr marL="228600" lvl="1" indent="-228600" algn="l" defTabSz="1200150">
            <a:lnSpc>
              <a:spcPct val="90000"/>
            </a:lnSpc>
            <a:spcBef>
              <a:spcPct val="0"/>
            </a:spcBef>
            <a:spcAft>
              <a:spcPct val="20000"/>
            </a:spcAft>
            <a:buChar char="•"/>
          </a:pPr>
          <a:r>
            <a:rPr lang="en-US" sz="2700" kern="1200" dirty="0"/>
            <a:t>Print test tickets</a:t>
          </a:r>
        </a:p>
        <a:p>
          <a:pPr marL="228600" lvl="1" indent="-228600" algn="l" defTabSz="1200150">
            <a:lnSpc>
              <a:spcPct val="90000"/>
            </a:lnSpc>
            <a:spcBef>
              <a:spcPct val="0"/>
            </a:spcBef>
            <a:spcAft>
              <a:spcPct val="20000"/>
            </a:spcAft>
            <a:buChar char="•"/>
          </a:pPr>
          <a:r>
            <a:rPr lang="en-US" sz="2700" kern="1200" dirty="0"/>
            <a:t>View/print reports</a:t>
          </a:r>
        </a:p>
        <a:p>
          <a:pPr marL="228600" lvl="1" indent="-228600" algn="l" defTabSz="1200150">
            <a:lnSpc>
              <a:spcPct val="90000"/>
            </a:lnSpc>
            <a:spcBef>
              <a:spcPct val="0"/>
            </a:spcBef>
            <a:spcAft>
              <a:spcPct val="20000"/>
            </a:spcAft>
            <a:buChar char="•"/>
          </a:pPr>
          <a:r>
            <a:rPr lang="en-US" sz="2700" kern="1200" dirty="0"/>
            <a:t>Access the Student Status Dashboard</a:t>
          </a:r>
        </a:p>
        <a:p>
          <a:pPr marL="228600" lvl="1" indent="-228600" algn="l" defTabSz="1200150">
            <a:lnSpc>
              <a:spcPct val="90000"/>
            </a:lnSpc>
            <a:spcBef>
              <a:spcPct val="0"/>
            </a:spcBef>
            <a:spcAft>
              <a:spcPct val="20000"/>
            </a:spcAft>
            <a:buChar char="•"/>
          </a:pPr>
          <a:r>
            <a:rPr lang="en-US" sz="2700" kern="1200" dirty="0"/>
            <a:t>Submit Transfer Requests</a:t>
          </a:r>
        </a:p>
        <a:p>
          <a:pPr marL="228600" lvl="1" indent="-228600" algn="l" defTabSz="1200150">
            <a:lnSpc>
              <a:spcPct val="90000"/>
            </a:lnSpc>
            <a:spcBef>
              <a:spcPct val="0"/>
            </a:spcBef>
            <a:spcAft>
              <a:spcPct val="20000"/>
            </a:spcAft>
            <a:buChar char="•"/>
          </a:pPr>
          <a:r>
            <a:rPr lang="en-US" sz="2700" kern="1200" dirty="0"/>
            <a:t>Enter Reason Not Tested codes</a:t>
          </a:r>
        </a:p>
      </dsp:txBody>
      <dsp:txXfrm>
        <a:off x="0" y="895665"/>
        <a:ext cx="8138832" cy="420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47D2F-EC12-48D1-AA24-5C5858013E80}">
      <dsp:nvSpPr>
        <dsp:cNvPr id="0" name=""/>
        <dsp:cNvSpPr/>
      </dsp:nvSpPr>
      <dsp:spPr>
        <a:xfrm>
          <a:off x="0" y="0"/>
          <a:ext cx="64360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8C19C-8B0A-4C8C-B8F6-9CE3A402FBDB}">
      <dsp:nvSpPr>
        <dsp:cNvPr id="0" name=""/>
        <dsp:cNvSpPr/>
      </dsp:nvSpPr>
      <dsp:spPr>
        <a:xfrm>
          <a:off x="0" y="0"/>
          <a:ext cx="6436097" cy="23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b="1" kern="1200" dirty="0"/>
            <a:t>ACCESS Assessments </a:t>
          </a:r>
        </a:p>
        <a:p>
          <a:pPr marL="0" lvl="0" indent="0" algn="l" defTabSz="2444750">
            <a:lnSpc>
              <a:spcPct val="90000"/>
            </a:lnSpc>
            <a:spcBef>
              <a:spcPct val="0"/>
            </a:spcBef>
            <a:spcAft>
              <a:spcPct val="35000"/>
            </a:spcAft>
            <a:buNone/>
          </a:pPr>
          <a:r>
            <a:rPr lang="en-US" sz="5500" b="1" kern="1200" dirty="0"/>
            <a:t>are secure tests</a:t>
          </a:r>
          <a:endParaRPr lang="en-US" sz="5500" kern="1200" dirty="0"/>
        </a:p>
      </dsp:txBody>
      <dsp:txXfrm>
        <a:off x="0" y="0"/>
        <a:ext cx="6436097" cy="2320337"/>
      </dsp:txXfrm>
    </dsp:sp>
    <dsp:sp modelId="{DDA134FD-12B0-458F-9825-77DB5A258A21}">
      <dsp:nvSpPr>
        <dsp:cNvPr id="0" name=""/>
        <dsp:cNvSpPr/>
      </dsp:nvSpPr>
      <dsp:spPr>
        <a:xfrm>
          <a:off x="0" y="2320337"/>
          <a:ext cx="64360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3840B-54B6-489B-9205-4601D2F71D2C}">
      <dsp:nvSpPr>
        <dsp:cNvPr id="0" name=""/>
        <dsp:cNvSpPr/>
      </dsp:nvSpPr>
      <dsp:spPr>
        <a:xfrm>
          <a:off x="0" y="2320337"/>
          <a:ext cx="6436097" cy="232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Colorado Security Agreement </a:t>
          </a:r>
        </a:p>
      </dsp:txBody>
      <dsp:txXfrm>
        <a:off x="0" y="2320337"/>
        <a:ext cx="6436097" cy="23203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9/27/2023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372668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dirty="0"/>
          </a:p>
        </p:txBody>
      </p:sp>
    </p:spTree>
    <p:extLst>
      <p:ext uri="{BB962C8B-B14F-4D97-AF65-F5344CB8AC3E}">
        <p14:creationId xmlns:p14="http://schemas.microsoft.com/office/powerpoint/2010/main" val="248656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dirty="0"/>
          </a:p>
        </p:txBody>
      </p:sp>
    </p:spTree>
    <p:extLst>
      <p:ext uri="{BB962C8B-B14F-4D97-AF65-F5344CB8AC3E}">
        <p14:creationId xmlns:p14="http://schemas.microsoft.com/office/powerpoint/2010/main" val="93195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69</a:t>
            </a:fld>
            <a:endParaRPr lang="en-US" dirty="0"/>
          </a:p>
        </p:txBody>
      </p:sp>
    </p:spTree>
    <p:extLst>
      <p:ext uri="{BB962C8B-B14F-4D97-AF65-F5344CB8AC3E}">
        <p14:creationId xmlns:p14="http://schemas.microsoft.com/office/powerpoint/2010/main" val="130068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74</a:t>
            </a:fld>
            <a:endParaRPr lang="en-US" dirty="0"/>
          </a:p>
        </p:txBody>
      </p:sp>
    </p:spTree>
    <p:extLst>
      <p:ext uri="{BB962C8B-B14F-4D97-AF65-F5344CB8AC3E}">
        <p14:creationId xmlns:p14="http://schemas.microsoft.com/office/powerpoint/2010/main" val="251621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9/27/2023</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2209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77</a:t>
            </a:fld>
            <a:endParaRPr lang="en-US" dirty="0"/>
          </a:p>
        </p:txBody>
      </p:sp>
    </p:spTree>
    <p:extLst>
      <p:ext uri="{BB962C8B-B14F-4D97-AF65-F5344CB8AC3E}">
        <p14:creationId xmlns:p14="http://schemas.microsoft.com/office/powerpoint/2010/main" val="1865142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2014797" y="6506618"/>
            <a:ext cx="3086100" cy="212676"/>
          </a:xfrm>
          <a:prstGeom prst="rect">
            <a:avLst/>
          </a:prstGeo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9/27/2023</a:t>
            </a:fld>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4066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r>
              <a:rPr lang="en-US" dirty="0"/>
              <a:t>Draft; will be updated throughout trainings</a:t>
            </a:r>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5719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9/27/2023</a:t>
            </a:fld>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339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9/27/2023</a:t>
            </a:fld>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76570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r>
              <a:rPr lang="en-US" dirty="0"/>
              <a:t>Draft; will be updated throughout trainings</a:t>
            </a:r>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288642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9/27/2023</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5151485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9/27/2023</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320904657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9/27/2023</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4769139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9/27/2023</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283214949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9/27/2023</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42868072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117219" y="6415159"/>
            <a:ext cx="3875103" cy="420328"/>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
        <p:nvSpPr>
          <p:cNvPr id="6" name="Text Placeholder 5">
            <a:extLst>
              <a:ext uri="{FF2B5EF4-FFF2-40B4-BE49-F238E27FC236}">
                <a16:creationId xmlns:a16="http://schemas.microsoft.com/office/drawing/2014/main" id="{78A3CEFF-6C02-4263-8A2C-78A8D968CE13}"/>
              </a:ext>
            </a:extLst>
          </p:cNvPr>
          <p:cNvSpPr>
            <a:spLocks noGrp="1"/>
          </p:cNvSpPr>
          <p:nvPr>
            <p:ph type="body" sz="quarter" idx="13"/>
          </p:nvPr>
        </p:nvSpPr>
        <p:spPr>
          <a:xfrm>
            <a:off x="4772390" y="3888372"/>
            <a:ext cx="3109335" cy="9144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45193" y="6360652"/>
            <a:ext cx="2148872" cy="365125"/>
          </a:xfrm>
          <a:prstGeom prst="rect">
            <a:avLst/>
          </a:prstGeom>
        </p:spPr>
        <p:txBody>
          <a:bodyPr/>
          <a:lstStyle>
            <a:lvl1pPr algn="l">
              <a:defRPr b="1"/>
            </a:lvl1pPr>
          </a:lstStyle>
          <a:p>
            <a:pPr algn="ctr"/>
            <a:fld id="{C479D5F6-EDCB-402A-AC08-4943A1820E8F}" type="slidenum">
              <a:rPr lang="en-US" smtClean="0"/>
              <a:pPr algn="ct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7" r:id="rId14"/>
    <p:sldLayoutId id="2147483678" r:id="rId15"/>
    <p:sldLayoutId id="2147483679" r:id="rId16"/>
    <p:sldLayoutId id="2147483680" r:id="rId17"/>
    <p:sldLayoutId id="2147483681" r:id="rId18"/>
    <p:sldLayoutId id="2147483683" r:id="rId19"/>
    <p:sldLayoutId id="2147483684" r:id="rId20"/>
    <p:sldLayoutId id="2147483685" r:id="rId21"/>
    <p:sldLayoutId id="2147483686" r:id="rId22"/>
    <p:sldLayoutId id="2147483687" r:id="rId2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hyperlink" Target="https://www.drcedirect.com/all/eca-portal-v2-ui/#/login;returnUrl=%2Fproducts"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portal.wida.us/resource/detail/11cf2e6c-3e71-eb11-a2dd-0050568beee8" TargetMode="External"/><Relationship Id="rId2" Type="http://schemas.openxmlformats.org/officeDocument/2006/relationships/hyperlink" Target="https://portal.wida.us/resource/detail/7e3f94f0-2076-eb11-a2dd-0050568beee8" TargetMode="External"/><Relationship Id="rId1" Type="http://schemas.openxmlformats.org/officeDocument/2006/relationships/slideLayout" Target="../slideLayouts/slideLayout9.xml"/><Relationship Id="rId6" Type="http://schemas.openxmlformats.org/officeDocument/2006/relationships/hyperlink" Target="https://portal.wida.us/resource/detail/5fafc1fb-24ca-eb11-a2df-0050568beee8" TargetMode="External"/><Relationship Id="rId5" Type="http://schemas.openxmlformats.org/officeDocument/2006/relationships/hyperlink" Target="https://www.wida-ams.us/Documents/Unsecure/Doc.aspx?id=e0fd0438-e169-4d33-a4ad-5eb7c616e95b" TargetMode="External"/><Relationship Id="rId4" Type="http://schemas.openxmlformats.org/officeDocument/2006/relationships/hyperlink" Target="https://portal.wida.us/resource/detail/c3ea6761-23ca-eb11-a2df-0050568beee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ortal.wida.us/retrieve/11cf2e6c-3e71-eb11-a2dd-0050568beee8/resource" TargetMode="External"/><Relationship Id="rId2" Type="http://schemas.openxmlformats.org/officeDocument/2006/relationships/hyperlink" Target="https://portal.wida.us/resource/detail/7e3f94f0-2076-eb11-a2dd-0050568beee8"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ortal.wida.us/retrieve/c3ea6761-23ca-eb11-a2df-0050568beee8/resourc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da-ams.us/Documents/Unsecure/Doc.aspx?id=e0fd0438-e169-4d33-a4ad-5eb7c616e95b" TargetMode="External"/><Relationship Id="rId2" Type="http://schemas.openxmlformats.org/officeDocument/2006/relationships/hyperlink" Target="https://www.wida-ams.us/Documents/Unsecure/Doc.aspx?id=ff5ccbf8-77db-4b84-ab60-dcd346f0c185"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assessment/training-accommodations" TargetMode="External"/><Relationship Id="rId2" Type="http://schemas.openxmlformats.org/officeDocument/2006/relationships/hyperlink" Target="https://www.cde.state.co.us/assessment/ela-training" TargetMode="External"/><Relationship Id="rId1" Type="http://schemas.openxmlformats.org/officeDocument/2006/relationships/slideLayout" Target="../slideLayouts/slideLayout9.xml"/><Relationship Id="rId6" Type="http://schemas.openxmlformats.org/officeDocument/2006/relationships/hyperlink" Target="http://www.cde.state.co.us/cde_english/redesignation" TargetMode="External"/><Relationship Id="rId5" Type="http://schemas.openxmlformats.org/officeDocument/2006/relationships/hyperlink" Target="https://www.cde.state.co.us/datapipeline/snap_studentoctober" TargetMode="External"/><Relationship Id="rId4" Type="http://schemas.openxmlformats.org/officeDocument/2006/relationships/hyperlink" Target="http://www.cde.state.co.us/cde_english/identification-place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ida.wisc.edu/sites/default/files/checklists/CO-online-checklist.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de.state.co.us/assessment/access_coloradoassessmentresources"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assessment/training-accommodations" TargetMode="External"/><Relationship Id="rId2" Type="http://schemas.openxmlformats.org/officeDocument/2006/relationships/hyperlink" Target="http://www.cde.state.co.us/assessment/accommodations_crosswalk"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ida.wisc.edu/resources/accessibility-and-accommodations-manua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assessment/accessuarscribeform" TargetMode="External"/><Relationship Id="rId2" Type="http://schemas.openxmlformats.org/officeDocument/2006/relationships/hyperlink" Target="http://www.cde.state.co.us/assessment/accessuarscribeguidance" TargetMode="External"/><Relationship Id="rId1" Type="http://schemas.openxmlformats.org/officeDocument/2006/relationships/slideLayout" Target="../slideLayouts/slideLayout4.xml"/><Relationship Id="rId4" Type="http://schemas.openxmlformats.org/officeDocument/2006/relationships/hyperlink" Target="mailto:sachdeva_a@cde.state.co.u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wida-ams.us/Documents/Unsecure/Doc.aspx?id=e0fd0438-e169-4d33-a4ad-5eb7c616e95b" TargetMode="External"/><Relationship Id="rId2" Type="http://schemas.openxmlformats.org/officeDocument/2006/relationships/hyperlink" Target="https://www.wida-ams.us/Documents/Unsecure/Doc.aspx?id=e7823e23-661f-4435-aaef-bdb89e382ed6"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ida.wisc.edu/sites/default/files/Website/Grow/PL/Presenter-Handout-Introduction-WIDA-ELD-Standards-2020-Edition.pdf"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hyperlink" Target="https://www.wida-ams.us/Documents/Unsecure/Doc.aspx?id=e0fd0438-e169-4d33-a4ad-5eb7c616e95b"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https://wida.wisc.edu/assess/access/preparing-students" TargetMode="Externa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wida.wisc.edu/assess/alt-access/preparin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cde.state.co.us/educatortalent/elpdpathways" TargetMode="External"/><Relationship Id="rId2" Type="http://schemas.openxmlformats.org/officeDocument/2006/relationships/hyperlink" Target="https://wida.wisc.edu/grow/us-based-pl/elearning" TargetMode="External"/><Relationship Id="rId1" Type="http://schemas.openxmlformats.org/officeDocument/2006/relationships/slideLayout" Target="../slideLayouts/slideLayout8.xml"/><Relationship Id="rId5" Type="http://schemas.openxmlformats.org/officeDocument/2006/relationships/hyperlink" Target="http://www.cde.state.co.us/cde_english/professionaldevelopment" TargetMode="External"/><Relationship Id="rId4" Type="http://schemas.openxmlformats.org/officeDocument/2006/relationships/hyperlink" Target="http://www.cde.state.co.us/cde_english/WIDAselfpacedworkshopFAQs"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hyperlink" Target="https://app.explore.wisc.edu/e/er?s=1427524768&amp;lid=69706&amp;elqTrackId=857CD426A960BBC1E819237629C69EDC&amp;elq=ddfdaaf028ec450180435139e20a8f35&amp;elqaid=40223&amp;elqat=1"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cvent.me/VXoQ3b" TargetMode="External"/><Relationship Id="rId2" Type="http://schemas.openxmlformats.org/officeDocument/2006/relationships/hyperlink" Target="http://www.cde.state.co.us/assessment/stateassessdevflyer"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8" Type="http://schemas.openxmlformats.org/officeDocument/2006/relationships/hyperlink" Target="mailto:wenzel_b@cde.state.co.us" TargetMode="External"/><Relationship Id="rId3" Type="http://schemas.openxmlformats.org/officeDocument/2006/relationships/hyperlink" Target="mailto:villalobospavia_h@cde.state.co.us" TargetMode="External"/><Relationship Id="rId7" Type="http://schemas.openxmlformats.org/officeDocument/2006/relationships/hyperlink" Target="mailto:rhodes_t@cde.state.co.us" TargetMode="External"/><Relationship Id="rId12" Type="http://schemas.openxmlformats.org/officeDocument/2006/relationships/hyperlink" Target="mailto:accountability@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mailto:Carpenter_m@cde.state.co.us" TargetMode="External"/><Relationship Id="rId11" Type="http://schemas.openxmlformats.org/officeDocument/2006/relationships/hyperlink" Target="mailto:Smith_h@cde.state.co.us" TargetMode="External"/><Relationship Id="rId5" Type="http://schemas.openxmlformats.org/officeDocument/2006/relationships/hyperlink" Target="mailto:Sachdeva_a@cde.state.co.us" TargetMode="External"/><Relationship Id="rId10" Type="http://schemas.openxmlformats.org/officeDocument/2006/relationships/hyperlink" Target="mailto:Swanton_l@cde.state.co.us" TargetMode="External"/><Relationship Id="rId4" Type="http://schemas.openxmlformats.org/officeDocument/2006/relationships/hyperlink" Target="mailto:loerzel_l@cde.state.co.us" TargetMode="External"/><Relationship Id="rId9" Type="http://schemas.openxmlformats.org/officeDocument/2006/relationships/hyperlink" Target="mailto:brock-nguyen_d@cde.state.co.us"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mailto:WIDA@datarecognitioncorp.com" TargetMode="External"/><Relationship Id="rId3" Type="http://schemas.openxmlformats.org/officeDocument/2006/relationships/image" Target="../media/image56.png"/><Relationship Id="rId7" Type="http://schemas.openxmlformats.org/officeDocument/2006/relationships/hyperlink" Target="http://www.datarecognitioncorp.com/Pages/default.aspx" TargetMode="External"/><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hyperlink" Target="https://www.wida.us/aboutus/staffBios/Communications/index.aspx#HelpDesk" TargetMode="Externa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ida.wisc.edu/grow/research/wc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2D1CB7-9E50-416A-8EF5-71C2418E78EF}"/>
              </a:ext>
            </a:extLst>
          </p:cNvPr>
          <p:cNvSpPr>
            <a:spLocks noGrp="1"/>
          </p:cNvSpPr>
          <p:nvPr>
            <p:ph sz="half" idx="1"/>
          </p:nvPr>
        </p:nvSpPr>
        <p:spPr>
          <a:xfrm>
            <a:off x="416981" y="1329267"/>
            <a:ext cx="4208494" cy="4963978"/>
          </a:xfrm>
        </p:spPr>
        <p:txBody>
          <a:bodyPr>
            <a:normAutofit/>
          </a:bodyPr>
          <a:lstStyle/>
          <a:p>
            <a:pPr marL="0" indent="0">
              <a:buNone/>
            </a:pPr>
            <a:r>
              <a:rPr lang="en-US" sz="32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please share</a:t>
            </a:r>
          </a:p>
          <a:p>
            <a:pPr lvl="1"/>
            <a:r>
              <a:rPr lang="en-US" sz="1600" dirty="0"/>
              <a:t>Your name</a:t>
            </a:r>
          </a:p>
          <a:p>
            <a:pPr lvl="1"/>
            <a:r>
              <a:rPr lang="en-US" sz="1600" dirty="0"/>
              <a:t>District &amp; Role</a:t>
            </a:r>
          </a:p>
          <a:p>
            <a:pPr lvl="1"/>
            <a:r>
              <a:rPr lang="en-US" sz="1600" dirty="0"/>
              <a:t>Something you are looking forward to this fall</a:t>
            </a:r>
          </a:p>
          <a:p>
            <a:r>
              <a:rPr lang="en-US" sz="2000" dirty="0"/>
              <a:t>Select the </a:t>
            </a:r>
            <a:r>
              <a:rPr lang="en-US" sz="2000" b="1" dirty="0"/>
              <a:t>paper airplane </a:t>
            </a:r>
            <a:r>
              <a:rPr lang="en-US" sz="2000" dirty="0"/>
              <a:t>icon in the bottom right corner of the window to send</a:t>
            </a:r>
          </a:p>
        </p:txBody>
      </p:sp>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a:xfrm>
            <a:off x="223071" y="145400"/>
            <a:ext cx="8763903" cy="948093"/>
          </a:xfrm>
        </p:spPr>
        <p:txBody>
          <a:bodyPr anchor="ctr">
            <a:noAutofit/>
          </a:bodyPr>
          <a:lstStyle/>
          <a:p>
            <a:r>
              <a:rPr lang="en-US" sz="2800" b="1" dirty="0">
                <a:latin typeface="+mn-lt"/>
              </a:rPr>
              <a:t>2023</a:t>
            </a:r>
            <a:r>
              <a:rPr lang="en-US" sz="2800" b="1" dirty="0"/>
              <a:t>–</a:t>
            </a:r>
            <a:r>
              <a:rPr lang="en-US" sz="2800" b="1" dirty="0">
                <a:latin typeface="+mn-lt"/>
              </a:rPr>
              <a:t>2024</a:t>
            </a:r>
            <a:br>
              <a:rPr lang="en-US" sz="2800" b="1" dirty="0">
                <a:latin typeface="+mn-lt"/>
              </a:rPr>
            </a:br>
            <a:r>
              <a:rPr lang="en-US" sz="2800" b="1" dirty="0">
                <a:latin typeface="+mn-lt"/>
              </a:rPr>
              <a:t>ACCESS for ELLs Training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a:t>
            </a:fld>
            <a:endParaRPr lang="en-US" dirty="0"/>
          </a:p>
        </p:txBody>
      </p:sp>
      <p:grpSp>
        <p:nvGrpSpPr>
          <p:cNvPr id="7" name="Group 6">
            <a:extLst>
              <a:ext uri="{FF2B5EF4-FFF2-40B4-BE49-F238E27FC236}">
                <a16:creationId xmlns:a16="http://schemas.microsoft.com/office/drawing/2014/main" id="{8A1B2788-18B8-4A42-A35C-86D792561112}"/>
              </a:ext>
            </a:extLst>
          </p:cNvPr>
          <p:cNvGrpSpPr/>
          <p:nvPr/>
        </p:nvGrpSpPr>
        <p:grpSpPr>
          <a:xfrm>
            <a:off x="4572000" y="1329267"/>
            <a:ext cx="4437095" cy="4793209"/>
            <a:chOff x="4572000" y="1329267"/>
            <a:chExt cx="4437095" cy="4793209"/>
          </a:xfrm>
        </p:grpSpPr>
        <p:pic>
          <p:nvPicPr>
            <p:cNvPr id="8" name="Picture 7">
              <a:extLst>
                <a:ext uri="{FF2B5EF4-FFF2-40B4-BE49-F238E27FC236}">
                  <a16:creationId xmlns:a16="http://schemas.microsoft.com/office/drawing/2014/main" id="{6963B5C4-3CD4-417E-B903-D75CF3337770}"/>
                </a:ext>
              </a:extLst>
            </p:cNvPr>
            <p:cNvPicPr>
              <a:picLocks noChangeAspect="1"/>
            </p:cNvPicPr>
            <p:nvPr/>
          </p:nvPicPr>
          <p:blipFill>
            <a:blip r:embed="rId2"/>
            <a:stretch>
              <a:fillRect/>
            </a:stretch>
          </p:blipFill>
          <p:spPr>
            <a:xfrm>
              <a:off x="4800600" y="1329267"/>
              <a:ext cx="4208495" cy="4793209"/>
            </a:xfrm>
            <a:prstGeom prst="rect">
              <a:avLst/>
            </a:prstGeom>
          </p:spPr>
        </p:pic>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5268385" y="2386727"/>
              <a:ext cx="1301749" cy="795866"/>
            </a:xfrm>
            <a:prstGeom prst="wedgeRoundRectCallout">
              <a:avLst>
                <a:gd name="adj1" fmla="val -38394"/>
                <a:gd name="adj2" fmla="val -94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a:t>
              </a:r>
              <a:r>
                <a:rPr lang="en-US" b="1" dirty="0"/>
                <a:t>Chat icon</a:t>
              </a:r>
              <a:endParaRPr lang="en-US"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4572000" y="3429000"/>
              <a:ext cx="2183801" cy="1710417"/>
            </a:xfrm>
            <a:prstGeom prst="wedgeRoundRectCallout">
              <a:avLst>
                <a:gd name="adj1" fmla="val 61298"/>
                <a:gd name="adj2" fmla="val 86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Tell us your </a:t>
              </a:r>
              <a:r>
                <a:rPr lang="en-US" b="1" dirty="0"/>
                <a:t>name, district</a:t>
              </a:r>
              <a:r>
                <a:rPr lang="en-US" dirty="0"/>
                <a:t>, and </a:t>
              </a:r>
              <a:r>
                <a:rPr lang="en-US" b="1" dirty="0"/>
                <a:t>something you are looking forward to.</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7622119" y="4388656"/>
              <a:ext cx="1301749" cy="750761"/>
            </a:xfrm>
            <a:prstGeom prst="wedgeRoundRectCallout">
              <a:avLst>
                <a:gd name="adj1" fmla="val 31850"/>
                <a:gd name="adj2" fmla="val 153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your message</a:t>
              </a:r>
            </a:p>
          </p:txBody>
        </p:sp>
      </p:gr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A3C109-7541-26BB-2799-BFA1A3E9E980}"/>
              </a:ext>
            </a:extLst>
          </p:cNvPr>
          <p:cNvSpPr>
            <a:spLocks noGrp="1"/>
          </p:cNvSpPr>
          <p:nvPr>
            <p:ph type="ctrTitle"/>
          </p:nvPr>
        </p:nvSpPr>
        <p:spPr/>
        <p:txBody>
          <a:bodyPr/>
          <a:lstStyle/>
          <a:p>
            <a:r>
              <a:rPr lang="en-US" dirty="0"/>
              <a:t>Testing Requirements</a:t>
            </a:r>
          </a:p>
        </p:txBody>
      </p:sp>
      <p:sp>
        <p:nvSpPr>
          <p:cNvPr id="4" name="Slide Number Placeholder 3">
            <a:extLst>
              <a:ext uri="{FF2B5EF4-FFF2-40B4-BE49-F238E27FC236}">
                <a16:creationId xmlns:a16="http://schemas.microsoft.com/office/drawing/2014/main" id="{F617CB11-ACD9-D4F2-203E-BA934C7CC0B4}"/>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80391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298" y="317352"/>
            <a:ext cx="5158247" cy="590603"/>
          </a:xfrm>
        </p:spPr>
        <p:txBody>
          <a:bodyPr>
            <a:noAutofit/>
          </a:bodyPr>
          <a:lstStyle/>
          <a:p>
            <a:r>
              <a:rPr lang="en-US" sz="2800" b="1" dirty="0"/>
              <a:t>Testing requirements</a:t>
            </a:r>
          </a:p>
        </p:txBody>
      </p:sp>
      <p:sp>
        <p:nvSpPr>
          <p:cNvPr id="3" name="Content Placeholder 2"/>
          <p:cNvSpPr>
            <a:spLocks noGrp="1"/>
          </p:cNvSpPr>
          <p:nvPr>
            <p:ph idx="1"/>
          </p:nvPr>
        </p:nvSpPr>
        <p:spPr>
          <a:xfrm>
            <a:off x="628650" y="1463039"/>
            <a:ext cx="7886700" cy="5077609"/>
          </a:xfrm>
        </p:spPr>
        <p:txBody>
          <a:bodyPr>
            <a:normAutofit lnSpcReduction="10000"/>
          </a:bodyPr>
          <a:lstStyle/>
          <a:p>
            <a:r>
              <a:rPr lang="en-US" dirty="0"/>
              <a:t>All Multilingual Learners (NEP and LEP), including students with disabilities, must participate in the state English language proficiency assessment system (WIDA ACCESS). </a:t>
            </a:r>
          </a:p>
          <a:p>
            <a:r>
              <a:rPr lang="en-US" dirty="0"/>
              <a:t>An English language proficiency assessment is required by federal and state law and is guaranteed to students under Civil Rights law of 1964 and The Office for Civil Rights Memorandum of 1970. </a:t>
            </a:r>
          </a:p>
          <a:p>
            <a:r>
              <a:rPr lang="en-US" dirty="0"/>
              <a:t>Federal Law</a:t>
            </a:r>
          </a:p>
          <a:p>
            <a:pPr marL="548640" lvl="2">
              <a:spcBef>
                <a:spcPts val="0"/>
              </a:spcBef>
            </a:pPr>
            <a:r>
              <a:rPr lang="en-US" sz="2200" dirty="0">
                <a:solidFill>
                  <a:srgbClr val="1F497D"/>
                </a:solidFill>
                <a:ea typeface="Calibri"/>
              </a:rPr>
              <a:t>Title IA</a:t>
            </a:r>
          </a:p>
          <a:p>
            <a:pPr lvl="2">
              <a:spcBef>
                <a:spcPts val="0"/>
              </a:spcBef>
            </a:pPr>
            <a:r>
              <a:rPr lang="en-US" kern="700" dirty="0"/>
              <a:t>20 U.S.C. 6301 §1111(b)(2)(C)(v)(II)(dd)</a:t>
            </a:r>
          </a:p>
          <a:p>
            <a:pPr lvl="2">
              <a:spcBef>
                <a:spcPts val="0"/>
              </a:spcBef>
            </a:pPr>
            <a:r>
              <a:rPr lang="en-US" kern="700" dirty="0"/>
              <a:t>20 U.S.C. 6301 §1111(b)(3)(C)(ix)(III) &amp; (x)</a:t>
            </a:r>
          </a:p>
          <a:p>
            <a:pPr lvl="2">
              <a:spcBef>
                <a:spcPts val="0"/>
              </a:spcBef>
            </a:pPr>
            <a:r>
              <a:rPr lang="en-US" kern="700" dirty="0"/>
              <a:t>20 U.S.C. 6301 §1111(b)(6) &amp; (7)</a:t>
            </a:r>
          </a:p>
          <a:p>
            <a:pPr marL="548640" lvl="2">
              <a:spcBef>
                <a:spcPts val="0"/>
              </a:spcBef>
            </a:pPr>
            <a:r>
              <a:rPr lang="en-US" sz="2200" dirty="0">
                <a:solidFill>
                  <a:srgbClr val="1F497D"/>
                </a:solidFill>
                <a:ea typeface="Calibri"/>
              </a:rPr>
              <a:t>Title IIIA</a:t>
            </a:r>
          </a:p>
          <a:p>
            <a:pPr marL="91440" lvl="1">
              <a:spcBef>
                <a:spcPts val="0"/>
              </a:spcBef>
            </a:pPr>
            <a:r>
              <a:rPr lang="en-US" sz="2400" dirty="0">
                <a:ea typeface="Calibri"/>
              </a:rPr>
              <a:t>State Law</a:t>
            </a:r>
          </a:p>
          <a:p>
            <a:pPr marL="262890" lvl="2" indent="0">
              <a:spcBef>
                <a:spcPts val="0"/>
              </a:spcBef>
              <a:buNone/>
            </a:pPr>
            <a:endParaRPr lang="en-US" sz="500" dirty="0">
              <a:solidFill>
                <a:srgbClr val="1F497D"/>
              </a:solidFill>
              <a:ea typeface="Calibri"/>
            </a:endParaRPr>
          </a:p>
          <a:p>
            <a:pPr lvl="2">
              <a:spcBef>
                <a:spcPts val="0"/>
              </a:spcBef>
            </a:pPr>
            <a:r>
              <a:rPr lang="en-US" kern="700" dirty="0"/>
              <a:t>Colorado Senate Bill 109 – C.R.S. 22-24-106 ELP Assessment</a:t>
            </a:r>
          </a:p>
          <a:p>
            <a:pPr lvl="2">
              <a:spcBef>
                <a:spcPts val="0"/>
              </a:spcBef>
            </a:pPr>
            <a:r>
              <a:rPr lang="en-US" kern="700" dirty="0"/>
              <a:t>Colorado House Bill 14-1298 – C.R.S. 22-24-101 English Language Proficiency Act (ELPA)</a:t>
            </a:r>
          </a:p>
          <a:p>
            <a:endParaRPr lang="en-US" dirty="0"/>
          </a:p>
        </p:txBody>
      </p:sp>
      <p:sp>
        <p:nvSpPr>
          <p:cNvPr id="4" name="Slide Number Placeholder 3"/>
          <p:cNvSpPr>
            <a:spLocks noGrp="1"/>
          </p:cNvSpPr>
          <p:nvPr>
            <p:ph type="sldNum" sz="quarter" idx="12"/>
          </p:nvPr>
        </p:nvSpPr>
        <p:spPr>
          <a:xfrm>
            <a:off x="153852" y="6358085"/>
            <a:ext cx="4053365"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81414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911" y="318728"/>
            <a:ext cx="6362289" cy="590603"/>
          </a:xfrm>
        </p:spPr>
        <p:txBody>
          <a:bodyPr>
            <a:noAutofit/>
          </a:bodyPr>
          <a:lstStyle/>
          <a:p>
            <a:r>
              <a:rPr lang="en-US" sz="2800" b="1" dirty="0"/>
              <a:t>Testing students who are NEP or LEP </a:t>
            </a:r>
            <a:br>
              <a:rPr lang="en-US" sz="2800" b="1" dirty="0"/>
            </a:br>
            <a:r>
              <a:rPr lang="en-US" sz="2800" b="1" dirty="0"/>
              <a:t>and have an IEP or 504 Plan </a:t>
            </a:r>
            <a:br>
              <a:rPr lang="en-US" sz="2800" dirty="0"/>
            </a:br>
            <a:endParaRPr lang="en-US" sz="2800" dirty="0"/>
          </a:p>
        </p:txBody>
      </p:sp>
      <p:sp>
        <p:nvSpPr>
          <p:cNvPr id="3" name="Content Placeholder 2"/>
          <p:cNvSpPr>
            <a:spLocks noGrp="1"/>
          </p:cNvSpPr>
          <p:nvPr>
            <p:ph idx="1"/>
          </p:nvPr>
        </p:nvSpPr>
        <p:spPr>
          <a:xfrm>
            <a:off x="304800" y="1463040"/>
            <a:ext cx="8650514" cy="4640674"/>
          </a:xfrm>
        </p:spPr>
        <p:txBody>
          <a:bodyPr/>
          <a:lstStyle/>
          <a:p>
            <a:r>
              <a:rPr lang="en-US" dirty="0"/>
              <a:t>The educational team (ML and IEP or 504 as applicable), which must include the family, determines whether the student will take ACCESS for ELLs or Kindergarten ACCESS with or without accommodations or, for a student with the most significant cognitive disability, meets the participation requirements for the alternate assessment.</a:t>
            </a:r>
          </a:p>
          <a:p>
            <a:endParaRPr lang="en-US" dirty="0"/>
          </a:p>
          <a:p>
            <a:r>
              <a:rPr lang="en-US" dirty="0"/>
              <a:t>According to federal requirements, there must be evidence of alignment between a student’s educational plan, instruction, and the accommodations provided on any of the state assessments, as well as any determinations for students to participate in Alternate ACCESS.</a:t>
            </a:r>
          </a:p>
          <a:p>
            <a:endParaRPr lang="en-US" dirty="0"/>
          </a:p>
        </p:txBody>
      </p:sp>
      <p:sp>
        <p:nvSpPr>
          <p:cNvPr id="4" name="Slide Number Placeholder 3"/>
          <p:cNvSpPr>
            <a:spLocks noGrp="1"/>
          </p:cNvSpPr>
          <p:nvPr>
            <p:ph type="sldNum" sz="quarter" idx="12"/>
          </p:nvPr>
        </p:nvSpPr>
        <p:spPr>
          <a:xfrm>
            <a:off x="223071" y="6427018"/>
            <a:ext cx="4062602" cy="365125"/>
          </a:xfrm>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58853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776" y="331552"/>
            <a:ext cx="6154157" cy="332708"/>
          </a:xfrm>
        </p:spPr>
        <p:txBody>
          <a:bodyPr>
            <a:noAutofit/>
          </a:bodyPr>
          <a:lstStyle/>
          <a:p>
            <a:r>
              <a:rPr lang="en-US" sz="2800" b="1" dirty="0"/>
              <a:t>ACCESS participation options</a:t>
            </a:r>
          </a:p>
        </p:txBody>
      </p:sp>
      <p:sp>
        <p:nvSpPr>
          <p:cNvPr id="3" name="Content Placeholder 2"/>
          <p:cNvSpPr>
            <a:spLocks noGrp="1"/>
          </p:cNvSpPr>
          <p:nvPr>
            <p:ph idx="1"/>
          </p:nvPr>
        </p:nvSpPr>
        <p:spPr/>
        <p:txBody>
          <a:bodyPr/>
          <a:lstStyle/>
          <a:p>
            <a:r>
              <a:rPr lang="en-US" dirty="0"/>
              <a:t>Three participation options exist:</a:t>
            </a:r>
          </a:p>
          <a:p>
            <a:pPr marL="1147763" lvl="2" indent="-457200">
              <a:buAutoNum type="arabicParenR"/>
            </a:pPr>
            <a:r>
              <a:rPr lang="en-US" dirty="0"/>
              <a:t>The student participates in ACCESS for ELLs or Kindergarten ACCESS without an accommodation.</a:t>
            </a:r>
          </a:p>
          <a:p>
            <a:pPr marL="1147763" lvl="2" indent="-457200">
              <a:buAutoNum type="arabicParenR"/>
            </a:pPr>
            <a:r>
              <a:rPr lang="en-US" dirty="0"/>
              <a:t>The student participates in ACCESS for ELLs or Kindergarten ACCESS with accommodation(s)*.</a:t>
            </a:r>
          </a:p>
          <a:p>
            <a:pPr marL="1147763" lvl="2" indent="-457200">
              <a:buAutoNum type="arabicParenR"/>
            </a:pPr>
            <a:r>
              <a:rPr lang="en-US" dirty="0"/>
              <a:t>The student participates in Alternate ACCESS only for students with the most significant cognitive disabilities.</a:t>
            </a:r>
          </a:p>
          <a:p>
            <a:r>
              <a:rPr lang="en-US" sz="1800" dirty="0"/>
              <a:t>Note: It is not appropriate or ethical to give the Alternate ACCESS to students who do not qualify to take the assessment.</a:t>
            </a:r>
          </a:p>
          <a:p>
            <a:pPr lvl="1"/>
            <a:endParaRPr lang="en-US" sz="1400" dirty="0"/>
          </a:p>
          <a:p>
            <a:pPr lvl="1"/>
            <a:endParaRPr lang="en-US" sz="1400" dirty="0"/>
          </a:p>
          <a:p>
            <a:pPr marL="457200" lvl="1" indent="0">
              <a:buNone/>
            </a:pPr>
            <a:endParaRPr lang="en-US" sz="1400" dirty="0"/>
          </a:p>
          <a:p>
            <a:pPr marL="0" indent="0">
              <a:buNone/>
            </a:pPr>
            <a:r>
              <a:rPr lang="en-US" sz="1600" dirty="0"/>
              <a:t>*Accommodations are practices and procedures that provide equitable access during instruction and assessment for students who have a documented need. To use accommodations on ACCESS for ELLs accommodations must be determined by the student’s educational team and documented in the student’s IEP or 504.</a:t>
            </a:r>
          </a:p>
          <a:p>
            <a:endParaRPr lang="en-US" dirty="0"/>
          </a:p>
        </p:txBody>
      </p:sp>
      <p:sp>
        <p:nvSpPr>
          <p:cNvPr id="4" name="Slide Number Placeholder 3"/>
          <p:cNvSpPr>
            <a:spLocks noGrp="1"/>
          </p:cNvSpPr>
          <p:nvPr>
            <p:ph type="sldNum" sz="quarter" idx="12"/>
          </p:nvPr>
        </p:nvSpPr>
        <p:spPr>
          <a:xfrm>
            <a:off x="223071" y="6427018"/>
            <a:ext cx="4108784" cy="365125"/>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01699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EF1936-1FC0-463C-B3FA-CA71225A67C2}"/>
              </a:ext>
            </a:extLst>
          </p:cNvPr>
          <p:cNvSpPr>
            <a:spLocks noGrp="1"/>
          </p:cNvSpPr>
          <p:nvPr>
            <p:ph type="ctrTitle"/>
          </p:nvPr>
        </p:nvSpPr>
        <p:spPr/>
        <p:txBody>
          <a:bodyPr>
            <a:normAutofit/>
          </a:bodyPr>
          <a:lstStyle/>
          <a:p>
            <a:r>
              <a:rPr lang="en-US" sz="8000" dirty="0"/>
              <a:t>Dates</a:t>
            </a:r>
          </a:p>
        </p:txBody>
      </p:sp>
      <p:sp>
        <p:nvSpPr>
          <p:cNvPr id="4" name="Slide Number Placeholder 3">
            <a:extLst>
              <a:ext uri="{FF2B5EF4-FFF2-40B4-BE49-F238E27FC236}">
                <a16:creationId xmlns:a16="http://schemas.microsoft.com/office/drawing/2014/main" id="{178004E0-8BE1-447D-9C44-DCD48604FEAB}"/>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15904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79D5F6-EDCB-402A-AC08-4943A1820E8F}" type="slidenum">
              <a:rPr lang="en-US" smtClean="0"/>
              <a:pPr/>
              <a:t>15</a:t>
            </a:fld>
            <a:endParaRPr lang="en-US" dirty="0"/>
          </a:p>
        </p:txBody>
      </p:sp>
      <p:sp>
        <p:nvSpPr>
          <p:cNvPr id="3" name="Title 2"/>
          <p:cNvSpPr>
            <a:spLocks noGrp="1"/>
          </p:cNvSpPr>
          <p:nvPr>
            <p:ph type="title"/>
          </p:nvPr>
        </p:nvSpPr>
        <p:spPr>
          <a:xfrm>
            <a:off x="223071" y="259594"/>
            <a:ext cx="7147104" cy="756418"/>
          </a:xfrm>
        </p:spPr>
        <p:txBody>
          <a:bodyPr>
            <a:noAutofit/>
          </a:bodyPr>
          <a:lstStyle/>
          <a:p>
            <a:r>
              <a:rPr lang="en-US" sz="2800" b="1" dirty="0">
                <a:latin typeface="Museo Slab 500"/>
                <a:cs typeface="Museo Slab 500"/>
              </a:rPr>
              <a:t>ACCESS - </a:t>
            </a:r>
            <a:r>
              <a:rPr lang="en-US" sz="2800" b="1" dirty="0"/>
              <a:t>Test Window:  01/08/24 – 02/09/24</a:t>
            </a:r>
            <a:br>
              <a:rPr lang="en-US" sz="2800" b="1" dirty="0"/>
            </a:br>
            <a:r>
              <a:rPr lang="en-US" sz="2800" b="1" dirty="0">
                <a:latin typeface="Museo Slab 500"/>
                <a:cs typeface="Museo Slab 500"/>
              </a:rPr>
              <a:t>State established dates (slide 1 of 2)</a:t>
            </a:r>
            <a:endParaRPr lang="en-US" sz="2800" b="1" dirty="0"/>
          </a:p>
        </p:txBody>
      </p:sp>
      <p:sp>
        <p:nvSpPr>
          <p:cNvPr id="2" name="Content Placeholder 1"/>
          <p:cNvSpPr>
            <a:spLocks noGrp="1"/>
          </p:cNvSpPr>
          <p:nvPr>
            <p:ph idx="1"/>
          </p:nvPr>
        </p:nvSpPr>
        <p:spPr>
          <a:xfrm>
            <a:off x="606056" y="1371600"/>
            <a:ext cx="7650438" cy="5420543"/>
          </a:xfrm>
        </p:spPr>
        <p:txBody>
          <a:bodyPr>
            <a:normAutofit fontScale="92500" lnSpcReduction="20000"/>
          </a:bodyPr>
          <a:lstStyle/>
          <a:p>
            <a:pPr marL="0" indent="0">
              <a:buNone/>
            </a:pPr>
            <a:r>
              <a:rPr lang="en-US" b="1" dirty="0"/>
              <a:t>CDE training:  September 2023</a:t>
            </a:r>
          </a:p>
          <a:p>
            <a:pPr marL="0" indent="0">
              <a:buNone/>
            </a:pPr>
            <a:r>
              <a:rPr lang="en-US" b="1" dirty="0"/>
              <a:t>Initial Materials order window:  Present – 11/01/23</a:t>
            </a:r>
          </a:p>
          <a:p>
            <a:pPr lvl="1"/>
            <a:r>
              <a:rPr lang="en-US" sz="2400" dirty="0"/>
              <a:t>Paper materials as documented in IEP/504 Plans</a:t>
            </a:r>
          </a:p>
          <a:p>
            <a:pPr lvl="1"/>
            <a:r>
              <a:rPr lang="en-US" sz="2400" dirty="0"/>
              <a:t>Order placed to CDE through Syncplicity </a:t>
            </a:r>
          </a:p>
          <a:p>
            <a:pPr marL="0" indent="0">
              <a:buNone/>
            </a:pPr>
            <a:r>
              <a:rPr lang="en-US" b="1" dirty="0"/>
              <a:t>ACCESS Office Hours:  Wednesdays 10/25/23 – 02/07/24</a:t>
            </a:r>
          </a:p>
          <a:p>
            <a:pPr marL="914400" lvl="2" indent="0">
              <a:buNone/>
            </a:pPr>
            <a:r>
              <a:rPr lang="en-US" dirty="0"/>
              <a:t>(Cancelled on 11/22, and 12/27)</a:t>
            </a:r>
          </a:p>
          <a:p>
            <a:pPr lvl="1"/>
            <a:r>
              <a:rPr lang="en-US" dirty="0"/>
              <a:t>DACs request calendar invite through security agreement form</a:t>
            </a:r>
          </a:p>
          <a:p>
            <a:pPr marL="0" indent="0">
              <a:buNone/>
            </a:pPr>
            <a:r>
              <a:rPr lang="en-US" b="1" dirty="0"/>
              <a:t>Student Data Pull for WIDA AMS:  11/03/23</a:t>
            </a:r>
          </a:p>
          <a:p>
            <a:pPr lvl="1"/>
            <a:r>
              <a:rPr lang="en-US" sz="2400" dirty="0">
                <a:solidFill>
                  <a:srgbClr val="FF0000"/>
                </a:solidFill>
              </a:rPr>
              <a:t>Online, K and Alternate materials are based on this information</a:t>
            </a:r>
          </a:p>
          <a:p>
            <a:pPr lvl="1"/>
            <a:r>
              <a:rPr lang="en-US" sz="2400" dirty="0"/>
              <a:t>No action required</a:t>
            </a:r>
            <a:endParaRPr lang="en-US" sz="2400" dirty="0">
              <a:solidFill>
                <a:srgbClr val="FF0000"/>
              </a:solidFill>
            </a:endParaRPr>
          </a:p>
          <a:p>
            <a:pPr marL="0" indent="0">
              <a:buNone/>
            </a:pPr>
            <a:r>
              <a:rPr lang="en-US" b="1" dirty="0"/>
              <a:t>CDE sends Verification of District Training form:  11/01/23</a:t>
            </a:r>
          </a:p>
          <a:p>
            <a:pPr lvl="1"/>
            <a:r>
              <a:rPr lang="en-US" sz="2400" dirty="0"/>
              <a:t>Sent via DocuSign</a:t>
            </a:r>
          </a:p>
          <a:p>
            <a:pPr lvl="1"/>
            <a:r>
              <a:rPr lang="en-US" sz="2400" dirty="0"/>
              <a:t>Form is due 01/10/24</a:t>
            </a:r>
          </a:p>
          <a:p>
            <a:pPr marL="0" indent="0">
              <a:buNone/>
            </a:pPr>
            <a:r>
              <a:rPr lang="en-US" b="1" dirty="0"/>
              <a:t>WIDA AMS opens:  </a:t>
            </a:r>
            <a:r>
              <a:rPr lang="en-US" dirty="0"/>
              <a:t>11/29/23</a:t>
            </a:r>
          </a:p>
          <a:p>
            <a:pPr marL="0" indent="0">
              <a:buNone/>
            </a:pPr>
            <a:r>
              <a:rPr lang="en-US" b="1" dirty="0"/>
              <a:t>UAR (scribe) submission: </a:t>
            </a:r>
            <a:r>
              <a:rPr lang="en-US" dirty="0"/>
              <a:t>12/01/23</a:t>
            </a:r>
          </a:p>
          <a:p>
            <a:endParaRPr lang="en-US" dirty="0"/>
          </a:p>
        </p:txBody>
      </p:sp>
    </p:spTree>
    <p:extLst>
      <p:ext uri="{BB962C8B-B14F-4D97-AF65-F5344CB8AC3E}">
        <p14:creationId xmlns:p14="http://schemas.microsoft.com/office/powerpoint/2010/main" val="295933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79D5F6-EDCB-402A-AC08-4943A1820E8F}" type="slidenum">
              <a:rPr lang="en-US" smtClean="0"/>
              <a:pPr/>
              <a:t>16</a:t>
            </a:fld>
            <a:endParaRPr lang="en-US" dirty="0"/>
          </a:p>
        </p:txBody>
      </p:sp>
      <p:sp>
        <p:nvSpPr>
          <p:cNvPr id="3" name="Title 2"/>
          <p:cNvSpPr>
            <a:spLocks noGrp="1"/>
          </p:cNvSpPr>
          <p:nvPr>
            <p:ph type="title"/>
          </p:nvPr>
        </p:nvSpPr>
        <p:spPr>
          <a:xfrm>
            <a:off x="223071" y="243881"/>
            <a:ext cx="6081865" cy="756418"/>
          </a:xfrm>
        </p:spPr>
        <p:txBody>
          <a:bodyPr>
            <a:noAutofit/>
          </a:bodyPr>
          <a:lstStyle/>
          <a:p>
            <a:r>
              <a:rPr lang="en-US" sz="2800" b="1" dirty="0">
                <a:latin typeface="Museo Slab 500"/>
                <a:cs typeface="Museo Slab 500"/>
              </a:rPr>
              <a:t>ACCESS</a:t>
            </a:r>
            <a:br>
              <a:rPr lang="en-US" sz="2800" b="1" dirty="0">
                <a:latin typeface="Museo Slab 500"/>
                <a:cs typeface="Museo Slab 500"/>
              </a:rPr>
            </a:br>
            <a:r>
              <a:rPr lang="en-US" sz="2800" b="1" dirty="0">
                <a:latin typeface="Museo Slab 500"/>
                <a:cs typeface="Museo Slab 500"/>
              </a:rPr>
              <a:t>State established dates (slide 2 of 2)</a:t>
            </a:r>
            <a:endParaRPr lang="en-US" sz="2800" b="1" dirty="0"/>
          </a:p>
        </p:txBody>
      </p:sp>
      <p:sp>
        <p:nvSpPr>
          <p:cNvPr id="2" name="Content Placeholder 1"/>
          <p:cNvSpPr>
            <a:spLocks noGrp="1"/>
          </p:cNvSpPr>
          <p:nvPr>
            <p:ph idx="1"/>
          </p:nvPr>
        </p:nvSpPr>
        <p:spPr>
          <a:xfrm>
            <a:off x="648586" y="1340042"/>
            <a:ext cx="7699472" cy="5269538"/>
          </a:xfrm>
        </p:spPr>
        <p:txBody>
          <a:bodyPr>
            <a:normAutofit fontScale="92500" lnSpcReduction="10000"/>
          </a:bodyPr>
          <a:lstStyle/>
          <a:p>
            <a:pPr marL="0" indent="0">
              <a:buNone/>
            </a:pPr>
            <a:r>
              <a:rPr lang="en-US" sz="2200" b="1" dirty="0"/>
              <a:t>Materials arrive:  </a:t>
            </a:r>
            <a:r>
              <a:rPr lang="en-US" sz="2200" dirty="0"/>
              <a:t>12/14/23</a:t>
            </a:r>
          </a:p>
          <a:p>
            <a:pPr marL="0" indent="0">
              <a:buNone/>
            </a:pPr>
            <a:r>
              <a:rPr lang="en-US" sz="2200" b="1" dirty="0"/>
              <a:t>Additional Materials order window: </a:t>
            </a:r>
            <a:r>
              <a:rPr lang="en-US" sz="2200" dirty="0"/>
              <a:t> 12/18/23* –  02/02/24 (</a:t>
            </a:r>
            <a:r>
              <a:rPr lang="en-US" sz="1800" dirty="0"/>
              <a:t>Through CDE)</a:t>
            </a:r>
            <a:endParaRPr lang="en-US" sz="2200" dirty="0"/>
          </a:p>
          <a:p>
            <a:pPr lvl="1"/>
            <a:r>
              <a:rPr lang="en-US" dirty="0"/>
              <a:t>Handwriting response booklets</a:t>
            </a:r>
          </a:p>
          <a:p>
            <a:pPr marL="0" indent="0">
              <a:buNone/>
            </a:pPr>
            <a:r>
              <a:rPr lang="en-US" sz="2200" b="1" dirty="0"/>
              <a:t>Test Window:  </a:t>
            </a:r>
            <a:r>
              <a:rPr lang="en-US" sz="2200" dirty="0"/>
              <a:t>01/08/24 – 02/09/24</a:t>
            </a:r>
          </a:p>
          <a:p>
            <a:pPr lvl="1"/>
            <a:r>
              <a:rPr lang="en-US" dirty="0"/>
              <a:t>Enrollment testing cutoff:  02/02/24</a:t>
            </a:r>
          </a:p>
          <a:p>
            <a:pPr marL="0" indent="0">
              <a:buNone/>
            </a:pPr>
            <a:r>
              <a:rPr lang="en-US" sz="2200" b="1" dirty="0"/>
              <a:t>Return materials:  </a:t>
            </a:r>
            <a:r>
              <a:rPr lang="en-US" sz="2200" dirty="0"/>
              <a:t>02/14/24</a:t>
            </a:r>
          </a:p>
          <a:p>
            <a:pPr marL="0" indent="0">
              <a:buNone/>
            </a:pPr>
            <a:r>
              <a:rPr lang="en-US" sz="2200" b="1" dirty="0"/>
              <a:t>Results ACCESS for ELLs &amp; Kindergarten ACCESS:  </a:t>
            </a:r>
          </a:p>
          <a:p>
            <a:pPr lvl="1"/>
            <a:r>
              <a:rPr lang="en-US" sz="1800" dirty="0"/>
              <a:t>04/29/24** (downloadable reports)  </a:t>
            </a:r>
          </a:p>
          <a:p>
            <a:pPr lvl="1"/>
            <a:r>
              <a:rPr lang="en-US" sz="1800" dirty="0"/>
              <a:t>05/09/24** (printed reports) </a:t>
            </a:r>
          </a:p>
          <a:p>
            <a:pPr marL="0" indent="0">
              <a:buNone/>
            </a:pPr>
            <a:r>
              <a:rPr lang="en-US" sz="2200" b="1" dirty="0"/>
              <a:t>Results Alternate ACCESS:  </a:t>
            </a:r>
          </a:p>
          <a:p>
            <a:pPr lvl="1"/>
            <a:r>
              <a:rPr lang="en-US" sz="1800" dirty="0"/>
              <a:t>09/12/24** (downloadable reports)  </a:t>
            </a:r>
          </a:p>
          <a:p>
            <a:pPr lvl="1"/>
            <a:r>
              <a:rPr lang="en-US" sz="1800" dirty="0"/>
              <a:t>10/02/24 **</a:t>
            </a:r>
            <a:r>
              <a:rPr lang="en-US" sz="1800" b="1" dirty="0"/>
              <a:t> </a:t>
            </a:r>
            <a:r>
              <a:rPr lang="en-US" sz="1800" dirty="0"/>
              <a:t>(downloadable reports)  </a:t>
            </a:r>
            <a:endParaRPr lang="en-US" sz="2200" dirty="0"/>
          </a:p>
          <a:p>
            <a:pPr marL="0" indent="0">
              <a:buNone/>
            </a:pPr>
            <a:endParaRPr lang="en-US" sz="100" dirty="0"/>
          </a:p>
          <a:p>
            <a:pPr marL="0" indent="0">
              <a:buNone/>
            </a:pPr>
            <a:r>
              <a:rPr lang="en-US" sz="1900" dirty="0"/>
              <a:t>*When placing an additional materials order be sure the district will be open to </a:t>
            </a:r>
          </a:p>
          <a:p>
            <a:pPr marL="0" indent="0">
              <a:buNone/>
            </a:pPr>
            <a:r>
              <a:rPr lang="en-US" sz="1900" dirty="0"/>
              <a:t>  receive and securely store materials </a:t>
            </a:r>
          </a:p>
          <a:p>
            <a:pPr marL="0" indent="0">
              <a:buNone/>
            </a:pPr>
            <a:r>
              <a:rPr lang="en-US" sz="1900" dirty="0"/>
              <a:t>**Tentative</a:t>
            </a:r>
          </a:p>
        </p:txBody>
      </p:sp>
    </p:spTree>
    <p:extLst>
      <p:ext uri="{BB962C8B-B14F-4D97-AF65-F5344CB8AC3E}">
        <p14:creationId xmlns:p14="http://schemas.microsoft.com/office/powerpoint/2010/main" val="149020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Museo Slab 500"/>
                <a:cs typeface="Museo Slab 500"/>
              </a:rPr>
              <a:t>ACCESS</a:t>
            </a:r>
            <a:br>
              <a:rPr lang="en-US" sz="2800" b="1" dirty="0">
                <a:latin typeface="Museo Slab 500"/>
                <a:cs typeface="Museo Slab 500"/>
              </a:rPr>
            </a:br>
            <a:r>
              <a:rPr lang="en-US" sz="2800" b="1" dirty="0">
                <a:latin typeface="Museo Slab 500"/>
                <a:cs typeface="Museo Slab 500"/>
              </a:rPr>
              <a:t>District established dates </a:t>
            </a:r>
            <a:endParaRPr lang="en-US" sz="2800" b="1" dirty="0"/>
          </a:p>
        </p:txBody>
      </p:sp>
      <p:sp>
        <p:nvSpPr>
          <p:cNvPr id="3" name="Content Placeholder 2"/>
          <p:cNvSpPr>
            <a:spLocks noGrp="1"/>
          </p:cNvSpPr>
          <p:nvPr>
            <p:ph idx="1"/>
          </p:nvPr>
        </p:nvSpPr>
        <p:spPr/>
        <p:txBody>
          <a:bodyPr/>
          <a:lstStyle/>
          <a:p>
            <a:r>
              <a:rPr lang="en-US" dirty="0"/>
              <a:t>District/Site level trainings</a:t>
            </a:r>
          </a:p>
          <a:p>
            <a:r>
              <a:rPr lang="en-US" dirty="0"/>
              <a:t>Local testing schedule</a:t>
            </a:r>
          </a:p>
          <a:p>
            <a:r>
              <a:rPr lang="en-US" dirty="0"/>
              <a:t>Submitting the verification of district training form to CDE </a:t>
            </a:r>
          </a:p>
          <a:p>
            <a:pPr lvl="1"/>
            <a:r>
              <a:rPr lang="en-US" dirty="0"/>
              <a:t>Submit by 01/10/24</a:t>
            </a:r>
          </a:p>
          <a:p>
            <a:r>
              <a:rPr lang="en-US" dirty="0"/>
              <a:t>Distribution of results </a:t>
            </a:r>
          </a:p>
          <a:p>
            <a:pPr lvl="1"/>
            <a:r>
              <a:rPr lang="en-US" dirty="0"/>
              <a:t>ISRs are to be shared with parents/guardians </a:t>
            </a:r>
            <a:r>
              <a:rPr lang="en-US" u="sng" dirty="0"/>
              <a:t>as soon as practicable.</a:t>
            </a:r>
            <a:r>
              <a:rPr lang="en-US" dirty="0"/>
              <a:t> Please keep in mind, the reports are confidential and distribution of both electronic and/or hard copy reports must be in accordance with state and federal privacy laws, and local school board policy. </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a:xfrm>
            <a:off x="223071" y="6427018"/>
            <a:ext cx="4173438" cy="365125"/>
          </a:xfrm>
        </p:spPr>
        <p:txBody>
          <a:bodyPr/>
          <a:lstStyle/>
          <a:p>
            <a:fld id="{C479D5F6-EDCB-402A-AC08-4943A1820E8F}" type="slidenum">
              <a:rPr lang="en-US" smtClean="0"/>
              <a:pPr/>
              <a:t>17</a:t>
            </a:fld>
            <a:r>
              <a:rPr lang="en-US" dirty="0"/>
              <a:t>. </a:t>
            </a:r>
          </a:p>
        </p:txBody>
      </p:sp>
    </p:spTree>
    <p:extLst>
      <p:ext uri="{BB962C8B-B14F-4D97-AF65-F5344CB8AC3E}">
        <p14:creationId xmlns:p14="http://schemas.microsoft.com/office/powerpoint/2010/main" val="235305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4C33F-755F-4124-8EB8-0EAC312922BF}"/>
              </a:ext>
            </a:extLst>
          </p:cNvPr>
          <p:cNvSpPr>
            <a:spLocks noGrp="1"/>
          </p:cNvSpPr>
          <p:nvPr>
            <p:ph type="ctrTitle"/>
          </p:nvPr>
        </p:nvSpPr>
        <p:spPr/>
        <p:txBody>
          <a:bodyPr>
            <a:normAutofit/>
          </a:bodyPr>
          <a:lstStyle/>
          <a:p>
            <a:br>
              <a:rPr lang="en-US" sz="6600" dirty="0"/>
            </a:br>
            <a:endParaRPr lang="en-US" sz="6600" dirty="0"/>
          </a:p>
        </p:txBody>
      </p:sp>
      <p:sp>
        <p:nvSpPr>
          <p:cNvPr id="4" name="Slide Number Placeholder 3">
            <a:extLst>
              <a:ext uri="{FF2B5EF4-FFF2-40B4-BE49-F238E27FC236}">
                <a16:creationId xmlns:a16="http://schemas.microsoft.com/office/drawing/2014/main" id="{C0F3F535-BC6F-4253-8A79-EC66DCB330C1}"/>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2" name="Picture 1">
            <a:extLst>
              <a:ext uri="{FF2B5EF4-FFF2-40B4-BE49-F238E27FC236}">
                <a16:creationId xmlns:a16="http://schemas.microsoft.com/office/drawing/2014/main" id="{7DE3A3E5-3D31-6CF0-0E7F-742D8CA307BE}"/>
              </a:ext>
            </a:extLst>
          </p:cNvPr>
          <p:cNvPicPr>
            <a:picLocks noChangeAspect="1"/>
          </p:cNvPicPr>
          <p:nvPr/>
        </p:nvPicPr>
        <p:blipFill>
          <a:blip r:embed="rId2"/>
          <a:stretch>
            <a:fillRect/>
          </a:stretch>
        </p:blipFill>
        <p:spPr>
          <a:xfrm>
            <a:off x="714375" y="1714500"/>
            <a:ext cx="7715250" cy="3429000"/>
          </a:xfrm>
          <a:prstGeom prst="rect">
            <a:avLst/>
          </a:prstGeom>
        </p:spPr>
      </p:pic>
    </p:spTree>
    <p:extLst>
      <p:ext uri="{BB962C8B-B14F-4D97-AF65-F5344CB8AC3E}">
        <p14:creationId xmlns:p14="http://schemas.microsoft.com/office/powerpoint/2010/main" val="4393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5193" y="2589253"/>
            <a:ext cx="7853363" cy="4392612"/>
          </a:xfrm>
        </p:spPr>
        <p:txBody>
          <a:bodyPr>
            <a:normAutofit/>
          </a:bodyPr>
          <a:lstStyle/>
          <a:p>
            <a:r>
              <a:rPr lang="en-US" dirty="0">
                <a:latin typeface="-apple-system"/>
              </a:rPr>
              <a:t>Kindergarten Alternate</a:t>
            </a:r>
          </a:p>
          <a:p>
            <a:r>
              <a:rPr lang="en-US" dirty="0">
                <a:effectLst/>
                <a:latin typeface="Calibri" panose="020F0502020204030204" pitchFamily="34" charset="0"/>
                <a:ea typeface="Calibri" panose="020F0502020204030204" pitchFamily="34" charset="0"/>
              </a:rPr>
              <a:t>ACCESS Online, Paper &amp; Alternate assessment training courses</a:t>
            </a:r>
          </a:p>
          <a:p>
            <a:pPr lvl="1"/>
            <a:r>
              <a:rPr lang="en-US" dirty="0">
                <a:effectLst/>
                <a:latin typeface="Calibri" panose="020F0502020204030204" pitchFamily="34" charset="0"/>
                <a:ea typeface="Calibri" panose="020F0502020204030204" pitchFamily="34" charset="0"/>
              </a:rPr>
              <a:t>Quiz completion </a:t>
            </a:r>
            <a:r>
              <a:rPr lang="en-US" dirty="0">
                <a:latin typeface="Calibri" panose="020F0502020204030204" pitchFamily="34" charset="0"/>
                <a:ea typeface="Calibri" panose="020F0502020204030204" pitchFamily="34" charset="0"/>
              </a:rPr>
              <a:t>window – </a:t>
            </a:r>
          </a:p>
          <a:p>
            <a:pPr lvl="2"/>
            <a:r>
              <a:rPr lang="en-US" dirty="0">
                <a:effectLst/>
                <a:latin typeface="Calibri" panose="020F0502020204030204" pitchFamily="34" charset="0"/>
                <a:ea typeface="Calibri" panose="020F0502020204030204" pitchFamily="34" charset="0"/>
              </a:rPr>
              <a:t>October 1, 2023 </a:t>
            </a:r>
            <a:r>
              <a:rPr lang="en-US" sz="2000" b="1" dirty="0"/>
              <a:t>–</a:t>
            </a:r>
            <a:r>
              <a:rPr lang="en-US" dirty="0">
                <a:effectLst/>
                <a:latin typeface="Calibri" panose="020F0502020204030204" pitchFamily="34" charset="0"/>
                <a:ea typeface="Calibri" panose="020F0502020204030204" pitchFamily="34" charset="0"/>
              </a:rPr>
              <a:t> January 8, 2024</a:t>
            </a:r>
          </a:p>
          <a:p>
            <a:pPr>
              <a:buFont typeface="Wingdings" panose="05000000000000000000" pitchFamily="2" charset="2"/>
              <a:buChar char="ü"/>
            </a:pPr>
            <a:endParaRPr lang="en-US" dirty="0">
              <a:latin typeface="-apple-system"/>
            </a:endParaRPr>
          </a:p>
          <a:p>
            <a:pPr>
              <a:buFont typeface="Wingdings" panose="05000000000000000000" pitchFamily="2" charset="2"/>
              <a:buChar char="ü"/>
            </a:pPr>
            <a:endParaRPr lang="en-US" sz="1100" dirty="0">
              <a:latin typeface="-apple-system"/>
            </a:endParaRPr>
          </a:p>
          <a:p>
            <a:pPr lvl="1">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4" name="Slide Number Placeholder 3"/>
          <p:cNvSpPr>
            <a:spLocks noGrp="1"/>
          </p:cNvSpPr>
          <p:nvPr>
            <p:ph type="sldNum" sz="quarter" idx="4294967295"/>
          </p:nvPr>
        </p:nvSpPr>
        <p:spPr>
          <a:xfrm>
            <a:off x="0" y="6361113"/>
            <a:ext cx="2149475" cy="365125"/>
          </a:xfrm>
        </p:spPr>
        <p:txBody>
          <a:bodyPr/>
          <a:lstStyle/>
          <a:p>
            <a:fld id="{C479D5F6-EDCB-402A-AC08-4943A1820E8F}" type="slidenum">
              <a:rPr lang="en-US" smtClean="0"/>
              <a:pPr/>
              <a:t>19</a:t>
            </a:fld>
            <a:endParaRPr lang="en-US" dirty="0"/>
          </a:p>
        </p:txBody>
      </p:sp>
      <p:pic>
        <p:nvPicPr>
          <p:cNvPr id="5" name="Picture 4">
            <a:extLst>
              <a:ext uri="{FF2B5EF4-FFF2-40B4-BE49-F238E27FC236}">
                <a16:creationId xmlns:a16="http://schemas.microsoft.com/office/drawing/2014/main" id="{14B89AAF-CD70-5D05-D57D-B5D3095CE870}"/>
              </a:ext>
            </a:extLst>
          </p:cNvPr>
          <p:cNvPicPr>
            <a:picLocks noChangeAspect="1"/>
          </p:cNvPicPr>
          <p:nvPr/>
        </p:nvPicPr>
        <p:blipFill>
          <a:blip r:embed="rId2"/>
          <a:stretch>
            <a:fillRect/>
          </a:stretch>
        </p:blipFill>
        <p:spPr>
          <a:xfrm>
            <a:off x="2310185" y="257883"/>
            <a:ext cx="4523629" cy="2010502"/>
          </a:xfrm>
          <a:prstGeom prst="rect">
            <a:avLst/>
          </a:prstGeom>
        </p:spPr>
      </p:pic>
    </p:spTree>
    <p:extLst>
      <p:ext uri="{BB962C8B-B14F-4D97-AF65-F5344CB8AC3E}">
        <p14:creationId xmlns:p14="http://schemas.microsoft.com/office/powerpoint/2010/main" val="212337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ACCESS for ELLs, Kindergarten ACCESS, Alternate ACCESS</a:t>
            </a:r>
            <a:br>
              <a:rPr lang="en-US" sz="4400" dirty="0"/>
            </a:br>
            <a:br>
              <a:rPr lang="en-US" sz="4400" dirty="0"/>
            </a:br>
            <a:r>
              <a:rPr lang="en-US" sz="4400" dirty="0"/>
              <a:t>Training for 2023</a:t>
            </a:r>
            <a:r>
              <a:rPr lang="en-US" sz="3200" b="1" dirty="0"/>
              <a:t>–</a:t>
            </a:r>
            <a:r>
              <a:rPr lang="en-US" sz="4400" dirty="0"/>
              <a:t>2024</a:t>
            </a:r>
            <a:br>
              <a:rPr lang="en-US" dirty="0"/>
            </a:br>
            <a:endParaRPr lang="en-US" dirty="0"/>
          </a:p>
        </p:txBody>
      </p:sp>
      <p:sp>
        <p:nvSpPr>
          <p:cNvPr id="3" name="Subtitle 2"/>
          <p:cNvSpPr>
            <a:spLocks noGrp="1"/>
          </p:cNvSpPr>
          <p:nvPr>
            <p:ph type="subTitle" idx="1"/>
          </p:nvPr>
        </p:nvSpPr>
        <p:spPr>
          <a:xfrm>
            <a:off x="685800" y="5234809"/>
            <a:ext cx="7772400" cy="1065925"/>
          </a:xfrm>
        </p:spPr>
        <p:txBody>
          <a:bodyPr>
            <a:normAutofit/>
          </a:bodyPr>
          <a:lstStyle/>
          <a:p>
            <a:endParaRPr lang="en-US" dirty="0"/>
          </a:p>
          <a:p>
            <a:r>
              <a:rPr lang="en-US" dirty="0"/>
              <a:t>September 2023</a:t>
            </a:r>
          </a:p>
        </p:txBody>
      </p:sp>
    </p:spTree>
    <p:extLst>
      <p:ext uri="{BB962C8B-B14F-4D97-AF65-F5344CB8AC3E}">
        <p14:creationId xmlns:p14="http://schemas.microsoft.com/office/powerpoint/2010/main" val="304491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5193" y="2393310"/>
            <a:ext cx="7853363" cy="4392612"/>
          </a:xfrm>
        </p:spPr>
        <p:txBody>
          <a:bodyPr>
            <a:normAutofit/>
          </a:bodyPr>
          <a:lstStyle/>
          <a:p>
            <a:r>
              <a:rPr lang="en-US" dirty="0"/>
              <a:t>WIDA AMS layout and terminology</a:t>
            </a:r>
            <a:endParaRPr lang="en-US" dirty="0">
              <a:latin typeface="-apple-system"/>
            </a:endParaRPr>
          </a:p>
          <a:p>
            <a:pPr marL="0" indent="0">
              <a:buNone/>
            </a:pPr>
            <a:endParaRPr lang="en-US" dirty="0">
              <a:latin typeface="-apple-system"/>
            </a:endParaRPr>
          </a:p>
          <a:p>
            <a:pPr>
              <a:buFont typeface="Wingdings" panose="05000000000000000000" pitchFamily="2" charset="2"/>
              <a:buChar char="ü"/>
            </a:pPr>
            <a:endParaRPr lang="en-US" sz="1100" dirty="0">
              <a:latin typeface="-apple-system"/>
            </a:endParaRPr>
          </a:p>
          <a:p>
            <a:pPr lvl="1">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4" name="Slide Number Placeholder 3"/>
          <p:cNvSpPr>
            <a:spLocks noGrp="1"/>
          </p:cNvSpPr>
          <p:nvPr>
            <p:ph type="sldNum" sz="quarter" idx="4294967295"/>
          </p:nvPr>
        </p:nvSpPr>
        <p:spPr>
          <a:xfrm>
            <a:off x="0" y="6361113"/>
            <a:ext cx="2149475" cy="365125"/>
          </a:xfrm>
        </p:spPr>
        <p:txBody>
          <a:bodyPr/>
          <a:lstStyle/>
          <a:p>
            <a:fld id="{C479D5F6-EDCB-402A-AC08-4943A1820E8F}" type="slidenum">
              <a:rPr lang="en-US" smtClean="0"/>
              <a:pPr/>
              <a:t>20</a:t>
            </a:fld>
            <a:endParaRPr lang="en-US" dirty="0"/>
          </a:p>
        </p:txBody>
      </p:sp>
      <p:pic>
        <p:nvPicPr>
          <p:cNvPr id="5" name="Picture 4">
            <a:extLst>
              <a:ext uri="{FF2B5EF4-FFF2-40B4-BE49-F238E27FC236}">
                <a16:creationId xmlns:a16="http://schemas.microsoft.com/office/drawing/2014/main" id="{14B89AAF-CD70-5D05-D57D-B5D3095CE870}"/>
              </a:ext>
            </a:extLst>
          </p:cNvPr>
          <p:cNvPicPr>
            <a:picLocks noChangeAspect="1"/>
          </p:cNvPicPr>
          <p:nvPr/>
        </p:nvPicPr>
        <p:blipFill>
          <a:blip r:embed="rId2"/>
          <a:stretch>
            <a:fillRect/>
          </a:stretch>
        </p:blipFill>
        <p:spPr>
          <a:xfrm>
            <a:off x="2310185" y="257883"/>
            <a:ext cx="4523629" cy="2010502"/>
          </a:xfrm>
          <a:prstGeom prst="rect">
            <a:avLst/>
          </a:prstGeom>
        </p:spPr>
      </p:pic>
      <p:graphicFrame>
        <p:nvGraphicFramePr>
          <p:cNvPr id="3" name="Table 5">
            <a:extLst>
              <a:ext uri="{FF2B5EF4-FFF2-40B4-BE49-F238E27FC236}">
                <a16:creationId xmlns:a16="http://schemas.microsoft.com/office/drawing/2014/main" id="{FE4B7507-75A1-F809-CF5C-1EA1B1F8A58F}"/>
              </a:ext>
            </a:extLst>
          </p:cNvPr>
          <p:cNvGraphicFramePr>
            <a:graphicFrameLocks noGrp="1"/>
          </p:cNvGraphicFramePr>
          <p:nvPr>
            <p:extLst>
              <p:ext uri="{D42A27DB-BD31-4B8C-83A1-F6EECF244321}">
                <p14:modId xmlns:p14="http://schemas.microsoft.com/office/powerpoint/2010/main" val="805256727"/>
              </p:ext>
            </p:extLst>
          </p:nvPr>
        </p:nvGraphicFramePr>
        <p:xfrm>
          <a:off x="1159535" y="2943897"/>
          <a:ext cx="6824928" cy="3417216"/>
        </p:xfrm>
        <a:graphic>
          <a:graphicData uri="http://schemas.openxmlformats.org/drawingml/2006/table">
            <a:tbl>
              <a:tblPr firstRow="1" bandRow="1">
                <a:tableStyleId>{7DF18680-E054-41AD-8BC1-D1AEF772440D}</a:tableStyleId>
              </a:tblPr>
              <a:tblGrid>
                <a:gridCol w="3412464">
                  <a:extLst>
                    <a:ext uri="{9D8B030D-6E8A-4147-A177-3AD203B41FA5}">
                      <a16:colId xmlns:a16="http://schemas.microsoft.com/office/drawing/2014/main" val="3942852377"/>
                    </a:ext>
                  </a:extLst>
                </a:gridCol>
                <a:gridCol w="3412464">
                  <a:extLst>
                    <a:ext uri="{9D8B030D-6E8A-4147-A177-3AD203B41FA5}">
                      <a16:colId xmlns:a16="http://schemas.microsoft.com/office/drawing/2014/main" val="1558043391"/>
                    </a:ext>
                  </a:extLst>
                </a:gridCol>
              </a:tblGrid>
              <a:tr h="493336">
                <a:tc>
                  <a:txBody>
                    <a:bodyPr/>
                    <a:lstStyle/>
                    <a:p>
                      <a:r>
                        <a:rPr lang="en-US" sz="2400" b="1" kern="1200" dirty="0">
                          <a:solidFill>
                            <a:schemeClr val="lt1"/>
                          </a:solidFill>
                          <a:effectLst/>
                        </a:rPr>
                        <a:t>Legacy Term </a:t>
                      </a:r>
                      <a:endParaRPr lang="en-US" sz="2400" dirty="0"/>
                    </a:p>
                  </a:txBody>
                  <a:tcPr/>
                </a:tc>
                <a:tc>
                  <a:txBody>
                    <a:bodyPr/>
                    <a:lstStyle/>
                    <a:p>
                      <a:r>
                        <a:rPr lang="en-US" sz="2400" b="1" kern="1200" dirty="0">
                          <a:solidFill>
                            <a:schemeClr val="lt1"/>
                          </a:solidFill>
                          <a:effectLst/>
                        </a:rPr>
                        <a:t>New Term</a:t>
                      </a:r>
                      <a:endParaRPr lang="en-US" sz="2400" dirty="0"/>
                    </a:p>
                  </a:txBody>
                  <a:tcPr/>
                </a:tc>
                <a:extLst>
                  <a:ext uri="{0D108BD9-81ED-4DB2-BD59-A6C34878D82A}">
                    <a16:rowId xmlns:a16="http://schemas.microsoft.com/office/drawing/2014/main" val="2884764844"/>
                  </a:ext>
                </a:extLst>
              </a:tr>
              <a:tr h="493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rPr>
                        <a:t>Test Session(s)</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rPr>
                        <a:t>Registration(s)</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766047991"/>
                  </a:ext>
                </a:extLst>
              </a:tr>
              <a:tr h="493336">
                <a:tc>
                  <a:txBody>
                    <a:bodyPr/>
                    <a:lstStyle/>
                    <a:p>
                      <a:r>
                        <a:rPr lang="en-US" sz="2400" kern="1200" dirty="0">
                          <a:solidFill>
                            <a:schemeClr val="dk1"/>
                          </a:solidFill>
                          <a:effectLst/>
                        </a:rPr>
                        <a:t>Administration</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rPr>
                        <a:t>Registration Window</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883469797"/>
                  </a:ext>
                </a:extLst>
              </a:tr>
              <a:tr h="448004">
                <a:tc>
                  <a:txBody>
                    <a:bodyPr/>
                    <a:lstStyle/>
                    <a:p>
                      <a:r>
                        <a:rPr lang="en-US" sz="2400" dirty="0"/>
                        <a:t>Multiple Student Upload</a:t>
                      </a:r>
                    </a:p>
                  </a:txBody>
                  <a:tcPr/>
                </a:tc>
                <a:tc>
                  <a:txBody>
                    <a:bodyPr/>
                    <a:lstStyle/>
                    <a:p>
                      <a:r>
                        <a:rPr lang="en-US" sz="2400" dirty="0"/>
                        <a:t>Student Import</a:t>
                      </a:r>
                    </a:p>
                  </a:txBody>
                  <a:tcPr/>
                </a:tc>
                <a:extLst>
                  <a:ext uri="{0D108BD9-81ED-4DB2-BD59-A6C34878D82A}">
                    <a16:rowId xmlns:a16="http://schemas.microsoft.com/office/drawing/2014/main" val="1786654238"/>
                  </a:ext>
                </a:extLst>
              </a:tr>
              <a:tr h="493336">
                <a:tc>
                  <a:txBody>
                    <a:bodyPr/>
                    <a:lstStyle/>
                    <a:p>
                      <a:r>
                        <a:rPr lang="en-US" sz="2400" dirty="0"/>
                        <a:t>Screener Data Export</a:t>
                      </a:r>
                    </a:p>
                  </a:txBody>
                  <a:tcPr/>
                </a:tc>
                <a:tc>
                  <a:txBody>
                    <a:bodyPr/>
                    <a:lstStyle/>
                    <a:p>
                      <a:r>
                        <a:rPr lang="en-US" sz="2400" dirty="0"/>
                        <a:t>Screener Export</a:t>
                      </a:r>
                    </a:p>
                  </a:txBody>
                  <a:tcPr/>
                </a:tc>
                <a:extLst>
                  <a:ext uri="{0D108BD9-81ED-4DB2-BD59-A6C34878D82A}">
                    <a16:rowId xmlns:a16="http://schemas.microsoft.com/office/drawing/2014/main" val="3121471892"/>
                  </a:ext>
                </a:extLst>
              </a:tr>
              <a:tr h="493336">
                <a:tc>
                  <a:txBody>
                    <a:bodyPr/>
                    <a:lstStyle/>
                    <a:p>
                      <a:r>
                        <a:rPr lang="en-US" sz="2400" dirty="0"/>
                        <a:t>On-Demand Reports</a:t>
                      </a:r>
                    </a:p>
                  </a:txBody>
                  <a:tcPr/>
                </a:tc>
                <a:tc>
                  <a:txBody>
                    <a:bodyPr/>
                    <a:lstStyle/>
                    <a:p>
                      <a:r>
                        <a:rPr lang="en-US" sz="2400" dirty="0"/>
                        <a:t>Batch Download</a:t>
                      </a:r>
                    </a:p>
                  </a:txBody>
                  <a:tcPr/>
                </a:tc>
                <a:extLst>
                  <a:ext uri="{0D108BD9-81ED-4DB2-BD59-A6C34878D82A}">
                    <a16:rowId xmlns:a16="http://schemas.microsoft.com/office/drawing/2014/main" val="943020265"/>
                  </a:ext>
                </a:extLst>
              </a:tr>
              <a:tr h="493336">
                <a:tc>
                  <a:txBody>
                    <a:bodyPr/>
                    <a:lstStyle/>
                    <a:p>
                      <a:r>
                        <a:rPr lang="en-US" sz="2400" dirty="0"/>
                        <a:t>Test Results</a:t>
                      </a:r>
                    </a:p>
                  </a:txBody>
                  <a:tcPr/>
                </a:tc>
                <a:tc>
                  <a:txBody>
                    <a:bodyPr/>
                    <a:lstStyle/>
                    <a:p>
                      <a:r>
                        <a:rPr lang="en-US" sz="2400" dirty="0"/>
                        <a:t>Published Reports</a:t>
                      </a:r>
                    </a:p>
                  </a:txBody>
                  <a:tcPr/>
                </a:tc>
                <a:extLst>
                  <a:ext uri="{0D108BD9-81ED-4DB2-BD59-A6C34878D82A}">
                    <a16:rowId xmlns:a16="http://schemas.microsoft.com/office/drawing/2014/main" val="2719872106"/>
                  </a:ext>
                </a:extLst>
              </a:tr>
            </a:tbl>
          </a:graphicData>
        </a:graphic>
      </p:graphicFrame>
    </p:spTree>
    <p:extLst>
      <p:ext uri="{BB962C8B-B14F-4D97-AF65-F5344CB8AC3E}">
        <p14:creationId xmlns:p14="http://schemas.microsoft.com/office/powerpoint/2010/main" val="18384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61113"/>
            <a:ext cx="2149475" cy="365125"/>
          </a:xfrm>
        </p:spPr>
        <p:txBody>
          <a:bodyPr/>
          <a:lstStyle/>
          <a:p>
            <a:fld id="{C479D5F6-EDCB-402A-AC08-4943A1820E8F}" type="slidenum">
              <a:rPr lang="en-US" smtClean="0"/>
              <a:pPr/>
              <a:t>21</a:t>
            </a:fld>
            <a:endParaRPr lang="en-US" dirty="0"/>
          </a:p>
        </p:txBody>
      </p:sp>
      <p:sp>
        <p:nvSpPr>
          <p:cNvPr id="2" name="Content Placeholder 1"/>
          <p:cNvSpPr>
            <a:spLocks noGrp="1"/>
          </p:cNvSpPr>
          <p:nvPr>
            <p:ph idx="4294967295"/>
          </p:nvPr>
        </p:nvSpPr>
        <p:spPr>
          <a:xfrm>
            <a:off x="542260" y="2540692"/>
            <a:ext cx="7556296" cy="4392612"/>
          </a:xfrm>
        </p:spPr>
        <p:txBody>
          <a:bodyPr>
            <a:normAutofit/>
          </a:bodyPr>
          <a:lstStyle/>
          <a:p>
            <a:r>
              <a:rPr lang="en-US" dirty="0">
                <a:latin typeface="-apple-system"/>
              </a:rPr>
              <a:t>Paper 1</a:t>
            </a:r>
            <a:r>
              <a:rPr lang="en-US" sz="2800" b="1" dirty="0"/>
              <a:t>–</a:t>
            </a:r>
            <a:r>
              <a:rPr lang="en-US" dirty="0">
                <a:latin typeface="-apple-system"/>
              </a:rPr>
              <a:t>12 is only available through IEP/504 documentation</a:t>
            </a:r>
          </a:p>
          <a:p>
            <a:r>
              <a:rPr lang="en-US" dirty="0">
                <a:latin typeface="-apple-system"/>
              </a:rPr>
              <a:t>Paper materials are order through a file upload to Syncplicity</a:t>
            </a:r>
          </a:p>
          <a:p>
            <a:r>
              <a:rPr lang="en-US" dirty="0">
                <a:latin typeface="-apple-system"/>
              </a:rPr>
              <a:t>Submit Test Administrator information for all paper 1</a:t>
            </a:r>
            <a:r>
              <a:rPr lang="en-US" sz="2800" b="1" dirty="0"/>
              <a:t>–</a:t>
            </a:r>
            <a:r>
              <a:rPr lang="en-US" dirty="0">
                <a:latin typeface="-apple-system"/>
              </a:rPr>
              <a:t>12 tests</a:t>
            </a:r>
            <a:endParaRPr lang="en-US" sz="2800" dirty="0">
              <a:latin typeface="-apple-system"/>
            </a:endParaRPr>
          </a:p>
          <a:p>
            <a:pPr>
              <a:buFont typeface="Wingdings" panose="05000000000000000000" pitchFamily="2" charset="2"/>
              <a:buChar char="ü"/>
            </a:pPr>
            <a:endParaRPr lang="en-US" sz="1100" dirty="0">
              <a:latin typeface="-apple-system"/>
            </a:endParaRPr>
          </a:p>
          <a:p>
            <a:pPr lvl="1">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pic>
        <p:nvPicPr>
          <p:cNvPr id="5" name="Picture 4">
            <a:extLst>
              <a:ext uri="{FF2B5EF4-FFF2-40B4-BE49-F238E27FC236}">
                <a16:creationId xmlns:a16="http://schemas.microsoft.com/office/drawing/2014/main" id="{14B89AAF-CD70-5D05-D57D-B5D3095CE870}"/>
              </a:ext>
            </a:extLst>
          </p:cNvPr>
          <p:cNvPicPr>
            <a:picLocks noChangeAspect="1"/>
          </p:cNvPicPr>
          <p:nvPr/>
        </p:nvPicPr>
        <p:blipFill>
          <a:blip r:embed="rId2"/>
          <a:stretch>
            <a:fillRect/>
          </a:stretch>
        </p:blipFill>
        <p:spPr>
          <a:xfrm>
            <a:off x="2310185" y="257883"/>
            <a:ext cx="4523629" cy="2010502"/>
          </a:xfrm>
          <a:prstGeom prst="rect">
            <a:avLst/>
          </a:prstGeom>
        </p:spPr>
      </p:pic>
    </p:spTree>
    <p:extLst>
      <p:ext uri="{BB962C8B-B14F-4D97-AF65-F5344CB8AC3E}">
        <p14:creationId xmlns:p14="http://schemas.microsoft.com/office/powerpoint/2010/main" val="185220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
        <p:nvSpPr>
          <p:cNvPr id="2" name="Content Placeholder 1"/>
          <p:cNvSpPr>
            <a:spLocks noGrp="1"/>
          </p:cNvSpPr>
          <p:nvPr>
            <p:ph idx="4294967295"/>
          </p:nvPr>
        </p:nvSpPr>
        <p:spPr>
          <a:xfrm>
            <a:off x="533497" y="2465388"/>
            <a:ext cx="8077004" cy="4392612"/>
          </a:xfrm>
        </p:spPr>
        <p:txBody>
          <a:bodyPr>
            <a:normAutofit/>
          </a:bodyPr>
          <a:lstStyle/>
          <a:p>
            <a:r>
              <a:rPr lang="en-US" dirty="0">
                <a:latin typeface="Calibri" panose="020F0502020204030204" pitchFamily="34" charset="0"/>
                <a:ea typeface="Calibri" panose="020F0502020204030204" pitchFamily="34" charset="0"/>
              </a:rPr>
              <a:t>Transfer Requests are submitted through WIDA AMS</a:t>
            </a:r>
          </a:p>
          <a:p>
            <a:r>
              <a:rPr lang="en-US" dirty="0">
                <a:effectLst/>
                <a:latin typeface="Calibri" panose="020F0502020204030204" pitchFamily="34" charset="0"/>
                <a:ea typeface="Calibri" panose="020F0502020204030204" pitchFamily="34" charset="0"/>
              </a:rPr>
              <a:t>In</a:t>
            </a:r>
            <a:r>
              <a:rPr lang="en-US" dirty="0">
                <a:latin typeface="Calibri" panose="020F0502020204030204" pitchFamily="34" charset="0"/>
                <a:ea typeface="Calibri" panose="020F0502020204030204" pitchFamily="34" charset="0"/>
              </a:rPr>
              <a:t>validation code requests are through CDE</a:t>
            </a:r>
          </a:p>
          <a:p>
            <a:r>
              <a:rPr lang="en-US" dirty="0">
                <a:effectLst/>
                <a:latin typeface="Calibri" panose="020F0502020204030204" pitchFamily="34" charset="0"/>
                <a:ea typeface="Calibri" panose="020F0502020204030204" pitchFamily="34" charset="0"/>
              </a:rPr>
              <a:t>Reason Not Tested Codes entered into WIDA AMS</a:t>
            </a:r>
          </a:p>
          <a:p>
            <a:r>
              <a:rPr lang="en-US" dirty="0">
                <a:latin typeface="Calibri" panose="020F0502020204030204" pitchFamily="34" charset="0"/>
                <a:ea typeface="Calibri" panose="020F0502020204030204" pitchFamily="34" charset="0"/>
              </a:rPr>
              <a:t>Verification of District Training &amp; Post Test Compliance forms are through DocuSign</a:t>
            </a:r>
            <a:endParaRPr lang="en-US" dirty="0">
              <a:effectLst/>
              <a:latin typeface="Calibri" panose="020F0502020204030204" pitchFamily="34" charset="0"/>
              <a:ea typeface="Calibri" panose="020F0502020204030204" pitchFamily="34" charset="0"/>
            </a:endParaRPr>
          </a:p>
          <a:p>
            <a:pPr>
              <a:buFont typeface="Wingdings" panose="05000000000000000000" pitchFamily="2" charset="2"/>
              <a:buChar char="ü"/>
            </a:pPr>
            <a:endParaRPr lang="en-US" sz="2800" dirty="0">
              <a:latin typeface="-apple-system"/>
            </a:endParaRPr>
          </a:p>
          <a:p>
            <a:pPr marL="0" indent="0">
              <a:buNone/>
            </a:pPr>
            <a:endParaRPr lang="en-US" sz="2800" dirty="0">
              <a:latin typeface="-apple-system"/>
            </a:endParaRPr>
          </a:p>
          <a:p>
            <a:pPr>
              <a:buFont typeface="Wingdings" panose="05000000000000000000" pitchFamily="2" charset="2"/>
              <a:buChar char="ü"/>
            </a:pPr>
            <a:endParaRPr lang="en-US" sz="1100" dirty="0">
              <a:latin typeface="-apple-system"/>
            </a:endParaRPr>
          </a:p>
          <a:p>
            <a:pPr lvl="1">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pic>
        <p:nvPicPr>
          <p:cNvPr id="5" name="Picture 4">
            <a:extLst>
              <a:ext uri="{FF2B5EF4-FFF2-40B4-BE49-F238E27FC236}">
                <a16:creationId xmlns:a16="http://schemas.microsoft.com/office/drawing/2014/main" id="{14B89AAF-CD70-5D05-D57D-B5D3095CE870}"/>
              </a:ext>
            </a:extLst>
          </p:cNvPr>
          <p:cNvPicPr>
            <a:picLocks noChangeAspect="1"/>
          </p:cNvPicPr>
          <p:nvPr/>
        </p:nvPicPr>
        <p:blipFill>
          <a:blip r:embed="rId2"/>
          <a:stretch>
            <a:fillRect/>
          </a:stretch>
        </p:blipFill>
        <p:spPr>
          <a:xfrm>
            <a:off x="2310185" y="257883"/>
            <a:ext cx="4523629" cy="2010502"/>
          </a:xfrm>
          <a:prstGeom prst="rect">
            <a:avLst/>
          </a:prstGeom>
        </p:spPr>
      </p:pic>
    </p:spTree>
    <p:extLst>
      <p:ext uri="{BB962C8B-B14F-4D97-AF65-F5344CB8AC3E}">
        <p14:creationId xmlns:p14="http://schemas.microsoft.com/office/powerpoint/2010/main" val="225424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C255F-8E65-0889-D51A-1A7392E0ECAA}"/>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Title 4">
            <a:extLst>
              <a:ext uri="{FF2B5EF4-FFF2-40B4-BE49-F238E27FC236}">
                <a16:creationId xmlns:a16="http://schemas.microsoft.com/office/drawing/2014/main" id="{E8E17C00-5E23-22B7-CB5C-5D94BA2B3B7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54100F0-48FE-CC10-1E7E-534544929FAA}"/>
              </a:ext>
            </a:extLst>
          </p:cNvPr>
          <p:cNvPicPr>
            <a:picLocks noChangeAspect="1"/>
          </p:cNvPicPr>
          <p:nvPr/>
        </p:nvPicPr>
        <p:blipFill>
          <a:blip r:embed="rId2"/>
          <a:stretch>
            <a:fillRect/>
          </a:stretch>
        </p:blipFill>
        <p:spPr>
          <a:xfrm>
            <a:off x="2627059" y="254514"/>
            <a:ext cx="4523624" cy="2011854"/>
          </a:xfrm>
          <a:prstGeom prst="rect">
            <a:avLst/>
          </a:prstGeom>
        </p:spPr>
      </p:pic>
      <p:sp>
        <p:nvSpPr>
          <p:cNvPr id="6" name="TextBox 5">
            <a:extLst>
              <a:ext uri="{FF2B5EF4-FFF2-40B4-BE49-F238E27FC236}">
                <a16:creationId xmlns:a16="http://schemas.microsoft.com/office/drawing/2014/main" id="{8314B92F-29E7-10F4-8DF9-87270CA5BFC5}"/>
              </a:ext>
            </a:extLst>
          </p:cNvPr>
          <p:cNvSpPr txBox="1"/>
          <p:nvPr/>
        </p:nvSpPr>
        <p:spPr>
          <a:xfrm>
            <a:off x="851026" y="2580238"/>
            <a:ext cx="7604911" cy="2677656"/>
          </a:xfrm>
          <a:prstGeom prst="rect">
            <a:avLst/>
          </a:prstGeom>
          <a:noFill/>
        </p:spPr>
        <p:txBody>
          <a:bodyPr wrap="square" rtlCol="0">
            <a:spAutoFit/>
          </a:bodyPr>
          <a:lstStyle/>
          <a:p>
            <a:r>
              <a:rPr lang="en-US" sz="2400" dirty="0"/>
              <a:t>Assessment monitoring (not new, but returning) </a:t>
            </a:r>
            <a:r>
              <a:rPr lang="en-US" dirty="0"/>
              <a:t> </a:t>
            </a:r>
          </a:p>
          <a:p>
            <a:endParaRPr lang="en-US" dirty="0"/>
          </a:p>
          <a:p>
            <a:r>
              <a:rPr lang="en-US" b="1" dirty="0"/>
              <a:t>Might look like-</a:t>
            </a:r>
          </a:p>
          <a:p>
            <a:pPr marL="285750" indent="-285750">
              <a:buFont typeface="Arial" panose="020B0604020202020204" pitchFamily="34" charset="0"/>
              <a:buChar char="•"/>
            </a:pPr>
            <a:r>
              <a:rPr lang="en-US" dirty="0"/>
              <a:t>Virtual pre-testing</a:t>
            </a:r>
          </a:p>
          <a:p>
            <a:pPr marL="285750" indent="-285750">
              <a:buFont typeface="Arial" panose="020B0604020202020204" pitchFamily="34" charset="0"/>
              <a:buChar char="•"/>
            </a:pPr>
            <a:r>
              <a:rPr lang="en-US" dirty="0"/>
              <a:t>In-person pre-testing</a:t>
            </a:r>
          </a:p>
          <a:p>
            <a:pPr marL="285750" indent="-285750">
              <a:buFont typeface="Arial" panose="020B0604020202020204" pitchFamily="34" charset="0"/>
              <a:buChar char="•"/>
            </a:pPr>
            <a:r>
              <a:rPr lang="en-US" dirty="0"/>
              <a:t>During testing site visit</a:t>
            </a:r>
          </a:p>
          <a:p>
            <a:pPr marL="285750" indent="-285750">
              <a:buFont typeface="Arial" panose="020B0604020202020204" pitchFamily="34" charset="0"/>
              <a:buChar char="•"/>
            </a:pPr>
            <a:r>
              <a:rPr lang="en-US" dirty="0"/>
              <a:t>Virtual post-testing</a:t>
            </a:r>
          </a:p>
          <a:p>
            <a:pPr marL="285750" indent="-285750">
              <a:buFont typeface="Arial" panose="020B0604020202020204" pitchFamily="34" charset="0"/>
              <a:buChar char="•"/>
            </a:pPr>
            <a:r>
              <a:rPr lang="en-US" dirty="0"/>
              <a:t>In-person post-testing</a:t>
            </a:r>
          </a:p>
          <a:p>
            <a:r>
              <a:rPr lang="en-US" dirty="0"/>
              <a:t> </a:t>
            </a:r>
          </a:p>
        </p:txBody>
      </p:sp>
    </p:spTree>
    <p:extLst>
      <p:ext uri="{BB962C8B-B14F-4D97-AF65-F5344CB8AC3E}">
        <p14:creationId xmlns:p14="http://schemas.microsoft.com/office/powerpoint/2010/main" val="204683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2" name="Content Placeholder 1"/>
          <p:cNvSpPr>
            <a:spLocks noGrp="1"/>
          </p:cNvSpPr>
          <p:nvPr>
            <p:ph idx="4294967295"/>
          </p:nvPr>
        </p:nvSpPr>
        <p:spPr>
          <a:xfrm>
            <a:off x="510784" y="2383556"/>
            <a:ext cx="8122432" cy="3407288"/>
          </a:xfrm>
        </p:spPr>
        <p:txBody>
          <a:bodyPr/>
          <a:lstStyle/>
          <a:p>
            <a:r>
              <a:rPr lang="en-US" dirty="0"/>
              <a:t>Only district/school email addresses in: </a:t>
            </a:r>
          </a:p>
          <a:p>
            <a:pPr lvl="1"/>
            <a:r>
              <a:rPr lang="en-US" dirty="0">
                <a:hlinkClick r:id="rId2"/>
              </a:rPr>
              <a:t>WIDA AMS </a:t>
            </a:r>
            <a:r>
              <a:rPr lang="en-US" dirty="0"/>
              <a:t>(DRC Insight) </a:t>
            </a:r>
          </a:p>
          <a:p>
            <a:pPr lvl="1"/>
            <a:r>
              <a:rPr lang="en-US" dirty="0">
                <a:hlinkClick r:id="rId3"/>
              </a:rPr>
              <a:t>WIDA Secure Portal</a:t>
            </a:r>
            <a:endParaRPr lang="en-US" dirty="0"/>
          </a:p>
          <a:p>
            <a:r>
              <a:rPr lang="en-US" dirty="0"/>
              <a:t>WIDA ACCESS Office Hours:</a:t>
            </a:r>
          </a:p>
          <a:p>
            <a:pPr marL="800100" lvl="1" indent="-342900"/>
            <a:r>
              <a:rPr lang="en-US" dirty="0"/>
              <a:t>October 25 – February 7</a:t>
            </a:r>
          </a:p>
          <a:p>
            <a:pPr marL="914400" lvl="2" indent="0">
              <a:buNone/>
            </a:pPr>
            <a:r>
              <a:rPr lang="en-US" dirty="0"/>
              <a:t>(Cancelled on 11/22 and 12/27)</a:t>
            </a:r>
          </a:p>
          <a:p>
            <a:pPr lvl="1"/>
            <a:r>
              <a:rPr lang="en-US" dirty="0"/>
              <a:t>DACs request calendar invite through security agreement form</a:t>
            </a:r>
          </a:p>
          <a:p>
            <a:endParaRPr lang="en-US" dirty="0"/>
          </a:p>
          <a:p>
            <a:pPr marL="0" indent="0">
              <a:buNone/>
            </a:pPr>
            <a:endParaRPr lang="en-US" dirty="0"/>
          </a:p>
        </p:txBody>
      </p:sp>
      <p:sp>
        <p:nvSpPr>
          <p:cNvPr id="8" name="Rectangle: Folded Corner 7">
            <a:extLst>
              <a:ext uri="{FF2B5EF4-FFF2-40B4-BE49-F238E27FC236}">
                <a16:creationId xmlns:a16="http://schemas.microsoft.com/office/drawing/2014/main" id="{604C6633-C273-3F8F-CB06-939468F27AF0}"/>
              </a:ext>
            </a:extLst>
          </p:cNvPr>
          <p:cNvSpPr/>
          <p:nvPr/>
        </p:nvSpPr>
        <p:spPr>
          <a:xfrm>
            <a:off x="1849956" y="645459"/>
            <a:ext cx="5444088" cy="1101923"/>
          </a:xfrm>
          <a:prstGeom prst="foldedCorne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a:spAutoFit/>
          </a:bodyPr>
          <a:lstStyle/>
          <a:p>
            <a:pPr algn="ctr"/>
            <a:r>
              <a:rPr lang="en-US" sz="5400" b="1" dirty="0">
                <a:ln w="22225">
                  <a:solidFill>
                    <a:schemeClr val="tx1"/>
                  </a:solidFill>
                  <a:prstDash val="solid"/>
                </a:ln>
                <a:solidFill>
                  <a:schemeClr val="accent1"/>
                </a:solidFill>
              </a:rPr>
              <a:t>Reminders</a:t>
            </a:r>
          </a:p>
        </p:txBody>
      </p:sp>
    </p:spTree>
    <p:extLst>
      <p:ext uri="{BB962C8B-B14F-4D97-AF65-F5344CB8AC3E}">
        <p14:creationId xmlns:p14="http://schemas.microsoft.com/office/powerpoint/2010/main" val="1988877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D8047-60DA-47C2-A7E0-B25990A9D455}"/>
              </a:ext>
            </a:extLst>
          </p:cNvPr>
          <p:cNvSpPr>
            <a:spLocks noGrp="1"/>
          </p:cNvSpPr>
          <p:nvPr>
            <p:ph type="ctrTitle"/>
          </p:nvPr>
        </p:nvSpPr>
        <p:spPr/>
        <p:txBody>
          <a:bodyPr>
            <a:normAutofit fontScale="90000"/>
          </a:bodyPr>
          <a:lstStyle/>
          <a:p>
            <a:r>
              <a:rPr lang="en-US" sz="6600" b="1" dirty="0"/>
              <a:t>Resource Documents</a:t>
            </a:r>
            <a:br>
              <a:rPr lang="en-US" sz="6600" dirty="0"/>
            </a:br>
            <a:r>
              <a:rPr lang="en-US" sz="6600" dirty="0"/>
              <a:t>WIDA/DRC</a:t>
            </a:r>
            <a:br>
              <a:rPr lang="en-US" sz="3200" dirty="0"/>
            </a:br>
            <a:endParaRPr lang="en-US" sz="6600" dirty="0"/>
          </a:p>
        </p:txBody>
      </p:sp>
      <p:sp>
        <p:nvSpPr>
          <p:cNvPr id="4" name="Slide Number Placeholder 3">
            <a:extLst>
              <a:ext uri="{FF2B5EF4-FFF2-40B4-BE49-F238E27FC236}">
                <a16:creationId xmlns:a16="http://schemas.microsoft.com/office/drawing/2014/main" id="{A740F939-53AE-4C20-8648-FAC068E8C516}"/>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9450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24929-975A-4626-9F6A-5AAED73E8318}"/>
              </a:ext>
            </a:extLst>
          </p:cNvPr>
          <p:cNvSpPr>
            <a:spLocks noGrp="1"/>
          </p:cNvSpPr>
          <p:nvPr>
            <p:ph sz="half" idx="1"/>
          </p:nvPr>
        </p:nvSpPr>
        <p:spPr>
          <a:xfrm>
            <a:off x="4673525" y="1452282"/>
            <a:ext cx="4339845" cy="4583799"/>
          </a:xfrm>
        </p:spPr>
        <p:txBody>
          <a:bodyPr>
            <a:normAutofit/>
          </a:bodyPr>
          <a:lstStyle/>
          <a:p>
            <a:endParaRPr lang="en-US" dirty="0"/>
          </a:p>
          <a:p>
            <a:endParaRPr lang="en-US" dirty="0"/>
          </a:p>
        </p:txBody>
      </p:sp>
      <p:sp>
        <p:nvSpPr>
          <p:cNvPr id="3" name="Content Placeholder 2">
            <a:extLst>
              <a:ext uri="{FF2B5EF4-FFF2-40B4-BE49-F238E27FC236}">
                <a16:creationId xmlns:a16="http://schemas.microsoft.com/office/drawing/2014/main" id="{51089E1A-53CE-44E7-AB1F-19679442BA0E}"/>
              </a:ext>
            </a:extLst>
          </p:cNvPr>
          <p:cNvSpPr>
            <a:spLocks noGrp="1"/>
          </p:cNvSpPr>
          <p:nvPr>
            <p:ph sz="half" idx="2"/>
          </p:nvPr>
        </p:nvSpPr>
        <p:spPr>
          <a:xfrm>
            <a:off x="746160" y="1538343"/>
            <a:ext cx="6676615" cy="4583799"/>
          </a:xfrm>
        </p:spPr>
        <p:txBody>
          <a:bodyPr/>
          <a:lstStyle/>
          <a:p>
            <a:pPr marL="0" indent="0">
              <a:buNone/>
            </a:pPr>
            <a:r>
              <a:rPr lang="en-US" b="1" dirty="0"/>
              <a:t>WIDA/DRC</a:t>
            </a:r>
          </a:p>
          <a:p>
            <a:r>
              <a:rPr lang="en-US" dirty="0">
                <a:hlinkClick r:id="rId2"/>
              </a:rPr>
              <a:t>District and School Coordinator Manual</a:t>
            </a:r>
            <a:endParaRPr lang="en-US" dirty="0"/>
          </a:p>
          <a:p>
            <a:r>
              <a:rPr lang="en-US" dirty="0">
                <a:hlinkClick r:id="rId3"/>
              </a:rPr>
              <a:t>Test Administrator Manual</a:t>
            </a:r>
            <a:endParaRPr lang="en-US" dirty="0"/>
          </a:p>
          <a:p>
            <a:r>
              <a:rPr lang="en-US" dirty="0">
                <a:hlinkClick r:id="rId4"/>
              </a:rPr>
              <a:t>Test Administrator Essentials</a:t>
            </a:r>
            <a:endParaRPr lang="en-US" dirty="0"/>
          </a:p>
          <a:p>
            <a:r>
              <a:rPr lang="en-US" dirty="0">
                <a:hlinkClick r:id="rId5"/>
              </a:rPr>
              <a:t>WIDA AMS User Guide</a:t>
            </a:r>
            <a:endParaRPr lang="en-US" dirty="0"/>
          </a:p>
          <a:p>
            <a:r>
              <a:rPr lang="en-US" b="0" i="0" dirty="0">
                <a:solidFill>
                  <a:srgbClr val="000000"/>
                </a:solidFill>
                <a:effectLst/>
                <a:latin typeface="HurmeSans2SemiBold"/>
                <a:hlinkClick r:id="rId6"/>
              </a:rPr>
              <a:t>Accessibility and Accommodations Manual</a:t>
            </a:r>
            <a:endParaRPr lang="en-US" b="0" i="0" dirty="0">
              <a:solidFill>
                <a:srgbClr val="000000"/>
              </a:solidFill>
              <a:effectLst/>
              <a:latin typeface="HurmeSans2SemiBold"/>
            </a:endParaRPr>
          </a:p>
          <a:p>
            <a:endParaRPr lang="en-US" dirty="0"/>
          </a:p>
        </p:txBody>
      </p:sp>
      <p:sp>
        <p:nvSpPr>
          <p:cNvPr id="5" name="Title 4">
            <a:extLst>
              <a:ext uri="{FF2B5EF4-FFF2-40B4-BE49-F238E27FC236}">
                <a16:creationId xmlns:a16="http://schemas.microsoft.com/office/drawing/2014/main" id="{0D597720-4E33-49FA-A45A-A00014069B91}"/>
              </a:ext>
            </a:extLst>
          </p:cNvPr>
          <p:cNvSpPr>
            <a:spLocks noGrp="1"/>
          </p:cNvSpPr>
          <p:nvPr>
            <p:ph type="title"/>
          </p:nvPr>
        </p:nvSpPr>
        <p:spPr>
          <a:xfrm>
            <a:off x="210371" y="238882"/>
            <a:ext cx="6081865" cy="756418"/>
          </a:xfrm>
        </p:spPr>
        <p:txBody>
          <a:bodyPr>
            <a:noAutofit/>
          </a:bodyPr>
          <a:lstStyle/>
          <a:p>
            <a:r>
              <a:rPr lang="en-US" sz="2800" b="1" dirty="0"/>
              <a:t>Resource Documents</a:t>
            </a:r>
            <a:br>
              <a:rPr lang="en-US" sz="2800" b="1" dirty="0"/>
            </a:br>
            <a:r>
              <a:rPr lang="en-US" sz="2800" b="1" dirty="0"/>
              <a:t>WIDA and DRC</a:t>
            </a:r>
          </a:p>
        </p:txBody>
      </p:sp>
      <p:sp>
        <p:nvSpPr>
          <p:cNvPr id="4" name="Slide Number Placeholder 3">
            <a:extLst>
              <a:ext uri="{FF2B5EF4-FFF2-40B4-BE49-F238E27FC236}">
                <a16:creationId xmlns:a16="http://schemas.microsoft.com/office/drawing/2014/main" id="{CEAD697E-9D5B-4362-A1EB-E55D92651945}"/>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994388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71" y="456870"/>
            <a:ext cx="6081865" cy="594832"/>
          </a:xfrm>
        </p:spPr>
        <p:txBody>
          <a:bodyPr>
            <a:noAutofit/>
          </a:bodyPr>
          <a:lstStyle/>
          <a:p>
            <a:r>
              <a:rPr lang="en-US" altLang="en-US" sz="2800" b="1" dirty="0"/>
              <a:t>WIDA Role Specific Manuals </a:t>
            </a:r>
            <a:endParaRPr lang="en-US" sz="2800" b="1" dirty="0"/>
          </a:p>
        </p:txBody>
      </p:sp>
      <p:sp>
        <p:nvSpPr>
          <p:cNvPr id="4" name="Content Placeholder 3"/>
          <p:cNvSpPr>
            <a:spLocks noGrp="1"/>
          </p:cNvSpPr>
          <p:nvPr>
            <p:ph idx="1"/>
          </p:nvPr>
        </p:nvSpPr>
        <p:spPr>
          <a:xfrm>
            <a:off x="341194" y="1463040"/>
            <a:ext cx="8174156" cy="4640674"/>
          </a:xfrm>
        </p:spPr>
        <p:txBody>
          <a:bodyPr/>
          <a:lstStyle/>
          <a:p>
            <a:pPr marL="0" indent="0">
              <a:buNone/>
              <a:defRPr/>
            </a:pPr>
            <a:r>
              <a:rPr lang="en-US" dirty="0">
                <a:hlinkClick r:id="rId2"/>
              </a:rPr>
              <a:t>District and School  Manual (DSM) </a:t>
            </a:r>
            <a:endParaRPr lang="en-US" dirty="0"/>
          </a:p>
          <a:p>
            <a:pPr>
              <a:defRPr/>
            </a:pPr>
            <a:r>
              <a:rPr lang="en-US" dirty="0"/>
              <a:t>For Test Coordinators</a:t>
            </a:r>
          </a:p>
          <a:p>
            <a:endParaRPr lang="en-US" dirty="0"/>
          </a:p>
        </p:txBody>
      </p:sp>
      <p:sp>
        <p:nvSpPr>
          <p:cNvPr id="5" name="Content Placeholder 4"/>
          <p:cNvSpPr>
            <a:spLocks noGrp="1"/>
          </p:cNvSpPr>
          <p:nvPr>
            <p:ph idx="4294967295"/>
          </p:nvPr>
        </p:nvSpPr>
        <p:spPr>
          <a:xfrm>
            <a:off x="4804012" y="1410586"/>
            <a:ext cx="4339988" cy="4883714"/>
          </a:xfrm>
          <a:prstGeom prst="rect">
            <a:avLst/>
          </a:prstGeom>
        </p:spPr>
        <p:txBody>
          <a:bodyPr/>
          <a:lstStyle/>
          <a:p>
            <a:pPr marL="0" indent="0">
              <a:buNone/>
              <a:defRPr/>
            </a:pPr>
            <a:r>
              <a:rPr lang="en-US" sz="2400" dirty="0">
                <a:hlinkClick r:id="rId3"/>
              </a:rPr>
              <a:t>Test Administrator Manual (TAM)</a:t>
            </a:r>
            <a:endParaRPr lang="en-US" sz="2400" dirty="0"/>
          </a:p>
          <a:p>
            <a:pPr>
              <a:defRPr/>
            </a:pPr>
            <a:r>
              <a:rPr lang="en-US" sz="2400" dirty="0"/>
              <a:t>For Test Administrators</a:t>
            </a:r>
          </a:p>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7" name="Picture 6">
            <a:extLst>
              <a:ext uri="{FF2B5EF4-FFF2-40B4-BE49-F238E27FC236}">
                <a16:creationId xmlns:a16="http://schemas.microsoft.com/office/drawing/2014/main" id="{F2984C0D-95F9-1149-6279-763A42E80B18}"/>
              </a:ext>
            </a:extLst>
          </p:cNvPr>
          <p:cNvPicPr>
            <a:picLocks noChangeAspect="1"/>
          </p:cNvPicPr>
          <p:nvPr/>
        </p:nvPicPr>
        <p:blipFill>
          <a:blip r:embed="rId4"/>
          <a:stretch>
            <a:fillRect/>
          </a:stretch>
        </p:blipFill>
        <p:spPr>
          <a:xfrm>
            <a:off x="517454" y="2402961"/>
            <a:ext cx="3790262" cy="4314447"/>
          </a:xfrm>
          <a:prstGeom prst="rect">
            <a:avLst/>
          </a:prstGeom>
        </p:spPr>
      </p:pic>
      <p:pic>
        <p:nvPicPr>
          <p:cNvPr id="9" name="Picture 8">
            <a:extLst>
              <a:ext uri="{FF2B5EF4-FFF2-40B4-BE49-F238E27FC236}">
                <a16:creationId xmlns:a16="http://schemas.microsoft.com/office/drawing/2014/main" id="{9045E1BE-2894-51B2-3062-1509FB22BC33}"/>
              </a:ext>
            </a:extLst>
          </p:cNvPr>
          <p:cNvPicPr>
            <a:picLocks noChangeAspect="1"/>
          </p:cNvPicPr>
          <p:nvPr/>
        </p:nvPicPr>
        <p:blipFill>
          <a:blip r:embed="rId5"/>
          <a:stretch>
            <a:fillRect/>
          </a:stretch>
        </p:blipFill>
        <p:spPr>
          <a:xfrm>
            <a:off x="4936367" y="2402961"/>
            <a:ext cx="3718720" cy="4200525"/>
          </a:xfrm>
          <a:prstGeom prst="rect">
            <a:avLst/>
          </a:prstGeom>
        </p:spPr>
      </p:pic>
    </p:spTree>
    <p:extLst>
      <p:ext uri="{BB962C8B-B14F-4D97-AF65-F5344CB8AC3E}">
        <p14:creationId xmlns:p14="http://schemas.microsoft.com/office/powerpoint/2010/main" val="4199773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5336-6E94-4E44-9439-E8162F1CEB73}"/>
              </a:ext>
            </a:extLst>
          </p:cNvPr>
          <p:cNvSpPr>
            <a:spLocks noGrp="1"/>
          </p:cNvSpPr>
          <p:nvPr>
            <p:ph type="title"/>
          </p:nvPr>
        </p:nvSpPr>
        <p:spPr>
          <a:xfrm>
            <a:off x="223071" y="65857"/>
            <a:ext cx="6081865" cy="756418"/>
          </a:xfrm>
        </p:spPr>
        <p:txBody>
          <a:bodyPr vert="horz" lIns="91440" tIns="45720" rIns="91440" bIns="45720" rtlCol="0" anchor="b">
            <a:normAutofit/>
          </a:bodyPr>
          <a:lstStyle/>
          <a:p>
            <a:r>
              <a:rPr lang="en-US" sz="3300" b="1" kern="1200" dirty="0">
                <a:latin typeface="+mj-lt"/>
                <a:ea typeface="+mj-ea"/>
                <a:cs typeface="+mj-cs"/>
                <a:hlinkClick r:id="rId2"/>
              </a:rPr>
              <a:t>Test Administrator Essentials</a:t>
            </a:r>
            <a:endParaRPr lang="en-US" sz="3300" b="1" kern="1200" dirty="0">
              <a:latin typeface="+mj-lt"/>
              <a:ea typeface="+mj-ea"/>
              <a:cs typeface="+mj-cs"/>
            </a:endParaRPr>
          </a:p>
        </p:txBody>
      </p:sp>
      <p:sp>
        <p:nvSpPr>
          <p:cNvPr id="4" name="Slide Number Placeholder 3">
            <a:extLst>
              <a:ext uri="{FF2B5EF4-FFF2-40B4-BE49-F238E27FC236}">
                <a16:creationId xmlns:a16="http://schemas.microsoft.com/office/drawing/2014/main" id="{97AB6E28-11BB-4623-A9AA-F1006E932AD6}"/>
              </a:ext>
            </a:extLst>
          </p:cNvPr>
          <p:cNvSpPr>
            <a:spLocks noGrp="1"/>
          </p:cNvSpPr>
          <p:nvPr>
            <p:ph type="sldNum" sz="quarter" idx="12"/>
          </p:nvPr>
        </p:nvSpPr>
        <p:spPr/>
        <p:txBody>
          <a:bodyPr vert="horz" lIns="91440" tIns="45720" rIns="91440" bIns="45720" rtlCol="0">
            <a:normAutofit/>
          </a:bodyPr>
          <a:lstStyle/>
          <a:p>
            <a:pPr>
              <a:spcAft>
                <a:spcPts val="600"/>
              </a:spcAft>
            </a:pPr>
            <a:fld id="{C479D5F6-EDCB-402A-AC08-4943A1820E8F}" type="slidenum">
              <a:rPr lang="en-US"/>
              <a:pPr>
                <a:spcAft>
                  <a:spcPts val="600"/>
                </a:spcAft>
              </a:pPr>
              <a:t>28</a:t>
            </a:fld>
            <a:endParaRPr lang="en-US" dirty="0"/>
          </a:p>
        </p:txBody>
      </p:sp>
      <p:pic>
        <p:nvPicPr>
          <p:cNvPr id="5" name="Picture 4">
            <a:extLst>
              <a:ext uri="{FF2B5EF4-FFF2-40B4-BE49-F238E27FC236}">
                <a16:creationId xmlns:a16="http://schemas.microsoft.com/office/drawing/2014/main" id="{BE5452F9-475D-7242-E250-0615ED39A041}"/>
              </a:ext>
            </a:extLst>
          </p:cNvPr>
          <p:cNvPicPr>
            <a:picLocks noChangeAspect="1"/>
          </p:cNvPicPr>
          <p:nvPr/>
        </p:nvPicPr>
        <p:blipFill>
          <a:blip r:embed="rId3"/>
          <a:stretch>
            <a:fillRect/>
          </a:stretch>
        </p:blipFill>
        <p:spPr>
          <a:xfrm>
            <a:off x="2038350" y="1131122"/>
            <a:ext cx="5067300" cy="5581650"/>
          </a:xfrm>
          <a:prstGeom prst="rect">
            <a:avLst/>
          </a:prstGeom>
        </p:spPr>
      </p:pic>
    </p:spTree>
    <p:extLst>
      <p:ext uri="{BB962C8B-B14F-4D97-AF65-F5344CB8AC3E}">
        <p14:creationId xmlns:p14="http://schemas.microsoft.com/office/powerpoint/2010/main" val="174323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3071" y="107688"/>
            <a:ext cx="6081865" cy="756418"/>
          </a:xfrm>
        </p:spPr>
        <p:txBody>
          <a:bodyPr vert="horz" lIns="91440" tIns="45720" rIns="91440" bIns="45720" rtlCol="0" anchor="b">
            <a:normAutofit fontScale="90000"/>
          </a:bodyPr>
          <a:lstStyle/>
          <a:p>
            <a:br>
              <a:rPr lang="en-US" altLang="en-US" sz="3600" kern="1200" dirty="0">
                <a:solidFill>
                  <a:schemeClr val="tx1"/>
                </a:solidFill>
                <a:latin typeface="+mj-lt"/>
                <a:ea typeface="+mj-ea"/>
                <a:cs typeface="+mj-cs"/>
                <a:hlinkClick r:id="rId2"/>
              </a:rPr>
            </a:br>
            <a:r>
              <a:rPr lang="en-US" altLang="en-US" sz="3600" b="1" kern="1200" dirty="0">
                <a:solidFill>
                  <a:schemeClr val="tx1"/>
                </a:solidFill>
                <a:latin typeface="+mj-lt"/>
                <a:ea typeface="+mj-ea"/>
                <a:cs typeface="+mj-cs"/>
                <a:hlinkClick r:id="rId3"/>
              </a:rPr>
              <a:t>WIDA AMS User Guide</a:t>
            </a:r>
            <a:endParaRPr lang="en-US" sz="3600" b="1" kern="1200" dirty="0">
              <a:solidFill>
                <a:schemeClr val="tx1"/>
              </a:solidFill>
              <a:latin typeface="+mj-lt"/>
              <a:ea typeface="+mj-ea"/>
              <a:cs typeface="+mj-cs"/>
            </a:endParaRPr>
          </a:p>
        </p:txBody>
      </p:sp>
      <p:sp>
        <p:nvSpPr>
          <p:cNvPr id="3" name="Content Placeholder 2"/>
          <p:cNvSpPr>
            <a:spLocks noGrp="1"/>
          </p:cNvSpPr>
          <p:nvPr>
            <p:ph idx="1"/>
          </p:nvPr>
        </p:nvSpPr>
        <p:spPr>
          <a:prstGeom prst="rect">
            <a:avLst/>
          </a:prstGeom>
        </p:spPr>
        <p:txBody>
          <a:bodyPr vert="horz" lIns="91440" tIns="45720" rIns="91440" bIns="45720" rtlCol="0" anchor="t">
            <a:normAutofit/>
          </a:bodyPr>
          <a:lstStyle/>
          <a:p>
            <a:pPr marL="0"/>
            <a:endParaRPr lang="en-US" altLang="en-US" sz="1900" dirty="0"/>
          </a:p>
          <a:p>
            <a:endParaRPr lang="en-US" sz="1900" dirty="0"/>
          </a:p>
        </p:txBody>
      </p:sp>
      <p:sp>
        <p:nvSpPr>
          <p:cNvPr id="2" name="Slide Number Placeholder 1"/>
          <p:cNvSpPr>
            <a:spLocks noGrp="1"/>
          </p:cNvSpPr>
          <p:nvPr>
            <p:ph type="sldNum" sz="quarter" idx="12"/>
          </p:nvPr>
        </p:nvSpPr>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29</a:t>
            </a:fld>
            <a:endParaRPr lang="en-US" sz="1200" dirty="0">
              <a:solidFill>
                <a:schemeClr val="tx1">
                  <a:tint val="75000"/>
                </a:schemeClr>
              </a:solidFill>
            </a:endParaRPr>
          </a:p>
        </p:txBody>
      </p:sp>
      <p:pic>
        <p:nvPicPr>
          <p:cNvPr id="6" name="Picture 5">
            <a:extLst>
              <a:ext uri="{FF2B5EF4-FFF2-40B4-BE49-F238E27FC236}">
                <a16:creationId xmlns:a16="http://schemas.microsoft.com/office/drawing/2014/main" id="{9D3AE141-0DCE-887A-EE90-7B082A478934}"/>
              </a:ext>
            </a:extLst>
          </p:cNvPr>
          <p:cNvPicPr>
            <a:picLocks noChangeAspect="1"/>
          </p:cNvPicPr>
          <p:nvPr/>
        </p:nvPicPr>
        <p:blipFill>
          <a:blip r:embed="rId4"/>
          <a:stretch>
            <a:fillRect/>
          </a:stretch>
        </p:blipFill>
        <p:spPr>
          <a:xfrm>
            <a:off x="2543887" y="1021589"/>
            <a:ext cx="4056225" cy="5770554"/>
          </a:xfrm>
          <a:prstGeom prst="rect">
            <a:avLst/>
          </a:prstGeom>
        </p:spPr>
      </p:pic>
    </p:spTree>
    <p:extLst>
      <p:ext uri="{BB962C8B-B14F-4D97-AF65-F5344CB8AC3E}">
        <p14:creationId xmlns:p14="http://schemas.microsoft.com/office/powerpoint/2010/main" val="370025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655AC6-91DC-4321-AD03-1B6C9483BB18}"/>
              </a:ext>
            </a:extLst>
          </p:cNvPr>
          <p:cNvSpPr>
            <a:spLocks noGrp="1"/>
          </p:cNvSpPr>
          <p:nvPr>
            <p:ph type="ctrTitle"/>
          </p:nvPr>
        </p:nvSpPr>
        <p:spPr>
          <a:xfrm>
            <a:off x="685800" y="2260190"/>
            <a:ext cx="7772400" cy="2337620"/>
          </a:xfrm>
        </p:spPr>
        <p:txBody>
          <a:bodyPr>
            <a:noAutofit/>
          </a:bodyPr>
          <a:lstStyle/>
          <a:p>
            <a:pPr algn="l"/>
            <a:r>
              <a:rPr lang="en-US" sz="2800" dirty="0">
                <a:solidFill>
                  <a:schemeClr val="tx1"/>
                </a:solidFill>
              </a:rPr>
              <a:t>This training is to support District Assessment Coordinators prepare their district for the annual administration of the WIDA ACCESS suite of assessments including ACCESS for ELLs 1–12 (online &amp; paper), Kindergarten ACCESS for ELLs, and Alternate ACCESS. </a:t>
            </a:r>
          </a:p>
        </p:txBody>
      </p:sp>
      <p:sp>
        <p:nvSpPr>
          <p:cNvPr id="4" name="Slide Number Placeholder 3">
            <a:extLst>
              <a:ext uri="{FF2B5EF4-FFF2-40B4-BE49-F238E27FC236}">
                <a16:creationId xmlns:a16="http://schemas.microsoft.com/office/drawing/2014/main" id="{2D3C7310-83D3-4326-8C9D-2CD3D156C14D}"/>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48355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noAutofit/>
          </a:bodyPr>
          <a:lstStyle/>
          <a:p>
            <a:r>
              <a:rPr lang="en-US" altLang="en-US" sz="2800" b="1" dirty="0">
                <a:solidFill>
                  <a:srgbClr val="FFFFFF"/>
                </a:solidFill>
              </a:rPr>
              <a:t>WIDA Assessment Management System </a:t>
            </a:r>
            <a:br>
              <a:rPr lang="en-US" altLang="en-US" sz="2800" b="1" dirty="0">
                <a:solidFill>
                  <a:srgbClr val="FFFFFF"/>
                </a:solidFill>
              </a:rPr>
            </a:br>
            <a:r>
              <a:rPr lang="en-US" altLang="en-US" sz="2800" b="1" dirty="0">
                <a:solidFill>
                  <a:srgbClr val="FFFFFF"/>
                </a:solidFill>
              </a:rPr>
              <a:t>(WIDA AMS)</a:t>
            </a:r>
            <a:endParaRPr lang="en-US" sz="2800" b="1" dirty="0">
              <a:solidFill>
                <a:srgbClr val="FFFFFF"/>
              </a:solidFill>
            </a:endParaRPr>
          </a:p>
        </p:txBody>
      </p:sp>
      <p:graphicFrame>
        <p:nvGraphicFramePr>
          <p:cNvPr id="6" name="Content Placeholder 1">
            <a:extLst>
              <a:ext uri="{FF2B5EF4-FFF2-40B4-BE49-F238E27FC236}">
                <a16:creationId xmlns:a16="http://schemas.microsoft.com/office/drawing/2014/main" id="{7221403C-1992-4BCD-F115-05165CD13411}"/>
              </a:ext>
            </a:extLst>
          </p:cNvPr>
          <p:cNvGraphicFramePr>
            <a:graphicFrameLocks noGrp="1"/>
          </p:cNvGraphicFramePr>
          <p:nvPr>
            <p:ph idx="1"/>
            <p:extLst>
              <p:ext uri="{D42A27DB-BD31-4B8C-83A1-F6EECF244321}">
                <p14:modId xmlns:p14="http://schemas.microsoft.com/office/powerpoint/2010/main" val="3287601127"/>
              </p:ext>
            </p:extLst>
          </p:nvPr>
        </p:nvGraphicFramePr>
        <p:xfrm>
          <a:off x="502584" y="1463675"/>
          <a:ext cx="8138832" cy="513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a:bodyPr>
          <a:lstStyle/>
          <a:p>
            <a:pPr>
              <a:spcAft>
                <a:spcPts val="600"/>
              </a:spcAft>
            </a:pPr>
            <a:fld id="{C479D5F6-EDCB-402A-AC08-4943A1820E8F}" type="slidenum">
              <a:rPr lang="en-US" sz="1000" smtClean="0">
                <a:solidFill>
                  <a:schemeClr val="tx1">
                    <a:lumMod val="50000"/>
                    <a:lumOff val="50000"/>
                  </a:schemeClr>
                </a:solidFill>
              </a:rPr>
              <a:pPr>
                <a:spcAft>
                  <a:spcPts val="600"/>
                </a:spcAft>
              </a:pPr>
              <a:t>30</a:t>
            </a:fld>
            <a:endParaRPr lang="en-US" sz="1000" dirty="0">
              <a:solidFill>
                <a:schemeClr val="tx1">
                  <a:lumMod val="50000"/>
                  <a:lumOff val="50000"/>
                </a:schemeClr>
              </a:solidFill>
            </a:endParaRPr>
          </a:p>
        </p:txBody>
      </p:sp>
    </p:spTree>
    <p:extLst>
      <p:ext uri="{BB962C8B-B14F-4D97-AF65-F5344CB8AC3E}">
        <p14:creationId xmlns:p14="http://schemas.microsoft.com/office/powerpoint/2010/main" val="213866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D8047-60DA-47C2-A7E0-B25990A9D455}"/>
              </a:ext>
            </a:extLst>
          </p:cNvPr>
          <p:cNvSpPr>
            <a:spLocks noGrp="1"/>
          </p:cNvSpPr>
          <p:nvPr>
            <p:ph type="ctrTitle"/>
          </p:nvPr>
        </p:nvSpPr>
        <p:spPr/>
        <p:txBody>
          <a:bodyPr>
            <a:normAutofit fontScale="90000"/>
          </a:bodyPr>
          <a:lstStyle/>
          <a:p>
            <a:r>
              <a:rPr lang="en-US" sz="6600" b="1" dirty="0"/>
              <a:t>Resource Documents</a:t>
            </a:r>
            <a:br>
              <a:rPr lang="en-US" sz="6600" dirty="0"/>
            </a:br>
            <a:r>
              <a:rPr lang="en-US" sz="6600" dirty="0"/>
              <a:t>CDE</a:t>
            </a:r>
            <a:br>
              <a:rPr lang="en-US" sz="3200" dirty="0"/>
            </a:br>
            <a:endParaRPr lang="en-US" sz="6600" dirty="0"/>
          </a:p>
        </p:txBody>
      </p:sp>
      <p:sp>
        <p:nvSpPr>
          <p:cNvPr id="4" name="Slide Number Placeholder 3">
            <a:extLst>
              <a:ext uri="{FF2B5EF4-FFF2-40B4-BE49-F238E27FC236}">
                <a16:creationId xmlns:a16="http://schemas.microsoft.com/office/drawing/2014/main" id="{A740F939-53AE-4C20-8648-FAC068E8C516}"/>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80527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24929-975A-4626-9F6A-5AAED73E8318}"/>
              </a:ext>
            </a:extLst>
          </p:cNvPr>
          <p:cNvSpPr>
            <a:spLocks noGrp="1"/>
          </p:cNvSpPr>
          <p:nvPr>
            <p:ph sz="half" idx="1"/>
          </p:nvPr>
        </p:nvSpPr>
        <p:spPr>
          <a:xfrm>
            <a:off x="4673525" y="1452282"/>
            <a:ext cx="4339845" cy="4583799"/>
          </a:xfrm>
        </p:spPr>
        <p:txBody>
          <a:bodyPr>
            <a:normAutofit/>
          </a:bodyPr>
          <a:lstStyle/>
          <a:p>
            <a:endParaRPr lang="en-US" dirty="0"/>
          </a:p>
          <a:p>
            <a:endParaRPr lang="en-US" dirty="0"/>
          </a:p>
        </p:txBody>
      </p:sp>
      <p:sp>
        <p:nvSpPr>
          <p:cNvPr id="3" name="Content Placeholder 2">
            <a:extLst>
              <a:ext uri="{FF2B5EF4-FFF2-40B4-BE49-F238E27FC236}">
                <a16:creationId xmlns:a16="http://schemas.microsoft.com/office/drawing/2014/main" id="{51089E1A-53CE-44E7-AB1F-19679442BA0E}"/>
              </a:ext>
            </a:extLst>
          </p:cNvPr>
          <p:cNvSpPr>
            <a:spLocks noGrp="1"/>
          </p:cNvSpPr>
          <p:nvPr>
            <p:ph sz="half" idx="2"/>
          </p:nvPr>
        </p:nvSpPr>
        <p:spPr>
          <a:xfrm>
            <a:off x="337370" y="1452281"/>
            <a:ext cx="8006530" cy="4583799"/>
          </a:xfrm>
        </p:spPr>
        <p:txBody>
          <a:bodyPr/>
          <a:lstStyle/>
          <a:p>
            <a:pPr marL="0" indent="0">
              <a:buNone/>
            </a:pPr>
            <a:r>
              <a:rPr lang="en-US" b="1" dirty="0"/>
              <a:t>CDE Assessment Division</a:t>
            </a:r>
          </a:p>
          <a:p>
            <a:pPr marL="685800"/>
            <a:r>
              <a:rPr lang="en-US" dirty="0">
                <a:hlinkClick r:id="rId2"/>
              </a:rPr>
              <a:t>Colorado WIDA ACCESS Training Information</a:t>
            </a:r>
            <a:endParaRPr lang="en-US" dirty="0"/>
          </a:p>
          <a:p>
            <a:pPr marL="685800">
              <a:spcAft>
                <a:spcPts val="300"/>
              </a:spcAft>
            </a:pPr>
            <a:r>
              <a:rPr lang="en-US" dirty="0">
                <a:hlinkClick r:id="rId3"/>
              </a:rPr>
              <a:t>Colorado Accommodations Training </a:t>
            </a:r>
            <a:endParaRPr lang="en-US" dirty="0"/>
          </a:p>
          <a:p>
            <a:pPr>
              <a:spcAft>
                <a:spcPts val="300"/>
              </a:spcAft>
            </a:pPr>
            <a:endParaRPr lang="en-US" dirty="0"/>
          </a:p>
          <a:p>
            <a:pPr>
              <a:spcAft>
                <a:spcPts val="300"/>
              </a:spcAft>
            </a:pPr>
            <a:r>
              <a:rPr lang="en-US" b="1" dirty="0"/>
              <a:t>CDE Office of Culturally and Linguistically Diverse Education</a:t>
            </a:r>
          </a:p>
          <a:p>
            <a:pPr marL="685800">
              <a:spcAft>
                <a:spcPts val="300"/>
              </a:spcAft>
            </a:pPr>
            <a:r>
              <a:rPr lang="en-US" dirty="0">
                <a:hlinkClick r:id="rId4"/>
              </a:rPr>
              <a:t>Identification</a:t>
            </a:r>
            <a:endParaRPr lang="en-US" dirty="0"/>
          </a:p>
          <a:p>
            <a:pPr marL="685800">
              <a:spcAft>
                <a:spcPts val="300"/>
              </a:spcAft>
            </a:pPr>
            <a:r>
              <a:rPr lang="en-US" dirty="0">
                <a:hlinkClick r:id="rId5"/>
              </a:rPr>
              <a:t>Language Proficiency Coding</a:t>
            </a:r>
            <a:endParaRPr lang="en-US" dirty="0"/>
          </a:p>
          <a:p>
            <a:pPr marL="685800">
              <a:spcAft>
                <a:spcPts val="300"/>
              </a:spcAft>
            </a:pPr>
            <a:r>
              <a:rPr lang="en-US" dirty="0">
                <a:hlinkClick r:id="rId6"/>
              </a:rPr>
              <a:t>Redesignation</a:t>
            </a:r>
            <a:endParaRPr lang="en-US" dirty="0"/>
          </a:p>
          <a:p>
            <a:endParaRPr lang="en-US" dirty="0"/>
          </a:p>
        </p:txBody>
      </p:sp>
      <p:sp>
        <p:nvSpPr>
          <p:cNvPr id="5" name="Title 4">
            <a:extLst>
              <a:ext uri="{FF2B5EF4-FFF2-40B4-BE49-F238E27FC236}">
                <a16:creationId xmlns:a16="http://schemas.microsoft.com/office/drawing/2014/main" id="{0D597720-4E33-49FA-A45A-A00014069B91}"/>
              </a:ext>
            </a:extLst>
          </p:cNvPr>
          <p:cNvSpPr>
            <a:spLocks noGrp="1"/>
          </p:cNvSpPr>
          <p:nvPr>
            <p:ph type="title"/>
          </p:nvPr>
        </p:nvSpPr>
        <p:spPr>
          <a:xfrm>
            <a:off x="223071" y="269182"/>
            <a:ext cx="6081865" cy="756418"/>
          </a:xfrm>
        </p:spPr>
        <p:txBody>
          <a:bodyPr>
            <a:noAutofit/>
          </a:bodyPr>
          <a:lstStyle/>
          <a:p>
            <a:r>
              <a:rPr lang="en-US" sz="2800" b="1" dirty="0"/>
              <a:t>Resource Documents</a:t>
            </a:r>
            <a:br>
              <a:rPr lang="en-US" sz="2800" b="1" dirty="0"/>
            </a:br>
            <a:r>
              <a:rPr lang="en-US" sz="2800" b="1" dirty="0"/>
              <a:t>Colorado</a:t>
            </a:r>
          </a:p>
        </p:txBody>
      </p:sp>
      <p:sp>
        <p:nvSpPr>
          <p:cNvPr id="4" name="Slide Number Placeholder 3">
            <a:extLst>
              <a:ext uri="{FF2B5EF4-FFF2-40B4-BE49-F238E27FC236}">
                <a16:creationId xmlns:a16="http://schemas.microsoft.com/office/drawing/2014/main" id="{CEAD697E-9D5B-4362-A1EB-E55D92651945}"/>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70379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4">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EF6954BD-4CB3-4D80-A771-0C36ED8CAC2A}"/>
              </a:ext>
            </a:extLst>
          </p:cNvPr>
          <p:cNvSpPr>
            <a:spLocks noGrp="1"/>
          </p:cNvSpPr>
          <p:nvPr>
            <p:ph type="ctrTitle"/>
          </p:nvPr>
        </p:nvSpPr>
        <p:spPr>
          <a:xfrm>
            <a:off x="479160" y="390525"/>
            <a:ext cx="8182230" cy="1510301"/>
          </a:xfrm>
        </p:spPr>
        <p:txBody>
          <a:bodyPr vert="horz" lIns="91440" tIns="45720" rIns="91440" bIns="45720" rtlCol="0" anchor="ctr">
            <a:normAutofit/>
          </a:bodyPr>
          <a:lstStyle/>
          <a:p>
            <a:r>
              <a:rPr lang="en-US" sz="4800" b="1" kern="1200" dirty="0">
                <a:solidFill>
                  <a:srgbClr val="FFFFFF"/>
                </a:solidFill>
                <a:latin typeface="+mj-lt"/>
                <a:ea typeface="+mj-ea"/>
                <a:cs typeface="+mj-cs"/>
                <a:hlinkClick r:id="rId2">
                  <a:extLst>
                    <a:ext uri="{A12FA001-AC4F-418D-AE19-62706E023703}">
                      <ahyp:hlinkClr xmlns:ahyp="http://schemas.microsoft.com/office/drawing/2018/hyperlinkcolor" val="tx"/>
                    </a:ext>
                  </a:extLst>
                </a:hlinkClick>
              </a:rPr>
              <a:t>Colorado</a:t>
            </a:r>
            <a:br>
              <a:rPr lang="en-US" sz="4800" b="1" kern="1200" dirty="0">
                <a:solidFill>
                  <a:srgbClr val="FFFFFF"/>
                </a:solidFill>
                <a:latin typeface="+mj-lt"/>
                <a:ea typeface="+mj-ea"/>
                <a:cs typeface="+mj-cs"/>
                <a:hlinkClick r:id="rId2">
                  <a:extLst>
                    <a:ext uri="{A12FA001-AC4F-418D-AE19-62706E023703}">
                      <ahyp:hlinkClr xmlns:ahyp="http://schemas.microsoft.com/office/drawing/2018/hyperlinkcolor" val="tx"/>
                    </a:ext>
                  </a:extLst>
                </a:hlinkClick>
              </a:rPr>
            </a:br>
            <a:r>
              <a:rPr lang="en-US" sz="4800" b="1" kern="1200" dirty="0">
                <a:solidFill>
                  <a:srgbClr val="FFFFFF"/>
                </a:solidFill>
                <a:latin typeface="+mj-lt"/>
                <a:ea typeface="+mj-ea"/>
                <a:cs typeface="+mj-cs"/>
                <a:hlinkClick r:id="rId2">
                  <a:extLst>
                    <a:ext uri="{A12FA001-AC4F-418D-AE19-62706E023703}">
                      <ahyp:hlinkClr xmlns:ahyp="http://schemas.microsoft.com/office/drawing/2018/hyperlinkcolor" val="tx"/>
                    </a:ext>
                  </a:extLst>
                </a:hlinkClick>
              </a:rPr>
              <a:t>Checklist </a:t>
            </a:r>
            <a:endParaRPr lang="en-US" sz="4800" b="1" kern="1200" dirty="0">
              <a:solidFill>
                <a:srgbClr val="FFFFFF"/>
              </a:solidFill>
              <a:latin typeface="+mj-lt"/>
              <a:ea typeface="+mj-ea"/>
              <a:cs typeface="+mj-cs"/>
            </a:endParaRPr>
          </a:p>
        </p:txBody>
      </p:sp>
      <p:sp>
        <p:nvSpPr>
          <p:cNvPr id="27"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17532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68FC774-0A21-665A-2637-2C3806B433CA}"/>
              </a:ext>
            </a:extLst>
          </p:cNvPr>
          <p:cNvPicPr>
            <a:picLocks noChangeAspect="1"/>
          </p:cNvPicPr>
          <p:nvPr/>
        </p:nvPicPr>
        <p:blipFill>
          <a:blip r:embed="rId3"/>
          <a:stretch>
            <a:fillRect/>
          </a:stretch>
        </p:blipFill>
        <p:spPr>
          <a:xfrm>
            <a:off x="404787" y="2761212"/>
            <a:ext cx="8334425" cy="2958721"/>
          </a:xfrm>
          <a:prstGeom prst="rect">
            <a:avLst/>
          </a:prstGeom>
        </p:spPr>
      </p:pic>
      <p:sp>
        <p:nvSpPr>
          <p:cNvPr id="3" name="Slide Number Placeholder 2">
            <a:extLst>
              <a:ext uri="{FF2B5EF4-FFF2-40B4-BE49-F238E27FC236}">
                <a16:creationId xmlns:a16="http://schemas.microsoft.com/office/drawing/2014/main" id="{9A77A64B-9B83-4C1B-A64F-D3DEA1C1033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33</a:t>
            </a:fld>
            <a:endParaRPr lang="en-US" sz="1200">
              <a:solidFill>
                <a:schemeClr val="tx1">
                  <a:tint val="75000"/>
                </a:schemeClr>
              </a:solidFill>
            </a:endParaRPr>
          </a:p>
        </p:txBody>
      </p:sp>
    </p:spTree>
    <p:extLst>
      <p:ext uri="{BB962C8B-B14F-4D97-AF65-F5344CB8AC3E}">
        <p14:creationId xmlns:p14="http://schemas.microsoft.com/office/powerpoint/2010/main" val="4069861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F6954BD-4CB3-4D80-A771-0C36ED8CAC2A}"/>
              </a:ext>
            </a:extLst>
          </p:cNvPr>
          <p:cNvSpPr>
            <a:spLocks noGrp="1"/>
          </p:cNvSpPr>
          <p:nvPr>
            <p:ph type="ctrTitle"/>
          </p:nvPr>
        </p:nvSpPr>
        <p:spPr>
          <a:xfrm>
            <a:off x="835357" y="2960716"/>
            <a:ext cx="3027251" cy="2387600"/>
          </a:xfrm>
        </p:spPr>
        <p:txBody>
          <a:bodyPr vert="horz" lIns="91440" tIns="45720" rIns="91440" bIns="45720" rtlCol="0" anchor="t">
            <a:normAutofit/>
          </a:bodyPr>
          <a:lstStyle/>
          <a:p>
            <a:pPr algn="l"/>
            <a:r>
              <a:rPr lang="en-US" sz="3600" b="1" kern="1200" dirty="0">
                <a:solidFill>
                  <a:schemeClr val="tx1"/>
                </a:solidFill>
                <a:latin typeface="+mj-lt"/>
                <a:ea typeface="+mj-ea"/>
                <a:cs typeface="+mj-cs"/>
                <a:hlinkClick r:id="rId2"/>
              </a:rPr>
              <a:t>Colorado Assessment Resources</a:t>
            </a:r>
            <a:endParaRPr lang="en-US" sz="3600" b="1" kern="1200" dirty="0">
              <a:solidFill>
                <a:schemeClr val="tx1"/>
              </a:solidFill>
              <a:latin typeface="+mj-lt"/>
              <a:ea typeface="+mj-ea"/>
              <a:cs typeface="+mj-cs"/>
            </a:endParaRP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1083D9-402E-F83C-1635-8D9A1D4CF7E1}"/>
              </a:ext>
            </a:extLst>
          </p:cNvPr>
          <p:cNvPicPr>
            <a:picLocks noChangeAspect="1"/>
          </p:cNvPicPr>
          <p:nvPr/>
        </p:nvPicPr>
        <p:blipFill>
          <a:blip r:embed="rId3"/>
          <a:stretch>
            <a:fillRect/>
          </a:stretch>
        </p:blipFill>
        <p:spPr>
          <a:xfrm>
            <a:off x="4103768" y="315686"/>
            <a:ext cx="4708364" cy="6017078"/>
          </a:xfrm>
          <a:prstGeom prst="rect">
            <a:avLst/>
          </a:prstGeom>
        </p:spPr>
      </p:pic>
      <p:sp>
        <p:nvSpPr>
          <p:cNvPr id="3" name="Slide Number Placeholder 2">
            <a:extLst>
              <a:ext uri="{FF2B5EF4-FFF2-40B4-BE49-F238E27FC236}">
                <a16:creationId xmlns:a16="http://schemas.microsoft.com/office/drawing/2014/main" id="{9A77A64B-9B83-4C1B-A64F-D3DEA1C10338}"/>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34</a:t>
            </a:fld>
            <a:endParaRPr lang="en-US" sz="1200">
              <a:solidFill>
                <a:schemeClr val="tx1">
                  <a:tint val="75000"/>
                </a:schemeClr>
              </a:solidFill>
            </a:endParaRPr>
          </a:p>
        </p:txBody>
      </p:sp>
    </p:spTree>
    <p:extLst>
      <p:ext uri="{BB962C8B-B14F-4D97-AF65-F5344CB8AC3E}">
        <p14:creationId xmlns:p14="http://schemas.microsoft.com/office/powerpoint/2010/main" val="3851928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703AD8-3A16-451E-821D-7F7EB2A8E238}"/>
              </a:ext>
            </a:extLst>
          </p:cNvPr>
          <p:cNvSpPr>
            <a:spLocks noGrp="1"/>
          </p:cNvSpPr>
          <p:nvPr>
            <p:ph type="ctrTitle"/>
          </p:nvPr>
        </p:nvSpPr>
        <p:spPr>
          <a:xfrm>
            <a:off x="685800" y="2260190"/>
            <a:ext cx="7772400" cy="2337620"/>
          </a:xfrm>
        </p:spPr>
        <p:txBody>
          <a:bodyPr>
            <a:normAutofit fontScale="90000"/>
          </a:bodyPr>
          <a:lstStyle/>
          <a:p>
            <a:r>
              <a:rPr lang="en-US" sz="6000" dirty="0"/>
              <a:t>Security </a:t>
            </a:r>
            <a:br>
              <a:rPr lang="en-US" sz="6000" dirty="0"/>
            </a:br>
            <a:r>
              <a:rPr lang="en-US" sz="6000" dirty="0"/>
              <a:t>&amp; </a:t>
            </a:r>
            <a:br>
              <a:rPr lang="en-US" sz="6000" dirty="0"/>
            </a:br>
            <a:r>
              <a:rPr lang="en-US" sz="6000" dirty="0"/>
              <a:t>Training Requirements </a:t>
            </a:r>
          </a:p>
        </p:txBody>
      </p:sp>
      <p:sp>
        <p:nvSpPr>
          <p:cNvPr id="4" name="Slide Number Placeholder 3">
            <a:extLst>
              <a:ext uri="{FF2B5EF4-FFF2-40B4-BE49-F238E27FC236}">
                <a16:creationId xmlns:a16="http://schemas.microsoft.com/office/drawing/2014/main" id="{8499FEB0-B376-41F3-8220-CE71B15E40AE}"/>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017163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8811" y="366540"/>
            <a:ext cx="5158247" cy="590603"/>
          </a:xfrm>
        </p:spPr>
        <p:txBody>
          <a:bodyPr>
            <a:normAutofit/>
          </a:bodyPr>
          <a:lstStyle/>
          <a:p>
            <a:r>
              <a:rPr lang="en-US" altLang="en-US" sz="2800" b="1" dirty="0">
                <a:cs typeface="Trebuchet MS" pitchFamily="34" charset="0"/>
              </a:rPr>
              <a:t>WIDA ACCESS Security</a:t>
            </a:r>
            <a:endParaRPr lang="en-US" sz="2800" b="1" dirty="0"/>
          </a:p>
        </p:txBody>
      </p:sp>
      <p:graphicFrame>
        <p:nvGraphicFramePr>
          <p:cNvPr id="6" name="Content Placeholder 1">
            <a:extLst>
              <a:ext uri="{FF2B5EF4-FFF2-40B4-BE49-F238E27FC236}">
                <a16:creationId xmlns:a16="http://schemas.microsoft.com/office/drawing/2014/main" id="{F65D32A9-0938-4BE3-B3B7-0B55D62ABAA1}"/>
              </a:ext>
            </a:extLst>
          </p:cNvPr>
          <p:cNvGraphicFramePr>
            <a:graphicFrameLocks noGrp="1"/>
          </p:cNvGraphicFramePr>
          <p:nvPr>
            <p:ph idx="1"/>
            <p:extLst>
              <p:ext uri="{D42A27DB-BD31-4B8C-83A1-F6EECF244321}">
                <p14:modId xmlns:p14="http://schemas.microsoft.com/office/powerpoint/2010/main" val="1631319356"/>
              </p:ext>
            </p:extLst>
          </p:nvPr>
        </p:nvGraphicFramePr>
        <p:xfrm>
          <a:off x="1323191" y="1678193"/>
          <a:ext cx="6436098"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668577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4D76-8340-6354-F861-EEDF7B4F9ADD}"/>
              </a:ext>
            </a:extLst>
          </p:cNvPr>
          <p:cNvSpPr>
            <a:spLocks noGrp="1"/>
          </p:cNvSpPr>
          <p:nvPr>
            <p:ph type="title"/>
          </p:nvPr>
        </p:nvSpPr>
        <p:spPr/>
        <p:txBody>
          <a:bodyPr>
            <a:normAutofit/>
          </a:bodyPr>
          <a:lstStyle/>
          <a:p>
            <a:r>
              <a:rPr lang="en-US" sz="2800" b="1" dirty="0"/>
              <a:t>Intellectual Property </a:t>
            </a:r>
          </a:p>
        </p:txBody>
      </p:sp>
      <p:sp>
        <p:nvSpPr>
          <p:cNvPr id="3" name="Content Placeholder 2">
            <a:extLst>
              <a:ext uri="{FF2B5EF4-FFF2-40B4-BE49-F238E27FC236}">
                <a16:creationId xmlns:a16="http://schemas.microsoft.com/office/drawing/2014/main" id="{001215BC-C958-F1C5-CF62-D5EC211995C0}"/>
              </a:ext>
            </a:extLst>
          </p:cNvPr>
          <p:cNvSpPr>
            <a:spLocks noGrp="1"/>
          </p:cNvSpPr>
          <p:nvPr>
            <p:ph idx="1"/>
          </p:nvPr>
        </p:nvSpPr>
        <p:spPr>
          <a:xfrm>
            <a:off x="628650" y="1688951"/>
            <a:ext cx="7886700" cy="4640674"/>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All WIDA assessments and related materials are the copyright of the Board of Regents of the University of Wisconsin System. Should an egregious security incident occur compromising WIDA’s intellectual property remedies for violations will be governed by Wisconsin State Statutes.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latin typeface="Calibri" panose="020F0502020204030204" pitchFamily="34" charset="0"/>
              <a:cs typeface="Times New Roman" panose="02020603050405020304" pitchFamily="18" charset="0"/>
            </a:endParaRPr>
          </a:p>
          <a:p>
            <a:pPr marL="0" indent="0">
              <a:buNone/>
            </a:pPr>
            <a:endParaRPr lang="en-US" sz="3600" dirty="0"/>
          </a:p>
        </p:txBody>
      </p:sp>
      <p:pic>
        <p:nvPicPr>
          <p:cNvPr id="4" name="Picture 3">
            <a:extLst>
              <a:ext uri="{FF2B5EF4-FFF2-40B4-BE49-F238E27FC236}">
                <a16:creationId xmlns:a16="http://schemas.microsoft.com/office/drawing/2014/main" id="{6ACE05A8-67FB-5EF7-A2A0-16B02EAC5B45}"/>
              </a:ext>
            </a:extLst>
          </p:cNvPr>
          <p:cNvPicPr>
            <a:picLocks noChangeAspect="1"/>
          </p:cNvPicPr>
          <p:nvPr/>
        </p:nvPicPr>
        <p:blipFill>
          <a:blip r:embed="rId2"/>
          <a:stretch>
            <a:fillRect/>
          </a:stretch>
        </p:blipFill>
        <p:spPr>
          <a:xfrm>
            <a:off x="5068335" y="4382347"/>
            <a:ext cx="2393502" cy="1495939"/>
          </a:xfrm>
          <a:prstGeom prst="rect">
            <a:avLst/>
          </a:prstGeom>
        </p:spPr>
      </p:pic>
      <p:pic>
        <p:nvPicPr>
          <p:cNvPr id="5" name="Picture 4">
            <a:extLst>
              <a:ext uri="{FF2B5EF4-FFF2-40B4-BE49-F238E27FC236}">
                <a16:creationId xmlns:a16="http://schemas.microsoft.com/office/drawing/2014/main" id="{ABC77F6E-3E8B-1815-9D1A-AD375912CD32}"/>
              </a:ext>
            </a:extLst>
          </p:cNvPr>
          <p:cNvPicPr>
            <a:picLocks noChangeAspect="1"/>
          </p:cNvPicPr>
          <p:nvPr/>
        </p:nvPicPr>
        <p:blipFill>
          <a:blip r:embed="rId3"/>
          <a:stretch>
            <a:fillRect/>
          </a:stretch>
        </p:blipFill>
        <p:spPr>
          <a:xfrm>
            <a:off x="1495943" y="4771853"/>
            <a:ext cx="2251991" cy="794391"/>
          </a:xfrm>
          <a:prstGeom prst="rect">
            <a:avLst/>
          </a:prstGeom>
        </p:spPr>
      </p:pic>
    </p:spTree>
    <p:extLst>
      <p:ext uri="{BB962C8B-B14F-4D97-AF65-F5344CB8AC3E}">
        <p14:creationId xmlns:p14="http://schemas.microsoft.com/office/powerpoint/2010/main" val="2835207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A680-591A-CACF-6803-61AA2B1BE5C6}"/>
              </a:ext>
            </a:extLst>
          </p:cNvPr>
          <p:cNvSpPr>
            <a:spLocks noGrp="1"/>
          </p:cNvSpPr>
          <p:nvPr>
            <p:ph type="title"/>
          </p:nvPr>
        </p:nvSpPr>
        <p:spPr>
          <a:xfrm>
            <a:off x="1085312" y="351945"/>
            <a:ext cx="4343399" cy="679726"/>
          </a:xfrm>
        </p:spPr>
        <p:txBody>
          <a:bodyPr vert="horz" lIns="91440" tIns="45720" rIns="91440" bIns="45720" rtlCol="0" anchor="t">
            <a:normAutofit/>
          </a:bodyPr>
          <a:lstStyle/>
          <a:p>
            <a:r>
              <a:rPr lang="en-US" sz="2800" b="1" kern="1200" dirty="0">
                <a:latin typeface="Museo Slab 500" panose="02000000000000000000"/>
              </a:rPr>
              <a:t>Actions to maintain security</a:t>
            </a:r>
          </a:p>
        </p:txBody>
      </p:sp>
      <p:cxnSp>
        <p:nvCxnSpPr>
          <p:cNvPr id="11" name="Straight Connector 1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A7C49B-7A1D-53F6-9C15-27157F8344B3}"/>
              </a:ext>
            </a:extLst>
          </p:cNvPr>
          <p:cNvSpPr>
            <a:spLocks noGrp="1"/>
          </p:cNvSpPr>
          <p:nvPr>
            <p:ph idx="1"/>
          </p:nvPr>
        </p:nvSpPr>
        <p:spPr>
          <a:xfrm>
            <a:off x="22739" y="1383615"/>
            <a:ext cx="5518325" cy="5337854"/>
          </a:xfrm>
        </p:spPr>
        <p:txBody>
          <a:bodyPr vert="horz" lIns="91440" tIns="45720" rIns="91440" bIns="45720" rtlCol="0">
            <a:normAutofit lnSpcReduction="10000"/>
          </a:bodyPr>
          <a:lstStyle/>
          <a:p>
            <a:pPr marL="114300" marR="0" lvl="0" indent="0">
              <a:spcBef>
                <a:spcPts val="0"/>
              </a:spcBef>
              <a:spcAft>
                <a:spcPts val="0"/>
              </a:spcAft>
              <a:buNone/>
              <a:tabLst>
                <a:tab pos="1041400" algn="l"/>
              </a:tabLst>
            </a:pPr>
            <a:r>
              <a:rPr lang="en-US" sz="1800" spc="5" dirty="0">
                <a:effectLst/>
              </a:rPr>
              <a:t>Use a chain of custody form</a:t>
            </a:r>
            <a:endParaRPr lang="en-US" sz="1800" dirty="0">
              <a:effectLst/>
            </a:endParaRPr>
          </a:p>
          <a:p>
            <a:pPr marL="114300" marR="0" lvl="0" indent="0">
              <a:spcBef>
                <a:spcPts val="0"/>
              </a:spcBef>
              <a:spcAft>
                <a:spcPts val="0"/>
              </a:spcAft>
              <a:buNone/>
              <a:tabLst>
                <a:tab pos="1041400" algn="l"/>
              </a:tabLst>
            </a:pPr>
            <a:r>
              <a:rPr lang="en-US" sz="1800" dirty="0">
                <a:effectLst/>
              </a:rPr>
              <a:t>Do</a:t>
            </a:r>
            <a:r>
              <a:rPr lang="en-US" sz="1800" spc="-5" dirty="0">
                <a:effectLst/>
              </a:rPr>
              <a:t> </a:t>
            </a:r>
            <a:r>
              <a:rPr lang="en-US" sz="1800" spc="5" dirty="0">
                <a:effectLst/>
              </a:rPr>
              <a:t>n</a:t>
            </a:r>
            <a:r>
              <a:rPr lang="en-US" sz="1800" dirty="0">
                <a:effectLst/>
              </a:rPr>
              <a:t>ot</a:t>
            </a:r>
            <a:r>
              <a:rPr lang="en-US" sz="1800" spc="-10" dirty="0">
                <a:effectLst/>
              </a:rPr>
              <a:t> </a:t>
            </a:r>
            <a:r>
              <a:rPr lang="en-US" sz="1800" dirty="0">
                <a:effectLst/>
              </a:rPr>
              <a:t>l</a:t>
            </a:r>
            <a:r>
              <a:rPr lang="en-US" sz="1800" spc="-5" dirty="0">
                <a:effectLst/>
              </a:rPr>
              <a:t>e</a:t>
            </a:r>
            <a:r>
              <a:rPr lang="en-US" sz="1800" dirty="0">
                <a:effectLst/>
              </a:rPr>
              <a:t>a</a:t>
            </a:r>
            <a:r>
              <a:rPr lang="en-US" sz="1800" spc="-5" dirty="0">
                <a:effectLst/>
              </a:rPr>
              <a:t>v</a:t>
            </a:r>
            <a:r>
              <a:rPr lang="en-US" sz="1800" dirty="0">
                <a:effectLst/>
              </a:rPr>
              <a:t>e</a:t>
            </a:r>
            <a:r>
              <a:rPr lang="en-US" sz="1800" spc="-10" dirty="0">
                <a:effectLst/>
              </a:rPr>
              <a:t> </a:t>
            </a:r>
            <a:r>
              <a:rPr lang="en-US" sz="1800" spc="-5" dirty="0">
                <a:effectLst/>
              </a:rPr>
              <a:t>m</a:t>
            </a:r>
            <a:r>
              <a:rPr lang="en-US" sz="1800" dirty="0">
                <a:effectLst/>
              </a:rPr>
              <a:t>a</a:t>
            </a:r>
            <a:r>
              <a:rPr lang="en-US" sz="1800" spc="5" dirty="0">
                <a:effectLst/>
              </a:rPr>
              <a:t>t</a:t>
            </a:r>
            <a:r>
              <a:rPr lang="en-US" sz="1800" spc="-5" dirty="0">
                <a:effectLst/>
              </a:rPr>
              <a:t>e</a:t>
            </a:r>
            <a:r>
              <a:rPr lang="en-US" sz="1800" dirty="0">
                <a:effectLst/>
              </a:rPr>
              <a:t>ria</a:t>
            </a:r>
            <a:r>
              <a:rPr lang="en-US" sz="1800" spc="15" dirty="0">
                <a:effectLst/>
              </a:rPr>
              <a:t>l</a:t>
            </a:r>
            <a:r>
              <a:rPr lang="en-US" sz="1800" dirty="0">
                <a:effectLst/>
              </a:rPr>
              <a:t>s</a:t>
            </a:r>
            <a:r>
              <a:rPr lang="en-US" sz="1800" spc="-45" dirty="0">
                <a:effectLst/>
              </a:rPr>
              <a:t> </a:t>
            </a:r>
            <a:r>
              <a:rPr lang="en-US" sz="1800" spc="5" dirty="0">
                <a:effectLst/>
              </a:rPr>
              <a:t>un</a:t>
            </a:r>
            <a:r>
              <a:rPr lang="en-US" sz="1800" dirty="0">
                <a:effectLst/>
              </a:rPr>
              <a:t>a</a:t>
            </a:r>
            <a:r>
              <a:rPr lang="en-US" sz="1800" spc="5" dirty="0">
                <a:effectLst/>
              </a:rPr>
              <a:t>t</a:t>
            </a:r>
            <a:r>
              <a:rPr lang="en-US" sz="1800" dirty="0">
                <a:effectLst/>
              </a:rPr>
              <a:t>ten</a:t>
            </a:r>
            <a:r>
              <a:rPr lang="en-US" sz="1800" spc="5" dirty="0">
                <a:effectLst/>
              </a:rPr>
              <a:t>d</a:t>
            </a:r>
            <a:r>
              <a:rPr lang="en-US" sz="1800" spc="-5" dirty="0">
                <a:effectLst/>
              </a:rPr>
              <a:t>e</a:t>
            </a:r>
            <a:r>
              <a:rPr lang="en-US" sz="1800" spc="20" dirty="0">
                <a:effectLst/>
              </a:rPr>
              <a:t>d (includes test tickets, used scratch paper, etc.)</a:t>
            </a:r>
            <a:endParaRPr lang="en-US" sz="1800" dirty="0">
              <a:effectLst/>
            </a:endParaRPr>
          </a:p>
          <a:p>
            <a:pPr marL="114300" marR="0" lvl="0" indent="0">
              <a:spcBef>
                <a:spcPts val="0"/>
              </a:spcBef>
              <a:spcAft>
                <a:spcPts val="0"/>
              </a:spcAft>
              <a:buNone/>
              <a:tabLst>
                <a:tab pos="1041400" algn="l"/>
              </a:tabLst>
            </a:pPr>
            <a:r>
              <a:rPr lang="en-US" sz="1800" spc="5" dirty="0">
                <a:effectLst/>
              </a:rPr>
              <a:t>K</a:t>
            </a:r>
            <a:r>
              <a:rPr lang="en-US" sz="1800" spc="-5" dirty="0">
                <a:effectLst/>
              </a:rPr>
              <a:t>ee</a:t>
            </a:r>
            <a:r>
              <a:rPr lang="en-US" sz="1800" spc="5" dirty="0">
                <a:effectLst/>
              </a:rPr>
              <a:t>p</a:t>
            </a:r>
            <a:r>
              <a:rPr lang="en-US" sz="1800" spc="-20" dirty="0">
                <a:effectLst/>
              </a:rPr>
              <a:t> </a:t>
            </a:r>
            <a:r>
              <a:rPr lang="en-US" sz="1800" spc="5" dirty="0">
                <a:effectLst/>
              </a:rPr>
              <a:t>te</a:t>
            </a:r>
            <a:r>
              <a:rPr lang="en-US" sz="1800" spc="-5" dirty="0">
                <a:effectLst/>
              </a:rPr>
              <a:t>s</a:t>
            </a:r>
            <a:r>
              <a:rPr lang="en-US" sz="1800" dirty="0">
                <a:effectLst/>
              </a:rPr>
              <a:t>ti</a:t>
            </a:r>
            <a:r>
              <a:rPr lang="en-US" sz="1800" spc="5" dirty="0">
                <a:effectLst/>
              </a:rPr>
              <a:t>n</a:t>
            </a:r>
            <a:r>
              <a:rPr lang="en-US" sz="1800" dirty="0">
                <a:effectLst/>
              </a:rPr>
              <a:t>g</a:t>
            </a:r>
            <a:r>
              <a:rPr lang="en-US" sz="1800" spc="-30" dirty="0">
                <a:effectLst/>
              </a:rPr>
              <a:t> </a:t>
            </a:r>
            <a:r>
              <a:rPr lang="en-US" sz="1800" dirty="0">
                <a:effectLst/>
              </a:rPr>
              <a:t>mat</a:t>
            </a:r>
            <a:r>
              <a:rPr lang="en-US" sz="1800" spc="-5" dirty="0">
                <a:effectLst/>
              </a:rPr>
              <a:t>e</a:t>
            </a:r>
            <a:r>
              <a:rPr lang="en-US" sz="1800" spc="10" dirty="0">
                <a:effectLst/>
              </a:rPr>
              <a:t>r</a:t>
            </a:r>
            <a:r>
              <a:rPr lang="en-US" sz="1800" dirty="0">
                <a:effectLst/>
              </a:rPr>
              <a:t>ials</a:t>
            </a:r>
            <a:r>
              <a:rPr lang="en-US" sz="1800" spc="-30" dirty="0">
                <a:effectLst/>
              </a:rPr>
              <a:t> </a:t>
            </a:r>
            <a:r>
              <a:rPr lang="en-US" sz="1800" dirty="0">
                <a:effectLst/>
              </a:rPr>
              <a:t>in</a:t>
            </a:r>
            <a:r>
              <a:rPr lang="en-US" sz="1800" spc="-5" dirty="0">
                <a:effectLst/>
              </a:rPr>
              <a:t> </a:t>
            </a:r>
            <a:r>
              <a:rPr lang="en-US" sz="1800" dirty="0">
                <a:effectLst/>
              </a:rPr>
              <a:t>a </a:t>
            </a:r>
            <a:r>
              <a:rPr lang="en-US" sz="1800" spc="5" dirty="0">
                <a:effectLst/>
              </a:rPr>
              <a:t>s</a:t>
            </a:r>
            <a:r>
              <a:rPr lang="en-US" sz="1800" spc="-5" dirty="0">
                <a:effectLst/>
              </a:rPr>
              <a:t>e</a:t>
            </a:r>
            <a:r>
              <a:rPr lang="en-US" sz="1800" spc="10" dirty="0">
                <a:effectLst/>
              </a:rPr>
              <a:t>c</a:t>
            </a:r>
            <a:r>
              <a:rPr lang="en-US" sz="1800" spc="5" dirty="0">
                <a:effectLst/>
              </a:rPr>
              <a:t>u</a:t>
            </a:r>
            <a:r>
              <a:rPr lang="en-US" sz="1800" dirty="0">
                <a:effectLst/>
              </a:rPr>
              <a:t>re</a:t>
            </a:r>
            <a:r>
              <a:rPr lang="en-US" sz="1800" spc="-30" dirty="0">
                <a:effectLst/>
              </a:rPr>
              <a:t> </a:t>
            </a:r>
            <a:r>
              <a:rPr lang="en-US" sz="1800" spc="5" dirty="0">
                <a:effectLst/>
              </a:rPr>
              <a:t>a</a:t>
            </a:r>
            <a:r>
              <a:rPr lang="en-US" sz="1800" dirty="0">
                <a:effectLst/>
              </a:rPr>
              <a:t>r</a:t>
            </a:r>
            <a:r>
              <a:rPr lang="en-US" sz="1800" spc="-5" dirty="0">
                <a:effectLst/>
              </a:rPr>
              <a:t>e</a:t>
            </a:r>
            <a:r>
              <a:rPr lang="en-US" sz="1800" dirty="0">
                <a:effectLst/>
              </a:rPr>
              <a:t>a</a:t>
            </a:r>
            <a:r>
              <a:rPr lang="en-US" sz="1800" spc="-10" dirty="0">
                <a:effectLst/>
              </a:rPr>
              <a:t> </a:t>
            </a:r>
            <a:r>
              <a:rPr lang="en-US" sz="1800" spc="-5" dirty="0">
                <a:effectLst/>
              </a:rPr>
              <a:t>w</a:t>
            </a:r>
            <a:r>
              <a:rPr lang="en-US" sz="1800" spc="5" dirty="0">
                <a:effectLst/>
              </a:rPr>
              <a:t>h</a:t>
            </a:r>
            <a:r>
              <a:rPr lang="en-US" sz="1800" spc="-5" dirty="0">
                <a:effectLst/>
              </a:rPr>
              <a:t>e</a:t>
            </a:r>
            <a:r>
              <a:rPr lang="en-US" sz="1800" dirty="0">
                <a:effectLst/>
              </a:rPr>
              <a:t>n</a:t>
            </a:r>
            <a:r>
              <a:rPr lang="en-US" sz="1800" spc="-20" dirty="0">
                <a:effectLst/>
              </a:rPr>
              <a:t> </a:t>
            </a:r>
            <a:r>
              <a:rPr lang="en-US" sz="1800" spc="5" dirty="0">
                <a:effectLst/>
              </a:rPr>
              <a:t>n</a:t>
            </a:r>
            <a:r>
              <a:rPr lang="en-US" sz="1800" dirty="0">
                <a:effectLst/>
              </a:rPr>
              <a:t>ot in</a:t>
            </a:r>
            <a:r>
              <a:rPr lang="en-US" sz="1800" spc="-10" dirty="0">
                <a:effectLst/>
              </a:rPr>
              <a:t> </a:t>
            </a:r>
            <a:r>
              <a:rPr lang="en-US" sz="1800" spc="5" dirty="0">
                <a:effectLst/>
              </a:rPr>
              <a:t>u</a:t>
            </a:r>
            <a:r>
              <a:rPr lang="en-US" sz="1800" spc="-5" dirty="0">
                <a:effectLst/>
              </a:rPr>
              <a:t>se</a:t>
            </a:r>
            <a:endParaRPr lang="en-US" sz="1800" dirty="0">
              <a:effectLst/>
            </a:endParaRPr>
          </a:p>
          <a:p>
            <a:pPr marL="114300" marR="0" lvl="0" indent="0">
              <a:spcBef>
                <a:spcPts val="0"/>
              </a:spcBef>
              <a:spcAft>
                <a:spcPts val="0"/>
              </a:spcAft>
              <a:buNone/>
              <a:tabLst>
                <a:tab pos="1041400" algn="l"/>
              </a:tabLst>
            </a:pPr>
            <a:r>
              <a:rPr lang="en-US" sz="1800" spc="-5" dirty="0">
                <a:effectLst/>
              </a:rPr>
              <a:t>Prepare a quiet secure testing environment</a:t>
            </a:r>
            <a:endParaRPr lang="en-US" sz="1800" dirty="0">
              <a:effectLst/>
            </a:endParaRPr>
          </a:p>
          <a:p>
            <a:pPr marL="114300" marR="0" lvl="0" indent="0">
              <a:spcBef>
                <a:spcPts val="0"/>
              </a:spcBef>
              <a:spcAft>
                <a:spcPts val="0"/>
              </a:spcAft>
              <a:buNone/>
              <a:tabLst>
                <a:tab pos="1041400" algn="l"/>
              </a:tabLst>
            </a:pPr>
            <a:r>
              <a:rPr lang="en-US" sz="1800" b="1" dirty="0">
                <a:effectLst/>
              </a:rPr>
              <a:t>Actively proctor </a:t>
            </a:r>
          </a:p>
          <a:p>
            <a:pPr marL="114300" marR="0" lvl="0" indent="0">
              <a:spcBef>
                <a:spcPts val="0"/>
              </a:spcBef>
              <a:spcAft>
                <a:spcPts val="0"/>
              </a:spcAft>
              <a:buNone/>
              <a:tabLst>
                <a:tab pos="1041400" algn="l"/>
              </a:tabLst>
            </a:pPr>
            <a:r>
              <a:rPr lang="en-US" sz="1800" dirty="0">
                <a:effectLst/>
              </a:rPr>
              <a:t>Do</a:t>
            </a:r>
            <a:r>
              <a:rPr lang="en-US" sz="1800" spc="-10" dirty="0">
                <a:effectLst/>
              </a:rPr>
              <a:t> </a:t>
            </a:r>
            <a:r>
              <a:rPr lang="en-US" sz="1800" spc="5" dirty="0">
                <a:effectLst/>
              </a:rPr>
              <a:t>n</a:t>
            </a:r>
            <a:r>
              <a:rPr lang="en-US" sz="1800" dirty="0">
                <a:effectLst/>
              </a:rPr>
              <a:t>ot</a:t>
            </a:r>
            <a:r>
              <a:rPr lang="en-US" sz="1800" spc="-5" dirty="0">
                <a:effectLst/>
              </a:rPr>
              <a:t> v</a:t>
            </a:r>
            <a:r>
              <a:rPr lang="en-US" sz="1800" dirty="0">
                <a:effectLst/>
              </a:rPr>
              <a:t>i</a:t>
            </a:r>
            <a:r>
              <a:rPr lang="en-US" sz="1800" spc="-5" dirty="0">
                <a:effectLst/>
              </a:rPr>
              <a:t>ew</a:t>
            </a:r>
            <a:r>
              <a:rPr lang="en-US" sz="1800" dirty="0">
                <a:effectLst/>
              </a:rPr>
              <a:t>,</a:t>
            </a:r>
            <a:r>
              <a:rPr lang="en-US" sz="1800" spc="-20" dirty="0">
                <a:effectLst/>
              </a:rPr>
              <a:t> </a:t>
            </a:r>
            <a:r>
              <a:rPr lang="en-US" sz="1800" spc="5" dirty="0">
                <a:effectLst/>
              </a:rPr>
              <a:t>d</a:t>
            </a:r>
            <a:r>
              <a:rPr lang="en-US" sz="1800" spc="10" dirty="0">
                <a:effectLst/>
              </a:rPr>
              <a:t>i</a:t>
            </a:r>
            <a:r>
              <a:rPr lang="en-US" sz="1800" spc="-5" dirty="0">
                <a:effectLst/>
              </a:rPr>
              <a:t>s</a:t>
            </a:r>
            <a:r>
              <a:rPr lang="en-US" sz="1800" dirty="0">
                <a:effectLst/>
              </a:rPr>
              <a:t>c</a:t>
            </a:r>
            <a:r>
              <a:rPr lang="en-US" sz="1800" spc="5" dirty="0">
                <a:effectLst/>
              </a:rPr>
              <a:t>us</a:t>
            </a:r>
            <a:r>
              <a:rPr lang="en-US" sz="1800" spc="-5" dirty="0">
                <a:effectLst/>
              </a:rPr>
              <a:t>s</a:t>
            </a:r>
            <a:r>
              <a:rPr lang="en-US" sz="1800" dirty="0">
                <a:effectLst/>
              </a:rPr>
              <a:t>,</a:t>
            </a:r>
            <a:r>
              <a:rPr lang="en-US" sz="1800" spc="-30" dirty="0">
                <a:effectLst/>
              </a:rPr>
              <a:t> </a:t>
            </a:r>
            <a:r>
              <a:rPr lang="en-US" sz="1800" spc="5" dirty="0">
                <a:effectLst/>
              </a:rPr>
              <a:t>o</a:t>
            </a:r>
            <a:r>
              <a:rPr lang="en-US" sz="1800" dirty="0">
                <a:effectLst/>
              </a:rPr>
              <a:t>r r</a:t>
            </a:r>
            <a:r>
              <a:rPr lang="en-US" sz="1800" spc="-5" dirty="0">
                <a:effectLst/>
              </a:rPr>
              <a:t>e</a:t>
            </a:r>
            <a:r>
              <a:rPr lang="en-US" sz="1800" spc="5" dirty="0">
                <a:effectLst/>
              </a:rPr>
              <a:t>v</a:t>
            </a:r>
            <a:r>
              <a:rPr lang="en-US" sz="1800" spc="-5" dirty="0">
                <a:effectLst/>
              </a:rPr>
              <a:t>e</a:t>
            </a:r>
            <a:r>
              <a:rPr lang="en-US" sz="1800" spc="15" dirty="0">
                <a:effectLst/>
              </a:rPr>
              <a:t>a</a:t>
            </a:r>
            <a:r>
              <a:rPr lang="en-US" sz="1800" dirty="0">
                <a:effectLst/>
              </a:rPr>
              <a:t>l</a:t>
            </a:r>
            <a:r>
              <a:rPr lang="en-US" sz="1800" spc="-25" dirty="0">
                <a:effectLst/>
              </a:rPr>
              <a:t> </a:t>
            </a:r>
            <a:r>
              <a:rPr lang="en-US" sz="1800" spc="5" dirty="0">
                <a:effectLst/>
              </a:rPr>
              <a:t>th</a:t>
            </a:r>
            <a:r>
              <a:rPr lang="en-US" sz="1800" dirty="0">
                <a:effectLst/>
              </a:rPr>
              <a:t>e</a:t>
            </a:r>
            <a:r>
              <a:rPr lang="en-US" sz="1800" spc="-20" dirty="0">
                <a:effectLst/>
              </a:rPr>
              <a:t> </a:t>
            </a:r>
            <a:r>
              <a:rPr lang="en-US" sz="1800" dirty="0">
                <a:effectLst/>
              </a:rPr>
              <a:t>c</a:t>
            </a:r>
            <a:r>
              <a:rPr lang="en-US" sz="1800" spc="5" dirty="0">
                <a:effectLst/>
              </a:rPr>
              <a:t>on</a:t>
            </a:r>
            <a:r>
              <a:rPr lang="en-US" sz="1800" dirty="0">
                <a:effectLst/>
              </a:rPr>
              <a:t>tents</a:t>
            </a:r>
            <a:r>
              <a:rPr lang="en-US" sz="1800" spc="-40" dirty="0">
                <a:effectLst/>
              </a:rPr>
              <a:t> </a:t>
            </a:r>
            <a:r>
              <a:rPr lang="en-US" sz="1800" spc="5" dirty="0">
                <a:effectLst/>
              </a:rPr>
              <a:t>o</a:t>
            </a:r>
            <a:r>
              <a:rPr lang="en-US" sz="1800" dirty="0">
                <a:effectLst/>
              </a:rPr>
              <a:t>f</a:t>
            </a:r>
            <a:r>
              <a:rPr lang="en-US" sz="1800" spc="-15" dirty="0">
                <a:effectLst/>
              </a:rPr>
              <a:t> </a:t>
            </a:r>
            <a:r>
              <a:rPr lang="en-US" sz="1800" spc="5" dirty="0">
                <a:effectLst/>
              </a:rPr>
              <a:t>th</a:t>
            </a:r>
            <a:r>
              <a:rPr lang="en-US" sz="1800" dirty="0">
                <a:effectLst/>
              </a:rPr>
              <a:t>e</a:t>
            </a:r>
            <a:r>
              <a:rPr lang="en-US" sz="1800" spc="-20" dirty="0">
                <a:effectLst/>
              </a:rPr>
              <a:t> </a:t>
            </a:r>
            <a:r>
              <a:rPr lang="en-US" sz="1800" spc="5" dirty="0">
                <a:effectLst/>
              </a:rPr>
              <a:t>te</a:t>
            </a:r>
            <a:r>
              <a:rPr lang="en-US" sz="1800" spc="-5" dirty="0">
                <a:effectLst/>
              </a:rPr>
              <a:t>s</a:t>
            </a:r>
            <a:r>
              <a:rPr lang="en-US" sz="1800" dirty="0">
                <a:effectLst/>
              </a:rPr>
              <a:t>t</a:t>
            </a:r>
            <a:r>
              <a:rPr lang="en-US" sz="1800" spc="-10" dirty="0">
                <a:effectLst/>
              </a:rPr>
              <a:t> </a:t>
            </a:r>
            <a:r>
              <a:rPr lang="en-US" sz="1800" dirty="0">
                <a:effectLst/>
              </a:rPr>
              <a:t>or</a:t>
            </a:r>
            <a:r>
              <a:rPr lang="en-US" sz="1800" spc="-10" dirty="0">
                <a:effectLst/>
              </a:rPr>
              <a:t> </a:t>
            </a:r>
            <a:r>
              <a:rPr lang="en-US" sz="1800" spc="-5" dirty="0">
                <a:effectLst/>
              </a:rPr>
              <a:t>s</a:t>
            </a:r>
            <a:r>
              <a:rPr lang="en-US" sz="1800" spc="15" dirty="0">
                <a:effectLst/>
              </a:rPr>
              <a:t>t</a:t>
            </a:r>
            <a:r>
              <a:rPr lang="en-US" sz="1800" spc="5" dirty="0">
                <a:effectLst/>
              </a:rPr>
              <a:t>ud</a:t>
            </a:r>
            <a:r>
              <a:rPr lang="en-US" sz="1800" spc="-5" dirty="0">
                <a:effectLst/>
              </a:rPr>
              <a:t>e</a:t>
            </a:r>
            <a:r>
              <a:rPr lang="en-US" sz="1800" spc="5" dirty="0">
                <a:effectLst/>
              </a:rPr>
              <a:t>n</a:t>
            </a:r>
            <a:r>
              <a:rPr lang="en-US" sz="1800" dirty="0">
                <a:effectLst/>
              </a:rPr>
              <a:t>t</a:t>
            </a:r>
            <a:r>
              <a:rPr lang="en-US" sz="1800" spc="-25" dirty="0">
                <a:effectLst/>
              </a:rPr>
              <a:t> </a:t>
            </a:r>
            <a:r>
              <a:rPr lang="en-US" sz="1800" dirty="0">
                <a:effectLst/>
              </a:rPr>
              <a:t>r</a:t>
            </a:r>
            <a:r>
              <a:rPr lang="en-US" sz="1800" spc="-5" dirty="0">
                <a:effectLst/>
              </a:rPr>
              <a:t>es</a:t>
            </a:r>
            <a:r>
              <a:rPr lang="en-US" sz="1800" spc="5" dirty="0">
                <a:effectLst/>
              </a:rPr>
              <a:t>p</a:t>
            </a:r>
            <a:r>
              <a:rPr lang="en-US" sz="1800" dirty="0">
                <a:effectLst/>
              </a:rPr>
              <a:t>o</a:t>
            </a:r>
            <a:r>
              <a:rPr lang="en-US" sz="1800" spc="5" dirty="0">
                <a:effectLst/>
              </a:rPr>
              <a:t>n</a:t>
            </a:r>
            <a:r>
              <a:rPr lang="en-US" sz="1800" spc="-5" dirty="0">
                <a:effectLst/>
              </a:rPr>
              <a:t>s</a:t>
            </a:r>
            <a:r>
              <a:rPr lang="en-US" sz="1800" spc="5" dirty="0">
                <a:effectLst/>
              </a:rPr>
              <a:t>e</a:t>
            </a:r>
            <a:r>
              <a:rPr lang="en-US" sz="1800" spc="-5" dirty="0">
                <a:effectLst/>
              </a:rPr>
              <a:t>s</a:t>
            </a:r>
            <a:endParaRPr lang="en-US" sz="1800" dirty="0">
              <a:effectLst/>
            </a:endParaRPr>
          </a:p>
          <a:p>
            <a:pPr marL="114300" marR="0" lvl="0" indent="0">
              <a:spcBef>
                <a:spcPts val="0"/>
              </a:spcBef>
              <a:spcAft>
                <a:spcPts val="0"/>
              </a:spcAft>
              <a:buNone/>
              <a:tabLst>
                <a:tab pos="1041400" algn="l"/>
              </a:tabLst>
            </a:pPr>
            <a:r>
              <a:rPr lang="en-US" sz="1800" dirty="0">
                <a:effectLst/>
              </a:rPr>
              <a:t>Do</a:t>
            </a:r>
            <a:r>
              <a:rPr lang="en-US" sz="1800" spc="-5" dirty="0">
                <a:effectLst/>
              </a:rPr>
              <a:t> </a:t>
            </a:r>
            <a:r>
              <a:rPr lang="en-US" sz="1800" spc="5" dirty="0">
                <a:effectLst/>
              </a:rPr>
              <a:t>n</a:t>
            </a:r>
            <a:r>
              <a:rPr lang="en-US" sz="1800" dirty="0">
                <a:effectLst/>
              </a:rPr>
              <a:t>ot</a:t>
            </a:r>
            <a:r>
              <a:rPr lang="en-US" sz="1800" spc="-10" dirty="0">
                <a:effectLst/>
              </a:rPr>
              <a:t> </a:t>
            </a:r>
            <a:r>
              <a:rPr lang="en-US" sz="1800" spc="5" dirty="0">
                <a:effectLst/>
              </a:rPr>
              <a:t>dup</a:t>
            </a:r>
            <a:r>
              <a:rPr lang="en-US" sz="1800" dirty="0">
                <a:effectLst/>
              </a:rPr>
              <a:t>lica</a:t>
            </a:r>
            <a:r>
              <a:rPr lang="en-US" sz="1800" spc="5" dirty="0">
                <a:effectLst/>
              </a:rPr>
              <a:t>t</a:t>
            </a:r>
            <a:r>
              <a:rPr lang="en-US" sz="1800" dirty="0">
                <a:effectLst/>
              </a:rPr>
              <a:t>e</a:t>
            </a:r>
            <a:r>
              <a:rPr lang="en-US" sz="1800" spc="-45" dirty="0">
                <a:effectLst/>
              </a:rPr>
              <a:t> </a:t>
            </a:r>
            <a:r>
              <a:rPr lang="en-US" sz="1800" spc="5" dirty="0">
                <a:effectLst/>
              </a:rPr>
              <a:t>an</a:t>
            </a:r>
            <a:r>
              <a:rPr lang="en-US" sz="1800" dirty="0">
                <a:effectLst/>
              </a:rPr>
              <a:t>y</a:t>
            </a:r>
            <a:r>
              <a:rPr lang="en-US" sz="1800" spc="-10" dirty="0">
                <a:effectLst/>
              </a:rPr>
              <a:t> </a:t>
            </a:r>
            <a:r>
              <a:rPr lang="en-US" sz="1800" spc="5" dirty="0">
                <a:effectLst/>
              </a:rPr>
              <a:t>p</a:t>
            </a:r>
            <a:r>
              <a:rPr lang="en-US" sz="1800" dirty="0">
                <a:effectLst/>
              </a:rPr>
              <a:t>orti</a:t>
            </a:r>
            <a:r>
              <a:rPr lang="en-US" sz="1800" spc="-5" dirty="0">
                <a:effectLst/>
              </a:rPr>
              <a:t>o</a:t>
            </a:r>
            <a:r>
              <a:rPr lang="en-US" sz="1800" dirty="0">
                <a:effectLst/>
              </a:rPr>
              <a:t>n</a:t>
            </a:r>
            <a:r>
              <a:rPr lang="en-US" sz="1800" spc="-35" dirty="0">
                <a:effectLst/>
              </a:rPr>
              <a:t> </a:t>
            </a:r>
            <a:r>
              <a:rPr lang="en-US" sz="1800" dirty="0">
                <a:effectLst/>
              </a:rPr>
              <a:t>of</a:t>
            </a:r>
            <a:r>
              <a:rPr lang="en-US" sz="1800" spc="-15" dirty="0">
                <a:effectLst/>
              </a:rPr>
              <a:t> </a:t>
            </a:r>
            <a:r>
              <a:rPr lang="en-US" sz="1800" spc="5" dirty="0">
                <a:effectLst/>
              </a:rPr>
              <a:t>th</a:t>
            </a:r>
            <a:r>
              <a:rPr lang="en-US" sz="1800" dirty="0">
                <a:effectLst/>
              </a:rPr>
              <a:t>e</a:t>
            </a:r>
            <a:r>
              <a:rPr lang="en-US" sz="1800" spc="-20" dirty="0">
                <a:effectLst/>
              </a:rPr>
              <a:t> </a:t>
            </a:r>
            <a:r>
              <a:rPr lang="en-US" sz="1800" spc="5" dirty="0">
                <a:effectLst/>
              </a:rPr>
              <a:t>t</a:t>
            </a:r>
            <a:r>
              <a:rPr lang="en-US" sz="1800" spc="-5" dirty="0">
                <a:effectLst/>
              </a:rPr>
              <a:t>es</a:t>
            </a:r>
            <a:r>
              <a:rPr lang="en-US" sz="1800" dirty="0">
                <a:effectLst/>
              </a:rPr>
              <a:t>t </a:t>
            </a:r>
            <a:r>
              <a:rPr lang="en-US" sz="1800" spc="-5" dirty="0">
                <a:effectLst/>
              </a:rPr>
              <a:t>m</a:t>
            </a:r>
            <a:r>
              <a:rPr lang="en-US" sz="1800" dirty="0">
                <a:effectLst/>
              </a:rPr>
              <a:t>a</a:t>
            </a:r>
            <a:r>
              <a:rPr lang="en-US" sz="1800" spc="5" dirty="0">
                <a:effectLst/>
              </a:rPr>
              <a:t>t</a:t>
            </a:r>
            <a:r>
              <a:rPr lang="en-US" sz="1800" spc="-5" dirty="0">
                <a:effectLst/>
              </a:rPr>
              <a:t>e</a:t>
            </a:r>
            <a:r>
              <a:rPr lang="en-US" sz="1800" dirty="0">
                <a:effectLst/>
              </a:rPr>
              <a:t>ria</a:t>
            </a:r>
            <a:r>
              <a:rPr lang="en-US" sz="1800" spc="15" dirty="0">
                <a:effectLst/>
              </a:rPr>
              <a:t>l</a:t>
            </a:r>
            <a:r>
              <a:rPr lang="en-US" sz="1800" spc="20" dirty="0">
                <a:effectLst/>
              </a:rPr>
              <a:t>s</a:t>
            </a:r>
            <a:endParaRPr lang="en-US" sz="1800" dirty="0">
              <a:effectLst/>
            </a:endParaRPr>
          </a:p>
          <a:p>
            <a:pPr marL="114300" marR="0" lvl="0" indent="0">
              <a:spcBef>
                <a:spcPts val="0"/>
              </a:spcBef>
              <a:spcAft>
                <a:spcPts val="0"/>
              </a:spcAft>
              <a:buNone/>
              <a:tabLst>
                <a:tab pos="1041400" algn="l"/>
              </a:tabLst>
            </a:pPr>
            <a:r>
              <a:rPr lang="en-US" sz="1800" dirty="0">
                <a:effectLst/>
              </a:rPr>
              <a:t>Do not retain or discard </a:t>
            </a:r>
            <a:r>
              <a:rPr lang="en-US" sz="1800" dirty="0"/>
              <a:t>WIDA ACCESS published materials</a:t>
            </a:r>
            <a:endParaRPr lang="en-US" sz="1800" dirty="0">
              <a:effectLst/>
            </a:endParaRPr>
          </a:p>
          <a:p>
            <a:pPr marL="514350" marR="0" lvl="1" indent="0">
              <a:spcBef>
                <a:spcPts val="0"/>
              </a:spcBef>
              <a:spcAft>
                <a:spcPts val="0"/>
              </a:spcAft>
              <a:buNone/>
              <a:tabLst>
                <a:tab pos="1041400" algn="l"/>
              </a:tabLst>
            </a:pPr>
            <a:r>
              <a:rPr lang="en-US" sz="1800" b="1" dirty="0">
                <a:effectLst/>
              </a:rPr>
              <a:t>Kindergarten, Paper, Online 1</a:t>
            </a:r>
            <a:r>
              <a:rPr lang="en-US" sz="1800" b="1" dirty="0"/>
              <a:t>–</a:t>
            </a:r>
            <a:r>
              <a:rPr lang="en-US" sz="1800" b="1" dirty="0">
                <a:effectLst/>
              </a:rPr>
              <a:t>3, and Alternate Scripts are secure and must be returned</a:t>
            </a:r>
          </a:p>
          <a:p>
            <a:pPr marL="114300" marR="0" lvl="0" indent="0">
              <a:spcBef>
                <a:spcPts val="0"/>
              </a:spcBef>
              <a:spcAft>
                <a:spcPts val="0"/>
              </a:spcAft>
              <a:buNone/>
              <a:tabLst>
                <a:tab pos="1041400" algn="l"/>
              </a:tabLst>
            </a:pPr>
            <a:r>
              <a:rPr lang="en-US" sz="1800" dirty="0">
                <a:effectLst/>
              </a:rPr>
              <a:t>Account for all secure test materials at the end of the testing window</a:t>
            </a:r>
          </a:p>
          <a:p>
            <a:endParaRPr lang="en-US" sz="1100" dirty="0"/>
          </a:p>
          <a:p>
            <a:pPr marL="0" indent="0">
              <a:buNone/>
            </a:pPr>
            <a:r>
              <a:rPr lang="en-US" sz="1600" dirty="0">
                <a:effectLst/>
              </a:rPr>
              <a:t>Creation of an exhaustive list of actions to maintain th</a:t>
            </a:r>
            <a:r>
              <a:rPr lang="en-US" sz="1600" dirty="0"/>
              <a:t>e security of the assessment is not realistic. </a:t>
            </a:r>
            <a:r>
              <a:rPr lang="en-US" sz="1600" dirty="0">
                <a:effectLst/>
              </a:rPr>
              <a:t>Always refer to the general guidelines and expectations of assessment security for assessments in Colorado (and set forth by WIDA) when making decisions on best practices with assessment administration and materials.  </a:t>
            </a:r>
            <a:endParaRPr lang="en-US" sz="1600" dirty="0"/>
          </a:p>
        </p:txBody>
      </p:sp>
      <p:sp>
        <p:nvSpPr>
          <p:cNvPr id="13" name="Rectangle 12">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7214F5-318E-B3DB-5622-0BBA028987A6}"/>
              </a:ext>
            </a:extLst>
          </p:cNvPr>
          <p:cNvPicPr>
            <a:picLocks noChangeAspect="1"/>
          </p:cNvPicPr>
          <p:nvPr/>
        </p:nvPicPr>
        <p:blipFill>
          <a:blip r:embed="rId2"/>
          <a:stretch>
            <a:fillRect/>
          </a:stretch>
        </p:blipFill>
        <p:spPr>
          <a:xfrm>
            <a:off x="6192078" y="2134428"/>
            <a:ext cx="2589144" cy="2589144"/>
          </a:xfrm>
          <a:prstGeom prst="rect">
            <a:avLst/>
          </a:prstGeom>
        </p:spPr>
      </p:pic>
      <p:sp>
        <p:nvSpPr>
          <p:cNvPr id="4" name="Slide Number Placeholder 3">
            <a:extLst>
              <a:ext uri="{FF2B5EF4-FFF2-40B4-BE49-F238E27FC236}">
                <a16:creationId xmlns:a16="http://schemas.microsoft.com/office/drawing/2014/main" id="{CBB53527-3F8E-2F85-0209-2B5777F448B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38</a:t>
            </a:fld>
            <a:endParaRPr lang="en-US" sz="1200">
              <a:solidFill>
                <a:schemeClr val="tx1">
                  <a:tint val="75000"/>
                </a:schemeClr>
              </a:solidFill>
            </a:endParaRPr>
          </a:p>
        </p:txBody>
      </p:sp>
    </p:spTree>
    <p:extLst>
      <p:ext uri="{BB962C8B-B14F-4D97-AF65-F5344CB8AC3E}">
        <p14:creationId xmlns:p14="http://schemas.microsoft.com/office/powerpoint/2010/main" val="621432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7297" y="421413"/>
            <a:ext cx="5158247" cy="590603"/>
          </a:xfrm>
        </p:spPr>
        <p:txBody>
          <a:bodyPr>
            <a:noAutofit/>
          </a:bodyPr>
          <a:lstStyle/>
          <a:p>
            <a:r>
              <a:rPr lang="en-US" sz="2800" b="1" dirty="0"/>
              <a:t>Who can administer WIDA ACCESS</a:t>
            </a:r>
            <a:br>
              <a:rPr lang="en-US" sz="2800" dirty="0"/>
            </a:br>
            <a:endParaRPr lang="en-US" sz="2800" dirty="0"/>
          </a:p>
        </p:txBody>
      </p:sp>
      <p:sp>
        <p:nvSpPr>
          <p:cNvPr id="2" name="Content Placeholder 1"/>
          <p:cNvSpPr>
            <a:spLocks noGrp="1"/>
          </p:cNvSpPr>
          <p:nvPr>
            <p:ph idx="1"/>
          </p:nvPr>
        </p:nvSpPr>
        <p:spPr/>
        <p:txBody>
          <a:bodyPr/>
          <a:lstStyle/>
          <a:p>
            <a:pPr lvl="0"/>
            <a:r>
              <a:rPr lang="en-US" sz="2000" dirty="0"/>
              <a:t>TAs must be employed by the school or district. </a:t>
            </a:r>
          </a:p>
          <a:p>
            <a:pPr lvl="0"/>
            <a:r>
              <a:rPr lang="en-US" sz="2000" dirty="0"/>
              <a:t>Preferably, TAs will be: </a:t>
            </a:r>
          </a:p>
          <a:p>
            <a:pPr lvl="1"/>
            <a:r>
              <a:rPr lang="en-US" sz="1800" dirty="0"/>
              <a:t>licensed teachers, licensed administrators, instructional support para-professionals, substitute teachers who hold a teaching certificate, school psychologists, school social workers, school librarians, school counselors, or speech pathologists</a:t>
            </a:r>
          </a:p>
          <a:p>
            <a:pPr lvl="0"/>
            <a:r>
              <a:rPr lang="en-US" sz="2000" dirty="0"/>
              <a:t>School/district employees may administer assessments at the grade levels of their own children, but they may not administer the test to their own children or relatives, nor be in the testing environment during testing. </a:t>
            </a:r>
          </a:p>
          <a:p>
            <a:pPr lvl="0"/>
            <a:r>
              <a:rPr lang="en-US" sz="2000" dirty="0"/>
              <a:t>For Kindergarten ACCESS or Alternate ACCESS, the TA needs to be able to model clear standard pronunciation of the English phonemes that may impact student responses. </a:t>
            </a:r>
          </a:p>
          <a:p>
            <a:pPr lvl="0"/>
            <a:r>
              <a:rPr lang="en-US" sz="2000" dirty="0"/>
              <a:t>TAs administering the Alternate ACCESS must hold a State of Colorado educator license.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58808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29D2D-7A30-4032-E373-95F32F9644FF}"/>
              </a:ext>
            </a:extLst>
          </p:cNvPr>
          <p:cNvSpPr>
            <a:spLocks noGrp="1"/>
          </p:cNvSpPr>
          <p:nvPr>
            <p:ph sz="half" idx="1"/>
          </p:nvPr>
        </p:nvSpPr>
        <p:spPr/>
        <p:txBody>
          <a:bodyPr/>
          <a:lstStyle/>
          <a:p>
            <a:pPr>
              <a:buFont typeface="Wingdings" panose="05000000000000000000" pitchFamily="2" charset="2"/>
              <a:buChar char="q"/>
            </a:pPr>
            <a:r>
              <a:rPr lang="en-US" dirty="0"/>
              <a:t> About ACCESS</a:t>
            </a:r>
          </a:p>
          <a:p>
            <a:pPr>
              <a:buFont typeface="Wingdings" panose="05000000000000000000" pitchFamily="2" charset="2"/>
              <a:buChar char="q"/>
            </a:pPr>
            <a:r>
              <a:rPr lang="en-US" dirty="0"/>
              <a:t> Testing Requirements</a:t>
            </a:r>
          </a:p>
          <a:p>
            <a:pPr>
              <a:buFont typeface="Wingdings" panose="05000000000000000000" pitchFamily="2" charset="2"/>
              <a:buChar char="q"/>
            </a:pPr>
            <a:r>
              <a:rPr lang="en-US" dirty="0"/>
              <a:t> Dates</a:t>
            </a:r>
          </a:p>
          <a:p>
            <a:pPr>
              <a:buFont typeface="Wingdings" panose="05000000000000000000" pitchFamily="2" charset="2"/>
              <a:buChar char="q"/>
            </a:pPr>
            <a:r>
              <a:rPr lang="en-US" dirty="0"/>
              <a:t> What’s New</a:t>
            </a:r>
          </a:p>
          <a:p>
            <a:pPr>
              <a:buFont typeface="Wingdings" panose="05000000000000000000" pitchFamily="2" charset="2"/>
              <a:buChar char="q"/>
            </a:pPr>
            <a:r>
              <a:rPr lang="en-US" dirty="0"/>
              <a:t> Resource Documents               WIDA and DRC</a:t>
            </a:r>
          </a:p>
          <a:p>
            <a:pPr>
              <a:buFont typeface="Wingdings" panose="05000000000000000000" pitchFamily="2" charset="2"/>
              <a:buChar char="q"/>
            </a:pPr>
            <a:r>
              <a:rPr lang="en-US" sz="2400" dirty="0"/>
              <a:t>Resource Documents Colorado</a:t>
            </a:r>
          </a:p>
          <a:p>
            <a:pPr>
              <a:buFont typeface="Wingdings" panose="05000000000000000000" pitchFamily="2" charset="2"/>
              <a:buChar char="q"/>
            </a:pPr>
            <a:r>
              <a:rPr lang="en-US" sz="2400" dirty="0"/>
              <a:t> Accommodations</a:t>
            </a:r>
          </a:p>
          <a:p>
            <a:pPr marL="0" indent="0">
              <a:buNone/>
            </a:pPr>
            <a:endParaRPr lang="en-US" dirty="0"/>
          </a:p>
          <a:p>
            <a:endParaRPr lang="en-US" sz="2000" dirty="0"/>
          </a:p>
          <a:p>
            <a:endParaRPr lang="en-US" dirty="0"/>
          </a:p>
        </p:txBody>
      </p:sp>
      <p:sp>
        <p:nvSpPr>
          <p:cNvPr id="5" name="Content Placeholder 4">
            <a:extLst>
              <a:ext uri="{FF2B5EF4-FFF2-40B4-BE49-F238E27FC236}">
                <a16:creationId xmlns:a16="http://schemas.microsoft.com/office/drawing/2014/main" id="{CD441356-F039-DCD0-A367-53A4228B3866}"/>
              </a:ext>
            </a:extLst>
          </p:cNvPr>
          <p:cNvSpPr>
            <a:spLocks noGrp="1"/>
          </p:cNvSpPr>
          <p:nvPr>
            <p:ph sz="half" idx="2"/>
          </p:nvPr>
        </p:nvSpPr>
        <p:spPr/>
        <p:txBody>
          <a:bodyPr/>
          <a:lstStyle/>
          <a:p>
            <a:pPr>
              <a:buFont typeface="Wingdings" panose="05000000000000000000" pitchFamily="2" charset="2"/>
              <a:buChar char="q"/>
            </a:pPr>
            <a:r>
              <a:rPr lang="en-US" sz="2400" dirty="0"/>
              <a:t>Test Materials</a:t>
            </a:r>
          </a:p>
          <a:p>
            <a:pPr>
              <a:buFont typeface="Wingdings" panose="05000000000000000000" pitchFamily="2" charset="2"/>
              <a:buChar char="q"/>
            </a:pPr>
            <a:r>
              <a:rPr lang="en-US" dirty="0"/>
              <a:t>Break</a:t>
            </a:r>
            <a:endParaRPr lang="en-US" sz="2400" dirty="0"/>
          </a:p>
          <a:p>
            <a:pPr>
              <a:buFont typeface="Wingdings" panose="05000000000000000000" pitchFamily="2" charset="2"/>
              <a:buChar char="q"/>
            </a:pPr>
            <a:r>
              <a:rPr lang="en-US" sz="2400" dirty="0"/>
              <a:t> Test Environment</a:t>
            </a:r>
          </a:p>
          <a:p>
            <a:pPr>
              <a:buFont typeface="Wingdings" panose="05000000000000000000" pitchFamily="2" charset="2"/>
              <a:buChar char="q"/>
            </a:pPr>
            <a:r>
              <a:rPr lang="en-US" sz="2400" dirty="0"/>
              <a:t> WIDA Resources for Students and Educators</a:t>
            </a:r>
          </a:p>
          <a:p>
            <a:pPr>
              <a:buFont typeface="Wingdings" panose="05000000000000000000" pitchFamily="2" charset="2"/>
              <a:buChar char="q"/>
            </a:pPr>
            <a:r>
              <a:rPr lang="en-US" sz="2400" dirty="0"/>
              <a:t> Contacts</a:t>
            </a:r>
          </a:p>
          <a:p>
            <a:pPr>
              <a:buFont typeface="Wingdings" panose="05000000000000000000" pitchFamily="2" charset="2"/>
              <a:buChar char="q"/>
            </a:pPr>
            <a:r>
              <a:rPr lang="en-US" dirty="0"/>
              <a:t> Questions</a:t>
            </a:r>
            <a:endParaRPr lang="en-US" sz="2400" dirty="0"/>
          </a:p>
          <a:p>
            <a:pPr marL="0" indent="0">
              <a:buNone/>
            </a:pPr>
            <a:endParaRPr lang="en-US" sz="2400" dirty="0"/>
          </a:p>
        </p:txBody>
      </p:sp>
      <p:sp>
        <p:nvSpPr>
          <p:cNvPr id="2" name="Title 1">
            <a:extLst>
              <a:ext uri="{FF2B5EF4-FFF2-40B4-BE49-F238E27FC236}">
                <a16:creationId xmlns:a16="http://schemas.microsoft.com/office/drawing/2014/main" id="{D3E18088-58F6-0C5C-7299-AE08F2D207F0}"/>
              </a:ext>
            </a:extLst>
          </p:cNvPr>
          <p:cNvSpPr>
            <a:spLocks noGrp="1"/>
          </p:cNvSpPr>
          <p:nvPr>
            <p:ph type="title"/>
          </p:nvPr>
        </p:nvSpPr>
        <p:spPr>
          <a:xfrm>
            <a:off x="223071" y="233249"/>
            <a:ext cx="7654207" cy="756418"/>
          </a:xfrm>
        </p:spPr>
        <p:txBody>
          <a:bodyPr>
            <a:noAutofit/>
          </a:bodyPr>
          <a:lstStyle/>
          <a:p>
            <a:r>
              <a:rPr lang="en-US" sz="2800" b="1" dirty="0"/>
              <a:t>Agenda</a:t>
            </a:r>
            <a:br>
              <a:rPr lang="en-US" sz="2800" b="1" dirty="0"/>
            </a:br>
            <a:r>
              <a:rPr lang="en-US" sz="2800" b="1" dirty="0"/>
              <a:t>District level logistics for the ACCESS assessments</a:t>
            </a:r>
          </a:p>
        </p:txBody>
      </p:sp>
      <p:sp>
        <p:nvSpPr>
          <p:cNvPr id="4" name="Slide Number Placeholder 3">
            <a:extLst>
              <a:ext uri="{FF2B5EF4-FFF2-40B4-BE49-F238E27FC236}">
                <a16:creationId xmlns:a16="http://schemas.microsoft.com/office/drawing/2014/main" id="{6587B68A-DCA0-7299-5B13-D7BAB161738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532806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8811" y="333233"/>
            <a:ext cx="5158247" cy="590603"/>
          </a:xfrm>
        </p:spPr>
        <p:txBody>
          <a:bodyPr>
            <a:normAutofit/>
          </a:bodyPr>
          <a:lstStyle/>
          <a:p>
            <a:r>
              <a:rPr lang="en-US" sz="2800" b="1" dirty="0"/>
              <a:t>Training requirements</a:t>
            </a:r>
          </a:p>
        </p:txBody>
      </p:sp>
      <p:sp>
        <p:nvSpPr>
          <p:cNvPr id="5" name="Content Placeholder 4"/>
          <p:cNvSpPr>
            <a:spLocks noGrp="1"/>
          </p:cNvSpPr>
          <p:nvPr>
            <p:ph idx="1"/>
          </p:nvPr>
        </p:nvSpPr>
        <p:spPr>
          <a:xfrm>
            <a:off x="451821" y="1463039"/>
            <a:ext cx="8186570" cy="4952119"/>
          </a:xfrm>
        </p:spPr>
        <p:txBody>
          <a:bodyPr>
            <a:normAutofit fontScale="92500" lnSpcReduction="10000"/>
          </a:bodyPr>
          <a:lstStyle/>
          <a:p>
            <a:pPr lvl="0"/>
            <a:r>
              <a:rPr lang="en-US" sz="2200" dirty="0"/>
              <a:t>Test Administrators must: </a:t>
            </a:r>
          </a:p>
          <a:p>
            <a:pPr lvl="1"/>
            <a:r>
              <a:rPr lang="en-US" dirty="0"/>
              <a:t>Be trained annually </a:t>
            </a:r>
          </a:p>
          <a:p>
            <a:pPr lvl="1"/>
            <a:r>
              <a:rPr lang="en-US" dirty="0"/>
              <a:t>Complete the requirements of the district/school annual WIDA ACCESS training</a:t>
            </a:r>
          </a:p>
          <a:p>
            <a:pPr lvl="1"/>
            <a:r>
              <a:rPr lang="en-US" dirty="0"/>
              <a:t>Participate in WIDA’s online training modules</a:t>
            </a:r>
          </a:p>
          <a:p>
            <a:pPr lvl="2"/>
            <a:r>
              <a:rPr lang="en-US" dirty="0"/>
              <a:t>Independently pass the quiz(zes) that correspond(s) to the assessment being administered</a:t>
            </a:r>
          </a:p>
          <a:p>
            <a:pPr lvl="2"/>
            <a:r>
              <a:rPr lang="en-US" dirty="0"/>
              <a:t>October 1, 2023 – January 8, 2024</a:t>
            </a:r>
          </a:p>
          <a:p>
            <a:pPr lvl="1"/>
            <a:r>
              <a:rPr lang="en-US" dirty="0"/>
              <a:t>Read instructions in the TAM and familiarize themselves with test administration procedures prior to administering the test </a:t>
            </a:r>
          </a:p>
          <a:p>
            <a:pPr lvl="1"/>
            <a:r>
              <a:rPr lang="en-US" dirty="0"/>
              <a:t>Be trained on specific accommodations if administering assessments in which students are provided accommodations</a:t>
            </a:r>
          </a:p>
          <a:p>
            <a:pPr lvl="1"/>
            <a:r>
              <a:rPr lang="en-US" dirty="0"/>
              <a:t>Submit to their SAC a signed Security Agreement</a:t>
            </a:r>
          </a:p>
          <a:p>
            <a:r>
              <a:rPr lang="en-US" sz="2000" dirty="0"/>
              <a:t>Notes</a:t>
            </a:r>
          </a:p>
          <a:p>
            <a:pPr lvl="1"/>
            <a:r>
              <a:rPr lang="en-US" sz="1800" dirty="0"/>
              <a:t>DACs submit Paper Test administrator names with materials order </a:t>
            </a:r>
          </a:p>
          <a:p>
            <a:pPr lvl="1"/>
            <a:r>
              <a:rPr lang="en-US" sz="1800" dirty="0"/>
              <a:t>Student teachers may not serve as Test Administrators who are in charge of administering WIDA ACCESS. They may serve as proctors who assist the Test Administrators.</a:t>
            </a:r>
          </a:p>
          <a:p>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3847494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EEDD7-794D-4EA1-A4E0-F089CF44D849}"/>
              </a:ext>
            </a:extLst>
          </p:cNvPr>
          <p:cNvSpPr>
            <a:spLocks noGrp="1"/>
          </p:cNvSpPr>
          <p:nvPr>
            <p:ph type="title"/>
          </p:nvPr>
        </p:nvSpPr>
        <p:spPr>
          <a:xfrm>
            <a:off x="1251771" y="268948"/>
            <a:ext cx="5158247" cy="590603"/>
          </a:xfrm>
        </p:spPr>
        <p:txBody>
          <a:bodyPr>
            <a:noAutofit/>
          </a:bodyPr>
          <a:lstStyle/>
          <a:p>
            <a:r>
              <a:rPr lang="en-US" sz="2800" b="1" dirty="0"/>
              <a:t>Quizzes</a:t>
            </a:r>
          </a:p>
        </p:txBody>
      </p:sp>
      <p:sp>
        <p:nvSpPr>
          <p:cNvPr id="6" name="Content Placeholder 5">
            <a:extLst>
              <a:ext uri="{FF2B5EF4-FFF2-40B4-BE49-F238E27FC236}">
                <a16:creationId xmlns:a16="http://schemas.microsoft.com/office/drawing/2014/main" id="{E84DFFBD-24BB-48C1-A0EB-40C94B7C6F48}"/>
              </a:ext>
            </a:extLst>
          </p:cNvPr>
          <p:cNvSpPr>
            <a:spLocks noGrp="1"/>
          </p:cNvSpPr>
          <p:nvPr>
            <p:ph idx="1"/>
          </p:nvPr>
        </p:nvSpPr>
        <p:spPr>
          <a:xfrm>
            <a:off x="223071" y="1463040"/>
            <a:ext cx="2462979" cy="4640674"/>
          </a:xfrm>
        </p:spPr>
        <p:txBody>
          <a:bodyPr/>
          <a:lstStyle/>
          <a:p>
            <a:pPr marL="0" indent="0">
              <a:buNone/>
            </a:pPr>
            <a:r>
              <a:rPr lang="en-US" sz="2200" dirty="0"/>
              <a:t>Quizzes in the WIDA secure portal are available after completing the modules.  </a:t>
            </a:r>
          </a:p>
          <a:p>
            <a:pPr marL="0" indent="0">
              <a:buNone/>
            </a:pPr>
            <a:endParaRPr lang="en-US" sz="2200" dirty="0"/>
          </a:p>
          <a:p>
            <a:pPr marL="0" indent="0">
              <a:buNone/>
            </a:pPr>
            <a:r>
              <a:rPr lang="en-US" sz="2200" dirty="0"/>
              <a:t>DACs submit Paper Test administrator names with materials order. </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83657E9-B7CF-445F-AEC6-66FB37C386BB}"/>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41</a:t>
            </a:fld>
            <a:endParaRPr lang="en-US" dirty="0"/>
          </a:p>
        </p:txBody>
      </p:sp>
      <p:pic>
        <p:nvPicPr>
          <p:cNvPr id="13" name="Picture 12">
            <a:extLst>
              <a:ext uri="{FF2B5EF4-FFF2-40B4-BE49-F238E27FC236}">
                <a16:creationId xmlns:a16="http://schemas.microsoft.com/office/drawing/2014/main" id="{E430F928-2E15-219C-C557-06C4D4153567}"/>
              </a:ext>
            </a:extLst>
          </p:cNvPr>
          <p:cNvPicPr>
            <a:picLocks noChangeAspect="1"/>
          </p:cNvPicPr>
          <p:nvPr/>
        </p:nvPicPr>
        <p:blipFill>
          <a:blip r:embed="rId2"/>
          <a:stretch>
            <a:fillRect/>
          </a:stretch>
        </p:blipFill>
        <p:spPr>
          <a:xfrm>
            <a:off x="2686050" y="754286"/>
            <a:ext cx="6383898" cy="5952917"/>
          </a:xfrm>
          <a:prstGeom prst="rect">
            <a:avLst/>
          </a:prstGeom>
        </p:spPr>
      </p:pic>
    </p:spTree>
    <p:extLst>
      <p:ext uri="{BB962C8B-B14F-4D97-AF65-F5344CB8AC3E}">
        <p14:creationId xmlns:p14="http://schemas.microsoft.com/office/powerpoint/2010/main" val="2168514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6954BD-4CB3-4D80-A771-0C36ED8CAC2A}"/>
              </a:ext>
            </a:extLst>
          </p:cNvPr>
          <p:cNvSpPr>
            <a:spLocks noGrp="1"/>
          </p:cNvSpPr>
          <p:nvPr>
            <p:ph type="title"/>
          </p:nvPr>
        </p:nvSpPr>
        <p:spPr>
          <a:xfrm>
            <a:off x="223071" y="404766"/>
            <a:ext cx="6081865" cy="756418"/>
          </a:xfrm>
        </p:spPr>
        <p:txBody>
          <a:bodyPr vert="horz" lIns="91440" tIns="45720" rIns="91440" bIns="45720" rtlCol="0" anchor="ctr">
            <a:noAutofit/>
          </a:bodyPr>
          <a:lstStyle/>
          <a:p>
            <a:pPr algn="l"/>
            <a:r>
              <a:rPr lang="en-US" sz="2800" b="1" kern="1200" dirty="0">
                <a:solidFill>
                  <a:srgbClr val="FFFFFF"/>
                </a:solidFill>
                <a:latin typeface="Museo Slab 500" panose="02000000000000000000"/>
              </a:rPr>
              <a:t>Verification of District Training</a:t>
            </a:r>
            <a:br>
              <a:rPr lang="en-US" sz="2800" b="1" kern="1200" dirty="0">
                <a:solidFill>
                  <a:srgbClr val="FFFFFF"/>
                </a:solidFill>
                <a:latin typeface="Museo Slab 500" panose="02000000000000000000"/>
              </a:rPr>
            </a:br>
            <a:endParaRPr lang="en-US" sz="2800" b="1" kern="1200" dirty="0">
              <a:solidFill>
                <a:srgbClr val="FFFFFF"/>
              </a:solidFill>
              <a:latin typeface="Museo Slab 500" panose="02000000000000000000"/>
            </a:endParaRPr>
          </a:p>
        </p:txBody>
      </p:sp>
      <p:sp>
        <p:nvSpPr>
          <p:cNvPr id="5" name="Content Placeholder 4">
            <a:extLst>
              <a:ext uri="{FF2B5EF4-FFF2-40B4-BE49-F238E27FC236}">
                <a16:creationId xmlns:a16="http://schemas.microsoft.com/office/drawing/2014/main" id="{862848F9-CB6B-9FF7-554B-F1F5440D22E0}"/>
              </a:ext>
            </a:extLst>
          </p:cNvPr>
          <p:cNvSpPr>
            <a:spLocks noGrp="1"/>
          </p:cNvSpPr>
          <p:nvPr>
            <p:ph idx="1"/>
          </p:nvPr>
        </p:nvSpPr>
        <p:spPr>
          <a:xfrm>
            <a:off x="851721" y="1516356"/>
            <a:ext cx="7886700" cy="4640674"/>
          </a:xfrm>
        </p:spPr>
        <p:txBody>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Completed through DocuSign</a:t>
            </a:r>
          </a:p>
          <a:p>
            <a:r>
              <a:rPr lang="en-US" dirty="0">
                <a:latin typeface="Calibri" panose="020F0502020204030204" pitchFamily="34" charset="0"/>
                <a:ea typeface="Calibri" panose="020F0502020204030204" pitchFamily="34" charset="0"/>
                <a:cs typeface="Times New Roman" panose="02020603050405020304" pitchFamily="18" charset="0"/>
              </a:rPr>
              <a:t>Sent via email through DocuSign on 11/01/23</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Due 01/10/24</a:t>
            </a:r>
          </a:p>
          <a:p>
            <a:endParaRPr lang="en-US" dirty="0"/>
          </a:p>
        </p:txBody>
      </p:sp>
      <p:sp>
        <p:nvSpPr>
          <p:cNvPr id="3" name="Slide Number Placeholder 2">
            <a:extLst>
              <a:ext uri="{FF2B5EF4-FFF2-40B4-BE49-F238E27FC236}">
                <a16:creationId xmlns:a16="http://schemas.microsoft.com/office/drawing/2014/main" id="{9A77A64B-9B83-4C1B-A64F-D3DEA1C10338}"/>
              </a:ext>
            </a:extLst>
          </p:cNvPr>
          <p:cNvSpPr>
            <a:spLocks noGrp="1"/>
          </p:cNvSpPr>
          <p:nvPr>
            <p:ph type="sldNum" sz="quarter" idx="12"/>
          </p:nvPr>
        </p:nvSpPr>
        <p:spPr>
          <a:noFill/>
        </p:spPr>
        <p:txBody>
          <a:bodyPr vert="horz" lIns="91440" tIns="45720" rIns="91440" bIns="45720" rtlCol="0" anchor="ctr">
            <a:normAutofit/>
          </a:bodyPr>
          <a:lstStyle/>
          <a:p>
            <a:pPr>
              <a:spcAft>
                <a:spcPts val="600"/>
              </a:spcAft>
            </a:pPr>
            <a:fld id="{C479D5F6-EDCB-402A-AC08-4943A1820E8F}" type="slidenum">
              <a:rPr lang="en-US" sz="1200" smtClean="0">
                <a:solidFill>
                  <a:schemeClr val="tx1">
                    <a:tint val="75000"/>
                  </a:schemeClr>
                </a:solidFill>
              </a:rPr>
              <a:pPr>
                <a:spcAft>
                  <a:spcPts val="600"/>
                </a:spcAft>
              </a:pPr>
              <a:t>42</a:t>
            </a:fld>
            <a:endParaRPr lang="en-US" sz="1200" dirty="0">
              <a:solidFill>
                <a:schemeClr val="tx1">
                  <a:tint val="75000"/>
                </a:schemeClr>
              </a:solidFill>
            </a:endParaRPr>
          </a:p>
        </p:txBody>
      </p:sp>
      <p:pic>
        <p:nvPicPr>
          <p:cNvPr id="4" name="Picture 3">
            <a:extLst>
              <a:ext uri="{FF2B5EF4-FFF2-40B4-BE49-F238E27FC236}">
                <a16:creationId xmlns:a16="http://schemas.microsoft.com/office/drawing/2014/main" id="{95924E47-DBEF-A6CE-CBE4-0DDBB9C41428}"/>
              </a:ext>
            </a:extLst>
          </p:cNvPr>
          <p:cNvPicPr>
            <a:picLocks noChangeAspect="1"/>
          </p:cNvPicPr>
          <p:nvPr/>
        </p:nvPicPr>
        <p:blipFill>
          <a:blip r:embed="rId2"/>
          <a:stretch>
            <a:fillRect/>
          </a:stretch>
        </p:blipFill>
        <p:spPr>
          <a:xfrm>
            <a:off x="956319" y="3102105"/>
            <a:ext cx="1586592" cy="888491"/>
          </a:xfrm>
          <a:prstGeom prst="rect">
            <a:avLst/>
          </a:prstGeom>
        </p:spPr>
      </p:pic>
      <p:pic>
        <p:nvPicPr>
          <p:cNvPr id="7" name="Picture 6">
            <a:extLst>
              <a:ext uri="{FF2B5EF4-FFF2-40B4-BE49-F238E27FC236}">
                <a16:creationId xmlns:a16="http://schemas.microsoft.com/office/drawing/2014/main" id="{83A699C3-1BD2-FC29-9897-943289910FB7}"/>
              </a:ext>
            </a:extLst>
          </p:cNvPr>
          <p:cNvPicPr>
            <a:picLocks noChangeAspect="1"/>
          </p:cNvPicPr>
          <p:nvPr/>
        </p:nvPicPr>
        <p:blipFill>
          <a:blip r:embed="rId3"/>
          <a:stretch>
            <a:fillRect/>
          </a:stretch>
        </p:blipFill>
        <p:spPr>
          <a:xfrm>
            <a:off x="2982644" y="2486931"/>
            <a:ext cx="5557285" cy="3940086"/>
          </a:xfrm>
          <a:prstGeom prst="rect">
            <a:avLst/>
          </a:prstGeom>
        </p:spPr>
      </p:pic>
    </p:spTree>
    <p:extLst>
      <p:ext uri="{BB962C8B-B14F-4D97-AF65-F5344CB8AC3E}">
        <p14:creationId xmlns:p14="http://schemas.microsoft.com/office/powerpoint/2010/main" val="462101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A3B7FE-A31B-4C74-961E-1F81D4189A76}"/>
              </a:ext>
            </a:extLst>
          </p:cNvPr>
          <p:cNvSpPr>
            <a:spLocks noGrp="1"/>
          </p:cNvSpPr>
          <p:nvPr>
            <p:ph type="ctrTitle"/>
          </p:nvPr>
        </p:nvSpPr>
        <p:spPr/>
        <p:txBody>
          <a:bodyPr>
            <a:normAutofit/>
          </a:bodyPr>
          <a:lstStyle/>
          <a:p>
            <a:r>
              <a:rPr lang="en-US" sz="6000" dirty="0"/>
              <a:t>Accommodations</a:t>
            </a:r>
            <a:br>
              <a:rPr lang="en-US" sz="6000" dirty="0"/>
            </a:br>
            <a:r>
              <a:rPr lang="en-US" sz="6000" dirty="0"/>
              <a:t>IEP or 504 plan</a:t>
            </a:r>
          </a:p>
        </p:txBody>
      </p:sp>
      <p:sp>
        <p:nvSpPr>
          <p:cNvPr id="4" name="Slide Number Placeholder 3">
            <a:extLst>
              <a:ext uri="{FF2B5EF4-FFF2-40B4-BE49-F238E27FC236}">
                <a16:creationId xmlns:a16="http://schemas.microsoft.com/office/drawing/2014/main" id="{EB9C0E60-66E4-4ADD-8747-0D7F6D2A6A2B}"/>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670572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771" y="351062"/>
            <a:ext cx="5158247" cy="590603"/>
          </a:xfrm>
        </p:spPr>
        <p:txBody>
          <a:bodyPr/>
          <a:lstStyle/>
          <a:p>
            <a:r>
              <a:rPr lang="en-US" b="1" dirty="0"/>
              <a:t>Accommodations </a:t>
            </a:r>
          </a:p>
        </p:txBody>
      </p:sp>
      <p:sp>
        <p:nvSpPr>
          <p:cNvPr id="2" name="Content Placeholder 1"/>
          <p:cNvSpPr>
            <a:spLocks noGrp="1"/>
          </p:cNvSpPr>
          <p:nvPr>
            <p:ph idx="1"/>
          </p:nvPr>
        </p:nvSpPr>
        <p:spPr/>
        <p:txBody>
          <a:bodyPr/>
          <a:lstStyle/>
          <a:p>
            <a:r>
              <a:rPr lang="en-US" dirty="0"/>
              <a:t>Monitor accommodation assignment so that only students with an IEP or 504 are provided accommodations on an English language proficiency assessment </a:t>
            </a:r>
          </a:p>
          <a:p>
            <a:r>
              <a:rPr lang="en-US" dirty="0"/>
              <a:t>Paper 1</a:t>
            </a:r>
            <a:r>
              <a:rPr lang="en-US" sz="2400" b="1" dirty="0"/>
              <a:t>–</a:t>
            </a:r>
            <a:r>
              <a:rPr lang="en-US" dirty="0"/>
              <a:t>12 requires an IEP or 504</a:t>
            </a:r>
          </a:p>
        </p:txBody>
      </p:sp>
      <p:pic>
        <p:nvPicPr>
          <p:cNvPr id="3074" name="Picture 2" descr="Image result for IEP and 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12" y="3331938"/>
            <a:ext cx="2771775"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3193498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071" y="333658"/>
            <a:ext cx="6081865" cy="499771"/>
          </a:xfrm>
        </p:spPr>
        <p:txBody>
          <a:bodyPr>
            <a:normAutofit/>
          </a:bodyPr>
          <a:lstStyle/>
          <a:p>
            <a:r>
              <a:rPr lang="en-US" altLang="en-US" sz="2800" b="1" dirty="0"/>
              <a:t>Accessibility and Accommodations</a:t>
            </a:r>
            <a:endParaRPr lang="en-US" sz="2800" b="1" dirty="0"/>
          </a:p>
        </p:txBody>
      </p:sp>
      <p:sp>
        <p:nvSpPr>
          <p:cNvPr id="3" name="Content Placeholder 2"/>
          <p:cNvSpPr>
            <a:spLocks noGrp="1"/>
          </p:cNvSpPr>
          <p:nvPr>
            <p:ph idx="1"/>
          </p:nvPr>
        </p:nvSpPr>
        <p:spPr>
          <a:xfrm>
            <a:off x="99984" y="1463040"/>
            <a:ext cx="2401960" cy="4640674"/>
          </a:xfrm>
          <a:prstGeom prst="rect">
            <a:avLst/>
          </a:prstGeom>
        </p:spPr>
        <p:txBody>
          <a:bodyPr/>
          <a:lstStyle/>
          <a:p>
            <a:r>
              <a:rPr lang="en-US" sz="1800" dirty="0">
                <a:hlinkClick r:id="rId2"/>
              </a:rPr>
              <a:t>Colorado Accommodations Crosswalk</a:t>
            </a:r>
            <a:endParaRPr lang="en-US" sz="1800" dirty="0"/>
          </a:p>
          <a:p>
            <a:r>
              <a:rPr lang="en-US" sz="1800" dirty="0">
                <a:hlinkClick r:id="rId3"/>
              </a:rPr>
              <a:t>CDE Accommodations Training webpage</a:t>
            </a:r>
            <a:endParaRPr lang="en-US" sz="1800" dirty="0"/>
          </a:p>
          <a:p>
            <a:r>
              <a:rPr lang="en-US" sz="1800" dirty="0">
                <a:hlinkClick r:id="rId4"/>
              </a:rPr>
              <a:t>WIDA Accessibility and Accommodations Manual</a:t>
            </a:r>
            <a:endParaRPr lang="en-US" sz="1800"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45</a:t>
            </a:fld>
            <a:endParaRPr lang="en-US" dirty="0"/>
          </a:p>
        </p:txBody>
      </p:sp>
      <p:pic>
        <p:nvPicPr>
          <p:cNvPr id="9" name="Picture 8">
            <a:extLst>
              <a:ext uri="{FF2B5EF4-FFF2-40B4-BE49-F238E27FC236}">
                <a16:creationId xmlns:a16="http://schemas.microsoft.com/office/drawing/2014/main" id="{31A2A094-614E-8D2F-C093-7C633B2E74E0}"/>
              </a:ext>
            </a:extLst>
          </p:cNvPr>
          <p:cNvPicPr>
            <a:picLocks noChangeAspect="1"/>
          </p:cNvPicPr>
          <p:nvPr/>
        </p:nvPicPr>
        <p:blipFill>
          <a:blip r:embed="rId5"/>
          <a:stretch>
            <a:fillRect/>
          </a:stretch>
        </p:blipFill>
        <p:spPr>
          <a:xfrm>
            <a:off x="2501944" y="995081"/>
            <a:ext cx="6642056" cy="5797061"/>
          </a:xfrm>
          <a:prstGeom prst="rect">
            <a:avLst/>
          </a:prstGeom>
        </p:spPr>
      </p:pic>
    </p:spTree>
    <p:extLst>
      <p:ext uri="{BB962C8B-B14F-4D97-AF65-F5344CB8AC3E}">
        <p14:creationId xmlns:p14="http://schemas.microsoft.com/office/powerpoint/2010/main" val="13013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078C-EB50-EEDE-9130-96631DF81313}"/>
              </a:ext>
            </a:extLst>
          </p:cNvPr>
          <p:cNvSpPr>
            <a:spLocks noGrp="1"/>
          </p:cNvSpPr>
          <p:nvPr>
            <p:ph type="title"/>
          </p:nvPr>
        </p:nvSpPr>
        <p:spPr>
          <a:xfrm>
            <a:off x="1251771" y="303370"/>
            <a:ext cx="5158247" cy="590603"/>
          </a:xfrm>
        </p:spPr>
        <p:txBody>
          <a:bodyPr>
            <a:noAutofit/>
          </a:bodyPr>
          <a:lstStyle/>
          <a:p>
            <a:r>
              <a:rPr lang="en-US" sz="2800" b="1" dirty="0"/>
              <a:t>Accommodations </a:t>
            </a:r>
            <a:br>
              <a:rPr lang="en-US" sz="2800" b="1" dirty="0"/>
            </a:br>
            <a:r>
              <a:rPr lang="en-US" sz="2800" b="1" dirty="0"/>
              <a:t>Frequently Asked Questions</a:t>
            </a:r>
          </a:p>
        </p:txBody>
      </p:sp>
      <p:sp>
        <p:nvSpPr>
          <p:cNvPr id="3" name="Content Placeholder 2">
            <a:extLst>
              <a:ext uri="{FF2B5EF4-FFF2-40B4-BE49-F238E27FC236}">
                <a16:creationId xmlns:a16="http://schemas.microsoft.com/office/drawing/2014/main" id="{4395BFDE-5F46-74D6-1BB1-923A63F38615}"/>
              </a:ext>
            </a:extLst>
          </p:cNvPr>
          <p:cNvSpPr>
            <a:spLocks noGrp="1"/>
          </p:cNvSpPr>
          <p:nvPr>
            <p:ph idx="1"/>
          </p:nvPr>
        </p:nvSpPr>
        <p:spPr/>
        <p:txBody>
          <a:bodyPr/>
          <a:lstStyle/>
          <a:p>
            <a:pPr marL="0" indent="0">
              <a:buNone/>
            </a:pPr>
            <a:r>
              <a:rPr lang="en-US" b="0" i="0" u="none" strike="noStrike" dirty="0">
                <a:solidFill>
                  <a:srgbClr val="000000"/>
                </a:solidFill>
                <a:effectLst/>
                <a:latin typeface="Calibri" panose="020F0502020204030204" pitchFamily="34" charset="0"/>
              </a:rPr>
              <a:t>Manual </a:t>
            </a:r>
            <a:r>
              <a:rPr lang="en-US" dirty="0">
                <a:solidFill>
                  <a:srgbClr val="000000"/>
                </a:solidFill>
                <a:latin typeface="Calibri" panose="020F0502020204030204" pitchFamily="34" charset="0"/>
              </a:rPr>
              <a:t>C</a:t>
            </a:r>
            <a:r>
              <a:rPr lang="en-US" b="0" i="0" u="none" strike="noStrike" dirty="0">
                <a:solidFill>
                  <a:srgbClr val="000000"/>
                </a:solidFill>
                <a:effectLst/>
                <a:latin typeface="Calibri" panose="020F0502020204030204" pitchFamily="34" charset="0"/>
              </a:rPr>
              <a:t>ontrol of item audio</a:t>
            </a:r>
          </a:p>
          <a:p>
            <a:pPr lvl="1"/>
            <a:r>
              <a:rPr lang="en-US" b="0" i="0" u="none" strike="noStrike" dirty="0">
                <a:solidFill>
                  <a:srgbClr val="000000"/>
                </a:solidFill>
                <a:effectLst/>
                <a:latin typeface="Calibri" panose="020F0502020204030204" pitchFamily="34" charset="0"/>
              </a:rPr>
              <a:t>When Manual </a:t>
            </a:r>
            <a:r>
              <a:rPr lang="en-US" dirty="0">
                <a:solidFill>
                  <a:srgbClr val="000000"/>
                </a:solidFill>
                <a:latin typeface="Calibri" panose="020F0502020204030204" pitchFamily="34" charset="0"/>
              </a:rPr>
              <a:t>C</a:t>
            </a:r>
            <a:r>
              <a:rPr lang="en-US" b="0" i="0" u="none" strike="noStrike" dirty="0">
                <a:solidFill>
                  <a:srgbClr val="000000"/>
                </a:solidFill>
                <a:effectLst/>
                <a:latin typeface="Calibri" panose="020F0502020204030204" pitchFamily="34" charset="0"/>
              </a:rPr>
              <a:t>ontrol of item audio is indicated in WIDA AMS it activates for all domains</a:t>
            </a:r>
          </a:p>
          <a:p>
            <a:pPr lvl="2"/>
            <a:r>
              <a:rPr lang="en-US" sz="2000" dirty="0">
                <a:solidFill>
                  <a:srgbClr val="000000"/>
                </a:solidFill>
                <a:latin typeface="Calibri" panose="020F0502020204030204" pitchFamily="34" charset="0"/>
              </a:rPr>
              <a:t>The Colorado crosswalk indicates that it is an accommodation for Listening</a:t>
            </a:r>
          </a:p>
          <a:p>
            <a:pPr marL="0" indent="0">
              <a:buNone/>
            </a:pPr>
            <a:r>
              <a:rPr lang="en-US" dirty="0">
                <a:solidFill>
                  <a:srgbClr val="000000"/>
                </a:solidFill>
                <a:latin typeface="Calibri" panose="020F0502020204030204" pitchFamily="34" charset="0"/>
              </a:rPr>
              <a:t>In-person human reader (w/repeat if indicated by the IEP)</a:t>
            </a:r>
          </a:p>
          <a:p>
            <a:pPr lvl="1"/>
            <a:r>
              <a:rPr lang="en-US" dirty="0">
                <a:solidFill>
                  <a:srgbClr val="000000"/>
                </a:solidFill>
                <a:latin typeface="Calibri" panose="020F0502020204030204" pitchFamily="34" charset="0"/>
              </a:rPr>
              <a:t>In Colorado, this accommodation is only allowed for paper testing. This accommodation requires a script that is ordered through DRC Customer Service. </a:t>
            </a:r>
          </a:p>
          <a:p>
            <a:pPr lvl="1"/>
            <a:r>
              <a:rPr lang="en-US" dirty="0">
                <a:solidFill>
                  <a:srgbClr val="000000"/>
                </a:solidFill>
                <a:latin typeface="Calibri" panose="020F0502020204030204" pitchFamily="34" charset="0"/>
              </a:rPr>
              <a:t>This accommodation is appropriate when a student cannot access a audio from a computer or CD requires that the student looks at a speaker’s face/lips. </a:t>
            </a:r>
          </a:p>
          <a:p>
            <a:endParaRPr lang="en-US"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55FB7935-33CC-18E5-EC02-37CB3D255844}"/>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099010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771" y="324635"/>
            <a:ext cx="5072416" cy="590603"/>
          </a:xfrm>
        </p:spPr>
        <p:txBody>
          <a:bodyPr>
            <a:normAutofit/>
          </a:bodyPr>
          <a:lstStyle/>
          <a:p>
            <a:r>
              <a:rPr lang="en-US" sz="2800" b="1" dirty="0"/>
              <a:t>Online accommodations</a:t>
            </a:r>
          </a:p>
        </p:txBody>
      </p:sp>
      <p:sp>
        <p:nvSpPr>
          <p:cNvPr id="2" name="Content Placeholder 1"/>
          <p:cNvSpPr>
            <a:spLocks noGrp="1"/>
          </p:cNvSpPr>
          <p:nvPr>
            <p:ph idx="1"/>
          </p:nvPr>
        </p:nvSpPr>
        <p:spPr/>
        <p:txBody>
          <a:bodyPr/>
          <a:lstStyle/>
          <a:p>
            <a:r>
              <a:rPr lang="en-US" sz="2800" dirty="0"/>
              <a:t>Accommodations that must be pre-assigned via WIDA AMS</a:t>
            </a:r>
          </a:p>
          <a:p>
            <a:pPr lvl="1"/>
            <a:r>
              <a:rPr lang="en-US" sz="2400" dirty="0"/>
              <a:t>Manual Control of Item Audio</a:t>
            </a:r>
          </a:p>
          <a:p>
            <a:pPr lvl="1"/>
            <a:r>
              <a:rPr lang="en-US" sz="2400" dirty="0"/>
              <a:t>Repeat Item Audio</a:t>
            </a:r>
          </a:p>
          <a:p>
            <a:pPr lvl="1"/>
            <a:r>
              <a:rPr lang="en-US" sz="2400" dirty="0"/>
              <a:t>Extended Speaking Response Time</a:t>
            </a:r>
          </a:p>
          <a:p>
            <a:endParaRPr lang="en-US" sz="2000" dirty="0"/>
          </a:p>
          <a:p>
            <a:r>
              <a:rPr lang="en-US" sz="2000" dirty="0"/>
              <a:t>Do not broadly assign extended speaking time to all IEP/504 students who have extended time – be intentional about assigning this accommodation to students who need extended time specifically for speech issues.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864446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2CEE-BE0C-4DCE-BC1A-E5B5DC9CFEE4}"/>
              </a:ext>
            </a:extLst>
          </p:cNvPr>
          <p:cNvSpPr>
            <a:spLocks noGrp="1"/>
          </p:cNvSpPr>
          <p:nvPr>
            <p:ph type="title"/>
          </p:nvPr>
        </p:nvSpPr>
        <p:spPr>
          <a:xfrm>
            <a:off x="1251771" y="268566"/>
            <a:ext cx="6858770" cy="774263"/>
          </a:xfrm>
        </p:spPr>
        <p:txBody>
          <a:bodyPr>
            <a:noAutofit/>
          </a:bodyPr>
          <a:lstStyle/>
          <a:p>
            <a:r>
              <a:rPr lang="en-US" sz="2800" b="1" dirty="0"/>
              <a:t>Accommodations </a:t>
            </a:r>
            <a:br>
              <a:rPr lang="en-US" sz="2800" b="1" dirty="0"/>
            </a:br>
            <a:r>
              <a:rPr lang="en-US" sz="2800" b="1" dirty="0"/>
              <a:t>Unique Accommodation Request (UAR)</a:t>
            </a:r>
          </a:p>
        </p:txBody>
      </p:sp>
      <p:sp>
        <p:nvSpPr>
          <p:cNvPr id="3" name="Content Placeholder 2">
            <a:extLst>
              <a:ext uri="{FF2B5EF4-FFF2-40B4-BE49-F238E27FC236}">
                <a16:creationId xmlns:a16="http://schemas.microsoft.com/office/drawing/2014/main" id="{7685F675-FB6E-43E6-B170-41648B73FEAA}"/>
              </a:ext>
            </a:extLst>
          </p:cNvPr>
          <p:cNvSpPr>
            <a:spLocks noGrp="1"/>
          </p:cNvSpPr>
          <p:nvPr>
            <p:ph idx="1"/>
          </p:nvPr>
        </p:nvSpPr>
        <p:spPr/>
        <p:txBody>
          <a:bodyPr>
            <a:normAutofit/>
          </a:bodyPr>
          <a:lstStyle/>
          <a:p>
            <a:r>
              <a:rPr lang="en-US" sz="2800" dirty="0">
                <a:effectLst/>
                <a:latin typeface="Calibri" panose="020F0502020204030204" pitchFamily="34" charset="0"/>
                <a:ea typeface="Times New Roman" panose="02020603050405020304" pitchFamily="18" charset="0"/>
              </a:rPr>
              <a:t>Only one Unique Accommodation applies to ACCESS for ELLs. </a:t>
            </a:r>
            <a:endParaRPr lang="en-US" sz="2800" dirty="0">
              <a:latin typeface="Calibri" panose="020F0502020204030204" pitchFamily="34" charset="0"/>
              <a:ea typeface="Times New Roman" panose="02020603050405020304" pitchFamily="18" charset="0"/>
            </a:endParaRPr>
          </a:p>
          <a:p>
            <a:pPr lvl="1"/>
            <a:r>
              <a:rPr lang="en-US" sz="2400" dirty="0">
                <a:effectLst/>
                <a:latin typeface="Calibri" panose="020F0502020204030204" pitchFamily="34" charset="0"/>
                <a:ea typeface="Times New Roman" panose="02020603050405020304" pitchFamily="18" charset="0"/>
              </a:rPr>
              <a:t>Scribe (which includes Speech-to-Text) for the Writing Domain </a:t>
            </a:r>
          </a:p>
          <a:p>
            <a:pPr lvl="2"/>
            <a:r>
              <a:rPr lang="en-US" sz="2000" dirty="0">
                <a:effectLst/>
                <a:latin typeface="Calibri" panose="020F0502020204030204" pitchFamily="34" charset="0"/>
                <a:ea typeface="Times New Roman" panose="02020603050405020304" pitchFamily="18" charset="0"/>
              </a:rPr>
              <a:t>UAR for ACCESS is due December 1</a:t>
            </a:r>
            <a:r>
              <a:rPr lang="en-US" sz="2000" baseline="30000" dirty="0">
                <a:effectLst/>
                <a:latin typeface="Calibri" panose="020F0502020204030204" pitchFamily="34" charset="0"/>
                <a:ea typeface="Times New Roman" panose="02020603050405020304" pitchFamily="18" charset="0"/>
              </a:rPr>
              <a:t>st</a:t>
            </a:r>
            <a:endParaRPr lang="en-US" sz="2000" dirty="0">
              <a:effectLst/>
              <a:latin typeface="Times New Roman" panose="02020603050405020304" pitchFamily="18" charset="0"/>
              <a:ea typeface="Times New Roman" panose="02020603050405020304" pitchFamily="18" charset="0"/>
            </a:endParaRPr>
          </a:p>
          <a:p>
            <a:endParaRPr lang="en-US" dirty="0"/>
          </a:p>
          <a:p>
            <a:pPr algn="l">
              <a:buFont typeface="Arial" panose="020B0604020202020204" pitchFamily="34" charset="0"/>
              <a:buChar char="•"/>
            </a:pPr>
            <a:r>
              <a:rPr lang="en-US" b="0" i="0" dirty="0">
                <a:solidFill>
                  <a:srgbClr val="333333"/>
                </a:solidFill>
                <a:effectLst/>
                <a:latin typeface="SourceSansProRegular"/>
              </a:rPr>
              <a:t>ACCESS for ELLs</a:t>
            </a:r>
          </a:p>
          <a:p>
            <a:pPr marL="742950" lvl="1" indent="-285750" algn="l">
              <a:buFont typeface="Arial" panose="020B0604020202020204" pitchFamily="34" charset="0"/>
              <a:buChar char="•"/>
            </a:pPr>
            <a:r>
              <a:rPr lang="en-US" b="0" i="0" dirty="0">
                <a:solidFill>
                  <a:srgbClr val="333333"/>
                </a:solidFill>
                <a:effectLst/>
                <a:latin typeface="SourceSansProRegular"/>
              </a:rPr>
              <a:t>Scribe for Writing Domain</a:t>
            </a:r>
          </a:p>
          <a:p>
            <a:pPr marL="1143000" lvl="2" indent="-228600" algn="l">
              <a:buFont typeface="Arial" panose="020B0604020202020204" pitchFamily="34" charset="0"/>
              <a:buChar char="•"/>
            </a:pPr>
            <a:r>
              <a:rPr lang="en-US" b="0" i="0" u="sng" dirty="0">
                <a:solidFill>
                  <a:srgbClr val="403F3B"/>
                </a:solidFill>
                <a:effectLst/>
                <a:latin typeface="SourceSansProRegular"/>
                <a:hlinkClick r:id="rId2"/>
              </a:rPr>
              <a:t>Guidance</a:t>
            </a:r>
            <a:endParaRPr lang="en-US" b="0" i="0" dirty="0">
              <a:solidFill>
                <a:srgbClr val="333333"/>
              </a:solidFill>
              <a:effectLst/>
              <a:latin typeface="SourceSansProRegular"/>
            </a:endParaRPr>
          </a:p>
          <a:p>
            <a:pPr marL="1143000" lvl="2" indent="-228600" algn="l">
              <a:buFont typeface="Arial" panose="020B0604020202020204" pitchFamily="34" charset="0"/>
              <a:buChar char="•"/>
            </a:pPr>
            <a:r>
              <a:rPr lang="en-US" b="0" i="0" u="sng" dirty="0">
                <a:solidFill>
                  <a:srgbClr val="403F3B"/>
                </a:solidFill>
                <a:effectLst/>
                <a:latin typeface="SourceSansProRegular"/>
                <a:hlinkClick r:id="rId3"/>
              </a:rPr>
              <a:t>Form</a:t>
            </a:r>
            <a:r>
              <a:rPr lang="en-US" b="0" i="0" dirty="0">
                <a:solidFill>
                  <a:srgbClr val="333333"/>
                </a:solidFill>
                <a:effectLst/>
                <a:latin typeface="SourceSansProRegular"/>
              </a:rPr>
              <a:t>*</a:t>
            </a:r>
          </a:p>
          <a:p>
            <a:pPr marL="1143000" lvl="2" indent="-228600" algn="l">
              <a:buFont typeface="Arial" panose="020B0604020202020204" pitchFamily="34" charset="0"/>
              <a:buChar char="•"/>
            </a:pPr>
            <a:endParaRPr lang="en-US" dirty="0">
              <a:solidFill>
                <a:srgbClr val="333333"/>
              </a:solidFill>
              <a:latin typeface="SourceSansProRegular"/>
            </a:endParaRPr>
          </a:p>
          <a:p>
            <a:pPr marL="0" indent="0">
              <a:buNone/>
            </a:pPr>
            <a:r>
              <a:rPr lang="en-US" sz="1300" b="0" i="0" dirty="0">
                <a:solidFill>
                  <a:srgbClr val="333333"/>
                </a:solidFill>
                <a:effectLst/>
                <a:latin typeface="SourceSansProRegular"/>
              </a:rPr>
              <a:t>*Do not email completed UAR forms, supporting data, and spreadsheets to CDE. DACs send UAR files to CDE through Syncplicity. Notify </a:t>
            </a:r>
            <a:r>
              <a:rPr lang="en-US" sz="1300" b="0" i="0" u="sng" dirty="0">
                <a:solidFill>
                  <a:srgbClr val="403F3B"/>
                </a:solidFill>
                <a:effectLst/>
                <a:latin typeface="SourceSansProRegular"/>
                <a:hlinkClick r:id="rId4"/>
              </a:rPr>
              <a:t>sachdeva_a@cde.state.co.us</a:t>
            </a:r>
            <a:r>
              <a:rPr lang="en-US" sz="1300" b="0" i="0" dirty="0">
                <a:solidFill>
                  <a:srgbClr val="333333"/>
                </a:solidFill>
                <a:effectLst/>
                <a:latin typeface="SourceSansProRegular"/>
              </a:rPr>
              <a:t> when all ACCESS UAR files are posted for review.</a:t>
            </a:r>
          </a:p>
        </p:txBody>
      </p:sp>
      <p:sp>
        <p:nvSpPr>
          <p:cNvPr id="4" name="Slide Number Placeholder 3">
            <a:extLst>
              <a:ext uri="{FF2B5EF4-FFF2-40B4-BE49-F238E27FC236}">
                <a16:creationId xmlns:a16="http://schemas.microsoft.com/office/drawing/2014/main" id="{37D9E207-CF6C-4549-A3DE-747E4FEAEFFD}"/>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1826845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4BF-50E9-4159-94E4-9041FBCDEC42}"/>
              </a:ext>
            </a:extLst>
          </p:cNvPr>
          <p:cNvSpPr>
            <a:spLocks noGrp="1"/>
          </p:cNvSpPr>
          <p:nvPr>
            <p:ph type="title"/>
          </p:nvPr>
        </p:nvSpPr>
        <p:spPr>
          <a:xfrm>
            <a:off x="315163" y="459577"/>
            <a:ext cx="6081865" cy="756418"/>
          </a:xfrm>
        </p:spPr>
        <p:txBody>
          <a:bodyPr>
            <a:normAutofit/>
          </a:bodyPr>
          <a:lstStyle/>
          <a:p>
            <a:r>
              <a:rPr lang="en-US" sz="2800" b="1" dirty="0"/>
              <a:t>Checking accommodation assignment</a:t>
            </a:r>
          </a:p>
        </p:txBody>
      </p:sp>
      <p:sp>
        <p:nvSpPr>
          <p:cNvPr id="3" name="Content Placeholder 2">
            <a:extLst>
              <a:ext uri="{FF2B5EF4-FFF2-40B4-BE49-F238E27FC236}">
                <a16:creationId xmlns:a16="http://schemas.microsoft.com/office/drawing/2014/main" id="{BAF21A66-5457-4500-9B6D-5F141A080251}"/>
              </a:ext>
            </a:extLst>
          </p:cNvPr>
          <p:cNvSpPr>
            <a:spLocks noGrp="1"/>
          </p:cNvSpPr>
          <p:nvPr>
            <p:ph idx="1"/>
          </p:nvPr>
        </p:nvSpPr>
        <p:spPr>
          <a:xfrm>
            <a:off x="223071" y="1463040"/>
            <a:ext cx="3426983" cy="4640674"/>
          </a:xfrm>
        </p:spPr>
        <p:txBody>
          <a:bodyPr/>
          <a:lstStyle/>
          <a:p>
            <a:r>
              <a:rPr lang="en-US" sz="2000" dirty="0"/>
              <a:t>Check accommodations assignment, use the Student Export feature in WIDA AMS. </a:t>
            </a:r>
          </a:p>
          <a:p>
            <a:r>
              <a:rPr lang="en-US" sz="2000" dirty="0"/>
              <a:t>Exporting Student Records instructions begin on p. 65, of the </a:t>
            </a:r>
            <a:r>
              <a:rPr lang="en-US" sz="2000" dirty="0">
                <a:hlinkClick r:id="rId2"/>
              </a:rPr>
              <a:t>WIDA AMS </a:t>
            </a:r>
            <a:r>
              <a:rPr lang="en-US" sz="2000" dirty="0">
                <a:hlinkClick r:id="rId3"/>
              </a:rPr>
              <a:t>User</a:t>
            </a:r>
            <a:r>
              <a:rPr lang="en-US" sz="2000" dirty="0">
                <a:hlinkClick r:id="rId2"/>
              </a:rPr>
              <a:t> Guide</a:t>
            </a:r>
            <a:r>
              <a:rPr lang="en-US" sz="2000" dirty="0"/>
              <a:t>. </a:t>
            </a:r>
          </a:p>
          <a:p>
            <a:endParaRPr lang="en-US" dirty="0"/>
          </a:p>
        </p:txBody>
      </p:sp>
      <p:sp>
        <p:nvSpPr>
          <p:cNvPr id="4" name="Slide Number Placeholder 3">
            <a:extLst>
              <a:ext uri="{FF2B5EF4-FFF2-40B4-BE49-F238E27FC236}">
                <a16:creationId xmlns:a16="http://schemas.microsoft.com/office/drawing/2014/main" id="{82A18CDD-49A4-437F-B90D-760D4ECABC88}"/>
              </a:ext>
            </a:extLst>
          </p:cNvPr>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6" name="Picture 5">
            <a:extLst>
              <a:ext uri="{FF2B5EF4-FFF2-40B4-BE49-F238E27FC236}">
                <a16:creationId xmlns:a16="http://schemas.microsoft.com/office/drawing/2014/main" id="{8DCCF113-C70C-1D78-27EE-4BD1EEC3CDB1}"/>
              </a:ext>
            </a:extLst>
          </p:cNvPr>
          <p:cNvPicPr>
            <a:picLocks noChangeAspect="1"/>
          </p:cNvPicPr>
          <p:nvPr/>
        </p:nvPicPr>
        <p:blipFill>
          <a:blip r:embed="rId4"/>
          <a:stretch>
            <a:fillRect/>
          </a:stretch>
        </p:blipFill>
        <p:spPr>
          <a:xfrm>
            <a:off x="3650055" y="1298343"/>
            <a:ext cx="5493946" cy="4805371"/>
          </a:xfrm>
          <a:prstGeom prst="rect">
            <a:avLst/>
          </a:prstGeom>
        </p:spPr>
      </p:pic>
    </p:spTree>
    <p:extLst>
      <p:ext uri="{BB962C8B-B14F-4D97-AF65-F5344CB8AC3E}">
        <p14:creationId xmlns:p14="http://schemas.microsoft.com/office/powerpoint/2010/main" val="290571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695E40-195E-A1D3-2047-DAF688406BBC}"/>
              </a:ext>
            </a:extLst>
          </p:cNvPr>
          <p:cNvSpPr>
            <a:spLocks noGrp="1"/>
          </p:cNvSpPr>
          <p:nvPr>
            <p:ph type="ctrTitle"/>
          </p:nvPr>
        </p:nvSpPr>
        <p:spPr/>
        <p:txBody>
          <a:bodyPr/>
          <a:lstStyle/>
          <a:p>
            <a:r>
              <a:rPr lang="en-US" dirty="0"/>
              <a:t>WIDA, DRC, and the </a:t>
            </a:r>
            <a:br>
              <a:rPr lang="en-US" dirty="0"/>
            </a:br>
            <a:r>
              <a:rPr lang="en-US" dirty="0"/>
              <a:t>ACCESS Assessments</a:t>
            </a:r>
          </a:p>
        </p:txBody>
      </p:sp>
      <p:sp>
        <p:nvSpPr>
          <p:cNvPr id="4" name="Slide Number Placeholder 3">
            <a:extLst>
              <a:ext uri="{FF2B5EF4-FFF2-40B4-BE49-F238E27FC236}">
                <a16:creationId xmlns:a16="http://schemas.microsoft.com/office/drawing/2014/main" id="{4DC65650-38FF-092C-5255-320F1F1A3977}"/>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933520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771" y="317818"/>
            <a:ext cx="6125124" cy="590603"/>
          </a:xfrm>
        </p:spPr>
        <p:txBody>
          <a:bodyPr>
            <a:noAutofit/>
          </a:bodyPr>
          <a:lstStyle/>
          <a:p>
            <a:r>
              <a:rPr lang="en-US" sz="2800" b="1" dirty="0"/>
              <a:t>Paper accommodated form (grades 1–12)</a:t>
            </a:r>
            <a:br>
              <a:rPr lang="en-US" sz="2800" b="1" dirty="0"/>
            </a:br>
            <a:r>
              <a:rPr lang="en-US" sz="2800" b="1" dirty="0"/>
              <a:t>Large Print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pic>
        <p:nvPicPr>
          <p:cNvPr id="8" name="Picture 7">
            <a:extLst>
              <a:ext uri="{FF2B5EF4-FFF2-40B4-BE49-F238E27FC236}">
                <a16:creationId xmlns:a16="http://schemas.microsoft.com/office/drawing/2014/main" id="{2B9BA3B6-2383-44EF-A5BC-1634F6E434AD}"/>
              </a:ext>
            </a:extLst>
          </p:cNvPr>
          <p:cNvPicPr>
            <a:picLocks noChangeAspect="1"/>
          </p:cNvPicPr>
          <p:nvPr/>
        </p:nvPicPr>
        <p:blipFill>
          <a:blip r:embed="rId2"/>
          <a:stretch>
            <a:fillRect/>
          </a:stretch>
        </p:blipFill>
        <p:spPr>
          <a:xfrm>
            <a:off x="313007" y="1463040"/>
            <a:ext cx="4225136" cy="4923006"/>
          </a:xfrm>
          <a:prstGeom prst="rect">
            <a:avLst/>
          </a:prstGeom>
        </p:spPr>
      </p:pic>
      <p:pic>
        <p:nvPicPr>
          <p:cNvPr id="10" name="Picture 9">
            <a:extLst>
              <a:ext uri="{FF2B5EF4-FFF2-40B4-BE49-F238E27FC236}">
                <a16:creationId xmlns:a16="http://schemas.microsoft.com/office/drawing/2014/main" id="{74A3E3B3-2AF8-49B2-BF6A-A1413AD6B1FB}"/>
              </a:ext>
            </a:extLst>
          </p:cNvPr>
          <p:cNvPicPr>
            <a:picLocks noChangeAspect="1"/>
          </p:cNvPicPr>
          <p:nvPr/>
        </p:nvPicPr>
        <p:blipFill>
          <a:blip r:embed="rId3"/>
          <a:stretch>
            <a:fillRect/>
          </a:stretch>
        </p:blipFill>
        <p:spPr>
          <a:xfrm>
            <a:off x="4853786" y="1604206"/>
            <a:ext cx="4041000" cy="4640674"/>
          </a:xfrm>
          <a:prstGeom prst="rect">
            <a:avLst/>
          </a:prstGeom>
        </p:spPr>
      </p:pic>
    </p:spTree>
    <p:extLst>
      <p:ext uri="{BB962C8B-B14F-4D97-AF65-F5344CB8AC3E}">
        <p14:creationId xmlns:p14="http://schemas.microsoft.com/office/powerpoint/2010/main" val="3204927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1138" y="294672"/>
            <a:ext cx="6390938" cy="590603"/>
          </a:xfrm>
        </p:spPr>
        <p:txBody>
          <a:bodyPr>
            <a:noAutofit/>
          </a:bodyPr>
          <a:lstStyle/>
          <a:p>
            <a:r>
              <a:rPr lang="en-US" sz="2800" b="1" dirty="0"/>
              <a:t>Paper accommodated forms (grades 1–12)</a:t>
            </a:r>
            <a:br>
              <a:rPr lang="en-US" sz="2800" b="1" dirty="0"/>
            </a:br>
            <a:r>
              <a:rPr lang="en-US" sz="2800" b="1" dirty="0"/>
              <a:t>Braille</a:t>
            </a:r>
          </a:p>
        </p:txBody>
      </p:sp>
      <p:sp>
        <p:nvSpPr>
          <p:cNvPr id="7" name="TextBox 6"/>
          <p:cNvSpPr txBox="1"/>
          <p:nvPr/>
        </p:nvSpPr>
        <p:spPr>
          <a:xfrm>
            <a:off x="783312" y="5794419"/>
            <a:ext cx="3541618" cy="923330"/>
          </a:xfrm>
          <a:prstGeom prst="rect">
            <a:avLst/>
          </a:prstGeom>
          <a:noFill/>
        </p:spPr>
        <p:txBody>
          <a:bodyPr wrap="square" rtlCol="0">
            <a:spAutoFit/>
          </a:bodyPr>
          <a:lstStyle/>
          <a:p>
            <a:r>
              <a:rPr lang="en-US" dirty="0"/>
              <a:t>CDE has a checklist available for students who cannot read Braille or cannot access signing.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51</a:t>
            </a:fld>
            <a:endParaRPr lang="en-US" dirty="0"/>
          </a:p>
        </p:txBody>
      </p:sp>
      <p:pic>
        <p:nvPicPr>
          <p:cNvPr id="9" name="Content Placeholder 8">
            <a:extLst>
              <a:ext uri="{FF2B5EF4-FFF2-40B4-BE49-F238E27FC236}">
                <a16:creationId xmlns:a16="http://schemas.microsoft.com/office/drawing/2014/main" id="{1B56B083-E525-4076-A8BB-8ADC5F14FA73}"/>
              </a:ext>
            </a:extLst>
          </p:cNvPr>
          <p:cNvPicPr>
            <a:picLocks noGrp="1" noChangeAspect="1"/>
          </p:cNvPicPr>
          <p:nvPr>
            <p:ph idx="1"/>
          </p:nvPr>
        </p:nvPicPr>
        <p:blipFill>
          <a:blip r:embed="rId2"/>
          <a:stretch>
            <a:fillRect/>
          </a:stretch>
        </p:blipFill>
        <p:spPr>
          <a:xfrm>
            <a:off x="72018" y="1301662"/>
            <a:ext cx="3176792" cy="4010197"/>
          </a:xfrm>
          <a:prstGeom prst="rect">
            <a:avLst/>
          </a:prstGeom>
        </p:spPr>
      </p:pic>
      <p:pic>
        <p:nvPicPr>
          <p:cNvPr id="11" name="Picture 10">
            <a:extLst>
              <a:ext uri="{FF2B5EF4-FFF2-40B4-BE49-F238E27FC236}">
                <a16:creationId xmlns:a16="http://schemas.microsoft.com/office/drawing/2014/main" id="{A1189F17-B62C-4465-8407-D2BDB560DA1B}"/>
              </a:ext>
            </a:extLst>
          </p:cNvPr>
          <p:cNvPicPr>
            <a:picLocks noChangeAspect="1"/>
          </p:cNvPicPr>
          <p:nvPr/>
        </p:nvPicPr>
        <p:blipFill>
          <a:blip r:embed="rId3"/>
          <a:stretch>
            <a:fillRect/>
          </a:stretch>
        </p:blipFill>
        <p:spPr>
          <a:xfrm>
            <a:off x="2559499" y="1592393"/>
            <a:ext cx="3395643" cy="4010197"/>
          </a:xfrm>
          <a:prstGeom prst="rect">
            <a:avLst/>
          </a:prstGeom>
        </p:spPr>
      </p:pic>
      <p:pic>
        <p:nvPicPr>
          <p:cNvPr id="12" name="Picture 11">
            <a:extLst>
              <a:ext uri="{FF2B5EF4-FFF2-40B4-BE49-F238E27FC236}">
                <a16:creationId xmlns:a16="http://schemas.microsoft.com/office/drawing/2014/main" id="{D34895F5-06BA-40AD-80B9-357DE3DAF8D5}"/>
              </a:ext>
            </a:extLst>
          </p:cNvPr>
          <p:cNvPicPr>
            <a:picLocks noChangeAspect="1"/>
          </p:cNvPicPr>
          <p:nvPr/>
        </p:nvPicPr>
        <p:blipFill>
          <a:blip r:embed="rId4"/>
          <a:stretch>
            <a:fillRect/>
          </a:stretch>
        </p:blipFill>
        <p:spPr>
          <a:xfrm>
            <a:off x="5401050" y="2338794"/>
            <a:ext cx="3370820" cy="4270786"/>
          </a:xfrm>
          <a:prstGeom prst="rect">
            <a:avLst/>
          </a:prstGeom>
        </p:spPr>
      </p:pic>
    </p:spTree>
    <p:extLst>
      <p:ext uri="{BB962C8B-B14F-4D97-AF65-F5344CB8AC3E}">
        <p14:creationId xmlns:p14="http://schemas.microsoft.com/office/powerpoint/2010/main" val="827172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512A-F0FC-B444-4B14-7EEEBA711712}"/>
              </a:ext>
            </a:extLst>
          </p:cNvPr>
          <p:cNvSpPr>
            <a:spLocks noGrp="1"/>
          </p:cNvSpPr>
          <p:nvPr>
            <p:ph type="title"/>
          </p:nvPr>
        </p:nvSpPr>
        <p:spPr>
          <a:xfrm>
            <a:off x="1251771" y="335267"/>
            <a:ext cx="5158247" cy="590603"/>
          </a:xfrm>
        </p:spPr>
        <p:txBody>
          <a:bodyPr>
            <a:normAutofit/>
          </a:bodyPr>
          <a:lstStyle/>
          <a:p>
            <a:r>
              <a:rPr lang="en-US" sz="2800" b="1" dirty="0"/>
              <a:t>Accessibility</a:t>
            </a:r>
          </a:p>
        </p:txBody>
      </p:sp>
      <p:sp>
        <p:nvSpPr>
          <p:cNvPr id="3" name="Content Placeholder 2">
            <a:extLst>
              <a:ext uri="{FF2B5EF4-FFF2-40B4-BE49-F238E27FC236}">
                <a16:creationId xmlns:a16="http://schemas.microsoft.com/office/drawing/2014/main" id="{A5F64954-E5B1-AD6E-7348-D632AADE9820}"/>
              </a:ext>
            </a:extLst>
          </p:cNvPr>
          <p:cNvSpPr>
            <a:spLocks noGrp="1"/>
          </p:cNvSpPr>
          <p:nvPr>
            <p:ph idx="1"/>
          </p:nvPr>
        </p:nvSpPr>
        <p:spPr/>
        <p:txBody>
          <a:bodyPr/>
          <a:lstStyle/>
          <a:p>
            <a:pPr marL="0" indent="0">
              <a:buNone/>
            </a:pPr>
            <a:r>
              <a:rPr lang="en-US" dirty="0"/>
              <a:t>If and when  handwriting (HW) response is used as an accessibility feature (grades 4</a:t>
            </a:r>
            <a:r>
              <a:rPr lang="en-US" sz="2400" b="1" dirty="0"/>
              <a:t>–</a:t>
            </a:r>
            <a:r>
              <a:rPr lang="en-US" dirty="0"/>
              <a:t>12)</a:t>
            </a:r>
          </a:p>
          <a:p>
            <a:pPr marL="457200" indent="-457200">
              <a:buAutoNum type="arabicParenR"/>
            </a:pPr>
            <a:r>
              <a:rPr lang="en-US" dirty="0"/>
              <a:t>Handwriting response booklets need to be ordered during the additional materials order window</a:t>
            </a:r>
          </a:p>
          <a:p>
            <a:pPr marL="914400" lvl="1" indent="-457200">
              <a:buAutoNum type="alphaLcPeriod"/>
            </a:pPr>
            <a:r>
              <a:rPr lang="en-US" dirty="0"/>
              <a:t>Place your order accordingly to ensure secure storage upon receipt. </a:t>
            </a:r>
          </a:p>
          <a:p>
            <a:pPr marL="457200" indent="-457200">
              <a:buAutoNum type="arabicParenR"/>
            </a:pPr>
            <a:r>
              <a:rPr lang="en-US" dirty="0"/>
              <a:t>Students in grades 4–12 who handwrite their Writing responses </a:t>
            </a:r>
            <a:r>
              <a:rPr lang="en-US" b="1" dirty="0"/>
              <a:t>must be placed into a handwriting response (HW) session.</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D31A68F-B04F-90F2-157E-868A932CF8D6}"/>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45256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5CFAA-ABD5-4FB4-9FC2-4344ABEA6C02}"/>
              </a:ext>
            </a:extLst>
          </p:cNvPr>
          <p:cNvSpPr>
            <a:spLocks noGrp="1"/>
          </p:cNvSpPr>
          <p:nvPr>
            <p:ph type="ctrTitle"/>
          </p:nvPr>
        </p:nvSpPr>
        <p:spPr/>
        <p:txBody>
          <a:bodyPr>
            <a:normAutofit/>
          </a:bodyPr>
          <a:lstStyle/>
          <a:p>
            <a:r>
              <a:rPr lang="en-US" sz="7200" dirty="0"/>
              <a:t>Materials</a:t>
            </a:r>
          </a:p>
        </p:txBody>
      </p:sp>
      <p:sp>
        <p:nvSpPr>
          <p:cNvPr id="4" name="Slide Number Placeholder 3">
            <a:extLst>
              <a:ext uri="{FF2B5EF4-FFF2-40B4-BE49-F238E27FC236}">
                <a16:creationId xmlns:a16="http://schemas.microsoft.com/office/drawing/2014/main" id="{6B8C5EBA-6F44-424C-81A1-2663A00EE463}"/>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1170176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193" y="1361549"/>
            <a:ext cx="8558784" cy="5037025"/>
          </a:xfrm>
        </p:spPr>
        <p:txBody>
          <a:bodyPr>
            <a:normAutofit fontScale="92500" lnSpcReduction="10000"/>
          </a:bodyPr>
          <a:lstStyle/>
          <a:p>
            <a:pPr marL="0" indent="0">
              <a:buNone/>
            </a:pPr>
            <a:r>
              <a:rPr lang="en-US" sz="2600" dirty="0"/>
              <a:t>Online, Kindergarten, and Alternate test materials are </a:t>
            </a:r>
            <a:r>
              <a:rPr lang="en-US" sz="2600" dirty="0">
                <a:solidFill>
                  <a:srgbClr val="FF0000"/>
                </a:solidFill>
              </a:rPr>
              <a:t>ordered automatically </a:t>
            </a:r>
            <a:r>
              <a:rPr lang="en-US" sz="2600" dirty="0"/>
              <a:t>through the data pulled for the </a:t>
            </a:r>
            <a:r>
              <a:rPr lang="en-US" sz="2600" dirty="0" err="1"/>
              <a:t>PreID</a:t>
            </a:r>
            <a:r>
              <a:rPr lang="en-US" sz="2600" dirty="0"/>
              <a:t> upload</a:t>
            </a:r>
          </a:p>
          <a:p>
            <a:pPr lvl="1"/>
            <a:r>
              <a:rPr lang="en-US" sz="2600" dirty="0"/>
              <a:t>Data is pulled from the initial October Count snapshot in the Student Interchange</a:t>
            </a:r>
          </a:p>
          <a:p>
            <a:pPr lvl="2"/>
            <a:r>
              <a:rPr lang="en-US" sz="2200" dirty="0"/>
              <a:t>Students indicated as NEP or LEP under Language Proficiency</a:t>
            </a:r>
          </a:p>
          <a:p>
            <a:pPr lvl="2"/>
            <a:r>
              <a:rPr lang="en-US" sz="2200" dirty="0"/>
              <a:t>Alternate testers are indicated using the “Alternate Assessment Participation” field</a:t>
            </a:r>
          </a:p>
          <a:p>
            <a:pPr marL="0" indent="0">
              <a:buNone/>
            </a:pPr>
            <a:endParaRPr lang="en-US" sz="2600" dirty="0"/>
          </a:p>
          <a:p>
            <a:pPr marL="0" indent="0">
              <a:buNone/>
            </a:pPr>
            <a:r>
              <a:rPr lang="en-US" sz="2600" dirty="0"/>
              <a:t>The following require active order placement to CDE through Syncplicity</a:t>
            </a:r>
          </a:p>
          <a:p>
            <a:pPr lvl="1"/>
            <a:r>
              <a:rPr lang="en-US" sz="2600" dirty="0"/>
              <a:t>1</a:t>
            </a:r>
            <a:r>
              <a:rPr lang="en-US" sz="2400" b="1" dirty="0"/>
              <a:t>–</a:t>
            </a:r>
            <a:r>
              <a:rPr lang="en-US" sz="2600" dirty="0"/>
              <a:t>12 paper </a:t>
            </a:r>
          </a:p>
          <a:p>
            <a:pPr lvl="1"/>
            <a:r>
              <a:rPr lang="en-US" sz="2600" dirty="0"/>
              <a:t>Accommodated forms </a:t>
            </a:r>
          </a:p>
          <a:p>
            <a:pPr lvl="2"/>
            <a:r>
              <a:rPr lang="en-US" sz="2200" dirty="0"/>
              <a:t>Large print</a:t>
            </a:r>
          </a:p>
          <a:p>
            <a:pPr lvl="2"/>
            <a:r>
              <a:rPr lang="en-US" sz="2200" dirty="0"/>
              <a:t>Braille</a:t>
            </a:r>
          </a:p>
          <a:p>
            <a:pPr lvl="2"/>
            <a:endParaRPr lang="en-US" sz="2200" dirty="0"/>
          </a:p>
          <a:p>
            <a:pPr lvl="2"/>
            <a:endParaRPr lang="en-US" sz="2200" dirty="0"/>
          </a:p>
        </p:txBody>
      </p:sp>
      <p:sp>
        <p:nvSpPr>
          <p:cNvPr id="3" name="Title 2"/>
          <p:cNvSpPr>
            <a:spLocks noGrp="1"/>
          </p:cNvSpPr>
          <p:nvPr>
            <p:ph type="title"/>
          </p:nvPr>
        </p:nvSpPr>
        <p:spPr>
          <a:xfrm>
            <a:off x="329610" y="65857"/>
            <a:ext cx="6083510" cy="756418"/>
          </a:xfrm>
        </p:spPr>
        <p:txBody>
          <a:bodyPr>
            <a:noAutofit/>
          </a:bodyPr>
          <a:lstStyle/>
          <a:p>
            <a:br>
              <a:rPr lang="en-US" sz="2800" b="1" dirty="0"/>
            </a:br>
            <a:r>
              <a:rPr lang="en-US" sz="2800" b="1" dirty="0"/>
              <a:t>Materials ordering 	</a:t>
            </a:r>
          </a:p>
        </p:txBody>
      </p:sp>
      <p:sp>
        <p:nvSpPr>
          <p:cNvPr id="4" name="Slide Number Placeholder 3"/>
          <p:cNvSpPr>
            <a:spLocks noGrp="1"/>
          </p:cNvSpPr>
          <p:nvPr>
            <p:ph type="sldNum" sz="quarter" idx="12"/>
          </p:nvPr>
        </p:nvSpPr>
        <p:spPr>
          <a:xfrm>
            <a:off x="223070" y="6427018"/>
            <a:ext cx="4801511" cy="365125"/>
          </a:xfrm>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2171808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2E2D8CF-ACB5-DAAB-66A0-7509EB486895}"/>
              </a:ext>
            </a:extLst>
          </p:cNvPr>
          <p:cNvSpPr>
            <a:spLocks noGrp="1"/>
          </p:cNvSpPr>
          <p:nvPr>
            <p:ph idx="1"/>
          </p:nvPr>
        </p:nvSpPr>
        <p:spPr/>
        <p:txBody>
          <a:bodyPr/>
          <a:lstStyle/>
          <a:p>
            <a:pPr marL="0" indent="0">
              <a:buNone/>
            </a:pPr>
            <a:r>
              <a:rPr lang="en-US" b="1" dirty="0"/>
              <a:t>For initial materials </a:t>
            </a:r>
            <a:r>
              <a:rPr lang="en-US" dirty="0"/>
              <a:t>orders (due 11/01/23), DACs need to request the materials order Excel file from Heather Villalobos in the CDE Assessment Division. </a:t>
            </a:r>
          </a:p>
          <a:p>
            <a:pPr marL="0" indent="0">
              <a:buNone/>
            </a:pPr>
            <a:endParaRPr lang="en-US" dirty="0"/>
          </a:p>
          <a:p>
            <a:pPr marL="0" indent="0">
              <a:buNone/>
            </a:pPr>
            <a:r>
              <a:rPr lang="en-US" dirty="0"/>
              <a:t>In December (12/14/23), an </a:t>
            </a:r>
            <a:r>
              <a:rPr lang="en-US" b="1" dirty="0"/>
              <a:t>additional materials order </a:t>
            </a:r>
            <a:r>
              <a:rPr lang="en-US" dirty="0"/>
              <a:t>Excel file will be sent to all DACs</a:t>
            </a:r>
          </a:p>
          <a:p>
            <a:pPr marL="0" indent="0">
              <a:buNone/>
            </a:pPr>
            <a:endParaRPr lang="en-US" dirty="0"/>
          </a:p>
          <a:p>
            <a:pPr marL="0" indent="0">
              <a:buNone/>
            </a:pPr>
            <a:r>
              <a:rPr lang="en-US" dirty="0"/>
              <a:t>ALL Paper 1</a:t>
            </a:r>
            <a:r>
              <a:rPr lang="en-US" sz="2400" b="1" dirty="0"/>
              <a:t>–</a:t>
            </a:r>
            <a:r>
              <a:rPr lang="en-US" dirty="0"/>
              <a:t>12 materials, initial and additional, will be ordered by CDE using the data provided by the DAC in the Excel file uploaded to Syncplicity. </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55</a:t>
            </a:fld>
            <a:endParaRPr lang="en-US" dirty="0"/>
          </a:p>
        </p:txBody>
      </p:sp>
      <p:sp>
        <p:nvSpPr>
          <p:cNvPr id="15" name="Title 14">
            <a:extLst>
              <a:ext uri="{FF2B5EF4-FFF2-40B4-BE49-F238E27FC236}">
                <a16:creationId xmlns:a16="http://schemas.microsoft.com/office/drawing/2014/main" id="{0AC3E45A-6E67-5754-1AAA-53BB05211B1A}"/>
              </a:ext>
            </a:extLst>
          </p:cNvPr>
          <p:cNvSpPr>
            <a:spLocks noGrp="1"/>
          </p:cNvSpPr>
          <p:nvPr>
            <p:ph type="title"/>
          </p:nvPr>
        </p:nvSpPr>
        <p:spPr>
          <a:xfrm>
            <a:off x="1251771" y="302744"/>
            <a:ext cx="5158247" cy="590603"/>
          </a:xfrm>
        </p:spPr>
        <p:txBody>
          <a:bodyPr>
            <a:noAutofit/>
          </a:bodyPr>
          <a:lstStyle/>
          <a:p>
            <a:r>
              <a:rPr lang="en-US" sz="2800" b="1" dirty="0"/>
              <a:t>Ordering paper materials though CDE/Syncplicity</a:t>
            </a:r>
          </a:p>
        </p:txBody>
      </p:sp>
    </p:spTree>
    <p:extLst>
      <p:ext uri="{BB962C8B-B14F-4D97-AF65-F5344CB8AC3E}">
        <p14:creationId xmlns:p14="http://schemas.microsoft.com/office/powerpoint/2010/main" val="4196048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463041"/>
            <a:ext cx="3886200" cy="3238052"/>
          </a:xfrm>
        </p:spPr>
        <p:txBody>
          <a:bodyPr>
            <a:normAutofit/>
          </a:bodyPr>
          <a:lstStyle/>
          <a:p>
            <a:pPr marL="0" indent="0">
              <a:buNone/>
            </a:pPr>
            <a:r>
              <a:rPr lang="en-US" dirty="0" err="1"/>
              <a:t>PreID</a:t>
            </a:r>
            <a:r>
              <a:rPr lang="en-US" dirty="0"/>
              <a:t> label for ALL Students (reported as NEP/LEP) in the Student Interchange</a:t>
            </a:r>
          </a:p>
          <a:p>
            <a:pPr marL="0"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p:txBody>
      </p:sp>
      <p:sp>
        <p:nvSpPr>
          <p:cNvPr id="11" name="Content Placeholder 10">
            <a:extLst>
              <a:ext uri="{FF2B5EF4-FFF2-40B4-BE49-F238E27FC236}">
                <a16:creationId xmlns:a16="http://schemas.microsoft.com/office/drawing/2014/main" id="{383FDB6F-EE8B-04D6-2624-4C3A8B8E7731}"/>
              </a:ext>
            </a:extLst>
          </p:cNvPr>
          <p:cNvSpPr>
            <a:spLocks noGrp="1"/>
          </p:cNvSpPr>
          <p:nvPr>
            <p:ph sz="half" idx="2"/>
          </p:nvPr>
        </p:nvSpPr>
        <p:spPr/>
        <p:txBody>
          <a:bodyPr/>
          <a:lstStyle/>
          <a:p>
            <a:pPr marL="0" indent="0">
              <a:buNone/>
            </a:pPr>
            <a:r>
              <a:rPr lang="en-US" dirty="0"/>
              <a:t>District/School (3 pages), use when no </a:t>
            </a:r>
            <a:r>
              <a:rPr lang="en-US" dirty="0" err="1"/>
              <a:t>PreID</a:t>
            </a:r>
            <a:r>
              <a:rPr lang="en-US" dirty="0"/>
              <a:t> label is available </a:t>
            </a:r>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223071" y="13719"/>
            <a:ext cx="6081865" cy="756418"/>
          </a:xfrm>
        </p:spPr>
        <p:txBody>
          <a:bodyPr>
            <a:noAutofit/>
          </a:bodyPr>
          <a:lstStyle/>
          <a:p>
            <a:br>
              <a:rPr lang="en-US" sz="2800" dirty="0"/>
            </a:br>
            <a:r>
              <a:rPr lang="en-US" sz="2800" b="1" dirty="0"/>
              <a:t>Labels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56</a:t>
            </a:fld>
            <a:endParaRPr lang="en-US" dirty="0"/>
          </a:p>
        </p:txBody>
      </p:sp>
      <p:grpSp>
        <p:nvGrpSpPr>
          <p:cNvPr id="5" name="Group 4">
            <a:extLst>
              <a:ext uri="{FF2B5EF4-FFF2-40B4-BE49-F238E27FC236}">
                <a16:creationId xmlns:a16="http://schemas.microsoft.com/office/drawing/2014/main" id="{18333A75-6ED8-C85F-9D20-EAF02F7B951C}"/>
              </a:ext>
            </a:extLst>
          </p:cNvPr>
          <p:cNvGrpSpPr/>
          <p:nvPr/>
        </p:nvGrpSpPr>
        <p:grpSpPr>
          <a:xfrm>
            <a:off x="909637" y="2465861"/>
            <a:ext cx="3410585" cy="1797050"/>
            <a:chOff x="9" y="10"/>
            <a:chExt cx="5307" cy="2810"/>
          </a:xfrm>
        </p:grpSpPr>
        <p:pic>
          <p:nvPicPr>
            <p:cNvPr id="6" name="Picture 5">
              <a:extLst>
                <a:ext uri="{FF2B5EF4-FFF2-40B4-BE49-F238E27FC236}">
                  <a16:creationId xmlns:a16="http://schemas.microsoft.com/office/drawing/2014/main" id="{1DA16C90-6129-72AD-971D-5B7E4C11C7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 y="155"/>
              <a:ext cx="5194" cy="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4E64BDD-D8CB-0F3D-7D79-9738F16BC073}"/>
                </a:ext>
              </a:extLst>
            </p:cNvPr>
            <p:cNvSpPr>
              <a:spLocks noChangeArrowheads="1"/>
            </p:cNvSpPr>
            <p:nvPr/>
          </p:nvSpPr>
          <p:spPr bwMode="auto">
            <a:xfrm>
              <a:off x="10" y="10"/>
              <a:ext cx="5306" cy="2810"/>
            </a:xfrm>
            <a:prstGeom prst="rect">
              <a:avLst/>
            </a:prstGeom>
            <a:noFill/>
            <a:ln w="127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anchor="t" anchorCtr="0" upright="1"/>
            <a:lstStyle/>
            <a:p>
              <a:endParaRPr lang="en-US"/>
            </a:p>
          </p:txBody>
        </p:sp>
      </p:grpSp>
      <p:grpSp>
        <p:nvGrpSpPr>
          <p:cNvPr id="8" name="Group 7">
            <a:extLst>
              <a:ext uri="{FF2B5EF4-FFF2-40B4-BE49-F238E27FC236}">
                <a16:creationId xmlns:a16="http://schemas.microsoft.com/office/drawing/2014/main" id="{1332B5A2-D619-CC30-45C9-333BD65822D5}"/>
              </a:ext>
            </a:extLst>
          </p:cNvPr>
          <p:cNvGrpSpPr/>
          <p:nvPr/>
        </p:nvGrpSpPr>
        <p:grpSpPr>
          <a:xfrm>
            <a:off x="4780825" y="2465861"/>
            <a:ext cx="3452895" cy="1815882"/>
            <a:chOff x="3686" y="381"/>
            <a:chExt cx="4868" cy="2464"/>
          </a:xfrm>
        </p:grpSpPr>
        <p:pic>
          <p:nvPicPr>
            <p:cNvPr id="9" name="Picture 8">
              <a:extLst>
                <a:ext uri="{FF2B5EF4-FFF2-40B4-BE49-F238E27FC236}">
                  <a16:creationId xmlns:a16="http://schemas.microsoft.com/office/drawing/2014/main" id="{4C15D38D-7E2C-D522-7F99-4273155A65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6" y="381"/>
              <a:ext cx="4868"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D0E7CA1-E020-AA86-1853-DB2FF97CB08D}"/>
                </a:ext>
              </a:extLst>
            </p:cNvPr>
            <p:cNvSpPr>
              <a:spLocks noChangeArrowheads="1"/>
            </p:cNvSpPr>
            <p:nvPr/>
          </p:nvSpPr>
          <p:spPr bwMode="auto">
            <a:xfrm>
              <a:off x="3686" y="381"/>
              <a:ext cx="4868" cy="2464"/>
            </a:xfrm>
            <a:prstGeom prst="rect">
              <a:avLst/>
            </a:prstGeom>
            <a:noFill/>
            <a:ln w="127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anchor="t" anchorCtr="0" upright="1"/>
            <a:lstStyle/>
            <a:p>
              <a:endParaRPr lang="en-US"/>
            </a:p>
          </p:txBody>
        </p:sp>
      </p:grpSp>
      <p:sp>
        <p:nvSpPr>
          <p:cNvPr id="15" name="TextBox 14">
            <a:extLst>
              <a:ext uri="{FF2B5EF4-FFF2-40B4-BE49-F238E27FC236}">
                <a16:creationId xmlns:a16="http://schemas.microsoft.com/office/drawing/2014/main" id="{9C14CEE8-4148-903C-33B4-55209FC37FC0}"/>
              </a:ext>
            </a:extLst>
          </p:cNvPr>
          <p:cNvSpPr txBox="1"/>
          <p:nvPr/>
        </p:nvSpPr>
        <p:spPr>
          <a:xfrm>
            <a:off x="1076424" y="4787604"/>
            <a:ext cx="7105452" cy="1815882"/>
          </a:xfrm>
          <a:prstGeom prst="rect">
            <a:avLst/>
          </a:prstGeom>
          <a:noFill/>
        </p:spPr>
        <p:txBody>
          <a:bodyPr wrap="square" rtlCol="0">
            <a:spAutoFit/>
          </a:bodyPr>
          <a:lstStyle/>
          <a:p>
            <a:pPr marL="457200" lvl="1" indent="0">
              <a:buNone/>
            </a:pPr>
            <a:r>
              <a:rPr lang="en-US" sz="2400" dirty="0"/>
              <a:t>Scoreable materials need a label!</a:t>
            </a:r>
          </a:p>
          <a:p>
            <a:pPr marL="457200" lvl="1" indent="0">
              <a:buNone/>
            </a:pPr>
            <a:endParaRPr lang="en-US" sz="2400" dirty="0"/>
          </a:p>
          <a:p>
            <a:pPr lvl="1"/>
            <a:r>
              <a:rPr lang="en-US" sz="2000" dirty="0"/>
              <a:t>Remind staff to keep all Pre-ID or District/School labels until the end of the window. </a:t>
            </a:r>
          </a:p>
          <a:p>
            <a:pPr marL="457200" lvl="1" indent="0">
              <a:buNone/>
            </a:pPr>
            <a:endParaRPr lang="en-US" sz="2400" dirty="0"/>
          </a:p>
        </p:txBody>
      </p:sp>
    </p:spTree>
    <p:extLst>
      <p:ext uri="{BB962C8B-B14F-4D97-AF65-F5344CB8AC3E}">
        <p14:creationId xmlns:p14="http://schemas.microsoft.com/office/powerpoint/2010/main" val="2837175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771" y="354097"/>
            <a:ext cx="5158247" cy="590603"/>
          </a:xfrm>
        </p:spPr>
        <p:txBody>
          <a:bodyPr>
            <a:noAutofit/>
          </a:bodyPr>
          <a:lstStyle/>
          <a:p>
            <a:r>
              <a:rPr lang="en-US" sz="2800" b="1" dirty="0"/>
              <a:t>Kindergarten materials </a:t>
            </a:r>
          </a:p>
        </p:txBody>
      </p:sp>
      <p:sp>
        <p:nvSpPr>
          <p:cNvPr id="2" name="Content Placeholder 1"/>
          <p:cNvSpPr>
            <a:spLocks noGrp="1"/>
          </p:cNvSpPr>
          <p:nvPr>
            <p:ph idx="1"/>
          </p:nvPr>
        </p:nvSpPr>
        <p:spPr>
          <a:xfrm>
            <a:off x="223071" y="1567927"/>
            <a:ext cx="2947595" cy="4640674"/>
          </a:xfrm>
        </p:spPr>
        <p:txBody>
          <a:bodyPr>
            <a:normAutofit/>
          </a:bodyPr>
          <a:lstStyle/>
          <a:p>
            <a:pPr marL="0" indent="0">
              <a:buNone/>
            </a:pPr>
            <a:r>
              <a:rPr lang="en-US" b="1" dirty="0">
                <a:solidFill>
                  <a:srgbClr val="000000"/>
                </a:solidFill>
                <a:latin typeface="Arial" panose="020B0604020202020204" pitchFamily="34" charset="0"/>
              </a:rPr>
              <a:t>Kindergarten </a:t>
            </a:r>
          </a:p>
          <a:p>
            <a:pPr lvl="1"/>
            <a:r>
              <a:rPr lang="en-US" sz="2200" dirty="0"/>
              <a:t>Student Storybook</a:t>
            </a:r>
          </a:p>
          <a:p>
            <a:pPr lvl="1"/>
            <a:r>
              <a:rPr lang="en-US" sz="2200" dirty="0"/>
              <a:t>Student Response Booklet</a:t>
            </a:r>
          </a:p>
          <a:p>
            <a:pPr lvl="1"/>
            <a:r>
              <a:rPr lang="en-US" sz="2200" dirty="0"/>
              <a:t>Test Administrator's Script</a:t>
            </a:r>
          </a:p>
          <a:p>
            <a:pPr lvl="1"/>
            <a:r>
              <a:rPr lang="en-US" sz="2200" dirty="0"/>
              <a:t>Student Activity Board</a:t>
            </a:r>
          </a:p>
          <a:p>
            <a:pPr lvl="1"/>
            <a:r>
              <a:rPr lang="en-US" sz="2200" dirty="0"/>
              <a:t>Cards </a:t>
            </a:r>
          </a:p>
          <a:p>
            <a:pPr lvl="1"/>
            <a:r>
              <a:rPr lang="en-US" sz="2200" dirty="0"/>
              <a:t>Card Pouch Booklet</a:t>
            </a:r>
          </a:p>
          <a:p>
            <a:pPr marL="0" indent="0">
              <a:buNone/>
            </a:pPr>
            <a:r>
              <a:rPr lang="en-US" sz="2200" dirty="0"/>
              <a:t>At least two number 2 pencils</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57</a:t>
            </a:fld>
            <a:endParaRPr lang="en-US" dirty="0"/>
          </a:p>
        </p:txBody>
      </p:sp>
      <p:pic>
        <p:nvPicPr>
          <p:cNvPr id="4" name="Picture 3"/>
          <p:cNvPicPr>
            <a:picLocks noChangeAspect="1"/>
          </p:cNvPicPr>
          <p:nvPr/>
        </p:nvPicPr>
        <p:blipFill>
          <a:blip r:embed="rId3"/>
          <a:stretch>
            <a:fillRect/>
          </a:stretch>
        </p:blipFill>
        <p:spPr>
          <a:xfrm>
            <a:off x="1140235" y="5506086"/>
            <a:ext cx="2280471" cy="702515"/>
          </a:xfrm>
          <a:prstGeom prst="rect">
            <a:avLst/>
          </a:prstGeom>
        </p:spPr>
      </p:pic>
      <p:pic>
        <p:nvPicPr>
          <p:cNvPr id="9" name="Picture 8">
            <a:extLst>
              <a:ext uri="{FF2B5EF4-FFF2-40B4-BE49-F238E27FC236}">
                <a16:creationId xmlns:a16="http://schemas.microsoft.com/office/drawing/2014/main" id="{32952782-E093-4F1B-A178-0DBBD8272C45}"/>
              </a:ext>
            </a:extLst>
          </p:cNvPr>
          <p:cNvPicPr>
            <a:picLocks noChangeAspect="1"/>
          </p:cNvPicPr>
          <p:nvPr/>
        </p:nvPicPr>
        <p:blipFill>
          <a:blip r:embed="rId4"/>
          <a:stretch>
            <a:fillRect/>
          </a:stretch>
        </p:blipFill>
        <p:spPr>
          <a:xfrm>
            <a:off x="3313051" y="1567927"/>
            <a:ext cx="5625247" cy="3843169"/>
          </a:xfrm>
          <a:prstGeom prst="rect">
            <a:avLst/>
          </a:prstGeom>
        </p:spPr>
      </p:pic>
    </p:spTree>
    <p:extLst>
      <p:ext uri="{BB962C8B-B14F-4D97-AF65-F5344CB8AC3E}">
        <p14:creationId xmlns:p14="http://schemas.microsoft.com/office/powerpoint/2010/main" val="1026808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33"/>
            <a:ext cx="6483094"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000"/>
          <a:stretch/>
        </p:blipFill>
        <p:spPr>
          <a:xfrm>
            <a:off x="-1" y="1"/>
            <a:ext cx="9144000" cy="6858000"/>
          </a:xfrm>
          <a:prstGeom prst="rect">
            <a:avLst/>
          </a:prstGeom>
        </p:spPr>
      </p:pic>
      <p:sp>
        <p:nvSpPr>
          <p:cNvPr id="1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5428" y="4444"/>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p:cNvPicPr>
            <a:picLocks noGrp="1" noChangeAspect="1"/>
          </p:cNvPicPr>
          <p:nvPr>
            <p:ph idx="1"/>
          </p:nvPr>
        </p:nvPicPr>
        <p:blipFill>
          <a:blip r:embed="rId4"/>
          <a:stretch>
            <a:fillRect/>
          </a:stretch>
        </p:blipFill>
        <p:spPr>
          <a:xfrm>
            <a:off x="2331138" y="400620"/>
            <a:ext cx="2789568" cy="859345"/>
          </a:xfrm>
          <a:prstGeom prst="rect">
            <a:avLst/>
          </a:prstGeom>
        </p:spPr>
      </p:pic>
      <p:sp>
        <p:nvSpPr>
          <p:cNvPr id="2" name="Title 1"/>
          <p:cNvSpPr>
            <a:spLocks noGrp="1"/>
          </p:cNvSpPr>
          <p:nvPr>
            <p:ph type="title"/>
          </p:nvPr>
        </p:nvSpPr>
        <p:spPr>
          <a:xfrm>
            <a:off x="5120706" y="1515135"/>
            <a:ext cx="3915718" cy="1091997"/>
          </a:xfrm>
        </p:spPr>
        <p:txBody>
          <a:bodyPr vert="horz" lIns="91440" tIns="45720" rIns="91440" bIns="45720" rtlCol="0" anchor="ctr">
            <a:normAutofit fontScale="90000"/>
          </a:bodyPr>
          <a:lstStyle/>
          <a:p>
            <a:br>
              <a:rPr lang="en-US" sz="3000" kern="1200" dirty="0">
                <a:solidFill>
                  <a:srgbClr val="000000"/>
                </a:solidFill>
                <a:latin typeface="+mj-lt"/>
                <a:ea typeface="+mj-ea"/>
                <a:cs typeface="+mj-cs"/>
              </a:rPr>
            </a:br>
            <a:r>
              <a:rPr lang="en-US" sz="3100" b="1" dirty="0">
                <a:solidFill>
                  <a:srgbClr val="000000"/>
                </a:solidFill>
              </a:rPr>
              <a:t>Alternate ACCESS</a:t>
            </a:r>
            <a:br>
              <a:rPr lang="en-US" sz="3100" b="1" dirty="0">
                <a:solidFill>
                  <a:srgbClr val="000000"/>
                </a:solidFill>
              </a:rPr>
            </a:br>
            <a:r>
              <a:rPr lang="en-US" sz="3100" b="1" dirty="0">
                <a:solidFill>
                  <a:srgbClr val="000000"/>
                </a:solidFill>
              </a:rPr>
              <a:t>K–12</a:t>
            </a:r>
            <a:br>
              <a:rPr lang="en-US" sz="2400" dirty="0">
                <a:solidFill>
                  <a:srgbClr val="000000"/>
                </a:solidFill>
              </a:rPr>
            </a:br>
            <a:endParaRPr lang="en-US" sz="3000" b="1" kern="1200" dirty="0">
              <a:solidFill>
                <a:srgbClr val="000000"/>
              </a:solidFill>
              <a:latin typeface="+mj-lt"/>
              <a:ea typeface="+mj-ea"/>
              <a:cs typeface="+mj-cs"/>
            </a:endParaRPr>
          </a:p>
        </p:txBody>
      </p:sp>
      <p:sp>
        <p:nvSpPr>
          <p:cNvPr id="1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90"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A yellow star with white text&#10;&#10;Description automatically generated">
            <a:extLst>
              <a:ext uri="{FF2B5EF4-FFF2-40B4-BE49-F238E27FC236}">
                <a16:creationId xmlns:a16="http://schemas.microsoft.com/office/drawing/2014/main" id="{595F9399-E0D6-A85B-9A9F-D14DD92DF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14" y="3953379"/>
            <a:ext cx="2670429" cy="2670429"/>
          </a:xfrm>
          <a:prstGeom prst="rect">
            <a:avLst/>
          </a:prstGeom>
        </p:spPr>
      </p:pic>
      <p:sp>
        <p:nvSpPr>
          <p:cNvPr id="6" name="Rectangle 5"/>
          <p:cNvSpPr/>
          <p:nvPr/>
        </p:nvSpPr>
        <p:spPr>
          <a:xfrm>
            <a:off x="5120706" y="2674509"/>
            <a:ext cx="3915718" cy="2729467"/>
          </a:xfrm>
          <a:prstGeom prst="rect">
            <a:avLst/>
          </a:prstGeom>
        </p:spPr>
        <p:txBody>
          <a:bodyPr vert="horz" lIns="91440" tIns="45720" rIns="91440" bIns="45720" rtlCol="0" anchor="ctr">
            <a:normAutofit/>
          </a:bodyPr>
          <a:lstStyle/>
          <a:p>
            <a:pPr marL="228600" indent="-228600">
              <a:lnSpc>
                <a:spcPct val="90000"/>
              </a:lnSpc>
              <a:spcBef>
                <a:spcPts val="500"/>
              </a:spcBef>
              <a:buFont typeface="Arial" panose="020B0604020202020204" pitchFamily="34" charset="0"/>
              <a:buChar char="•"/>
            </a:pPr>
            <a:r>
              <a:rPr lang="en-US" dirty="0">
                <a:solidFill>
                  <a:srgbClr val="000000"/>
                </a:solidFill>
              </a:rPr>
              <a:t>Test Administrator's Script</a:t>
            </a:r>
          </a:p>
          <a:p>
            <a:pPr marL="228600" indent="-228600">
              <a:lnSpc>
                <a:spcPct val="90000"/>
              </a:lnSpc>
              <a:spcBef>
                <a:spcPts val="500"/>
              </a:spcBef>
              <a:buFont typeface="Arial" panose="020B0604020202020204" pitchFamily="34" charset="0"/>
              <a:buChar char="•"/>
            </a:pPr>
            <a:r>
              <a:rPr lang="en-US" dirty="0">
                <a:solidFill>
                  <a:srgbClr val="000000"/>
                </a:solidFill>
              </a:rPr>
              <a:t>Test Booklet</a:t>
            </a:r>
          </a:p>
          <a:p>
            <a:pPr marL="228600" indent="-228600">
              <a:lnSpc>
                <a:spcPct val="90000"/>
              </a:lnSpc>
              <a:spcBef>
                <a:spcPts val="500"/>
              </a:spcBef>
              <a:buFont typeface="Arial" panose="020B0604020202020204" pitchFamily="34" charset="0"/>
              <a:buChar char="•"/>
            </a:pPr>
            <a:r>
              <a:rPr lang="en-US" dirty="0">
                <a:solidFill>
                  <a:srgbClr val="000000"/>
                </a:solidFill>
              </a:rPr>
              <a:t>Student Response Booklet</a:t>
            </a:r>
          </a:p>
          <a:p>
            <a:pPr lvl="1" indent="-228600">
              <a:lnSpc>
                <a:spcPct val="90000"/>
              </a:lnSpc>
              <a:spcBef>
                <a:spcPts val="1000"/>
              </a:spcBef>
              <a:buFont typeface="Arial" panose="020B0604020202020204" pitchFamily="34" charset="0"/>
              <a:buChar char="•"/>
            </a:pPr>
            <a:r>
              <a:rPr lang="en-US" dirty="0">
                <a:solidFill>
                  <a:srgbClr val="000000"/>
                </a:solidFill>
              </a:rPr>
              <a:t>(make sure it is the correct grade level)</a:t>
            </a:r>
          </a:p>
          <a:p>
            <a:pPr indent="-228600">
              <a:lnSpc>
                <a:spcPct val="90000"/>
              </a:lnSpc>
              <a:buFont typeface="Arial" panose="020B0604020202020204" pitchFamily="34" charset="0"/>
              <a:buChar char="•"/>
            </a:pPr>
            <a:endParaRPr lang="en-US" b="0" i="0" dirty="0">
              <a:solidFill>
                <a:srgbClr val="000000"/>
              </a:solidFill>
              <a:effectLst/>
            </a:endParaRPr>
          </a:p>
          <a:p>
            <a:pPr indent="-228600">
              <a:lnSpc>
                <a:spcPct val="90000"/>
              </a:lnSpc>
              <a:buFont typeface="Arial" panose="020B0604020202020204" pitchFamily="34" charset="0"/>
              <a:buChar char="•"/>
            </a:pPr>
            <a:r>
              <a:rPr lang="en-US" dirty="0">
                <a:solidFill>
                  <a:srgbClr val="000000"/>
                </a:solidFill>
              </a:rPr>
              <a:t>At least two number 2 pencils</a:t>
            </a:r>
          </a:p>
          <a:p>
            <a:pPr indent="-228600">
              <a:lnSpc>
                <a:spcPct val="90000"/>
              </a:lnSpc>
              <a:buFont typeface="Arial" panose="020B0604020202020204" pitchFamily="34" charset="0"/>
              <a:buChar char="•"/>
            </a:pPr>
            <a:endParaRPr lang="en-US" sz="1500" b="0" i="0" dirty="0">
              <a:solidFill>
                <a:srgbClr val="000000"/>
              </a:solidFill>
              <a:effectLst/>
            </a:endParaRPr>
          </a:p>
        </p:txBody>
      </p:sp>
      <p:sp>
        <p:nvSpPr>
          <p:cNvPr id="3" name="Slide Number Placeholder 2"/>
          <p:cNvSpPr>
            <a:spLocks noGrp="1"/>
          </p:cNvSpPr>
          <p:nvPr>
            <p:ph type="sldNum" sz="quarter" idx="12"/>
          </p:nvPr>
        </p:nvSpPr>
        <p:spPr>
          <a:xfrm>
            <a:off x="8293941" y="6434202"/>
            <a:ext cx="428046" cy="235550"/>
          </a:xfrm>
        </p:spPr>
        <p:txBody>
          <a:bodyPr vert="horz" lIns="91440" tIns="45720" rIns="91440" bIns="45720" rtlCol="0" anchor="ctr">
            <a:normAutofit/>
          </a:bodyPr>
          <a:lstStyle/>
          <a:p>
            <a:pPr algn="r">
              <a:spcAft>
                <a:spcPts val="600"/>
              </a:spcAft>
            </a:pPr>
            <a:fld id="{C479D5F6-EDCB-402A-AC08-4943A1820E8F}" type="slidenum">
              <a:rPr lang="en-US" sz="825">
                <a:solidFill>
                  <a:srgbClr val="898989"/>
                </a:solidFill>
              </a:rPr>
              <a:pPr algn="r">
                <a:spcAft>
                  <a:spcPts val="600"/>
                </a:spcAft>
              </a:pPr>
              <a:t>58</a:t>
            </a:fld>
            <a:endParaRPr lang="en-US" sz="825">
              <a:solidFill>
                <a:srgbClr val="898989"/>
              </a:solidFill>
            </a:endParaRPr>
          </a:p>
        </p:txBody>
      </p:sp>
    </p:spTree>
    <p:extLst>
      <p:ext uri="{BB962C8B-B14F-4D97-AF65-F5344CB8AC3E}">
        <p14:creationId xmlns:p14="http://schemas.microsoft.com/office/powerpoint/2010/main" val="282596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528C-E97F-F109-5F34-ED4AFC805679}"/>
              </a:ext>
            </a:extLst>
          </p:cNvPr>
          <p:cNvSpPr>
            <a:spLocks noGrp="1"/>
          </p:cNvSpPr>
          <p:nvPr>
            <p:ph type="title"/>
          </p:nvPr>
        </p:nvSpPr>
        <p:spPr>
          <a:xfrm>
            <a:off x="1251771" y="266686"/>
            <a:ext cx="5158247" cy="590603"/>
          </a:xfrm>
        </p:spPr>
        <p:txBody>
          <a:bodyPr>
            <a:noAutofit/>
          </a:bodyPr>
          <a:lstStyle/>
          <a:p>
            <a:r>
              <a:rPr lang="en-US" sz="2800" b="1" dirty="0"/>
              <a:t>Marking student responses on </a:t>
            </a:r>
            <a:br>
              <a:rPr lang="en-US" sz="2800" b="1" dirty="0"/>
            </a:br>
            <a:r>
              <a:rPr lang="en-US" sz="2800" b="1" dirty="0"/>
              <a:t>Kindergarten &amp; Alternate ACCESS. </a:t>
            </a:r>
          </a:p>
        </p:txBody>
      </p:sp>
      <p:sp>
        <p:nvSpPr>
          <p:cNvPr id="4" name="Slide Number Placeholder 3">
            <a:extLst>
              <a:ext uri="{FF2B5EF4-FFF2-40B4-BE49-F238E27FC236}">
                <a16:creationId xmlns:a16="http://schemas.microsoft.com/office/drawing/2014/main" id="{3FC7B772-48D4-7B55-710F-3D092F3C0CA4}"/>
              </a:ext>
            </a:extLst>
          </p:cNvPr>
          <p:cNvSpPr>
            <a:spLocks noGrp="1"/>
          </p:cNvSpPr>
          <p:nvPr>
            <p:ph type="sldNum" sz="quarter" idx="12"/>
          </p:nvPr>
        </p:nvSpPr>
        <p:spPr/>
        <p:txBody>
          <a:bodyPr/>
          <a:lstStyle/>
          <a:p>
            <a:fld id="{C479D5F6-EDCB-402A-AC08-4943A1820E8F}" type="slidenum">
              <a:rPr lang="en-US" smtClean="0"/>
              <a:pPr/>
              <a:t>59</a:t>
            </a:fld>
            <a:endParaRPr lang="en-US" dirty="0"/>
          </a:p>
        </p:txBody>
      </p:sp>
      <p:pic>
        <p:nvPicPr>
          <p:cNvPr id="1028" name="Picture 4" descr="During my exam, ink spilled slightly out of a bubble of the OMR sheet. Will  it cause any problem? - Quora">
            <a:extLst>
              <a:ext uri="{FF2B5EF4-FFF2-40B4-BE49-F238E27FC236}">
                <a16:creationId xmlns:a16="http://schemas.microsoft.com/office/drawing/2014/main" id="{BA873D8A-228E-88EA-6C79-D217BB799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705" y="1639195"/>
            <a:ext cx="5460589" cy="455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81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8EFF-878C-4907-B2FC-5CA21A2D5893}"/>
              </a:ext>
            </a:extLst>
          </p:cNvPr>
          <p:cNvSpPr>
            <a:spLocks noGrp="1"/>
          </p:cNvSpPr>
          <p:nvPr>
            <p:ph type="title"/>
          </p:nvPr>
        </p:nvSpPr>
        <p:spPr/>
        <p:txBody>
          <a:bodyPr>
            <a:normAutofit/>
          </a:bodyPr>
          <a:lstStyle/>
          <a:p>
            <a:r>
              <a:rPr lang="en-US" sz="2800" b="1" dirty="0"/>
              <a:t>Standards Based Assessment </a:t>
            </a:r>
          </a:p>
        </p:txBody>
      </p:sp>
      <p:sp>
        <p:nvSpPr>
          <p:cNvPr id="5" name="Content Placeholder 4">
            <a:extLst>
              <a:ext uri="{FF2B5EF4-FFF2-40B4-BE49-F238E27FC236}">
                <a16:creationId xmlns:a16="http://schemas.microsoft.com/office/drawing/2014/main" id="{9B2352EF-BBE8-4ACD-8C8C-D6D400F2D8FF}"/>
              </a:ext>
            </a:extLst>
          </p:cNvPr>
          <p:cNvSpPr>
            <a:spLocks noGrp="1"/>
          </p:cNvSpPr>
          <p:nvPr>
            <p:ph idx="1"/>
          </p:nvPr>
        </p:nvSpPr>
        <p:spPr/>
        <p:txBody>
          <a:bodyPr>
            <a:normAutofit fontScale="77500" lnSpcReduction="20000"/>
          </a:bodyPr>
          <a:lstStyle/>
          <a:p>
            <a:pPr>
              <a:lnSpc>
                <a:spcPct val="120000"/>
              </a:lnSpc>
            </a:pPr>
            <a:r>
              <a:rPr lang="en-US" sz="2600" dirty="0"/>
              <a:t>In Colorado, the standards based English language proficiency assessments are:</a:t>
            </a:r>
          </a:p>
          <a:p>
            <a:pPr lvl="1">
              <a:lnSpc>
                <a:spcPct val="120000"/>
              </a:lnSpc>
            </a:pPr>
            <a:r>
              <a:rPr lang="en-US" sz="2600" dirty="0"/>
              <a:t>ACCESS for ELLs </a:t>
            </a:r>
          </a:p>
          <a:p>
            <a:pPr lvl="1">
              <a:lnSpc>
                <a:spcPct val="120000"/>
              </a:lnSpc>
            </a:pPr>
            <a:r>
              <a:rPr lang="en-US" sz="2600" dirty="0"/>
              <a:t>Kindergarten ACCESS</a:t>
            </a:r>
          </a:p>
          <a:p>
            <a:pPr lvl="1">
              <a:lnSpc>
                <a:spcPct val="120000"/>
              </a:lnSpc>
            </a:pPr>
            <a:r>
              <a:rPr lang="en-US" sz="2600" dirty="0"/>
              <a:t>Alternate ACCESS </a:t>
            </a:r>
          </a:p>
          <a:p>
            <a:pPr lvl="1">
              <a:lnSpc>
                <a:spcPct val="120000"/>
              </a:lnSpc>
            </a:pPr>
            <a:endParaRPr lang="en-US" sz="2600" dirty="0"/>
          </a:p>
          <a:p>
            <a:pPr>
              <a:lnSpc>
                <a:spcPct val="120000"/>
              </a:lnSpc>
            </a:pPr>
            <a:r>
              <a:rPr lang="en-US" sz="2600" dirty="0"/>
              <a:t>The ACCESS assessments are standards based</a:t>
            </a:r>
          </a:p>
          <a:p>
            <a:pPr lvl="1">
              <a:lnSpc>
                <a:spcPct val="120000"/>
              </a:lnSpc>
            </a:pPr>
            <a:r>
              <a:rPr lang="en-US" sz="2600" dirty="0"/>
              <a:t>Developed by WIDA, CAL (Center for Applied Linguistics), and WIDA members</a:t>
            </a:r>
          </a:p>
          <a:p>
            <a:pPr lvl="1">
              <a:lnSpc>
                <a:spcPct val="120000"/>
              </a:lnSpc>
            </a:pPr>
            <a:r>
              <a:rPr lang="en-US" sz="2600" dirty="0"/>
              <a:t>The assessments are criterion-based</a:t>
            </a:r>
          </a:p>
          <a:p>
            <a:pPr marL="0" indent="0">
              <a:buNone/>
            </a:pPr>
            <a:endParaRPr lang="en-US" dirty="0"/>
          </a:p>
          <a:p>
            <a:pPr>
              <a:lnSpc>
                <a:spcPct val="120000"/>
              </a:lnSpc>
            </a:pPr>
            <a:r>
              <a:rPr lang="en-US" dirty="0"/>
              <a:t>Colorado adopted the </a:t>
            </a:r>
            <a:r>
              <a:rPr lang="en-US" dirty="0">
                <a:hlinkClick r:id="rId2"/>
              </a:rPr>
              <a:t>WIDA standards </a:t>
            </a:r>
            <a:r>
              <a:rPr lang="en-US" dirty="0"/>
              <a:t>as the Colorado English Language Proficiency (CELP) Standards</a:t>
            </a:r>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A37B9DEF-9690-4684-8768-F74518405BAA}"/>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016478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E25421-13F8-EE1F-A246-CB6E5757C927}"/>
              </a:ext>
            </a:extLst>
          </p:cNvPr>
          <p:cNvSpPr>
            <a:spLocks noGrp="1"/>
          </p:cNvSpPr>
          <p:nvPr>
            <p:ph type="ctrTitle"/>
          </p:nvPr>
        </p:nvSpPr>
        <p:spPr>
          <a:xfrm>
            <a:off x="685800" y="2412836"/>
            <a:ext cx="7772400" cy="2337620"/>
          </a:xfrm>
        </p:spPr>
        <p:txBody>
          <a:bodyPr>
            <a:normAutofit/>
          </a:bodyPr>
          <a:lstStyle/>
          <a:p>
            <a:r>
              <a:rPr lang="en-US" sz="7200" dirty="0"/>
              <a:t>Test Environment</a:t>
            </a:r>
          </a:p>
        </p:txBody>
      </p:sp>
      <p:sp>
        <p:nvSpPr>
          <p:cNvPr id="4" name="Slide Number Placeholder 3">
            <a:extLst>
              <a:ext uri="{FF2B5EF4-FFF2-40B4-BE49-F238E27FC236}">
                <a16:creationId xmlns:a16="http://schemas.microsoft.com/office/drawing/2014/main" id="{EA0414F9-2DAA-38B7-962A-44E475D12F10}"/>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1173585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7182FA0-79DD-1AD2-2766-705C5239BDB3}"/>
              </a:ext>
            </a:extLst>
          </p:cNvPr>
          <p:cNvSpPr>
            <a:spLocks noGrp="1"/>
          </p:cNvSpPr>
          <p:nvPr>
            <p:ph idx="1"/>
          </p:nvPr>
        </p:nvSpPr>
        <p:spPr>
          <a:xfrm>
            <a:off x="343075" y="1345992"/>
            <a:ext cx="5035749" cy="5269961"/>
          </a:xfrm>
        </p:spPr>
        <p:txBody>
          <a:bodyPr>
            <a:normAutofit/>
          </a:bodyPr>
          <a:lstStyle/>
          <a:p>
            <a:pPr marL="0" indent="0">
              <a:buNone/>
            </a:pPr>
            <a:r>
              <a:rPr lang="en-US" sz="2800" dirty="0"/>
              <a:t>Follows state of Colorado standardized testing expectations</a:t>
            </a:r>
          </a:p>
          <a:p>
            <a:endParaRPr lang="en-US" sz="1700" dirty="0"/>
          </a:p>
          <a:p>
            <a:pPr marL="800100" lvl="1" indent="-342900">
              <a:spcBef>
                <a:spcPts val="0"/>
              </a:spcBef>
              <a:buFont typeface="Symbol" panose="05050102010706020507" pitchFamily="18" charset="2"/>
              <a:buChar char=""/>
              <a:tabLst>
                <a:tab pos="1041400" algn="l"/>
              </a:tabLst>
            </a:pPr>
            <a:r>
              <a:rPr lang="en-US" spc="-5" dirty="0">
                <a:effectLst/>
                <a:latin typeface="Calibri" panose="020F0502020204030204" pitchFamily="34" charset="0"/>
                <a:ea typeface="Calibri" panose="020F0502020204030204" pitchFamily="34" charset="0"/>
                <a:cs typeface="Calibri" panose="020F0502020204030204" pitchFamily="34" charset="0"/>
              </a:rPr>
              <a:t>Prepare a quiet secure testing environment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200150" lvl="2" indent="-285750">
              <a:spcBef>
                <a:spcPts val="0"/>
              </a:spcBef>
              <a:buFont typeface="Courier New" panose="02070309020205020404" pitchFamily="49" charset="0"/>
              <a:buChar char="o"/>
              <a:tabLst>
                <a:tab pos="1041400" algn="l"/>
              </a:tabLst>
            </a:pPr>
            <a:r>
              <a:rPr lang="en-US" sz="2000" spc="-5" dirty="0">
                <a:effectLst/>
                <a:latin typeface="Calibri" panose="020F0502020204030204" pitchFamily="34" charset="0"/>
                <a:ea typeface="Calibri" panose="020F0502020204030204" pitchFamily="34" charset="0"/>
                <a:cs typeface="Calibri" panose="020F0502020204030204" pitchFamily="34" charset="0"/>
              </a:rPr>
              <a:t>Post do not disturb and no cell phone use signs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00150" lvl="2" indent="-285750">
              <a:spcBef>
                <a:spcPts val="0"/>
              </a:spcBef>
              <a:buFont typeface="Courier New" panose="02070309020205020404" pitchFamily="49" charset="0"/>
              <a:buChar char="o"/>
              <a:tabLst>
                <a:tab pos="1041400" algn="l"/>
              </a:tabLst>
            </a:pPr>
            <a:r>
              <a:rPr lang="en-US" sz="2000" spc="-5" dirty="0">
                <a:effectLst/>
                <a:latin typeface="Calibri" panose="020F0502020204030204" pitchFamily="34" charset="0"/>
                <a:ea typeface="Calibri" panose="020F0502020204030204" pitchFamily="34" charset="0"/>
                <a:cs typeface="Calibri" panose="020F0502020204030204" pitchFamily="34" charset="0"/>
              </a:rPr>
              <a:t>Limit timers, bells, announcements, etc.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00150" lvl="2" indent="-285750">
              <a:spcBef>
                <a:spcPts val="0"/>
              </a:spcBef>
              <a:buFont typeface="Courier New" panose="02070309020205020404" pitchFamily="49" charset="0"/>
              <a:buChar char="o"/>
              <a:tabLst>
                <a:tab pos="1041400" algn="l"/>
              </a:tabLst>
            </a:pPr>
            <a:r>
              <a:rPr lang="en-US" sz="2000" b="1" spc="-5" dirty="0">
                <a:effectLst/>
                <a:latin typeface="Calibri" panose="020F0502020204030204" pitchFamily="34" charset="0"/>
                <a:ea typeface="Calibri" panose="020F0502020204030204" pitchFamily="34" charset="0"/>
                <a:cs typeface="Calibri" panose="020F0502020204030204" pitchFamily="34" charset="0"/>
              </a:rPr>
              <a:t>Keep cell phones and other like devices out of the testing area</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spcBef>
                <a:spcPts val="0"/>
              </a:spcBef>
              <a:spcAft>
                <a:spcPts val="0"/>
              </a:spcAft>
              <a:buFont typeface="Symbol" panose="05050102010706020507" pitchFamily="18" charset="2"/>
              <a:buChar char=""/>
              <a:tabLst>
                <a:tab pos="1041400" algn="l"/>
              </a:tabLst>
            </a:pPr>
            <a:r>
              <a:rPr lang="en-US" spc="-5" dirty="0">
                <a:latin typeface="Calibri" panose="020F0502020204030204" pitchFamily="34" charset="0"/>
                <a:cs typeface="Calibri" panose="020F0502020204030204" pitchFamily="34" charset="0"/>
              </a:rPr>
              <a:t>Actively proctor</a:t>
            </a:r>
          </a:p>
          <a:p>
            <a:pPr marL="800100" marR="0" lvl="1" indent="-342900">
              <a:spcBef>
                <a:spcPts val="0"/>
              </a:spcBef>
              <a:spcAft>
                <a:spcPts val="0"/>
              </a:spcAft>
              <a:buFont typeface="Symbol" panose="05050102010706020507" pitchFamily="18" charset="2"/>
              <a:buChar char=""/>
              <a:tabLst>
                <a:tab pos="1041400" algn="l"/>
              </a:tabLst>
            </a:pPr>
            <a:r>
              <a:rPr lang="en-US" spc="-5" dirty="0">
                <a:latin typeface="Calibri" panose="020F0502020204030204" pitchFamily="34" charset="0"/>
                <a:cs typeface="Calibri" panose="020F0502020204030204" pitchFamily="34" charset="0"/>
              </a:rPr>
              <a:t>Follow seating chart/computer assignment</a:t>
            </a:r>
          </a:p>
        </p:txBody>
      </p:sp>
      <p:sp>
        <p:nvSpPr>
          <p:cNvPr id="12" name="Rectangle 11">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8ACC0F-DE15-8030-1870-A948B8267B4C}"/>
              </a:ext>
            </a:extLst>
          </p:cNvPr>
          <p:cNvPicPr>
            <a:picLocks noChangeAspect="1"/>
          </p:cNvPicPr>
          <p:nvPr/>
        </p:nvPicPr>
        <p:blipFill>
          <a:blip r:embed="rId2"/>
          <a:stretch>
            <a:fillRect/>
          </a:stretch>
        </p:blipFill>
        <p:spPr>
          <a:xfrm>
            <a:off x="6018143" y="1750521"/>
            <a:ext cx="2589144" cy="3351642"/>
          </a:xfrm>
          <a:prstGeom prst="rect">
            <a:avLst/>
          </a:prstGeom>
        </p:spPr>
      </p:pic>
      <p:sp>
        <p:nvSpPr>
          <p:cNvPr id="3" name="Slide Number Placeholder 2">
            <a:extLst>
              <a:ext uri="{FF2B5EF4-FFF2-40B4-BE49-F238E27FC236}">
                <a16:creationId xmlns:a16="http://schemas.microsoft.com/office/drawing/2014/main" id="{DAA304B9-46AD-AF17-BBBB-60F224009E60}"/>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smtClean="0"/>
              <a:pPr>
                <a:spcAft>
                  <a:spcPts val="600"/>
                </a:spcAft>
              </a:pPr>
              <a:t>61</a:t>
            </a:fld>
            <a:r>
              <a:rPr lang="en-US" dirty="0"/>
              <a:t> </a:t>
            </a:r>
            <a:endParaRPr lang="en-US"/>
          </a:p>
        </p:txBody>
      </p:sp>
    </p:spTree>
    <p:extLst>
      <p:ext uri="{BB962C8B-B14F-4D97-AF65-F5344CB8AC3E}">
        <p14:creationId xmlns:p14="http://schemas.microsoft.com/office/powerpoint/2010/main" val="1988941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6FAB-1F42-D05C-B4C0-CE33BF337B10}"/>
              </a:ext>
            </a:extLst>
          </p:cNvPr>
          <p:cNvSpPr>
            <a:spLocks noGrp="1"/>
          </p:cNvSpPr>
          <p:nvPr>
            <p:ph type="title"/>
          </p:nvPr>
        </p:nvSpPr>
        <p:spPr>
          <a:xfrm>
            <a:off x="1251771" y="324635"/>
            <a:ext cx="5158247" cy="590603"/>
          </a:xfrm>
        </p:spPr>
        <p:txBody>
          <a:bodyPr>
            <a:normAutofit/>
          </a:bodyPr>
          <a:lstStyle/>
          <a:p>
            <a:r>
              <a:rPr lang="en-US" sz="2800" b="1" dirty="0"/>
              <a:t>Timing </a:t>
            </a:r>
          </a:p>
        </p:txBody>
      </p:sp>
      <p:sp>
        <p:nvSpPr>
          <p:cNvPr id="3" name="Content Placeholder 2">
            <a:extLst>
              <a:ext uri="{FF2B5EF4-FFF2-40B4-BE49-F238E27FC236}">
                <a16:creationId xmlns:a16="http://schemas.microsoft.com/office/drawing/2014/main" id="{39C843EF-A25A-0CB3-3238-0F9DB9662CA4}"/>
              </a:ext>
            </a:extLst>
          </p:cNvPr>
          <p:cNvSpPr>
            <a:spLocks noGrp="1"/>
          </p:cNvSpPr>
          <p:nvPr>
            <p:ph idx="1"/>
          </p:nvPr>
        </p:nvSpPr>
        <p:spPr/>
        <p:txBody>
          <a:bodyPr>
            <a:normAutofit/>
          </a:bodyPr>
          <a:lstStyle/>
          <a:p>
            <a:r>
              <a:rPr lang="en-US" dirty="0">
                <a:effectLst/>
                <a:latin typeface="Calibri" panose="020F0502020204030204" pitchFamily="34" charset="0"/>
                <a:ea typeface="Calibri" panose="020F0502020204030204" pitchFamily="34" charset="0"/>
              </a:rPr>
              <a:t>Untimed does not mean unlimited testing time</a:t>
            </a:r>
          </a:p>
          <a:p>
            <a:r>
              <a:rPr lang="en-US" dirty="0">
                <a:latin typeface="Calibri" panose="020F0502020204030204" pitchFamily="34" charset="0"/>
                <a:ea typeface="Calibri" panose="020F0502020204030204" pitchFamily="34" charset="0"/>
              </a:rPr>
              <a:t>U</a:t>
            </a:r>
            <a:r>
              <a:rPr lang="en-US" dirty="0">
                <a:effectLst/>
                <a:latin typeface="Calibri" panose="020F0502020204030204" pitchFamily="34" charset="0"/>
                <a:ea typeface="Calibri" panose="020F0502020204030204" pitchFamily="34" charset="0"/>
              </a:rPr>
              <a:t>se time estimates in the </a:t>
            </a:r>
            <a:r>
              <a:rPr lang="en-US" i="1" dirty="0">
                <a:effectLst/>
                <a:latin typeface="Calibri" panose="020F0502020204030204" pitchFamily="34" charset="0"/>
                <a:ea typeface="Calibri" panose="020F0502020204030204" pitchFamily="34" charset="0"/>
              </a:rPr>
              <a:t>ACCESS for ELLs Test Administrator Manual </a:t>
            </a:r>
            <a:r>
              <a:rPr lang="en-US" dirty="0">
                <a:effectLst/>
                <a:latin typeface="Calibri" panose="020F0502020204030204" pitchFamily="34" charset="0"/>
                <a:ea typeface="Calibri" panose="020F0502020204030204" pitchFamily="34" charset="0"/>
              </a:rPr>
              <a:t>&amp; Colorado average testing times</a:t>
            </a:r>
          </a:p>
          <a:p>
            <a:endParaRPr lang="en-US" i="1" dirty="0">
              <a:latin typeface="Calibri" panose="020F0502020204030204" pitchFamily="34" charset="0"/>
              <a:ea typeface="Calibri" panose="020F0502020204030204" pitchFamily="34" charset="0"/>
            </a:endParaRPr>
          </a:p>
          <a:p>
            <a:r>
              <a:rPr lang="en-US" dirty="0">
                <a:latin typeface="Calibri" panose="020F0502020204030204" pitchFamily="34" charset="0"/>
              </a:rPr>
              <a:t>Use of the Test Monitoring Application (TMA) in WIDA AMS allows Test Monitors to monitor student testing activity throughout the duration of their test using a secure dashboard.</a:t>
            </a:r>
          </a:p>
          <a:p>
            <a:pPr lvl="1"/>
            <a:r>
              <a:rPr lang="en-US" dirty="0">
                <a:effectLst/>
                <a:latin typeface="Calibri" panose="020F0502020204030204" pitchFamily="34" charset="0"/>
                <a:ea typeface="Calibri" panose="020F0502020204030204" pitchFamily="34" charset="0"/>
              </a:rPr>
              <a:t>Using the TMA is encouraged</a:t>
            </a:r>
          </a:p>
        </p:txBody>
      </p:sp>
      <p:sp>
        <p:nvSpPr>
          <p:cNvPr id="4" name="Slide Number Placeholder 3">
            <a:extLst>
              <a:ext uri="{FF2B5EF4-FFF2-40B4-BE49-F238E27FC236}">
                <a16:creationId xmlns:a16="http://schemas.microsoft.com/office/drawing/2014/main" id="{E8EC6465-909A-85EE-8559-103364A73201}"/>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301073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B081-71F7-4209-B236-25CF93360A76}"/>
              </a:ext>
            </a:extLst>
          </p:cNvPr>
          <p:cNvSpPr>
            <a:spLocks noGrp="1"/>
          </p:cNvSpPr>
          <p:nvPr>
            <p:ph type="title"/>
          </p:nvPr>
        </p:nvSpPr>
        <p:spPr>
          <a:xfrm>
            <a:off x="223069" y="389368"/>
            <a:ext cx="6081865" cy="477006"/>
          </a:xfrm>
        </p:spPr>
        <p:txBody>
          <a:bodyPr>
            <a:normAutofit/>
          </a:bodyPr>
          <a:lstStyle/>
          <a:p>
            <a:r>
              <a:rPr lang="en-US" sz="2800" b="1" dirty="0"/>
              <a:t>Online testing order</a:t>
            </a:r>
          </a:p>
        </p:txBody>
      </p:sp>
      <p:sp>
        <p:nvSpPr>
          <p:cNvPr id="3" name="Content Placeholder 2">
            <a:extLst>
              <a:ext uri="{FF2B5EF4-FFF2-40B4-BE49-F238E27FC236}">
                <a16:creationId xmlns:a16="http://schemas.microsoft.com/office/drawing/2014/main" id="{50463A55-349D-4CC0-B434-5516373D0289}"/>
              </a:ext>
            </a:extLst>
          </p:cNvPr>
          <p:cNvSpPr>
            <a:spLocks noGrp="1"/>
          </p:cNvSpPr>
          <p:nvPr>
            <p:ph idx="1"/>
          </p:nvPr>
        </p:nvSpPr>
        <p:spPr/>
        <p:txBody>
          <a:bodyPr/>
          <a:lstStyle/>
          <a:p>
            <a:r>
              <a:rPr lang="en-US" dirty="0"/>
              <a:t>In either order but first </a:t>
            </a:r>
          </a:p>
          <a:p>
            <a:pPr lvl="1"/>
            <a:r>
              <a:rPr lang="en-US" dirty="0"/>
              <a:t>Listening and Reading </a:t>
            </a:r>
          </a:p>
          <a:p>
            <a:pPr lvl="1"/>
            <a:endParaRPr lang="en-US" dirty="0"/>
          </a:p>
          <a:p>
            <a:pPr lvl="1"/>
            <a:endParaRPr lang="en-US" dirty="0"/>
          </a:p>
          <a:p>
            <a:pPr lvl="1"/>
            <a:endParaRPr lang="en-US" dirty="0"/>
          </a:p>
          <a:p>
            <a:pPr lvl="1"/>
            <a:endParaRPr lang="en-US" dirty="0"/>
          </a:p>
          <a:p>
            <a:pPr marL="457200" lvl="1" indent="0">
              <a:buNone/>
            </a:pPr>
            <a:r>
              <a:rPr lang="en-US" dirty="0"/>
              <a:t>Listening and Reading determine Writing and Speaking tier</a:t>
            </a:r>
          </a:p>
          <a:p>
            <a:r>
              <a:rPr lang="en-US" dirty="0"/>
              <a:t>In either order after Listening and Reading</a:t>
            </a:r>
          </a:p>
          <a:p>
            <a:pPr lvl="1"/>
            <a:r>
              <a:rPr lang="en-US" dirty="0"/>
              <a:t>Writing and Speaking </a:t>
            </a:r>
          </a:p>
          <a:p>
            <a:pPr marL="457200" lvl="1" indent="0">
              <a:buNone/>
            </a:pPr>
            <a:endParaRPr lang="en-US" dirty="0"/>
          </a:p>
        </p:txBody>
      </p:sp>
      <p:sp>
        <p:nvSpPr>
          <p:cNvPr id="4" name="Slide Number Placeholder 3">
            <a:extLst>
              <a:ext uri="{FF2B5EF4-FFF2-40B4-BE49-F238E27FC236}">
                <a16:creationId xmlns:a16="http://schemas.microsoft.com/office/drawing/2014/main" id="{91B0454A-FFEB-4810-A36E-C7B1EDE07707}"/>
              </a:ext>
            </a:extLst>
          </p:cNvPr>
          <p:cNvSpPr>
            <a:spLocks noGrp="1"/>
          </p:cNvSpPr>
          <p:nvPr>
            <p:ph type="sldNum" sz="quarter" idx="12"/>
          </p:nvPr>
        </p:nvSpPr>
        <p:spPr/>
        <p:txBody>
          <a:bodyPr/>
          <a:lstStyle/>
          <a:p>
            <a:fld id="{C479D5F6-EDCB-402A-AC08-4943A1820E8F}" type="slidenum">
              <a:rPr lang="en-US" smtClean="0"/>
              <a:pPr/>
              <a:t>63</a:t>
            </a:fld>
            <a:endParaRPr lang="en-US" dirty="0"/>
          </a:p>
        </p:txBody>
      </p:sp>
      <p:pic>
        <p:nvPicPr>
          <p:cNvPr id="9" name="Picture 8">
            <a:extLst>
              <a:ext uri="{FF2B5EF4-FFF2-40B4-BE49-F238E27FC236}">
                <a16:creationId xmlns:a16="http://schemas.microsoft.com/office/drawing/2014/main" id="{6294871A-F180-4D04-BA82-5C5DE705BA15}"/>
              </a:ext>
            </a:extLst>
          </p:cNvPr>
          <p:cNvPicPr>
            <a:picLocks noChangeAspect="1"/>
          </p:cNvPicPr>
          <p:nvPr/>
        </p:nvPicPr>
        <p:blipFill>
          <a:blip r:embed="rId2"/>
          <a:stretch>
            <a:fillRect/>
          </a:stretch>
        </p:blipFill>
        <p:spPr>
          <a:xfrm>
            <a:off x="1475815" y="2360744"/>
            <a:ext cx="1028700" cy="781050"/>
          </a:xfrm>
          <a:prstGeom prst="rect">
            <a:avLst/>
          </a:prstGeom>
        </p:spPr>
      </p:pic>
      <p:pic>
        <p:nvPicPr>
          <p:cNvPr id="11" name="Picture 10">
            <a:extLst>
              <a:ext uri="{FF2B5EF4-FFF2-40B4-BE49-F238E27FC236}">
                <a16:creationId xmlns:a16="http://schemas.microsoft.com/office/drawing/2014/main" id="{1537A861-B084-4A59-9FA2-A8CBE757ABBC}"/>
              </a:ext>
            </a:extLst>
          </p:cNvPr>
          <p:cNvPicPr>
            <a:picLocks noChangeAspect="1"/>
          </p:cNvPicPr>
          <p:nvPr/>
        </p:nvPicPr>
        <p:blipFill>
          <a:blip r:embed="rId3"/>
          <a:stretch>
            <a:fillRect/>
          </a:stretch>
        </p:blipFill>
        <p:spPr>
          <a:xfrm>
            <a:off x="2946867" y="2279781"/>
            <a:ext cx="809625" cy="942975"/>
          </a:xfrm>
          <a:prstGeom prst="rect">
            <a:avLst/>
          </a:prstGeom>
        </p:spPr>
      </p:pic>
      <p:pic>
        <p:nvPicPr>
          <p:cNvPr id="13" name="Picture 12">
            <a:extLst>
              <a:ext uri="{FF2B5EF4-FFF2-40B4-BE49-F238E27FC236}">
                <a16:creationId xmlns:a16="http://schemas.microsoft.com/office/drawing/2014/main" id="{62064DAC-71E8-4669-96B7-742DBFE3303C}"/>
              </a:ext>
            </a:extLst>
          </p:cNvPr>
          <p:cNvPicPr>
            <a:picLocks noChangeAspect="1"/>
          </p:cNvPicPr>
          <p:nvPr/>
        </p:nvPicPr>
        <p:blipFill>
          <a:blip r:embed="rId4"/>
          <a:stretch>
            <a:fillRect/>
          </a:stretch>
        </p:blipFill>
        <p:spPr>
          <a:xfrm>
            <a:off x="2830615" y="4893094"/>
            <a:ext cx="866775" cy="666750"/>
          </a:xfrm>
          <a:prstGeom prst="rect">
            <a:avLst/>
          </a:prstGeom>
        </p:spPr>
      </p:pic>
      <p:pic>
        <p:nvPicPr>
          <p:cNvPr id="15" name="Picture 14">
            <a:extLst>
              <a:ext uri="{FF2B5EF4-FFF2-40B4-BE49-F238E27FC236}">
                <a16:creationId xmlns:a16="http://schemas.microsoft.com/office/drawing/2014/main" id="{7558BA4C-81AA-4A82-AF62-90BD29682D29}"/>
              </a:ext>
            </a:extLst>
          </p:cNvPr>
          <p:cNvPicPr>
            <a:picLocks noChangeAspect="1"/>
          </p:cNvPicPr>
          <p:nvPr/>
        </p:nvPicPr>
        <p:blipFill>
          <a:blip r:embed="rId5"/>
          <a:stretch>
            <a:fillRect/>
          </a:stretch>
        </p:blipFill>
        <p:spPr>
          <a:xfrm>
            <a:off x="1537727" y="4893094"/>
            <a:ext cx="904875" cy="800100"/>
          </a:xfrm>
          <a:prstGeom prst="rect">
            <a:avLst/>
          </a:prstGeom>
        </p:spPr>
      </p:pic>
    </p:spTree>
    <p:extLst>
      <p:ext uri="{BB962C8B-B14F-4D97-AF65-F5344CB8AC3E}">
        <p14:creationId xmlns:p14="http://schemas.microsoft.com/office/powerpoint/2010/main" val="2837003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3071" y="188235"/>
            <a:ext cx="6675477" cy="756418"/>
          </a:xfrm>
        </p:spPr>
        <p:txBody>
          <a:bodyPr vert="horz" lIns="91440" tIns="45720" rIns="91440" bIns="45720" rtlCol="0" anchor="ctr">
            <a:noAutofit/>
          </a:bodyPr>
          <a:lstStyle/>
          <a:p>
            <a:pPr algn="l"/>
            <a:r>
              <a:rPr lang="en-US" sz="2800" b="1" kern="1200" dirty="0">
                <a:solidFill>
                  <a:srgbClr val="FFFFFF"/>
                </a:solidFill>
                <a:latin typeface="Museo Slab 500"/>
              </a:rPr>
              <a:t>Student transfers are through WIDA AMS </a:t>
            </a:r>
          </a:p>
        </p:txBody>
      </p:sp>
      <p:pic>
        <p:nvPicPr>
          <p:cNvPr id="7" name="Content Placeholder 6">
            <a:extLst>
              <a:ext uri="{FF2B5EF4-FFF2-40B4-BE49-F238E27FC236}">
                <a16:creationId xmlns:a16="http://schemas.microsoft.com/office/drawing/2014/main" id="{BFC20AEF-6439-8E8D-B3C7-FB37016D3EDB}"/>
              </a:ext>
            </a:extLst>
          </p:cNvPr>
          <p:cNvPicPr>
            <a:picLocks noGrp="1" noChangeAspect="1"/>
          </p:cNvPicPr>
          <p:nvPr>
            <p:ph idx="1"/>
          </p:nvPr>
        </p:nvPicPr>
        <p:blipFill>
          <a:blip r:embed="rId2"/>
          <a:stretch>
            <a:fillRect/>
          </a:stretch>
        </p:blipFill>
        <p:spPr>
          <a:xfrm>
            <a:off x="1709737" y="1473994"/>
            <a:ext cx="5724525" cy="4619625"/>
          </a:xfrm>
        </p:spPr>
      </p:pic>
      <p:sp>
        <p:nvSpPr>
          <p:cNvPr id="4" name="Slide Number Placeholder 3"/>
          <p:cNvSpPr>
            <a:spLocks noGrp="1"/>
          </p:cNvSpPr>
          <p:nvPr>
            <p:ph type="sldNum" sz="quarter" idx="12"/>
          </p:nvPr>
        </p:nvSpPr>
        <p:spPr>
          <a:noFill/>
        </p:spPr>
        <p:txBody>
          <a:bodyPr vert="horz" lIns="91440" tIns="45720" rIns="91440" bIns="45720" rtlCol="0" anchor="ctr">
            <a:normAutofit/>
          </a:bodyPr>
          <a:lstStyle/>
          <a:p>
            <a:pPr>
              <a:spcAft>
                <a:spcPts val="600"/>
              </a:spcAft>
            </a:pPr>
            <a:fld id="{C479D5F6-EDCB-402A-AC08-4943A1820E8F}" type="slidenum">
              <a:rPr lang="en-US" sz="1200" smtClean="0">
                <a:solidFill>
                  <a:schemeClr val="tx1">
                    <a:tint val="75000"/>
                  </a:schemeClr>
                </a:solidFill>
              </a:rPr>
              <a:pPr>
                <a:spcAft>
                  <a:spcPts val="600"/>
                </a:spcAft>
              </a:pPr>
              <a:t>64</a:t>
            </a:fld>
            <a:endParaRPr lang="en-US" sz="1200" dirty="0">
              <a:solidFill>
                <a:schemeClr val="tx1">
                  <a:tint val="75000"/>
                </a:schemeClr>
              </a:solidFill>
            </a:endParaRPr>
          </a:p>
        </p:txBody>
      </p:sp>
      <p:sp>
        <p:nvSpPr>
          <p:cNvPr id="8" name="TextBox 7">
            <a:extLst>
              <a:ext uri="{FF2B5EF4-FFF2-40B4-BE49-F238E27FC236}">
                <a16:creationId xmlns:a16="http://schemas.microsoft.com/office/drawing/2014/main" id="{630E6079-23FC-A30A-A9F3-8E9A548B37C8}"/>
              </a:ext>
            </a:extLst>
          </p:cNvPr>
          <p:cNvSpPr txBox="1"/>
          <p:nvPr/>
        </p:nvSpPr>
        <p:spPr>
          <a:xfrm>
            <a:off x="2696729" y="6240248"/>
            <a:ext cx="3750540" cy="369332"/>
          </a:xfrm>
          <a:prstGeom prst="rect">
            <a:avLst/>
          </a:prstGeom>
          <a:noFill/>
        </p:spPr>
        <p:txBody>
          <a:bodyPr wrap="square" rtlCol="0">
            <a:spAutoFit/>
          </a:bodyPr>
          <a:lstStyle/>
          <a:p>
            <a:pPr algn="ctr"/>
            <a:r>
              <a:rPr lang="en-US" dirty="0"/>
              <a:t>See </a:t>
            </a:r>
            <a:r>
              <a:rPr lang="en-US" dirty="0">
                <a:hlinkClick r:id="rId3"/>
              </a:rPr>
              <a:t>WIDA AMS User Guide </a:t>
            </a:r>
            <a:r>
              <a:rPr lang="en-US" dirty="0"/>
              <a:t>pp. 70</a:t>
            </a:r>
            <a:r>
              <a:rPr lang="en-US" sz="1800" b="1" dirty="0"/>
              <a:t>–</a:t>
            </a:r>
            <a:r>
              <a:rPr lang="en-US" dirty="0"/>
              <a:t>71</a:t>
            </a:r>
          </a:p>
        </p:txBody>
      </p:sp>
    </p:spTree>
    <p:extLst>
      <p:ext uri="{BB962C8B-B14F-4D97-AF65-F5344CB8AC3E}">
        <p14:creationId xmlns:p14="http://schemas.microsoft.com/office/powerpoint/2010/main" val="9456789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376077"/>
            <a:ext cx="6081865" cy="756418"/>
          </a:xfrm>
        </p:spPr>
        <p:txBody>
          <a:bodyPr>
            <a:noAutofit/>
          </a:bodyPr>
          <a:lstStyle/>
          <a:p>
            <a:r>
              <a:rPr lang="en-US" sz="2800" b="1" dirty="0"/>
              <a:t>Online testing</a:t>
            </a:r>
            <a:r>
              <a:rPr lang="en-US" sz="2800" dirty="0"/>
              <a:t>	</a:t>
            </a:r>
          </a:p>
        </p:txBody>
      </p:sp>
      <p:sp>
        <p:nvSpPr>
          <p:cNvPr id="3" name="Content Placeholder 2"/>
          <p:cNvSpPr>
            <a:spLocks noGrp="1"/>
          </p:cNvSpPr>
          <p:nvPr>
            <p:ph idx="1"/>
          </p:nvPr>
        </p:nvSpPr>
        <p:spPr>
          <a:xfrm>
            <a:off x="333487" y="1463040"/>
            <a:ext cx="8541571" cy="4640674"/>
          </a:xfrm>
        </p:spPr>
        <p:txBody>
          <a:bodyPr>
            <a:normAutofit/>
          </a:bodyPr>
          <a:lstStyle/>
          <a:p>
            <a:r>
              <a:rPr lang="en-US" dirty="0"/>
              <a:t>Reminders </a:t>
            </a:r>
          </a:p>
          <a:p>
            <a:pPr lvl="1"/>
            <a:r>
              <a:rPr lang="en-US" b="1" dirty="0"/>
              <a:t>Double-check test tickets are for the correct students</a:t>
            </a:r>
          </a:p>
          <a:p>
            <a:pPr lvl="1"/>
            <a:r>
              <a:rPr lang="en-US" dirty="0"/>
              <a:t>Make sure testing devices are charged</a:t>
            </a:r>
          </a:p>
          <a:p>
            <a:pPr lvl="1"/>
            <a:r>
              <a:rPr lang="en-US" dirty="0"/>
              <a:t>Headphones and microphones are reliable</a:t>
            </a:r>
          </a:p>
          <a:p>
            <a:pPr lvl="1"/>
            <a:r>
              <a:rPr lang="en-US" dirty="0"/>
              <a:t>Have back up devices (computer/Chromebook/tablets, and headphones/microphone) available</a:t>
            </a:r>
          </a:p>
          <a:p>
            <a:pPr lvl="1"/>
            <a:endParaRPr lang="en-US" dirty="0"/>
          </a:p>
          <a:p>
            <a:pPr lvl="1"/>
            <a:r>
              <a:rPr lang="en-US" dirty="0"/>
              <a:t>Have a plan in place in case of internet outages</a:t>
            </a:r>
          </a:p>
          <a:p>
            <a:pPr lvl="2"/>
            <a:r>
              <a:rPr lang="en-US" dirty="0"/>
              <a:t>How long do you wait</a:t>
            </a:r>
          </a:p>
          <a:p>
            <a:pPr lvl="2"/>
            <a:r>
              <a:rPr lang="en-US" dirty="0"/>
              <a:t>How many test attempts are appropriate</a:t>
            </a:r>
          </a:p>
          <a:p>
            <a:pPr lvl="2"/>
            <a:r>
              <a:rPr lang="en-US" dirty="0"/>
              <a:t>When to stop and try again the next day</a:t>
            </a:r>
          </a:p>
          <a:p>
            <a:pPr lvl="1"/>
            <a:endParaRPr lang="en-US" dirty="0"/>
          </a:p>
          <a:p>
            <a:pPr lvl="1"/>
            <a:r>
              <a:rPr lang="en-US" dirty="0"/>
              <a:t>Follow DRC guidelines, do not overtax the system</a:t>
            </a:r>
          </a:p>
        </p:txBody>
      </p:sp>
      <p:sp>
        <p:nvSpPr>
          <p:cNvPr id="4" name="Slide Number Placeholder 3"/>
          <p:cNvSpPr>
            <a:spLocks noGrp="1"/>
          </p:cNvSpPr>
          <p:nvPr>
            <p:ph type="sldNum" sz="quarter" idx="12"/>
          </p:nvPr>
        </p:nvSpPr>
        <p:spPr>
          <a:xfrm>
            <a:off x="223071" y="6427018"/>
            <a:ext cx="2057400" cy="365125"/>
          </a:xfrm>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3302033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6600" dirty="0"/>
              <a:t>Preparing Students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513932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59F04-4541-47D4-8621-6E4F33E51C00}"/>
              </a:ext>
            </a:extLst>
          </p:cNvPr>
          <p:cNvSpPr>
            <a:spLocks noGrp="1"/>
          </p:cNvSpPr>
          <p:nvPr>
            <p:ph type="title"/>
          </p:nvPr>
        </p:nvSpPr>
        <p:spPr>
          <a:xfrm>
            <a:off x="6115050" y="1128094"/>
            <a:ext cx="2575635" cy="1415270"/>
          </a:xfrm>
        </p:spPr>
        <p:txBody>
          <a:bodyPr anchor="t">
            <a:normAutofit/>
          </a:bodyPr>
          <a:lstStyle/>
          <a:p>
            <a:br>
              <a:rPr lang="en-US" sz="2800" dirty="0"/>
            </a:br>
            <a:r>
              <a:rPr lang="en-US" sz="2800" dirty="0"/>
              <a:t>WIDA Resources</a:t>
            </a:r>
          </a:p>
        </p:txBody>
      </p:sp>
      <p:sp>
        <p:nvSpPr>
          <p:cNvPr id="17" name="Rectangle 16">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82342"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25E02F-FAAB-0F1E-3789-06932A3BD729}"/>
              </a:ext>
            </a:extLst>
          </p:cNvPr>
          <p:cNvPicPr>
            <a:picLocks noChangeAspect="1"/>
          </p:cNvPicPr>
          <p:nvPr/>
        </p:nvPicPr>
        <p:blipFill>
          <a:blip r:embed="rId2"/>
          <a:stretch>
            <a:fillRect/>
          </a:stretch>
        </p:blipFill>
        <p:spPr>
          <a:xfrm>
            <a:off x="96311" y="201706"/>
            <a:ext cx="5255832" cy="4979900"/>
          </a:xfrm>
          <a:prstGeom prst="rect">
            <a:avLst/>
          </a:prstGeom>
        </p:spPr>
      </p:pic>
      <p:cxnSp>
        <p:nvCxnSpPr>
          <p:cNvPr id="19" name="Straight Connector 1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A5B8EC4-C29F-F38E-4E48-CF2C8D97E134}"/>
              </a:ext>
            </a:extLst>
          </p:cNvPr>
          <p:cNvSpPr>
            <a:spLocks noGrp="1"/>
          </p:cNvSpPr>
          <p:nvPr>
            <p:ph idx="1"/>
          </p:nvPr>
        </p:nvSpPr>
        <p:spPr>
          <a:xfrm>
            <a:off x="6115049" y="1442737"/>
            <a:ext cx="2575635" cy="3599019"/>
          </a:xfrm>
        </p:spPr>
        <p:txBody>
          <a:bodyPr>
            <a:normAutofit/>
          </a:bodyPr>
          <a:lstStyle/>
          <a:p>
            <a:r>
              <a:rPr lang="en-US" sz="1700" dirty="0">
                <a:hlinkClick r:id="rId3"/>
              </a:rPr>
              <a:t>Preparing for ACCESS Testing</a:t>
            </a:r>
            <a:endParaRPr lang="en-US" sz="1700" dirty="0"/>
          </a:p>
          <a:p>
            <a:r>
              <a:rPr lang="en-US" sz="1700" b="0" u="sng" dirty="0">
                <a:effectLst/>
                <a:latin typeface="RedHatText-Regular"/>
                <a:hlinkClick r:id="rId4"/>
              </a:rPr>
              <a:t>Preparing for WIDA Alternate ACCESS</a:t>
            </a:r>
            <a:endParaRPr lang="en-US" sz="1700" dirty="0"/>
          </a:p>
        </p:txBody>
      </p:sp>
      <p:sp>
        <p:nvSpPr>
          <p:cNvPr id="5" name="Slide Number Placeholder 4">
            <a:extLst>
              <a:ext uri="{FF2B5EF4-FFF2-40B4-BE49-F238E27FC236}">
                <a16:creationId xmlns:a16="http://schemas.microsoft.com/office/drawing/2014/main" id="{C17058B0-5B11-4D2E-A8F6-9FE1D05CA6C2}"/>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smtClean="0"/>
              <a:pPr>
                <a:spcAft>
                  <a:spcPts val="600"/>
                </a:spcAft>
              </a:pPr>
              <a:t>67</a:t>
            </a:fld>
            <a:endParaRPr lang="en-US"/>
          </a:p>
        </p:txBody>
      </p:sp>
      <p:pic>
        <p:nvPicPr>
          <p:cNvPr id="16" name="Picture 15">
            <a:extLst>
              <a:ext uri="{FF2B5EF4-FFF2-40B4-BE49-F238E27FC236}">
                <a16:creationId xmlns:a16="http://schemas.microsoft.com/office/drawing/2014/main" id="{6DD66B9A-8B3D-DA3A-2CAB-8806A06839FC}"/>
              </a:ext>
            </a:extLst>
          </p:cNvPr>
          <p:cNvPicPr>
            <a:picLocks noChangeAspect="1"/>
          </p:cNvPicPr>
          <p:nvPr/>
        </p:nvPicPr>
        <p:blipFill>
          <a:blip r:embed="rId5"/>
          <a:stretch>
            <a:fillRect/>
          </a:stretch>
        </p:blipFill>
        <p:spPr>
          <a:xfrm>
            <a:off x="4003081" y="3597851"/>
            <a:ext cx="5033097" cy="3167509"/>
          </a:xfrm>
          <a:prstGeom prst="rect">
            <a:avLst/>
          </a:prstGeom>
        </p:spPr>
      </p:pic>
    </p:spTree>
    <p:extLst>
      <p:ext uri="{BB962C8B-B14F-4D97-AF65-F5344CB8AC3E}">
        <p14:creationId xmlns:p14="http://schemas.microsoft.com/office/powerpoint/2010/main" val="3332335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0854D1-C105-8F4B-316A-CB66431B113D}"/>
              </a:ext>
            </a:extLst>
          </p:cNvPr>
          <p:cNvSpPr>
            <a:spLocks noGrp="1"/>
          </p:cNvSpPr>
          <p:nvPr>
            <p:ph type="title"/>
          </p:nvPr>
        </p:nvSpPr>
        <p:spPr>
          <a:xfrm>
            <a:off x="1251771" y="324635"/>
            <a:ext cx="5784882" cy="590603"/>
          </a:xfrm>
        </p:spPr>
        <p:txBody>
          <a:bodyPr>
            <a:noAutofit/>
          </a:bodyPr>
          <a:lstStyle/>
          <a:p>
            <a:r>
              <a:rPr lang="en-US" sz="2800" b="1" dirty="0"/>
              <a:t>Professional Development Resources</a:t>
            </a:r>
          </a:p>
        </p:txBody>
      </p:sp>
      <p:sp>
        <p:nvSpPr>
          <p:cNvPr id="6" name="Content Placeholder 5">
            <a:extLst>
              <a:ext uri="{FF2B5EF4-FFF2-40B4-BE49-F238E27FC236}">
                <a16:creationId xmlns:a16="http://schemas.microsoft.com/office/drawing/2014/main" id="{68A72142-EB18-AB57-599B-E8B766CA2A58}"/>
              </a:ext>
            </a:extLst>
          </p:cNvPr>
          <p:cNvSpPr>
            <a:spLocks noGrp="1"/>
          </p:cNvSpPr>
          <p:nvPr>
            <p:ph idx="1"/>
          </p:nvPr>
        </p:nvSpPr>
        <p:spPr/>
        <p:txBody>
          <a:bodyPr/>
          <a:lstStyle/>
          <a:p>
            <a:r>
              <a:rPr lang="en-US" dirty="0"/>
              <a:t>WIDA has </a:t>
            </a:r>
            <a:r>
              <a:rPr lang="en-US" b="1" dirty="0"/>
              <a:t>free </a:t>
            </a:r>
            <a:r>
              <a:rPr lang="en-US" dirty="0"/>
              <a:t>eLearning courses available to all educators in the Colorado public K</a:t>
            </a:r>
            <a:r>
              <a:rPr lang="en-US" sz="2400" b="1" dirty="0"/>
              <a:t>–</a:t>
            </a:r>
            <a:r>
              <a:rPr lang="en-US" dirty="0"/>
              <a:t>12 school system. </a:t>
            </a:r>
          </a:p>
          <a:p>
            <a:endParaRPr lang="en-US" sz="800" dirty="0"/>
          </a:p>
          <a:p>
            <a:pPr lvl="1"/>
            <a:r>
              <a:rPr lang="en-US" b="0" i="0" dirty="0">
                <a:effectLst/>
                <a:latin typeface="SourceSansProRegular"/>
              </a:rPr>
              <a:t>Virtual</a:t>
            </a:r>
            <a:r>
              <a:rPr lang="en-US" b="0" i="0" dirty="0">
                <a:solidFill>
                  <a:srgbClr val="31708F"/>
                </a:solidFill>
                <a:effectLst/>
                <a:latin typeface="SourceSansProRegular"/>
              </a:rPr>
              <a:t> </a:t>
            </a:r>
            <a:r>
              <a:rPr lang="en-US" b="0" i="0" u="sng" dirty="0">
                <a:solidFill>
                  <a:srgbClr val="403F3B"/>
                </a:solidFill>
                <a:effectLst/>
                <a:latin typeface="SourceSansProRegular"/>
                <a:hlinkClick r:id="rId2"/>
              </a:rPr>
              <a:t>Self-Paced Workshops</a:t>
            </a:r>
            <a:r>
              <a:rPr lang="en-US" b="0" i="0" dirty="0">
                <a:solidFill>
                  <a:srgbClr val="31708F"/>
                </a:solidFill>
                <a:effectLst/>
                <a:latin typeface="SourceSansProRegular"/>
              </a:rPr>
              <a:t> </a:t>
            </a:r>
            <a:r>
              <a:rPr lang="en-US" b="0" i="0" dirty="0">
                <a:effectLst/>
                <a:latin typeface="SourceSansProRegular"/>
              </a:rPr>
              <a:t>are available September 1, 2023, to August 31, 2024 </a:t>
            </a:r>
          </a:p>
          <a:p>
            <a:pPr lvl="1"/>
            <a:r>
              <a:rPr lang="en-US" b="0" i="0" dirty="0">
                <a:effectLst/>
                <a:latin typeface="SourceSansProRegular"/>
              </a:rPr>
              <a:t>To participate educators must have a </a:t>
            </a:r>
            <a:r>
              <a:rPr lang="en-US" b="1" i="0" dirty="0">
                <a:effectLst/>
                <a:latin typeface="SourceSansProRegular"/>
              </a:rPr>
              <a:t>WIDA Secure Portal account</a:t>
            </a:r>
            <a:r>
              <a:rPr lang="en-US" b="0" i="0" dirty="0">
                <a:effectLst/>
                <a:latin typeface="SourceSansProRegular"/>
              </a:rPr>
              <a:t>.</a:t>
            </a:r>
          </a:p>
          <a:p>
            <a:pPr lvl="1"/>
            <a:r>
              <a:rPr lang="en-US" b="0" i="0" dirty="0">
                <a:effectLst/>
                <a:latin typeface="SourceSansProRegular"/>
              </a:rPr>
              <a:t>The Workshops are aligned to the </a:t>
            </a:r>
            <a:r>
              <a:rPr lang="en-US" b="0" i="0" u="sng" dirty="0">
                <a:solidFill>
                  <a:srgbClr val="403F3B"/>
                </a:solidFill>
                <a:effectLst/>
                <a:latin typeface="SourceSansProRegular"/>
                <a:hlinkClick r:id="rId3"/>
              </a:rPr>
              <a:t>English Learner Quality Standards</a:t>
            </a:r>
            <a:r>
              <a:rPr lang="en-US" b="0" i="0" dirty="0">
                <a:solidFill>
                  <a:srgbClr val="31708F"/>
                </a:solidFill>
                <a:effectLst/>
                <a:latin typeface="SourceSansProRegular"/>
              </a:rPr>
              <a:t>. </a:t>
            </a:r>
            <a:r>
              <a:rPr lang="en-US" b="0" i="0" dirty="0">
                <a:effectLst/>
                <a:latin typeface="SourceSansProRegular"/>
              </a:rPr>
              <a:t>To view a list of the</a:t>
            </a:r>
            <a:r>
              <a:rPr lang="en-US" b="1" i="0" dirty="0">
                <a:effectLst/>
                <a:latin typeface="SourceSansProRegular"/>
              </a:rPr>
              <a:t> </a:t>
            </a:r>
            <a:r>
              <a:rPr lang="en-US" i="0" dirty="0">
                <a:effectLst/>
                <a:latin typeface="SourceSansProRegular"/>
              </a:rPr>
              <a:t>Workshops and which standards they align to, review </a:t>
            </a:r>
            <a:r>
              <a:rPr lang="en-US" b="0" i="0" dirty="0">
                <a:effectLst/>
                <a:latin typeface="SourceSansProRegular"/>
              </a:rPr>
              <a:t>the </a:t>
            </a:r>
            <a:r>
              <a:rPr lang="en-US" b="0" i="0" u="sng" dirty="0">
                <a:solidFill>
                  <a:srgbClr val="403F3B"/>
                </a:solidFill>
                <a:effectLst/>
                <a:latin typeface="SourceSansProRegular"/>
                <a:hlinkClick r:id="rId4"/>
              </a:rPr>
              <a:t>WIDA Self-Paced Workshop FAQs</a:t>
            </a:r>
            <a:r>
              <a:rPr lang="en-US" b="0" i="0" dirty="0">
                <a:solidFill>
                  <a:srgbClr val="31708F"/>
                </a:solidFill>
                <a:effectLst/>
                <a:latin typeface="SourceSansProRegular"/>
              </a:rPr>
              <a:t>. </a:t>
            </a:r>
          </a:p>
          <a:p>
            <a:endParaRPr lang="en-US" dirty="0"/>
          </a:p>
          <a:p>
            <a:r>
              <a:rPr lang="en-US" dirty="0"/>
              <a:t>CDE’s Office of Culturally and Linguistically Diverse Education </a:t>
            </a:r>
          </a:p>
          <a:p>
            <a:pPr lvl="1"/>
            <a:endParaRPr lang="en-US" sz="800" dirty="0">
              <a:latin typeface="SourceSansProRegular"/>
            </a:endParaRPr>
          </a:p>
          <a:p>
            <a:pPr lvl="1"/>
            <a:r>
              <a:rPr lang="en-US" dirty="0">
                <a:latin typeface="SourceSansProRegular"/>
                <a:hlinkClick r:id="rId5"/>
              </a:rPr>
              <a:t>Professional Learning Opportunities</a:t>
            </a:r>
            <a:endParaRPr lang="en-US" dirty="0">
              <a:latin typeface="SourceSansProRegular"/>
            </a:endParaRPr>
          </a:p>
          <a:p>
            <a:endParaRPr lang="en-US" dirty="0"/>
          </a:p>
        </p:txBody>
      </p:sp>
      <p:sp>
        <p:nvSpPr>
          <p:cNvPr id="5" name="Slide Number Placeholder 4">
            <a:extLst>
              <a:ext uri="{FF2B5EF4-FFF2-40B4-BE49-F238E27FC236}">
                <a16:creationId xmlns:a16="http://schemas.microsoft.com/office/drawing/2014/main" id="{42C4BF27-663D-FE06-BF10-74A5B25ACE51}"/>
              </a:ext>
            </a:extLst>
          </p:cNvPr>
          <p:cNvSpPr>
            <a:spLocks noGrp="1"/>
          </p:cNvSpPr>
          <p:nvPr>
            <p:ph type="sldNum" sz="quarter" idx="12"/>
          </p:nvPr>
        </p:nvSpPr>
        <p:spPr/>
        <p:txBody>
          <a:bodyPr/>
          <a:lstStyle/>
          <a:p>
            <a:fld id="{C479D5F6-EDCB-402A-AC08-4943A1820E8F}" type="slidenum">
              <a:rPr lang="en-US" smtClean="0"/>
              <a:pPr/>
              <a:t>68</a:t>
            </a:fld>
            <a:endParaRPr lang="en-US" dirty="0"/>
          </a:p>
        </p:txBody>
      </p:sp>
    </p:spTree>
    <p:extLst>
      <p:ext uri="{BB962C8B-B14F-4D97-AF65-F5344CB8AC3E}">
        <p14:creationId xmlns:p14="http://schemas.microsoft.com/office/powerpoint/2010/main" val="23894694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69592"/>
            <a:ext cx="7886700" cy="4640674"/>
          </a:xfrm>
        </p:spPr>
        <p:txBody>
          <a:bodyPr>
            <a:normAutofit/>
          </a:bodyPr>
          <a:lstStyle/>
          <a:p>
            <a:r>
              <a:rPr lang="en-US" dirty="0"/>
              <a:t>DACs complete and submit the Security Agreement to CDE</a:t>
            </a:r>
          </a:p>
          <a:p>
            <a:pPr lvl="1"/>
            <a:r>
              <a:rPr lang="en-US" dirty="0"/>
              <a:t>All others involved in ACCESS testing complete and submit the security agreement to the appropriate district/school assessment contacts</a:t>
            </a:r>
          </a:p>
          <a:p>
            <a:r>
              <a:rPr lang="en-US" dirty="0"/>
              <a:t>Order necessary materials (1</a:t>
            </a:r>
            <a:r>
              <a:rPr lang="en-US" sz="2400" b="1" dirty="0"/>
              <a:t>–</a:t>
            </a:r>
            <a:r>
              <a:rPr lang="en-US" dirty="0"/>
              <a:t>12 paper materials as needed by IEP/504)</a:t>
            </a:r>
          </a:p>
          <a:p>
            <a:r>
              <a:rPr lang="en-US" dirty="0"/>
              <a:t>District/school provided annual training(s)</a:t>
            </a:r>
          </a:p>
          <a:p>
            <a:r>
              <a:rPr lang="en-US" dirty="0"/>
              <a:t>DACs complete and submit</a:t>
            </a:r>
          </a:p>
          <a:p>
            <a:pPr lvl="1"/>
            <a:r>
              <a:rPr lang="en-US" dirty="0"/>
              <a:t>Verification of District Trainings (DocuSign by 01/10/24)</a:t>
            </a:r>
          </a:p>
          <a:p>
            <a:pPr lvl="1"/>
            <a:r>
              <a:rPr lang="en-US" dirty="0"/>
              <a:t>List of TAs who administer paper grades 1</a:t>
            </a:r>
            <a:r>
              <a:rPr lang="en-US" sz="2000" b="1" dirty="0"/>
              <a:t>–</a:t>
            </a:r>
            <a:r>
              <a:rPr lang="en-US" dirty="0"/>
              <a:t>12</a:t>
            </a:r>
          </a:p>
          <a:p>
            <a:r>
              <a:rPr lang="en-US" dirty="0"/>
              <a:t>Test administrators need to pass the quiz/quizzes (by 01/08/24) that align to the assessment they will administer. </a:t>
            </a:r>
          </a:p>
          <a:p>
            <a:pPr lvl="1"/>
            <a:endParaRPr lang="en-US" dirty="0"/>
          </a:p>
          <a:p>
            <a:endParaRPr lang="en-US" dirty="0"/>
          </a:p>
          <a:p>
            <a:endParaRPr lang="en-US" dirty="0"/>
          </a:p>
          <a:p>
            <a:endParaRPr lang="en-US" dirty="0"/>
          </a:p>
        </p:txBody>
      </p:sp>
      <p:sp>
        <p:nvSpPr>
          <p:cNvPr id="3" name="Title 2"/>
          <p:cNvSpPr>
            <a:spLocks noGrp="1"/>
          </p:cNvSpPr>
          <p:nvPr>
            <p:ph type="title"/>
          </p:nvPr>
        </p:nvSpPr>
        <p:spPr>
          <a:xfrm>
            <a:off x="223071" y="65857"/>
            <a:ext cx="6081865" cy="756418"/>
          </a:xfrm>
        </p:spPr>
        <p:txBody>
          <a:bodyPr>
            <a:normAutofit fontScale="90000"/>
          </a:bodyPr>
          <a:lstStyle/>
          <a:p>
            <a:br>
              <a:rPr lang="en-US" b="1" dirty="0"/>
            </a:br>
            <a:r>
              <a:rPr lang="en-US" b="1" dirty="0"/>
              <a:t>Before administering WIDA ACCESS </a:t>
            </a:r>
            <a:br>
              <a:rPr lang="en-US" b="1" dirty="0"/>
            </a:br>
            <a:r>
              <a:rPr lang="en-US" b="1" dirty="0"/>
              <a:t>Summary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69</a:t>
            </a:fld>
            <a:endParaRPr lang="en-US" dirty="0"/>
          </a:p>
        </p:txBody>
      </p:sp>
    </p:spTree>
    <p:extLst>
      <p:ext uri="{BB962C8B-B14F-4D97-AF65-F5344CB8AC3E}">
        <p14:creationId xmlns:p14="http://schemas.microsoft.com/office/powerpoint/2010/main" val="292649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9C4C-9301-796C-20CA-3D94225C1015}"/>
              </a:ext>
            </a:extLst>
          </p:cNvPr>
          <p:cNvSpPr>
            <a:spLocks noGrp="1"/>
          </p:cNvSpPr>
          <p:nvPr>
            <p:ph type="title"/>
          </p:nvPr>
        </p:nvSpPr>
        <p:spPr/>
        <p:txBody>
          <a:bodyPr/>
          <a:lstStyle/>
          <a:p>
            <a:r>
              <a:rPr lang="en-US" dirty="0"/>
              <a:t>Test Forms</a:t>
            </a:r>
          </a:p>
        </p:txBody>
      </p:sp>
      <p:sp>
        <p:nvSpPr>
          <p:cNvPr id="3" name="Content Placeholder 2">
            <a:extLst>
              <a:ext uri="{FF2B5EF4-FFF2-40B4-BE49-F238E27FC236}">
                <a16:creationId xmlns:a16="http://schemas.microsoft.com/office/drawing/2014/main" id="{FC09DE4A-55C4-C5D0-ADA1-600BD203F580}"/>
              </a:ext>
            </a:extLst>
          </p:cNvPr>
          <p:cNvSpPr>
            <a:spLocks noGrp="1"/>
          </p:cNvSpPr>
          <p:nvPr>
            <p:ph idx="1"/>
          </p:nvPr>
        </p:nvSpPr>
        <p:spPr/>
        <p:txBody>
          <a:bodyPr/>
          <a:lstStyle/>
          <a:p>
            <a:r>
              <a:rPr lang="en-US" dirty="0"/>
              <a:t>ACCESS Online 1-12</a:t>
            </a:r>
          </a:p>
          <a:p>
            <a:pPr lvl="1"/>
            <a:r>
              <a:rPr lang="en-US" dirty="0"/>
              <a:t>By default of test design, the Writing domain for grades 1-3 is via paper test booklet</a:t>
            </a:r>
          </a:p>
          <a:p>
            <a:r>
              <a:rPr lang="en-US" dirty="0"/>
              <a:t>ACCESS Paper 1-12 (IEP/504 required)</a:t>
            </a:r>
          </a:p>
          <a:p>
            <a:pPr lvl="1"/>
            <a:r>
              <a:rPr lang="en-US" dirty="0"/>
              <a:t>Speaking and Listening are delivered through a CD</a:t>
            </a:r>
          </a:p>
          <a:p>
            <a:pPr lvl="1"/>
            <a:r>
              <a:rPr lang="en-US" dirty="0"/>
              <a:t>Speaking is scored locally</a:t>
            </a:r>
          </a:p>
          <a:p>
            <a:r>
              <a:rPr lang="en-US" dirty="0"/>
              <a:t>Kindergarten ACCESS</a:t>
            </a:r>
          </a:p>
          <a:p>
            <a:pPr lvl="1"/>
            <a:r>
              <a:rPr lang="en-US" dirty="0"/>
              <a:t>Paper</a:t>
            </a:r>
          </a:p>
          <a:p>
            <a:pPr lvl="1"/>
            <a:r>
              <a:rPr lang="en-US" dirty="0"/>
              <a:t>Administered 1-1</a:t>
            </a:r>
          </a:p>
          <a:p>
            <a:pPr lvl="1"/>
            <a:r>
              <a:rPr lang="en-US" dirty="0"/>
              <a:t>Scored locally</a:t>
            </a:r>
          </a:p>
          <a:p>
            <a:r>
              <a:rPr lang="en-US" dirty="0"/>
              <a:t>Alternate ACCESS (K-12)</a:t>
            </a:r>
          </a:p>
          <a:p>
            <a:pPr lvl="1"/>
            <a:r>
              <a:rPr lang="en-US" dirty="0"/>
              <a:t>Paper</a:t>
            </a:r>
          </a:p>
          <a:p>
            <a:pPr lvl="1"/>
            <a:r>
              <a:rPr lang="en-US" dirty="0"/>
              <a:t>Administered 1-1</a:t>
            </a:r>
          </a:p>
          <a:p>
            <a:pPr lvl="1"/>
            <a:r>
              <a:rPr lang="en-US" dirty="0"/>
              <a:t>Scored locally</a:t>
            </a:r>
          </a:p>
          <a:p>
            <a:endParaRPr lang="en-US" dirty="0"/>
          </a:p>
        </p:txBody>
      </p:sp>
      <p:sp>
        <p:nvSpPr>
          <p:cNvPr id="4" name="Slide Number Placeholder 3">
            <a:extLst>
              <a:ext uri="{FF2B5EF4-FFF2-40B4-BE49-F238E27FC236}">
                <a16:creationId xmlns:a16="http://schemas.microsoft.com/office/drawing/2014/main" id="{AE351EF2-9073-186B-9BC3-18E78FEC4264}"/>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80341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92208-DF16-B1B3-0993-1A16AEDE8219}"/>
              </a:ext>
            </a:extLst>
          </p:cNvPr>
          <p:cNvSpPr>
            <a:spLocks noGrp="1"/>
          </p:cNvSpPr>
          <p:nvPr>
            <p:ph type="ctrTitle"/>
          </p:nvPr>
        </p:nvSpPr>
        <p:spPr/>
        <p:txBody>
          <a:bodyPr>
            <a:normAutofit/>
          </a:bodyPr>
          <a:lstStyle/>
          <a:p>
            <a:r>
              <a:rPr lang="en-US" sz="6600" dirty="0"/>
              <a:t>Get Involved</a:t>
            </a:r>
          </a:p>
        </p:txBody>
      </p:sp>
      <p:sp>
        <p:nvSpPr>
          <p:cNvPr id="4" name="Slide Number Placeholder 3">
            <a:extLst>
              <a:ext uri="{FF2B5EF4-FFF2-40B4-BE49-F238E27FC236}">
                <a16:creationId xmlns:a16="http://schemas.microsoft.com/office/drawing/2014/main" id="{05B6835A-6592-2E7A-688B-DBF86655ACEB}"/>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746059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2D567-E864-9A6E-80BB-38AB383EE130}"/>
              </a:ext>
            </a:extLst>
          </p:cNvPr>
          <p:cNvSpPr>
            <a:spLocks noGrp="1"/>
          </p:cNvSpPr>
          <p:nvPr>
            <p:ph type="title"/>
          </p:nvPr>
        </p:nvSpPr>
        <p:spPr>
          <a:xfrm>
            <a:off x="223071" y="254514"/>
            <a:ext cx="6081865" cy="756418"/>
          </a:xfrm>
        </p:spPr>
        <p:txBody>
          <a:bodyPr>
            <a:noAutofit/>
          </a:bodyPr>
          <a:lstStyle/>
          <a:p>
            <a:r>
              <a:rPr lang="en-US" sz="2800" b="1" dirty="0"/>
              <a:t>Participate in an ACCESS </a:t>
            </a:r>
            <a:br>
              <a:rPr lang="en-US" sz="2800" b="1" dirty="0"/>
            </a:br>
            <a:r>
              <a:rPr lang="en-US" sz="2800" b="1" dirty="0"/>
              <a:t>Assessment Development Events</a:t>
            </a:r>
          </a:p>
        </p:txBody>
      </p:sp>
      <p:sp>
        <p:nvSpPr>
          <p:cNvPr id="5" name="Content Placeholder 4">
            <a:extLst>
              <a:ext uri="{FF2B5EF4-FFF2-40B4-BE49-F238E27FC236}">
                <a16:creationId xmlns:a16="http://schemas.microsoft.com/office/drawing/2014/main" id="{5F356BDC-698A-61CC-31C6-C939AFBB32DE}"/>
              </a:ext>
            </a:extLst>
          </p:cNvPr>
          <p:cNvSpPr>
            <a:spLocks noGrp="1"/>
          </p:cNvSpPr>
          <p:nvPr>
            <p:ph idx="1"/>
          </p:nvPr>
        </p:nvSpPr>
        <p:spPr/>
        <p:txBody>
          <a:bodyPr/>
          <a:lstStyle/>
          <a:p>
            <a:r>
              <a:rPr lang="en-US" dirty="0"/>
              <a:t>WIDA and our test development partners work hard to create an assessment that:</a:t>
            </a:r>
          </a:p>
          <a:p>
            <a:pPr lvl="1"/>
            <a:r>
              <a:rPr lang="en-US" dirty="0"/>
              <a:t>Reflects the diversity of multilingual learners </a:t>
            </a:r>
          </a:p>
          <a:p>
            <a:pPr lvl="1"/>
            <a:r>
              <a:rPr lang="en-US" dirty="0"/>
              <a:t>Positively portrays students with a range of backgrounds </a:t>
            </a:r>
          </a:p>
          <a:p>
            <a:pPr lvl="1"/>
            <a:r>
              <a:rPr lang="en-US" dirty="0"/>
              <a:t>Carefully avoids topics or situations that may evoke a negative reaction </a:t>
            </a:r>
          </a:p>
          <a:p>
            <a:r>
              <a:rPr lang="en-US" dirty="0"/>
              <a:t>WIDA invites educators to participate in review of test content in development. </a:t>
            </a:r>
          </a:p>
          <a:p>
            <a:r>
              <a:rPr lang="en-US" dirty="0"/>
              <a:t>If you would like to contribute to WIDA test development work, please visit the </a:t>
            </a:r>
            <a:r>
              <a:rPr lang="en-US" u="sng" dirty="0">
                <a:solidFill>
                  <a:srgbClr val="000000"/>
                </a:solidFill>
                <a:effectLst/>
                <a:latin typeface="Calibri" panose="020F0502020204030204" pitchFamily="34" charset="0"/>
                <a:ea typeface="Times New Roman" panose="02020603050405020304" pitchFamily="18" charset="0"/>
                <a:hlinkClick r:id="rId2"/>
              </a:rPr>
              <a:t>Building a WIDA Assessment</a:t>
            </a:r>
            <a:r>
              <a:rPr lang="en-US" dirty="0">
                <a:solidFill>
                  <a:srgbClr val="000000"/>
                </a:solidFill>
                <a:effectLst/>
                <a:latin typeface="Calibri" panose="020F0502020204030204" pitchFamily="34" charset="0"/>
                <a:ea typeface="Times New Roman" panose="02020603050405020304" pitchFamily="18" charset="0"/>
              </a:rPr>
              <a:t> page to learn more and apply.</a:t>
            </a:r>
            <a:endParaRPr lang="en-US" dirty="0"/>
          </a:p>
        </p:txBody>
      </p:sp>
      <p:sp>
        <p:nvSpPr>
          <p:cNvPr id="3" name="Slide Number Placeholder 2">
            <a:extLst>
              <a:ext uri="{FF2B5EF4-FFF2-40B4-BE49-F238E27FC236}">
                <a16:creationId xmlns:a16="http://schemas.microsoft.com/office/drawing/2014/main" id="{114E607F-8202-9CE6-E7BE-1B5F30A12021}"/>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40081671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DB51-449B-F1B7-C4F8-9C1FB6F28F2C}"/>
              </a:ext>
            </a:extLst>
          </p:cNvPr>
          <p:cNvSpPr>
            <a:spLocks noGrp="1"/>
          </p:cNvSpPr>
          <p:nvPr>
            <p:ph type="title"/>
          </p:nvPr>
        </p:nvSpPr>
        <p:spPr/>
        <p:txBody>
          <a:bodyPr/>
          <a:lstStyle/>
          <a:p>
            <a:r>
              <a:rPr lang="en-US" sz="2400" dirty="0">
                <a:effectLst/>
              </a:rPr>
              <a:t>Participate in Colorado </a:t>
            </a:r>
            <a:br>
              <a:rPr lang="en-US" sz="2400" dirty="0">
                <a:effectLst/>
              </a:rPr>
            </a:br>
            <a:r>
              <a:rPr lang="en-US" sz="2400" dirty="0">
                <a:effectLst/>
              </a:rPr>
              <a:t>Assessment Development Events</a:t>
            </a:r>
            <a:endParaRPr lang="en-US" dirty="0"/>
          </a:p>
        </p:txBody>
      </p:sp>
      <p:sp>
        <p:nvSpPr>
          <p:cNvPr id="3" name="Content Placeholder 2">
            <a:extLst>
              <a:ext uri="{FF2B5EF4-FFF2-40B4-BE49-F238E27FC236}">
                <a16:creationId xmlns:a16="http://schemas.microsoft.com/office/drawing/2014/main" id="{4657AA76-1EAB-F309-7943-EDEBF78350FB}"/>
              </a:ext>
            </a:extLst>
          </p:cNvPr>
          <p:cNvSpPr>
            <a:spLocks noGrp="1"/>
          </p:cNvSpPr>
          <p:nvPr>
            <p:ph idx="1"/>
          </p:nvPr>
        </p:nvSpPr>
        <p:spPr/>
        <p:txBody>
          <a:bodyPr/>
          <a:lstStyle/>
          <a:p>
            <a:pPr algn="l"/>
            <a:r>
              <a:rPr lang="en-US" b="1" i="0" dirty="0">
                <a:solidFill>
                  <a:srgbClr val="333333"/>
                </a:solidFill>
                <a:effectLst/>
                <a:latin typeface="SourceSansProRegular"/>
              </a:rPr>
              <a:t>Educator participation</a:t>
            </a:r>
            <a:r>
              <a:rPr lang="en-US" b="0" i="0" dirty="0">
                <a:solidFill>
                  <a:srgbClr val="333333"/>
                </a:solidFill>
                <a:effectLst/>
                <a:latin typeface="SourceSansProRegular"/>
              </a:rPr>
              <a:t> is critical to Colorado's state assessment development and validation process. Colorado educators may serve on committees related to CMAS, </a:t>
            </a:r>
            <a:r>
              <a:rPr lang="en-US" b="0" i="0" dirty="0" err="1">
                <a:solidFill>
                  <a:srgbClr val="333333"/>
                </a:solidFill>
                <a:effectLst/>
                <a:latin typeface="SourceSansProRegular"/>
              </a:rPr>
              <a:t>CoAlt</a:t>
            </a:r>
            <a:r>
              <a:rPr lang="en-US" b="0" i="0" dirty="0">
                <a:solidFill>
                  <a:srgbClr val="333333"/>
                </a:solidFill>
                <a:effectLst/>
                <a:latin typeface="SourceSansProRegular"/>
              </a:rPr>
              <a:t>, and CSLA.</a:t>
            </a:r>
          </a:p>
          <a:p>
            <a:pPr lvl="1"/>
            <a:r>
              <a:rPr lang="en-US" b="0" i="0" u="sng" dirty="0">
                <a:solidFill>
                  <a:srgbClr val="403F3B"/>
                </a:solidFill>
                <a:effectLst/>
                <a:latin typeface="SourceSansProRegular"/>
                <a:hlinkClick r:id="rId2"/>
              </a:rPr>
              <a:t>State Assessment Development Flyer</a:t>
            </a:r>
            <a:endParaRPr lang="en-US" b="0" i="0" dirty="0">
              <a:solidFill>
                <a:srgbClr val="333333"/>
              </a:solidFill>
              <a:effectLst/>
              <a:latin typeface="SourceSansProRegular"/>
            </a:endParaRPr>
          </a:p>
          <a:p>
            <a:pPr lvl="1"/>
            <a:r>
              <a:rPr lang="en-US" b="0" i="0" u="sng" dirty="0">
                <a:solidFill>
                  <a:srgbClr val="403F3B"/>
                </a:solidFill>
                <a:effectLst/>
                <a:latin typeface="SourceSansProRegular"/>
                <a:hlinkClick r:id="rId3"/>
              </a:rPr>
              <a:t>Register for assessment development committee selection</a:t>
            </a:r>
            <a:r>
              <a:rPr lang="en-US" b="0" i="0" dirty="0">
                <a:solidFill>
                  <a:srgbClr val="333333"/>
                </a:solidFill>
                <a:effectLst/>
                <a:latin typeface="SourceSansProRegular"/>
              </a:rPr>
              <a: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37682-FC03-8D3C-892D-45E01A8B6032}"/>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2106225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F13D46-4B30-498B-BB7C-B8F8F020A806}"/>
              </a:ext>
            </a:extLst>
          </p:cNvPr>
          <p:cNvSpPr>
            <a:spLocks noGrp="1"/>
          </p:cNvSpPr>
          <p:nvPr>
            <p:ph type="ctrTitle"/>
          </p:nvPr>
        </p:nvSpPr>
        <p:spPr/>
        <p:txBody>
          <a:bodyPr>
            <a:normAutofit/>
          </a:bodyPr>
          <a:lstStyle/>
          <a:p>
            <a:r>
              <a:rPr lang="en-US" sz="6600" dirty="0"/>
              <a:t>Contacts</a:t>
            </a:r>
          </a:p>
        </p:txBody>
      </p:sp>
      <p:sp>
        <p:nvSpPr>
          <p:cNvPr id="5" name="Slide Number Placeholder 4">
            <a:extLst>
              <a:ext uri="{FF2B5EF4-FFF2-40B4-BE49-F238E27FC236}">
                <a16:creationId xmlns:a16="http://schemas.microsoft.com/office/drawing/2014/main" id="{223F1473-890E-4B87-A5B4-3A04F38CC66B}"/>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9752824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6114" y="1230811"/>
            <a:ext cx="4572844" cy="5196207"/>
          </a:xfrm>
        </p:spPr>
        <p:txBody>
          <a:bodyPr>
            <a:normAutofit fontScale="92500" lnSpcReduction="20000"/>
          </a:bodyPr>
          <a:lstStyle/>
          <a:p>
            <a:r>
              <a:rPr lang="en-US" sz="1900" dirty="0"/>
              <a:t>State Standardized Summative Assessments</a:t>
            </a:r>
          </a:p>
          <a:p>
            <a:pPr marL="0" indent="0">
              <a:buNone/>
            </a:pPr>
            <a:endParaRPr lang="en-US" sz="400" dirty="0"/>
          </a:p>
          <a:p>
            <a:pPr lvl="1"/>
            <a:r>
              <a:rPr lang="en-US" sz="1700" dirty="0"/>
              <a:t>ACCESS for ELLs and CMAS ML accommodations </a:t>
            </a:r>
          </a:p>
          <a:p>
            <a:pPr marL="914400" lvl="2" indent="0">
              <a:buNone/>
            </a:pPr>
            <a:r>
              <a:rPr lang="en-US" sz="1700" dirty="0"/>
              <a:t>Heather Villalobos Pavia</a:t>
            </a:r>
          </a:p>
          <a:p>
            <a:pPr marL="914400" lvl="2" indent="0">
              <a:buNone/>
            </a:pPr>
            <a:r>
              <a:rPr lang="en-US" sz="1700" dirty="0">
                <a:hlinkClick r:id="rId3"/>
              </a:rPr>
              <a:t>villalobospavia_h@cde.state.co.us</a:t>
            </a:r>
            <a:endParaRPr lang="en-US" sz="1700" dirty="0"/>
          </a:p>
          <a:p>
            <a:pPr marL="914400" lvl="2" indent="0">
              <a:buNone/>
            </a:pPr>
            <a:endParaRPr lang="en-US" sz="400" dirty="0"/>
          </a:p>
          <a:p>
            <a:pPr marL="914400" lvl="2" indent="0">
              <a:buNone/>
            </a:pPr>
            <a:endParaRPr lang="en-US" sz="400" dirty="0"/>
          </a:p>
          <a:p>
            <a:pPr lvl="1"/>
            <a:r>
              <a:rPr lang="en-US" sz="1700" dirty="0"/>
              <a:t>PA</a:t>
            </a:r>
            <a:r>
              <a:rPr lang="en-US" sz="1700" baseline="30000" dirty="0"/>
              <a:t>next</a:t>
            </a:r>
            <a:r>
              <a:rPr lang="en-US" sz="1700" dirty="0"/>
              <a:t> and CMAS logistics </a:t>
            </a:r>
          </a:p>
          <a:p>
            <a:pPr marL="914400" lvl="2" indent="0">
              <a:buNone/>
            </a:pPr>
            <a:r>
              <a:rPr lang="en-US" sz="1700" dirty="0"/>
              <a:t>Sara Loerzel</a:t>
            </a:r>
          </a:p>
          <a:p>
            <a:pPr marL="914400" lvl="2" indent="0">
              <a:buNone/>
            </a:pPr>
            <a:r>
              <a:rPr lang="en-US" sz="1700" dirty="0">
                <a:hlinkClick r:id="rId4"/>
              </a:rPr>
              <a:t>loerzel_l@cde.state.co.us</a:t>
            </a:r>
            <a:endParaRPr lang="en-US" sz="1700" dirty="0"/>
          </a:p>
          <a:p>
            <a:pPr lvl="1"/>
            <a:endParaRPr lang="en-US" sz="400" dirty="0"/>
          </a:p>
          <a:p>
            <a:pPr lvl="1"/>
            <a:endParaRPr lang="en-US" sz="400" dirty="0"/>
          </a:p>
          <a:p>
            <a:pPr lvl="1"/>
            <a:r>
              <a:rPr lang="en-US" sz="1700" dirty="0"/>
              <a:t>CoAlt (DLM) and CMAS and ACCESS IEP/504 Plan accommodations </a:t>
            </a:r>
          </a:p>
          <a:p>
            <a:pPr marL="914400" lvl="2" indent="0">
              <a:buNone/>
            </a:pPr>
            <a:r>
              <a:rPr lang="en-US" sz="1700" dirty="0"/>
              <a:t>Arti Sachdeva</a:t>
            </a:r>
          </a:p>
          <a:p>
            <a:pPr marL="914400" lvl="2" indent="0">
              <a:buNone/>
            </a:pPr>
            <a:r>
              <a:rPr lang="en-US" sz="1700" dirty="0">
                <a:hlinkClick r:id="rId5"/>
              </a:rPr>
              <a:t>sachdeva_a@cde.state.co.us</a:t>
            </a:r>
            <a:r>
              <a:rPr lang="en-US" sz="1700" dirty="0"/>
              <a:t> </a:t>
            </a:r>
          </a:p>
          <a:p>
            <a:pPr marL="914400" lvl="2" indent="0">
              <a:buNone/>
            </a:pPr>
            <a:endParaRPr lang="en-US" sz="400" dirty="0"/>
          </a:p>
          <a:p>
            <a:pPr marL="914400" lvl="2" indent="0">
              <a:buNone/>
            </a:pPr>
            <a:endParaRPr lang="en-US" sz="400" dirty="0"/>
          </a:p>
          <a:p>
            <a:pPr lvl="1"/>
            <a:r>
              <a:rPr lang="en-US" sz="1700" dirty="0"/>
              <a:t>PSAT and SAT (College Board Assessments)</a:t>
            </a:r>
          </a:p>
          <a:p>
            <a:pPr marL="914400" lvl="2" indent="0">
              <a:buNone/>
            </a:pPr>
            <a:r>
              <a:rPr lang="en-US" sz="1700" dirty="0"/>
              <a:t>Melissa Carpenter</a:t>
            </a:r>
          </a:p>
          <a:p>
            <a:pPr marL="914400" lvl="2" indent="0">
              <a:buNone/>
            </a:pPr>
            <a:r>
              <a:rPr lang="en-US" sz="1700" dirty="0">
                <a:hlinkClick r:id="rId6"/>
              </a:rPr>
              <a:t>carpenter_m@cde.state.co.us</a:t>
            </a:r>
            <a:r>
              <a:rPr lang="en-US" sz="1700" dirty="0"/>
              <a:t> </a:t>
            </a:r>
          </a:p>
          <a:p>
            <a:pPr marL="914400" lvl="2" indent="0">
              <a:buNone/>
            </a:pPr>
            <a:r>
              <a:rPr lang="en-US" sz="1700" dirty="0"/>
              <a:t> </a:t>
            </a:r>
          </a:p>
          <a:p>
            <a:pPr lvl="1"/>
            <a:r>
              <a:rPr lang="en-US" sz="1700" dirty="0"/>
              <a:t>Assessment Data Contact</a:t>
            </a:r>
          </a:p>
          <a:p>
            <a:pPr marL="914400" lvl="2" indent="0">
              <a:buNone/>
            </a:pPr>
            <a:r>
              <a:rPr lang="en-US" sz="1700" dirty="0"/>
              <a:t>Tara Rhodes</a:t>
            </a:r>
          </a:p>
          <a:p>
            <a:pPr marL="914400" lvl="2" indent="0">
              <a:buNone/>
            </a:pPr>
            <a:r>
              <a:rPr lang="en-US" sz="1700" dirty="0">
                <a:hlinkClick r:id="rId7"/>
              </a:rPr>
              <a:t>rhodes_t@cde.state.co.us</a:t>
            </a:r>
            <a:r>
              <a:rPr lang="en-US" sz="1700" dirty="0"/>
              <a:t> </a:t>
            </a:r>
          </a:p>
          <a:p>
            <a:pPr marL="914400" lvl="2" indent="0">
              <a:buNone/>
            </a:pPr>
            <a:endParaRPr lang="en-US" sz="400" dirty="0"/>
          </a:p>
          <a:p>
            <a:pPr marL="914400" lvl="2" indent="0">
              <a:spcAft>
                <a:spcPts val="100"/>
              </a:spcAft>
              <a:buClrTx/>
              <a:buNone/>
            </a:pPr>
            <a:endParaRPr lang="en-US" altLang="en-US" sz="1400" dirty="0"/>
          </a:p>
          <a:p>
            <a:pPr marL="914400" lvl="2" indent="0">
              <a:buNone/>
            </a:pPr>
            <a:endParaRPr lang="en-US" sz="1400" dirty="0"/>
          </a:p>
          <a:p>
            <a:pPr marL="914400" lvl="2" indent="0">
              <a:buNone/>
            </a:pPr>
            <a:endParaRPr lang="en-US" sz="1400" dirty="0"/>
          </a:p>
        </p:txBody>
      </p:sp>
      <p:sp>
        <p:nvSpPr>
          <p:cNvPr id="5" name="Content Placeholder 4"/>
          <p:cNvSpPr>
            <a:spLocks noGrp="1"/>
          </p:cNvSpPr>
          <p:nvPr>
            <p:ph sz="half" idx="2"/>
          </p:nvPr>
        </p:nvSpPr>
        <p:spPr>
          <a:xfrm>
            <a:off x="4688959" y="1230811"/>
            <a:ext cx="4231970" cy="5561332"/>
          </a:xfrm>
        </p:spPr>
        <p:txBody>
          <a:bodyPr>
            <a:normAutofit fontScale="40000" lnSpcReduction="20000"/>
          </a:bodyPr>
          <a:lstStyle/>
          <a:p>
            <a:r>
              <a:rPr lang="en-US" sz="4500" dirty="0"/>
              <a:t>Multilingual Learner Coding, Program and Instruction, Growth</a:t>
            </a:r>
          </a:p>
          <a:p>
            <a:endParaRPr lang="en-US" sz="1800" dirty="0"/>
          </a:p>
          <a:p>
            <a:pPr lvl="1"/>
            <a:r>
              <a:rPr lang="en-US" sz="4000" dirty="0"/>
              <a:t>ML Coding and October Count</a:t>
            </a:r>
          </a:p>
          <a:p>
            <a:pPr marL="914400" lvl="2" indent="0">
              <a:buNone/>
            </a:pPr>
            <a:r>
              <a:rPr lang="en-US" sz="4000" dirty="0"/>
              <a:t>Brooke Wenzel</a:t>
            </a:r>
          </a:p>
          <a:p>
            <a:pPr marL="914400" lvl="2" indent="0">
              <a:buNone/>
            </a:pPr>
            <a:r>
              <a:rPr lang="en-US" sz="4000" u="sng" dirty="0">
                <a:hlinkClick r:id="rId8"/>
              </a:rPr>
              <a:t>wenzel_b@cde.state.co.us</a:t>
            </a:r>
            <a:endParaRPr lang="en-US" sz="4000" u="sng" dirty="0"/>
          </a:p>
          <a:p>
            <a:pPr marL="914400" lvl="2" indent="0">
              <a:buNone/>
            </a:pPr>
            <a:endParaRPr lang="en-US" sz="3400" u="sng" dirty="0"/>
          </a:p>
          <a:p>
            <a:pPr lvl="1"/>
            <a:r>
              <a:rPr lang="en-US" sz="4000" dirty="0"/>
              <a:t>ML Identification/Redesignation</a:t>
            </a:r>
          </a:p>
          <a:p>
            <a:pPr marL="914400" lvl="2" indent="0">
              <a:buNone/>
            </a:pPr>
            <a:r>
              <a:rPr lang="en-US" sz="4000" dirty="0"/>
              <a:t>Doris Brock-Nguyen</a:t>
            </a:r>
          </a:p>
          <a:p>
            <a:pPr marL="914400" lvl="2" indent="0">
              <a:buNone/>
            </a:pPr>
            <a:r>
              <a:rPr lang="en-US" sz="4000" dirty="0">
                <a:hlinkClick r:id="rId9"/>
              </a:rPr>
              <a:t>brock-nguyen_d@cde.state.co.us</a:t>
            </a:r>
            <a:endParaRPr lang="en-US" sz="4000" dirty="0"/>
          </a:p>
          <a:p>
            <a:pPr marL="914400" lvl="2" indent="0">
              <a:buNone/>
            </a:pPr>
            <a:endParaRPr lang="en-US" sz="3400" dirty="0"/>
          </a:p>
          <a:p>
            <a:pPr lvl="1"/>
            <a:r>
              <a:rPr lang="en-US" sz="4000" dirty="0"/>
              <a:t>ML Programing and Instruction Support</a:t>
            </a:r>
          </a:p>
          <a:p>
            <a:pPr marL="914400" lvl="2" indent="0">
              <a:buNone/>
            </a:pPr>
            <a:r>
              <a:rPr lang="en-US" sz="4000" dirty="0"/>
              <a:t>Lindsay Swanton</a:t>
            </a:r>
          </a:p>
          <a:p>
            <a:pPr marL="914400" lvl="2" indent="0">
              <a:buNone/>
            </a:pPr>
            <a:r>
              <a:rPr lang="en-US" sz="4000" dirty="0">
                <a:hlinkClick r:id="rId10"/>
              </a:rPr>
              <a:t>Swanton_l@cde.state.co.us</a:t>
            </a:r>
            <a:r>
              <a:rPr lang="en-US" sz="4000" dirty="0"/>
              <a:t> </a:t>
            </a:r>
          </a:p>
          <a:p>
            <a:pPr marL="914400" lvl="2" indent="0">
              <a:buNone/>
            </a:pPr>
            <a:endParaRPr lang="en-US" sz="3400" dirty="0"/>
          </a:p>
          <a:p>
            <a:pPr lvl="1"/>
            <a:r>
              <a:rPr lang="en-US" sz="4000" dirty="0"/>
              <a:t>MLs with Educational Disabilities </a:t>
            </a:r>
          </a:p>
          <a:p>
            <a:pPr marL="914400" lvl="2" indent="0">
              <a:buNone/>
            </a:pPr>
            <a:r>
              <a:rPr lang="en-US" sz="4000" dirty="0"/>
              <a:t>Hunter Smith</a:t>
            </a:r>
          </a:p>
          <a:p>
            <a:pPr marL="914400" lvl="2" indent="0">
              <a:buNone/>
            </a:pPr>
            <a:r>
              <a:rPr lang="en-US" sz="4000" dirty="0">
                <a:hlinkClick r:id="rId11"/>
              </a:rPr>
              <a:t>Smith_h@cde.state.co.us</a:t>
            </a:r>
            <a:r>
              <a:rPr lang="en-US" sz="4000" dirty="0"/>
              <a:t> </a:t>
            </a:r>
          </a:p>
          <a:p>
            <a:pPr marL="742950" lvl="3" indent="-285750"/>
            <a:endParaRPr lang="en-US" sz="3400" dirty="0"/>
          </a:p>
          <a:p>
            <a:pPr marL="742950" lvl="3" indent="-285750"/>
            <a:r>
              <a:rPr lang="en-US" sz="4000" dirty="0"/>
              <a:t>ACCESS Growth </a:t>
            </a:r>
          </a:p>
          <a:p>
            <a:pPr marL="457200" lvl="3" indent="0">
              <a:lnSpc>
                <a:spcPct val="120000"/>
              </a:lnSpc>
              <a:buNone/>
            </a:pPr>
            <a:r>
              <a:rPr lang="en-US" sz="4000" dirty="0"/>
              <a:t>	</a:t>
            </a:r>
            <a:r>
              <a:rPr lang="en-US" sz="4000" dirty="0">
                <a:solidFill>
                  <a:srgbClr val="0563C1"/>
                </a:solidFill>
                <a:hlinkClick r:id="rId12">
                  <a:extLst>
                    <a:ext uri="{A12FA001-AC4F-418D-AE19-62706E023703}">
                      <ahyp:hlinkClr xmlns:ahyp="http://schemas.microsoft.com/office/drawing/2018/hyperlinkcolor" val="tx"/>
                    </a:ext>
                  </a:extLst>
                </a:hlinkClick>
              </a:rPr>
              <a:t>Accountability and Continuous </a:t>
            </a:r>
            <a:r>
              <a:rPr lang="en-US" sz="4000" dirty="0">
                <a:solidFill>
                  <a:schemeClr val="bg1"/>
                </a:solidFill>
                <a:hlinkClick r:id="rId12">
                  <a:extLst>
                    <a:ext uri="{A12FA001-AC4F-418D-AE19-62706E023703}">
                      <ahyp:hlinkClr xmlns:ahyp="http://schemas.microsoft.com/office/drawing/2018/hyperlinkcolor" val="tx"/>
                    </a:ext>
                  </a:extLst>
                </a:hlinkClick>
              </a:rPr>
              <a:t>	</a:t>
            </a:r>
            <a:r>
              <a:rPr lang="en-US" sz="4000" dirty="0">
                <a:solidFill>
                  <a:srgbClr val="0563C1"/>
                </a:solidFill>
                <a:hlinkClick r:id="rId12">
                  <a:extLst>
                    <a:ext uri="{A12FA001-AC4F-418D-AE19-62706E023703}">
                      <ahyp:hlinkClr xmlns:ahyp="http://schemas.microsoft.com/office/drawing/2018/hyperlinkcolor" val="tx"/>
                    </a:ext>
                  </a:extLst>
                </a:hlinkClick>
              </a:rPr>
              <a:t>Improvement Unit Supports</a:t>
            </a:r>
            <a:endParaRPr lang="en-US" sz="4000" dirty="0"/>
          </a:p>
        </p:txBody>
      </p:sp>
      <p:sp>
        <p:nvSpPr>
          <p:cNvPr id="2" name="Title 1"/>
          <p:cNvSpPr>
            <a:spLocks noGrp="1"/>
          </p:cNvSpPr>
          <p:nvPr>
            <p:ph type="title"/>
          </p:nvPr>
        </p:nvSpPr>
        <p:spPr>
          <a:xfrm>
            <a:off x="223071" y="436662"/>
            <a:ext cx="6081865" cy="756418"/>
          </a:xfrm>
        </p:spPr>
        <p:txBody>
          <a:bodyPr>
            <a:normAutofit/>
          </a:bodyPr>
          <a:lstStyle/>
          <a:p>
            <a:r>
              <a:rPr lang="en-US" sz="2800" b="1" dirty="0"/>
              <a:t>Colorado Department of Education</a:t>
            </a:r>
          </a:p>
        </p:txBody>
      </p:sp>
      <p:sp>
        <p:nvSpPr>
          <p:cNvPr id="4" name="Slide Number Placeholder 3"/>
          <p:cNvSpPr>
            <a:spLocks noGrp="1"/>
          </p:cNvSpPr>
          <p:nvPr>
            <p:ph type="sldNum" sz="quarter" idx="12"/>
          </p:nvPr>
        </p:nvSpPr>
        <p:spPr/>
        <p:txBody>
          <a:bodyPr/>
          <a:lstStyle/>
          <a:p>
            <a:pPr lvl="2">
              <a:lnSpc>
                <a:spcPct val="90000"/>
              </a:lnSpc>
              <a:spcBef>
                <a:spcPts val="500"/>
              </a:spcBef>
            </a:pPr>
            <a:fld id="{C479D5F6-EDCB-402A-AC08-4943A1820E8F}" type="slidenum">
              <a:rPr lang="en-US" smtClean="0"/>
              <a:pPr lvl="2">
                <a:lnSpc>
                  <a:spcPct val="90000"/>
                </a:lnSpc>
                <a:spcBef>
                  <a:spcPts val="500"/>
                </a:spcBef>
              </a:pPr>
              <a:t>74</a:t>
            </a:fld>
            <a:endParaRPr lang="en-US" sz="1400" dirty="0"/>
          </a:p>
        </p:txBody>
      </p:sp>
    </p:spTree>
    <p:extLst>
      <p:ext uri="{BB962C8B-B14F-4D97-AF65-F5344CB8AC3E}">
        <p14:creationId xmlns:p14="http://schemas.microsoft.com/office/powerpoint/2010/main" val="1428519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79D5F6-EDCB-402A-AC08-4943A1820E8F}" type="slidenum">
              <a:rPr lang="en-US" smtClean="0"/>
              <a:pPr/>
              <a:t>75</a:t>
            </a:fld>
            <a:endParaRPr lang="en-US" dirty="0"/>
          </a:p>
        </p:txBody>
      </p:sp>
      <p:sp>
        <p:nvSpPr>
          <p:cNvPr id="4" name="Title 3"/>
          <p:cNvSpPr>
            <a:spLocks noGrp="1"/>
          </p:cNvSpPr>
          <p:nvPr>
            <p:ph type="title"/>
          </p:nvPr>
        </p:nvSpPr>
        <p:spPr>
          <a:xfrm>
            <a:off x="223071" y="294955"/>
            <a:ext cx="6081865" cy="756418"/>
          </a:xfrm>
        </p:spPr>
        <p:txBody>
          <a:bodyPr>
            <a:normAutofit/>
          </a:bodyPr>
          <a:lstStyle/>
          <a:p>
            <a:r>
              <a:rPr lang="en-US" sz="2800" b="1" dirty="0"/>
              <a:t>Assessment Vendor</a:t>
            </a:r>
          </a:p>
        </p:txBody>
      </p:sp>
      <p:sp>
        <p:nvSpPr>
          <p:cNvPr id="2" name="Content Placeholder 1"/>
          <p:cNvSpPr>
            <a:spLocks noGrp="1"/>
          </p:cNvSpPr>
          <p:nvPr>
            <p:ph sz="half" idx="4294967295"/>
          </p:nvPr>
        </p:nvSpPr>
        <p:spPr>
          <a:xfrm>
            <a:off x="0" y="2732088"/>
            <a:ext cx="3886200" cy="3314700"/>
          </a:xfrm>
        </p:spPr>
        <p:txBody>
          <a:bodyPr/>
          <a:lstStyle/>
          <a:p>
            <a:pPr>
              <a:spcBef>
                <a:spcPct val="0"/>
              </a:spcBef>
              <a:buClrTx/>
              <a:buSzTx/>
              <a:buNone/>
            </a:pPr>
            <a:endParaRPr lang="en-US" altLang="en-US" dirty="0">
              <a:solidFill>
                <a:srgbClr val="000000"/>
              </a:solidFill>
            </a:endParaRPr>
          </a:p>
          <a:p>
            <a:endParaRPr lang="en-US" dirty="0"/>
          </a:p>
        </p:txBody>
      </p:sp>
      <p:pic>
        <p:nvPicPr>
          <p:cNvPr id="6" name="Picture 5"/>
          <p:cNvPicPr>
            <a:picLocks noChangeAspect="1"/>
          </p:cNvPicPr>
          <p:nvPr/>
        </p:nvPicPr>
        <p:blipFill>
          <a:blip r:embed="rId2"/>
          <a:stretch>
            <a:fillRect/>
          </a:stretch>
        </p:blipFill>
        <p:spPr>
          <a:xfrm>
            <a:off x="6626935" y="385983"/>
            <a:ext cx="1861600" cy="694156"/>
          </a:xfrm>
          <a:prstGeom prst="rect">
            <a:avLst/>
          </a:prstGeom>
        </p:spPr>
      </p:pic>
      <p:pic>
        <p:nvPicPr>
          <p:cNvPr id="8" name="Picture 7"/>
          <p:cNvPicPr>
            <a:picLocks noChangeAspect="1"/>
          </p:cNvPicPr>
          <p:nvPr/>
        </p:nvPicPr>
        <p:blipFill>
          <a:blip r:embed="rId3"/>
          <a:stretch>
            <a:fillRect/>
          </a:stretch>
        </p:blipFill>
        <p:spPr>
          <a:xfrm>
            <a:off x="5112188" y="1200110"/>
            <a:ext cx="3926114" cy="392611"/>
          </a:xfrm>
          <a:prstGeom prst="rect">
            <a:avLst/>
          </a:prstGeom>
        </p:spPr>
      </p:pic>
      <p:pic>
        <p:nvPicPr>
          <p:cNvPr id="9" name="Picture 2" descr="Home">
            <a:extLst>
              <a:ext uri="{FF2B5EF4-FFF2-40B4-BE49-F238E27FC236}">
                <a16:creationId xmlns:a16="http://schemas.microsoft.com/office/drawing/2014/main" id="{17019962-BD98-44D9-A4A7-C4F09438E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771" y="1032952"/>
            <a:ext cx="1845006" cy="53564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9A05D850-F623-4479-8D3F-D011F2FE76CA}"/>
              </a:ext>
            </a:extLst>
          </p:cNvPr>
          <p:cNvSpPr txBox="1">
            <a:spLocks/>
          </p:cNvSpPr>
          <p:nvPr/>
        </p:nvSpPr>
        <p:spPr>
          <a:xfrm>
            <a:off x="459140" y="1801006"/>
            <a:ext cx="3886201" cy="4449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Calibri" panose="020F0502020204030204" pitchFamily="34" charset="0"/>
              </a:rPr>
              <a:t>Contact the </a:t>
            </a:r>
            <a:r>
              <a:rPr lang="en-US" sz="1600" b="1" u="sng" dirty="0">
                <a:latin typeface="Calibri" panose="020F0502020204030204" pitchFamily="34" charset="0"/>
                <a:hlinkClick r:id="rId5"/>
              </a:rPr>
              <a:t>WIDA Client Services Center</a:t>
            </a:r>
            <a:r>
              <a:rPr lang="en-US" sz="1600" b="1" dirty="0">
                <a:latin typeface="Calibri" panose="020F0502020204030204" pitchFamily="34" charset="0"/>
              </a:rPr>
              <a:t> for questions regarding:</a:t>
            </a:r>
          </a:p>
          <a:p>
            <a:pPr>
              <a:lnSpc>
                <a:spcPct val="100000"/>
              </a:lnSpc>
            </a:pPr>
            <a:r>
              <a:rPr lang="en-US" sz="1600" dirty="0">
                <a:latin typeface="Calibri" panose="020F0502020204030204" pitchFamily="34" charset="0"/>
              </a:rPr>
              <a:t>ACCESS for ELLs quizzes and certification</a:t>
            </a:r>
          </a:p>
          <a:p>
            <a:pPr>
              <a:lnSpc>
                <a:spcPct val="100000"/>
              </a:lnSpc>
            </a:pPr>
            <a:r>
              <a:rPr lang="en-US" sz="1600" dirty="0">
                <a:latin typeface="Calibri" panose="020F0502020204030204" pitchFamily="34" charset="0"/>
              </a:rPr>
              <a:t>WIDA account usernames and passwords</a:t>
            </a:r>
          </a:p>
          <a:p>
            <a:pPr>
              <a:lnSpc>
                <a:spcPct val="100000"/>
              </a:lnSpc>
            </a:pPr>
            <a:r>
              <a:rPr lang="en-US" sz="1600" dirty="0">
                <a:latin typeface="Calibri" panose="020F0502020204030204" pitchFamily="34" charset="0"/>
              </a:rPr>
              <a:t>WIDA eLearning</a:t>
            </a:r>
          </a:p>
          <a:p>
            <a:pPr>
              <a:lnSpc>
                <a:spcPct val="100000"/>
              </a:lnSpc>
            </a:pPr>
            <a:r>
              <a:rPr lang="en-US" sz="1600" dirty="0">
                <a:latin typeface="Calibri" panose="020F0502020204030204" pitchFamily="34" charset="0"/>
              </a:rPr>
              <a:t>WIDA Screener Online and Paper quizzes and materials</a:t>
            </a:r>
            <a:endParaRPr lang="en-US" sz="1600" u="sng" dirty="0">
              <a:solidFill>
                <a:srgbClr val="0563C1"/>
              </a:solidFill>
              <a:latin typeface="Calibri" panose="020F0502020204030204" pitchFamily="34" charset="0"/>
              <a:hlinkClick r:id="" action="ppaction://noaction"/>
            </a:endParaRPr>
          </a:p>
          <a:p>
            <a:pPr marL="0" indent="0" algn="ctr" fontAlgn="base">
              <a:buFont typeface="Arial" panose="020B0604020202020204" pitchFamily="34" charset="0"/>
              <a:buNone/>
            </a:pPr>
            <a:r>
              <a:rPr lang="en-US" sz="1600" u="sng" dirty="0">
                <a:solidFill>
                  <a:srgbClr val="0563C1"/>
                </a:solidFill>
                <a:latin typeface="Calibri" panose="020F0502020204030204" pitchFamily="34" charset="0"/>
                <a:hlinkClick r:id="" action="ppaction://noaction"/>
              </a:rPr>
              <a:t>help@wida.us</a:t>
            </a:r>
            <a:r>
              <a:rPr lang="en-US" sz="1600" dirty="0">
                <a:solidFill>
                  <a:srgbClr val="000000"/>
                </a:solidFill>
                <a:latin typeface="Calibri" panose="020F0502020204030204" pitchFamily="34" charset="0"/>
              </a:rPr>
              <a:t>​</a:t>
            </a:r>
            <a:endParaRPr lang="en-US" sz="1600" dirty="0">
              <a:solidFill>
                <a:srgbClr val="000000"/>
              </a:solidFill>
              <a:latin typeface="Segoe UI" panose="020B0502040204020203" pitchFamily="34" charset="0"/>
            </a:endParaRPr>
          </a:p>
          <a:p>
            <a:pPr marL="0" indent="0" algn="ctr" fontAlgn="base">
              <a:buFont typeface="Arial" panose="020B0604020202020204" pitchFamily="34" charset="0"/>
              <a:buNone/>
            </a:pPr>
            <a:r>
              <a:rPr lang="en-US" sz="1600" b="1" dirty="0">
                <a:latin typeface="Calibri" panose="020F0502020204030204" pitchFamily="34" charset="0"/>
              </a:rPr>
              <a:t>1-866-276-7735</a:t>
            </a:r>
            <a:r>
              <a:rPr lang="en-US" sz="1600" dirty="0">
                <a:latin typeface="Calibri" panose="020F0502020204030204" pitchFamily="34" charset="0"/>
              </a:rPr>
              <a:t>​</a:t>
            </a:r>
            <a:endParaRPr lang="en-US" sz="1600" dirty="0">
              <a:latin typeface="Segoe UI" panose="020B0502040204020203" pitchFamily="34" charset="0"/>
            </a:endParaRPr>
          </a:p>
          <a:p>
            <a:pPr marL="0" indent="0">
              <a:lnSpc>
                <a:spcPct val="100000"/>
              </a:lnSpc>
              <a:buFont typeface="Arial" panose="020B0604020202020204" pitchFamily="34" charset="0"/>
              <a:buNone/>
            </a:pPr>
            <a:endParaRPr lang="en-US" sz="1600" dirty="0">
              <a:latin typeface="Calibri" panose="020F0502020204030204" pitchFamily="34" charset="0"/>
            </a:endParaRPr>
          </a:p>
        </p:txBody>
      </p:sp>
      <p:pic>
        <p:nvPicPr>
          <p:cNvPr id="11" name="Picture 10">
            <a:extLst>
              <a:ext uri="{FF2B5EF4-FFF2-40B4-BE49-F238E27FC236}">
                <a16:creationId xmlns:a16="http://schemas.microsoft.com/office/drawing/2014/main" id="{4A91B79C-F3DF-467F-8691-2DCABE526098}"/>
              </a:ext>
            </a:extLst>
          </p:cNvPr>
          <p:cNvPicPr>
            <a:picLocks noChangeAspect="1"/>
          </p:cNvPicPr>
          <p:nvPr/>
        </p:nvPicPr>
        <p:blipFill>
          <a:blip r:embed="rId6"/>
          <a:stretch>
            <a:fillRect/>
          </a:stretch>
        </p:blipFill>
        <p:spPr>
          <a:xfrm>
            <a:off x="5472739" y="417780"/>
            <a:ext cx="1025773" cy="630562"/>
          </a:xfrm>
          <a:prstGeom prst="rect">
            <a:avLst/>
          </a:prstGeom>
        </p:spPr>
      </p:pic>
      <p:sp>
        <p:nvSpPr>
          <p:cNvPr id="14" name="Rectangle 13">
            <a:extLst>
              <a:ext uri="{FF2B5EF4-FFF2-40B4-BE49-F238E27FC236}">
                <a16:creationId xmlns:a16="http://schemas.microsoft.com/office/drawing/2014/main" id="{1D02CF2D-ED49-4D4F-A671-F1DDBEC55D4B}"/>
              </a:ext>
            </a:extLst>
          </p:cNvPr>
          <p:cNvSpPr/>
          <p:nvPr/>
        </p:nvSpPr>
        <p:spPr>
          <a:xfrm>
            <a:off x="4798661" y="1835572"/>
            <a:ext cx="4401545" cy="4926220"/>
          </a:xfrm>
          <a:prstGeom prst="rect">
            <a:avLst/>
          </a:prstGeom>
        </p:spPr>
        <p:txBody>
          <a:bodyPr wrap="square">
            <a:spAutoFit/>
          </a:bodyPr>
          <a:lstStyle/>
          <a:p>
            <a:r>
              <a:rPr lang="en-US" sz="1600" b="1" dirty="0">
                <a:latin typeface="Calibri" pitchFamily="34" charset="0"/>
                <a:ea typeface="MS PGothic" pitchFamily="34" charset="-128"/>
              </a:rPr>
              <a:t>Contact</a:t>
            </a:r>
            <a:r>
              <a:rPr lang="en-US" sz="1600" b="1" dirty="0">
                <a:solidFill>
                  <a:schemeClr val="tx1">
                    <a:lumMod val="75000"/>
                    <a:lumOff val="25000"/>
                  </a:schemeClr>
                </a:solidFill>
                <a:latin typeface="Calibri" pitchFamily="34" charset="0"/>
                <a:ea typeface="MS PGothic" pitchFamily="34" charset="-128"/>
              </a:rPr>
              <a:t> </a:t>
            </a:r>
            <a:r>
              <a:rPr lang="en-US" sz="1600" b="1" dirty="0">
                <a:solidFill>
                  <a:schemeClr val="tx1">
                    <a:lumMod val="75000"/>
                    <a:lumOff val="25000"/>
                  </a:schemeClr>
                </a:solidFill>
                <a:latin typeface="Calibri" pitchFamily="34" charset="0"/>
                <a:ea typeface="MS PGothic" pitchFamily="34" charset="-128"/>
                <a:hlinkClick r:id="rId7"/>
              </a:rPr>
              <a:t>Data Recognition Corp (DRC) </a:t>
            </a:r>
            <a:r>
              <a:rPr lang="en-US" sz="1600" b="1" dirty="0">
                <a:latin typeface="Calibri" pitchFamily="34" charset="0"/>
                <a:ea typeface="MS PGothic" pitchFamily="34" charset="-128"/>
              </a:rPr>
              <a:t>for questions regarding:</a:t>
            </a:r>
            <a:endParaRPr lang="en-US" sz="1000" b="1" dirty="0">
              <a:latin typeface="Calibri" pitchFamily="34" charset="0"/>
              <a:ea typeface="MS PGothic" pitchFamily="34" charset="-128"/>
            </a:endParaRPr>
          </a:p>
          <a:p>
            <a:endParaRPr lang="en-US" sz="800" b="1" dirty="0">
              <a:latin typeface="Calibri" pitchFamily="34" charset="0"/>
              <a:ea typeface="MS PGothic" pitchFamily="34" charset="-128"/>
            </a:endParaRPr>
          </a:p>
          <a:p>
            <a:pPr marL="285750" indent="-285750">
              <a:buFont typeface="Arial" panose="020B0604020202020204" pitchFamily="34" charset="0"/>
              <a:buChar char="•"/>
            </a:pPr>
            <a:r>
              <a:rPr lang="en-US" sz="1600" dirty="0">
                <a:latin typeface="Calibri" pitchFamily="34" charset="0"/>
                <a:ea typeface="MS PGothic" pitchFamily="34" charset="-128"/>
              </a:rPr>
              <a:t>WIDA AMS</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WIDA AMS logins</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Test ordering and returning</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Printing and test tickets</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Editing student grade information</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Generic test sessions</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Tier reports</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Pre ID labels</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Entering accommodations </a:t>
            </a:r>
          </a:p>
          <a:p>
            <a:pPr marL="742950" lvl="1" indent="-285750">
              <a:spcBef>
                <a:spcPts val="600"/>
              </a:spcBef>
              <a:buFont typeface="Arial" panose="020B0604020202020204" pitchFamily="34" charset="0"/>
              <a:buChar char="•"/>
            </a:pPr>
            <a:r>
              <a:rPr lang="en-US" sz="1600" dirty="0">
                <a:latin typeface="Calibri" pitchFamily="34" charset="0"/>
                <a:ea typeface="MS PGothic" pitchFamily="34" charset="-128"/>
              </a:rPr>
              <a:t>Using Chromebooks and iPads </a:t>
            </a:r>
          </a:p>
          <a:p>
            <a:pPr marL="285750" indent="-285750">
              <a:lnSpc>
                <a:spcPct val="120000"/>
              </a:lnSpc>
              <a:buFont typeface="Arial" panose="020B0604020202020204" pitchFamily="34" charset="0"/>
              <a:buChar char="•"/>
            </a:pPr>
            <a:r>
              <a:rPr lang="en-US" sz="1600" dirty="0">
                <a:latin typeface="Calibri" pitchFamily="34" charset="0"/>
                <a:ea typeface="MS PGothic" pitchFamily="34" charset="-128"/>
              </a:rPr>
              <a:t>DRC Central Office Services (COS) Device</a:t>
            </a:r>
            <a:endParaRPr lang="en-US" sz="900" b="1" strike="sngStrike" dirty="0"/>
          </a:p>
          <a:p>
            <a:pPr algn="ctr" fontAlgn="base"/>
            <a:r>
              <a:rPr lang="en-US" sz="1600" dirty="0">
                <a:hlinkClick r:id="rId8"/>
              </a:rPr>
              <a:t>WIDA@datarecognitioncorp.com</a:t>
            </a:r>
            <a:r>
              <a:rPr lang="en-US" sz="1600" dirty="0"/>
              <a:t> </a:t>
            </a:r>
          </a:p>
          <a:p>
            <a:pPr algn="ctr" fontAlgn="base"/>
            <a:r>
              <a:rPr lang="en-US" sz="1600" b="1" dirty="0"/>
              <a:t> 1-855-787-9615</a:t>
            </a:r>
            <a:endParaRPr lang="en-US" sz="1600" b="1" dirty="0">
              <a:solidFill>
                <a:srgbClr val="000000"/>
              </a:solidFill>
              <a:latin typeface="Segoe UI" panose="020B0502040204020203" pitchFamily="34" charset="0"/>
            </a:endParaRPr>
          </a:p>
          <a:p>
            <a:pPr>
              <a:lnSpc>
                <a:spcPct val="120000"/>
              </a:lnSpc>
            </a:pPr>
            <a:endParaRPr lang="en-US" sz="1600" dirty="0">
              <a:latin typeface="Calibri" pitchFamily="34" charset="0"/>
              <a:ea typeface="MS PGothic" pitchFamily="34" charset="-128"/>
            </a:endParaRPr>
          </a:p>
        </p:txBody>
      </p:sp>
    </p:spTree>
    <p:extLst>
      <p:ext uri="{BB962C8B-B14F-4D97-AF65-F5344CB8AC3E}">
        <p14:creationId xmlns:p14="http://schemas.microsoft.com/office/powerpoint/2010/main" val="2511535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71" y="391974"/>
            <a:ext cx="6081865" cy="756418"/>
          </a:xfrm>
        </p:spPr>
        <p:txBody>
          <a:bodyPr>
            <a:noAutofit/>
          </a:bodyPr>
          <a:lstStyle/>
          <a:p>
            <a:pPr algn="l"/>
            <a:r>
              <a:rPr lang="en-US" sz="2800" b="1" dirty="0">
                <a:solidFill>
                  <a:srgbClr val="FFFFFF"/>
                </a:solidFill>
              </a:rPr>
              <a:t>CDE Assessment Team</a:t>
            </a:r>
          </a:p>
        </p:txBody>
      </p:sp>
      <p:sp>
        <p:nvSpPr>
          <p:cNvPr id="10" name="Rectangle 9"/>
          <p:cNvSpPr/>
          <p:nvPr/>
        </p:nvSpPr>
        <p:spPr>
          <a:xfrm>
            <a:off x="2426178" y="949745"/>
            <a:ext cx="4297680" cy="649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Joyce Zurkowski</a:t>
            </a:r>
          </a:p>
          <a:p>
            <a:pPr algn="ctr"/>
            <a:r>
              <a:rPr lang="en-US" dirty="0">
                <a:solidFill>
                  <a:prstClr val="white"/>
                </a:solidFill>
              </a:rPr>
              <a:t>Chief Assessment Officer</a:t>
            </a:r>
          </a:p>
        </p:txBody>
      </p:sp>
      <p:sp>
        <p:nvSpPr>
          <p:cNvPr id="11" name="Rectangle 10"/>
          <p:cNvSpPr/>
          <p:nvPr/>
        </p:nvSpPr>
        <p:spPr>
          <a:xfrm>
            <a:off x="114858" y="1671818"/>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Will Morton</a:t>
            </a:r>
          </a:p>
          <a:p>
            <a:pPr algn="ctr"/>
            <a:r>
              <a:rPr lang="en-US" dirty="0">
                <a:solidFill>
                  <a:prstClr val="white"/>
                </a:solidFill>
              </a:rPr>
              <a:t>Director of Assessment Administration</a:t>
            </a:r>
          </a:p>
        </p:txBody>
      </p:sp>
      <p:sp>
        <p:nvSpPr>
          <p:cNvPr id="12" name="Rectangle 11"/>
          <p:cNvSpPr/>
          <p:nvPr/>
        </p:nvSpPr>
        <p:spPr>
          <a:xfrm>
            <a:off x="4745196" y="1671818"/>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Christina Wirth-Hawkins</a:t>
            </a:r>
          </a:p>
          <a:p>
            <a:pPr algn="ctr"/>
            <a:r>
              <a:rPr lang="en-US" sz="1600" dirty="0">
                <a:solidFill>
                  <a:prstClr val="white"/>
                </a:solidFill>
              </a:rPr>
              <a:t>Executive Director of Assessment Development</a:t>
            </a:r>
          </a:p>
        </p:txBody>
      </p:sp>
      <p:sp>
        <p:nvSpPr>
          <p:cNvPr id="13" name="Rectangle 12"/>
          <p:cNvSpPr/>
          <p:nvPr/>
        </p:nvSpPr>
        <p:spPr>
          <a:xfrm>
            <a:off x="114858" y="3154615"/>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Melissa Carpenter</a:t>
            </a:r>
          </a:p>
          <a:p>
            <a:pPr algn="ctr"/>
            <a:r>
              <a:rPr lang="en-US" dirty="0">
                <a:solidFill>
                  <a:srgbClr val="000000"/>
                </a:solidFill>
              </a:rPr>
              <a:t>PSAT 9, PSAT 10, SAT</a:t>
            </a:r>
            <a:endParaRPr lang="en-US" sz="1600" dirty="0">
              <a:solidFill>
                <a:srgbClr val="000000"/>
              </a:solidFill>
            </a:endParaRPr>
          </a:p>
        </p:txBody>
      </p:sp>
      <p:sp>
        <p:nvSpPr>
          <p:cNvPr id="15" name="Rectangle 14"/>
          <p:cNvSpPr/>
          <p:nvPr/>
        </p:nvSpPr>
        <p:spPr>
          <a:xfrm>
            <a:off x="4743008" y="240593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Jasmine Carey</a:t>
            </a:r>
          </a:p>
          <a:p>
            <a:pPr algn="ctr"/>
            <a:r>
              <a:rPr lang="en-US" dirty="0">
                <a:solidFill>
                  <a:srgbClr val="000000"/>
                </a:solidFill>
              </a:rPr>
              <a:t>Psychometrics</a:t>
            </a:r>
          </a:p>
        </p:txBody>
      </p:sp>
      <p:sp>
        <p:nvSpPr>
          <p:cNvPr id="16" name="Rectangle 15"/>
          <p:cNvSpPr/>
          <p:nvPr/>
        </p:nvSpPr>
        <p:spPr>
          <a:xfrm>
            <a:off x="103312" y="390393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Tara Rhodes</a:t>
            </a:r>
            <a:endParaRPr lang="en-US" dirty="0">
              <a:solidFill>
                <a:srgbClr val="000000"/>
              </a:solidFill>
            </a:endParaRPr>
          </a:p>
          <a:p>
            <a:pPr algn="ctr"/>
            <a:r>
              <a:rPr lang="en-US" dirty="0">
                <a:solidFill>
                  <a:srgbClr val="000000"/>
                </a:solidFill>
              </a:rPr>
              <a:t>Data &amp; SBD Specialist</a:t>
            </a:r>
          </a:p>
        </p:txBody>
      </p:sp>
      <p:sp>
        <p:nvSpPr>
          <p:cNvPr id="19" name="Rectangle 18"/>
          <p:cNvSpPr/>
          <p:nvPr/>
        </p:nvSpPr>
        <p:spPr>
          <a:xfrm>
            <a:off x="131631" y="2418455"/>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a:solidFill>
                  <a:srgbClr val="000000"/>
                </a:solidFill>
              </a:rPr>
              <a:t>NAEP, TIMSS &amp; ICILS, Technology Support</a:t>
            </a:r>
          </a:p>
        </p:txBody>
      </p:sp>
      <p:sp>
        <p:nvSpPr>
          <p:cNvPr id="20" name="Rectangle 19"/>
          <p:cNvSpPr/>
          <p:nvPr/>
        </p:nvSpPr>
        <p:spPr>
          <a:xfrm>
            <a:off x="103312" y="4632586"/>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Arti Sachdeva</a:t>
            </a:r>
          </a:p>
          <a:p>
            <a:pPr algn="ctr"/>
            <a:r>
              <a:rPr lang="en-US" dirty="0">
                <a:solidFill>
                  <a:srgbClr val="000000"/>
                </a:solidFill>
              </a:rPr>
              <a:t>CoAlt and SPED Accommodations</a:t>
            </a:r>
          </a:p>
        </p:txBody>
      </p:sp>
      <p:sp>
        <p:nvSpPr>
          <p:cNvPr id="22" name="Rectangle 21"/>
          <p:cNvSpPr/>
          <p:nvPr/>
        </p:nvSpPr>
        <p:spPr>
          <a:xfrm>
            <a:off x="4756715" y="3880211"/>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Molly Mund</a:t>
            </a:r>
          </a:p>
          <a:p>
            <a:pPr algn="ctr"/>
            <a:r>
              <a:rPr lang="en-US" dirty="0">
                <a:solidFill>
                  <a:srgbClr val="000000"/>
                </a:solidFill>
              </a:rPr>
              <a:t>Content Development (Math &amp; Science)</a:t>
            </a:r>
          </a:p>
        </p:txBody>
      </p:sp>
      <p:sp>
        <p:nvSpPr>
          <p:cNvPr id="23" name="Rectangle 22"/>
          <p:cNvSpPr/>
          <p:nvPr/>
        </p:nvSpPr>
        <p:spPr>
          <a:xfrm>
            <a:off x="4756715" y="313716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Sara Loerzel</a:t>
            </a:r>
          </a:p>
          <a:p>
            <a:pPr algn="ctr"/>
            <a:r>
              <a:rPr lang="en-US" dirty="0">
                <a:solidFill>
                  <a:srgbClr val="000000"/>
                </a:solidFill>
              </a:rPr>
              <a:t>CMAS Administration &amp; PA</a:t>
            </a:r>
            <a:r>
              <a:rPr lang="en-US" baseline="30000" dirty="0">
                <a:solidFill>
                  <a:srgbClr val="000000"/>
                </a:solidFill>
              </a:rPr>
              <a:t>next</a:t>
            </a:r>
          </a:p>
        </p:txBody>
      </p:sp>
      <p:sp>
        <p:nvSpPr>
          <p:cNvPr id="21" name="Rectangle 20"/>
          <p:cNvSpPr/>
          <p:nvPr/>
        </p:nvSpPr>
        <p:spPr>
          <a:xfrm>
            <a:off x="4756715" y="461214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Nathan Redford</a:t>
            </a:r>
          </a:p>
          <a:p>
            <a:pPr algn="ctr"/>
            <a:r>
              <a:rPr lang="en-US" dirty="0">
                <a:solidFill>
                  <a:srgbClr val="000000"/>
                </a:solidFill>
              </a:rPr>
              <a:t>Content Development (ELA &amp; Social Studies)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76</a:t>
            </a:fld>
            <a:endParaRPr lang="en-US" dirty="0"/>
          </a:p>
        </p:txBody>
      </p:sp>
      <p:sp>
        <p:nvSpPr>
          <p:cNvPr id="17" name="Rectangle 16">
            <a:extLst>
              <a:ext uri="{FF2B5EF4-FFF2-40B4-BE49-F238E27FC236}">
                <a16:creationId xmlns:a16="http://schemas.microsoft.com/office/drawing/2014/main" id="{F5EAEB2C-B970-4524-9A89-CCD08B42E088}"/>
              </a:ext>
            </a:extLst>
          </p:cNvPr>
          <p:cNvSpPr/>
          <p:nvPr/>
        </p:nvSpPr>
        <p:spPr>
          <a:xfrm>
            <a:off x="2426178" y="6145812"/>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Angela Landrum</a:t>
            </a:r>
          </a:p>
          <a:p>
            <a:pPr algn="ctr"/>
            <a:r>
              <a:rPr lang="en-US" dirty="0">
                <a:solidFill>
                  <a:srgbClr val="000000"/>
                </a:solidFill>
              </a:rPr>
              <a:t>Colorado Assessment Literacy Program</a:t>
            </a:r>
          </a:p>
        </p:txBody>
      </p:sp>
      <p:sp>
        <p:nvSpPr>
          <p:cNvPr id="6" name="Rectangle 5">
            <a:extLst>
              <a:ext uri="{FF2B5EF4-FFF2-40B4-BE49-F238E27FC236}">
                <a16:creationId xmlns:a16="http://schemas.microsoft.com/office/drawing/2014/main" id="{A76FAF2D-664C-373A-D178-3E473B4523A2}"/>
              </a:ext>
            </a:extLst>
          </p:cNvPr>
          <p:cNvSpPr/>
          <p:nvPr/>
        </p:nvSpPr>
        <p:spPr>
          <a:xfrm>
            <a:off x="103312" y="5358181"/>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Heather Villalobos Pavia</a:t>
            </a:r>
            <a:r>
              <a:rPr lang="en-US" dirty="0">
                <a:solidFill>
                  <a:srgbClr val="000000"/>
                </a:solidFill>
              </a:rPr>
              <a:t> </a:t>
            </a:r>
          </a:p>
          <a:p>
            <a:pPr algn="ctr"/>
            <a:r>
              <a:rPr lang="en-US" dirty="0">
                <a:solidFill>
                  <a:srgbClr val="000000"/>
                </a:solidFill>
              </a:rPr>
              <a:t>ACCESS, CSLA, ML Accommodations</a:t>
            </a:r>
          </a:p>
        </p:txBody>
      </p:sp>
    </p:spTree>
    <p:extLst>
      <p:ext uri="{BB962C8B-B14F-4D97-AF65-F5344CB8AC3E}">
        <p14:creationId xmlns:p14="http://schemas.microsoft.com/office/powerpoint/2010/main" val="2403464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405813-A2D3-AA8F-1B76-B575E9E00974}"/>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80D674B-999F-90D9-11BF-CA606D6547F6}"/>
              </a:ext>
            </a:extLst>
          </p:cNvPr>
          <p:cNvSpPr>
            <a:spLocks noGrp="1"/>
          </p:cNvSpPr>
          <p:nvPr>
            <p:ph type="sldNum" sz="quarter" idx="4294967295"/>
          </p:nvPr>
        </p:nvSpPr>
        <p:spPr>
          <a:xfrm>
            <a:off x="0" y="6361113"/>
            <a:ext cx="2057400" cy="365125"/>
          </a:xfrm>
        </p:spPr>
        <p:txBody>
          <a:bodyPr/>
          <a:lstStyle/>
          <a:p>
            <a:fld id="{C479D5F6-EDCB-402A-AC08-4943A1820E8F}" type="slidenum">
              <a:rPr lang="en-US" smtClean="0"/>
              <a:pPr/>
              <a:t>77</a:t>
            </a:fld>
            <a:endParaRPr lang="en-US" dirty="0"/>
          </a:p>
        </p:txBody>
      </p:sp>
      <p:pic>
        <p:nvPicPr>
          <p:cNvPr id="8" name="Content Placeholder 7" descr="Magnifying glass and question mark">
            <a:extLst>
              <a:ext uri="{FF2B5EF4-FFF2-40B4-BE49-F238E27FC236}">
                <a16:creationId xmlns:a16="http://schemas.microsoft.com/office/drawing/2014/main" id="{857A67FF-67C7-AC1B-1C68-DF9223F6AB7C}"/>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2250" y="981075"/>
            <a:ext cx="8699500" cy="4895850"/>
          </a:xfrm>
        </p:spPr>
      </p:pic>
    </p:spTree>
    <p:extLst>
      <p:ext uri="{BB962C8B-B14F-4D97-AF65-F5344CB8AC3E}">
        <p14:creationId xmlns:p14="http://schemas.microsoft.com/office/powerpoint/2010/main" val="508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E3D0-3A5A-4BE3-BB61-5A08E629ED86}"/>
              </a:ext>
            </a:extLst>
          </p:cNvPr>
          <p:cNvSpPr>
            <a:spLocks noGrp="1"/>
          </p:cNvSpPr>
          <p:nvPr>
            <p:ph type="title"/>
          </p:nvPr>
        </p:nvSpPr>
        <p:spPr>
          <a:xfrm>
            <a:off x="223071" y="385482"/>
            <a:ext cx="6081865" cy="756418"/>
          </a:xfrm>
        </p:spPr>
        <p:txBody>
          <a:bodyPr>
            <a:normAutofit/>
          </a:bodyPr>
          <a:lstStyle/>
          <a:p>
            <a:r>
              <a:rPr lang="en-US" sz="2800" b="1" dirty="0"/>
              <a:t>WIDA</a:t>
            </a:r>
          </a:p>
        </p:txBody>
      </p:sp>
      <p:sp>
        <p:nvSpPr>
          <p:cNvPr id="3" name="Content Placeholder 2">
            <a:extLst>
              <a:ext uri="{FF2B5EF4-FFF2-40B4-BE49-F238E27FC236}">
                <a16:creationId xmlns:a16="http://schemas.microsoft.com/office/drawing/2014/main" id="{DAC8CA9C-A58A-41F9-BB0A-6AEE78A77247}"/>
              </a:ext>
            </a:extLst>
          </p:cNvPr>
          <p:cNvSpPr>
            <a:spLocks noGrp="1"/>
          </p:cNvSpPr>
          <p:nvPr>
            <p:ph idx="1"/>
          </p:nvPr>
        </p:nvSpPr>
        <p:spPr>
          <a:xfrm>
            <a:off x="467285" y="1672356"/>
            <a:ext cx="7886700" cy="4640674"/>
          </a:xfrm>
        </p:spPr>
        <p:txBody>
          <a:bodyPr>
            <a:normAutofit/>
          </a:bodyPr>
          <a:lstStyle/>
          <a:p>
            <a:r>
              <a:rPr lang="en-US" b="0" i="0" dirty="0">
                <a:solidFill>
                  <a:srgbClr val="2F2F2F"/>
                </a:solidFill>
                <a:effectLst/>
                <a:latin typeface="HurmeSans2Regular"/>
              </a:rPr>
              <a:t>WIDA is part of the University of Wisconsin–Madison and is  housed in the </a:t>
            </a:r>
            <a:r>
              <a:rPr lang="en-US" b="0" i="0" u="sng" dirty="0">
                <a:solidFill>
                  <a:srgbClr val="1268A0"/>
                </a:solidFill>
                <a:effectLst/>
                <a:latin typeface="HurmeSans2Regular"/>
                <a:hlinkClick r:id="rId2"/>
              </a:rPr>
              <a:t>Wisconsin Center for Education Research</a:t>
            </a:r>
            <a:r>
              <a:rPr lang="en-US" b="0" i="0" dirty="0">
                <a:solidFill>
                  <a:srgbClr val="2F2F2F"/>
                </a:solidFill>
                <a:effectLst/>
                <a:latin typeface="HurmeSans2Regular"/>
              </a:rPr>
              <a:t> (WCER), one of the first, largest, and most productive education research centers in the world. </a:t>
            </a:r>
          </a:p>
          <a:p>
            <a:r>
              <a:rPr lang="en-US" dirty="0">
                <a:solidFill>
                  <a:srgbClr val="2F2F2F"/>
                </a:solidFill>
                <a:latin typeface="HurmeSans2Regular"/>
              </a:rPr>
              <a:t>R</a:t>
            </a:r>
            <a:r>
              <a:rPr lang="en-US" b="0" i="0" dirty="0">
                <a:solidFill>
                  <a:srgbClr val="2F2F2F"/>
                </a:solidFill>
                <a:effectLst/>
                <a:latin typeface="HurmeSans2Regular"/>
              </a:rPr>
              <a:t>esearch-based system of language standards, assessments, professional learning and educator assistance. </a:t>
            </a:r>
          </a:p>
          <a:p>
            <a:r>
              <a:rPr lang="en-US" b="0" i="0" dirty="0">
                <a:solidFill>
                  <a:srgbClr val="2F2F2F"/>
                </a:solidFill>
                <a:effectLst/>
                <a:latin typeface="HurmeSans2Regular"/>
              </a:rPr>
              <a:t>WIDA members consist of 41 domestic states and territories and approximately 500 international schools throughout the world</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D25FA4D-89D8-401C-8428-E10FFB26D6B8}"/>
              </a:ext>
            </a:extLst>
          </p:cNvPr>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6" name="Picture 5">
            <a:extLst>
              <a:ext uri="{FF2B5EF4-FFF2-40B4-BE49-F238E27FC236}">
                <a16:creationId xmlns:a16="http://schemas.microsoft.com/office/drawing/2014/main" id="{70449AD2-7E26-4245-AB60-C09823D14DEF}"/>
              </a:ext>
            </a:extLst>
          </p:cNvPr>
          <p:cNvPicPr>
            <a:picLocks noChangeAspect="1"/>
          </p:cNvPicPr>
          <p:nvPr/>
        </p:nvPicPr>
        <p:blipFill>
          <a:blip r:embed="rId3"/>
          <a:stretch>
            <a:fillRect/>
          </a:stretch>
        </p:blipFill>
        <p:spPr>
          <a:xfrm>
            <a:off x="608899" y="4846397"/>
            <a:ext cx="1923435" cy="678493"/>
          </a:xfrm>
          <a:prstGeom prst="rect">
            <a:avLst/>
          </a:prstGeom>
        </p:spPr>
      </p:pic>
    </p:spTree>
    <p:extLst>
      <p:ext uri="{BB962C8B-B14F-4D97-AF65-F5344CB8AC3E}">
        <p14:creationId xmlns:p14="http://schemas.microsoft.com/office/powerpoint/2010/main" val="89734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DF74-ACC4-E583-715A-8E3A109CCD3F}"/>
              </a:ext>
            </a:extLst>
          </p:cNvPr>
          <p:cNvSpPr>
            <a:spLocks noGrp="1"/>
          </p:cNvSpPr>
          <p:nvPr>
            <p:ph type="title"/>
          </p:nvPr>
        </p:nvSpPr>
        <p:spPr>
          <a:xfrm>
            <a:off x="223071" y="383318"/>
            <a:ext cx="6081865" cy="756418"/>
          </a:xfrm>
        </p:spPr>
        <p:txBody>
          <a:bodyPr>
            <a:normAutofit/>
          </a:bodyPr>
          <a:lstStyle/>
          <a:p>
            <a:r>
              <a:rPr lang="en-US" sz="2800" b="1" dirty="0"/>
              <a:t>DRC</a:t>
            </a:r>
          </a:p>
        </p:txBody>
      </p:sp>
      <p:sp>
        <p:nvSpPr>
          <p:cNvPr id="3" name="Content Placeholder 2">
            <a:extLst>
              <a:ext uri="{FF2B5EF4-FFF2-40B4-BE49-F238E27FC236}">
                <a16:creationId xmlns:a16="http://schemas.microsoft.com/office/drawing/2014/main" id="{9115DE52-9051-CA77-4A0B-EAECD9808E35}"/>
              </a:ext>
            </a:extLst>
          </p:cNvPr>
          <p:cNvSpPr>
            <a:spLocks noGrp="1"/>
          </p:cNvSpPr>
          <p:nvPr>
            <p:ph idx="1"/>
          </p:nvPr>
        </p:nvSpPr>
        <p:spPr/>
        <p:txBody>
          <a:bodyPr/>
          <a:lstStyle/>
          <a:p>
            <a:pPr marL="0" indent="0">
              <a:buNone/>
            </a:pPr>
            <a:r>
              <a:rPr lang="en-US" b="1" dirty="0"/>
              <a:t>Data Recognition Corporation (DRC) </a:t>
            </a:r>
          </a:p>
          <a:p>
            <a:pPr marL="0" indent="0">
              <a:buNone/>
            </a:pPr>
            <a:endParaRPr lang="en-US" b="1" dirty="0"/>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DRC is a long-standing WIDA partner responsible for the administration, scoring, and reporting for the ACCESS, Alternate ACCESS, and online WIDA Screener assessments </a:t>
            </a:r>
          </a:p>
          <a:p>
            <a:pPr marL="342900" marR="0" lvl="0" indent="-342900">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DRC offers assessments for pre</a:t>
            </a:r>
            <a:r>
              <a:rPr lang="en-US" sz="2400" b="1" dirty="0"/>
              <a:t>–</a:t>
            </a:r>
            <a:r>
              <a:rPr lang="en-US" dirty="0">
                <a:effectLst/>
                <a:latin typeface="Calibri" panose="020F0502020204030204" pitchFamily="34" charset="0"/>
                <a:ea typeface="Times New Roman" panose="02020603050405020304" pitchFamily="18" charset="0"/>
              </a:rPr>
              <a:t>K, K</a:t>
            </a:r>
            <a:r>
              <a:rPr lang="en-US" sz="2400" b="1" dirty="0"/>
              <a:t>–</a:t>
            </a:r>
            <a:r>
              <a:rPr lang="en-US" dirty="0">
                <a:effectLst/>
                <a:latin typeface="Calibri" panose="020F0502020204030204" pitchFamily="34" charset="0"/>
                <a:ea typeface="Times New Roman" panose="02020603050405020304" pitchFamily="18" charset="0"/>
              </a:rPr>
              <a:t>12, and adult education markets, across the U.S. and internationally. </a:t>
            </a:r>
          </a:p>
          <a:p>
            <a:pPr marL="342900" marR="0" lvl="0" indent="-342900">
              <a:spcBef>
                <a:spcPts val="0"/>
              </a:spcBef>
              <a:spcAft>
                <a:spcPts val="0"/>
              </a:spcAft>
              <a:buFont typeface="Symbol" panose="05050102010706020507" pitchFamily="18" charset="2"/>
              <a:buChar char=""/>
            </a:pPr>
            <a:endParaRPr lang="en-US" dirty="0">
              <a:effectLst/>
              <a:latin typeface="Calibri" panose="020F0502020204030204" pitchFamily="34" charset="0"/>
              <a:ea typeface="Times New Roman" panose="02020603050405020304" pitchFamily="18" charset="0"/>
            </a:endParaRPr>
          </a:p>
          <a:p>
            <a:pPr marL="342900" indent="-342900">
              <a:spcBef>
                <a:spcPts val="0"/>
              </a:spcBef>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WIDA and DRC administer the ACCESS assessments to 2.5 million students each year.</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BB65CE7D-9908-5E1E-2984-E48E19D2D0F5}"/>
              </a:ext>
            </a:extLst>
          </p:cNvPr>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7" name="Picture 6">
            <a:extLst>
              <a:ext uri="{FF2B5EF4-FFF2-40B4-BE49-F238E27FC236}">
                <a16:creationId xmlns:a16="http://schemas.microsoft.com/office/drawing/2014/main" id="{2D6B7166-A972-D65D-F61C-98AD11E08499}"/>
              </a:ext>
            </a:extLst>
          </p:cNvPr>
          <p:cNvPicPr>
            <a:picLocks noChangeAspect="1"/>
          </p:cNvPicPr>
          <p:nvPr/>
        </p:nvPicPr>
        <p:blipFill>
          <a:blip r:embed="rId2"/>
          <a:stretch>
            <a:fillRect/>
          </a:stretch>
        </p:blipFill>
        <p:spPr>
          <a:xfrm>
            <a:off x="1070572" y="5381093"/>
            <a:ext cx="1371264" cy="884273"/>
          </a:xfrm>
          <a:prstGeom prst="rect">
            <a:avLst/>
          </a:prstGeom>
        </p:spPr>
      </p:pic>
    </p:spTree>
    <p:extLst>
      <p:ext uri="{BB962C8B-B14F-4D97-AF65-F5344CB8AC3E}">
        <p14:creationId xmlns:p14="http://schemas.microsoft.com/office/powerpoint/2010/main" val="1195295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8081</TotalTime>
  <Words>3813</Words>
  <Application>Microsoft Office PowerPoint</Application>
  <PresentationFormat>On-screen Show (4:3)</PresentationFormat>
  <Paragraphs>664</Paragraphs>
  <Slides>77</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77</vt:i4>
      </vt:variant>
    </vt:vector>
  </HeadingPairs>
  <TitlesOfParts>
    <vt:vector size="93" baseType="lpstr">
      <vt:lpstr>-apple-system</vt:lpstr>
      <vt:lpstr>Arial</vt:lpstr>
      <vt:lpstr>Calibri</vt:lpstr>
      <vt:lpstr>Calibri Light</vt:lpstr>
      <vt:lpstr>Courier New</vt:lpstr>
      <vt:lpstr>HurmeSans2Regular</vt:lpstr>
      <vt:lpstr>HurmeSans2SemiBold</vt:lpstr>
      <vt:lpstr>Museo Slab 500</vt:lpstr>
      <vt:lpstr>RedHatText-Regular</vt:lpstr>
      <vt:lpstr>Segoe UI</vt:lpstr>
      <vt:lpstr>SourceSansProRegular</vt:lpstr>
      <vt:lpstr>Symbol</vt:lpstr>
      <vt:lpstr>Times New Roman</vt:lpstr>
      <vt:lpstr>Trebuchet MS</vt:lpstr>
      <vt:lpstr>Wingdings</vt:lpstr>
      <vt:lpstr>Office Theme</vt:lpstr>
      <vt:lpstr>2023–2024 ACCESS for ELLs Training</vt:lpstr>
      <vt:lpstr>ACCESS for ELLs, Kindergarten ACCESS, Alternate ACCESS  Training for 2023–2024 </vt:lpstr>
      <vt:lpstr>This training is to support District Assessment Coordinators prepare their district for the annual administration of the WIDA ACCESS suite of assessments including ACCESS for ELLs 1–12 (online &amp; paper), Kindergarten ACCESS for ELLs, and Alternate ACCESS. </vt:lpstr>
      <vt:lpstr>Agenda District level logistics for the ACCESS assessments</vt:lpstr>
      <vt:lpstr>WIDA, DRC, and the  ACCESS Assessments</vt:lpstr>
      <vt:lpstr>Standards Based Assessment </vt:lpstr>
      <vt:lpstr>Test Forms</vt:lpstr>
      <vt:lpstr>WIDA</vt:lpstr>
      <vt:lpstr>DRC</vt:lpstr>
      <vt:lpstr>Testing Requirements</vt:lpstr>
      <vt:lpstr>Testing requirements</vt:lpstr>
      <vt:lpstr>Testing students who are NEP or LEP  and have an IEP or 504 Plan  </vt:lpstr>
      <vt:lpstr>ACCESS participation options</vt:lpstr>
      <vt:lpstr>Dates</vt:lpstr>
      <vt:lpstr>ACCESS - Test Window:  01/08/24 – 02/09/24 State established dates (slide 1 of 2)</vt:lpstr>
      <vt:lpstr>ACCESS State established dates (slide 2 of 2)</vt:lpstr>
      <vt:lpstr>ACCESS District established dates </vt:lpstr>
      <vt:lpstr> </vt:lpstr>
      <vt:lpstr>PowerPoint Presentation</vt:lpstr>
      <vt:lpstr>PowerPoint Presentation</vt:lpstr>
      <vt:lpstr>PowerPoint Presentation</vt:lpstr>
      <vt:lpstr>PowerPoint Presentation</vt:lpstr>
      <vt:lpstr>PowerPoint Presentation</vt:lpstr>
      <vt:lpstr>PowerPoint Presentation</vt:lpstr>
      <vt:lpstr>Resource Documents WIDA/DRC </vt:lpstr>
      <vt:lpstr>Resource Documents WIDA and DRC</vt:lpstr>
      <vt:lpstr>WIDA Role Specific Manuals </vt:lpstr>
      <vt:lpstr>Test Administrator Essentials</vt:lpstr>
      <vt:lpstr> WIDA AMS User Guide</vt:lpstr>
      <vt:lpstr>WIDA Assessment Management System  (WIDA AMS)</vt:lpstr>
      <vt:lpstr>Resource Documents CDE </vt:lpstr>
      <vt:lpstr>Resource Documents Colorado</vt:lpstr>
      <vt:lpstr>Colorado Checklist </vt:lpstr>
      <vt:lpstr>Colorado Assessment Resources</vt:lpstr>
      <vt:lpstr>Security  &amp;  Training Requirements </vt:lpstr>
      <vt:lpstr>WIDA ACCESS Security</vt:lpstr>
      <vt:lpstr>Intellectual Property </vt:lpstr>
      <vt:lpstr>Actions to maintain security</vt:lpstr>
      <vt:lpstr>Who can administer WIDA ACCESS </vt:lpstr>
      <vt:lpstr>Training requirements</vt:lpstr>
      <vt:lpstr>Quizzes</vt:lpstr>
      <vt:lpstr>Verification of District Training </vt:lpstr>
      <vt:lpstr>Accommodations IEP or 504 plan</vt:lpstr>
      <vt:lpstr>Accommodations </vt:lpstr>
      <vt:lpstr>Accessibility and Accommodations</vt:lpstr>
      <vt:lpstr>Accommodations  Frequently Asked Questions</vt:lpstr>
      <vt:lpstr>Online accommodations</vt:lpstr>
      <vt:lpstr>Accommodations  Unique Accommodation Request (UAR)</vt:lpstr>
      <vt:lpstr>Checking accommodation assignment</vt:lpstr>
      <vt:lpstr>Paper accommodated form (grades 1–12) Large Print </vt:lpstr>
      <vt:lpstr>Paper accommodated forms (grades 1–12) Braille</vt:lpstr>
      <vt:lpstr>Accessibility</vt:lpstr>
      <vt:lpstr>Materials</vt:lpstr>
      <vt:lpstr> Materials ordering  </vt:lpstr>
      <vt:lpstr>Ordering paper materials though CDE/Syncplicity</vt:lpstr>
      <vt:lpstr> Labels </vt:lpstr>
      <vt:lpstr>Kindergarten materials </vt:lpstr>
      <vt:lpstr> Alternate ACCESS K–12 </vt:lpstr>
      <vt:lpstr>Marking student responses on  Kindergarten &amp; Alternate ACCESS. </vt:lpstr>
      <vt:lpstr>Test Environment</vt:lpstr>
      <vt:lpstr>PowerPoint Presentation</vt:lpstr>
      <vt:lpstr>Timing </vt:lpstr>
      <vt:lpstr>Online testing order</vt:lpstr>
      <vt:lpstr>Student transfers are through WIDA AMS </vt:lpstr>
      <vt:lpstr>Online testing </vt:lpstr>
      <vt:lpstr>Preparing Students</vt:lpstr>
      <vt:lpstr> WIDA Resources</vt:lpstr>
      <vt:lpstr>Professional Development Resources</vt:lpstr>
      <vt:lpstr> Before administering WIDA ACCESS  Summary </vt:lpstr>
      <vt:lpstr>Get Involved</vt:lpstr>
      <vt:lpstr>Participate in an ACCESS  Assessment Development Events</vt:lpstr>
      <vt:lpstr>Participate in Colorado  Assessment Development Events</vt:lpstr>
      <vt:lpstr>Contacts</vt:lpstr>
      <vt:lpstr>Colorado Department of Education</vt:lpstr>
      <vt:lpstr>Assessment Vendor</vt:lpstr>
      <vt:lpstr>CDE Assessment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for ELLs  Training for 2020-2021</dc:title>
  <dc:creator>Villalobos Pavia, Heather</dc:creator>
  <cp:lastModifiedBy>Villalobos Pavia, Heather</cp:lastModifiedBy>
  <cp:revision>198</cp:revision>
  <dcterms:created xsi:type="dcterms:W3CDTF">2021-01-06T18:37:42Z</dcterms:created>
  <dcterms:modified xsi:type="dcterms:W3CDTF">2023-09-28T14:13:53Z</dcterms:modified>
</cp:coreProperties>
</file>