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7"/>
  </p:notesMasterIdLst>
  <p:sldIdLst>
    <p:sldId id="258" r:id="rId2"/>
    <p:sldId id="259" r:id="rId3"/>
    <p:sldId id="260" r:id="rId4"/>
    <p:sldId id="410" r:id="rId5"/>
    <p:sldId id="398" r:id="rId6"/>
    <p:sldId id="412" r:id="rId7"/>
    <p:sldId id="409" r:id="rId8"/>
    <p:sldId id="349" r:id="rId9"/>
    <p:sldId id="411" r:id="rId10"/>
    <p:sldId id="261" r:id="rId11"/>
    <p:sldId id="262" r:id="rId12"/>
    <p:sldId id="263" r:id="rId13"/>
    <p:sldId id="264" r:id="rId14"/>
    <p:sldId id="403" r:id="rId15"/>
    <p:sldId id="266" r:id="rId16"/>
    <p:sldId id="392" r:id="rId17"/>
    <p:sldId id="393" r:id="rId18"/>
    <p:sldId id="274" r:id="rId19"/>
    <p:sldId id="275" r:id="rId20"/>
    <p:sldId id="276" r:id="rId21"/>
    <p:sldId id="277" r:id="rId22"/>
    <p:sldId id="278" r:id="rId23"/>
    <p:sldId id="280" r:id="rId24"/>
    <p:sldId id="282" r:id="rId25"/>
    <p:sldId id="283" r:id="rId26"/>
    <p:sldId id="284" r:id="rId27"/>
    <p:sldId id="285" r:id="rId28"/>
    <p:sldId id="289" r:id="rId29"/>
    <p:sldId id="290" r:id="rId30"/>
    <p:sldId id="300" r:id="rId31"/>
    <p:sldId id="373" r:id="rId32"/>
    <p:sldId id="306" r:id="rId33"/>
    <p:sldId id="307" r:id="rId34"/>
    <p:sldId id="387" r:id="rId35"/>
    <p:sldId id="291" r:id="rId36"/>
    <p:sldId id="292" r:id="rId37"/>
    <p:sldId id="297" r:id="rId38"/>
    <p:sldId id="299" r:id="rId39"/>
    <p:sldId id="319" r:id="rId40"/>
    <p:sldId id="320" r:id="rId41"/>
    <p:sldId id="321" r:id="rId42"/>
    <p:sldId id="265" r:id="rId43"/>
    <p:sldId id="323" r:id="rId44"/>
    <p:sldId id="324" r:id="rId45"/>
    <p:sldId id="308" r:id="rId46"/>
    <p:sldId id="309" r:id="rId47"/>
    <p:sldId id="310" r:id="rId48"/>
    <p:sldId id="413" r:id="rId49"/>
    <p:sldId id="414" r:id="rId50"/>
    <p:sldId id="388" r:id="rId51"/>
    <p:sldId id="416" r:id="rId52"/>
    <p:sldId id="311" r:id="rId53"/>
    <p:sldId id="312" r:id="rId54"/>
    <p:sldId id="313" r:id="rId55"/>
    <p:sldId id="315" r:id="rId56"/>
    <p:sldId id="317" r:id="rId57"/>
    <p:sldId id="389" r:id="rId58"/>
    <p:sldId id="376" r:id="rId59"/>
    <p:sldId id="428" r:id="rId60"/>
    <p:sldId id="328" r:id="rId61"/>
    <p:sldId id="329" r:id="rId62"/>
    <p:sldId id="391" r:id="rId63"/>
    <p:sldId id="364" r:id="rId64"/>
    <p:sldId id="415" r:id="rId65"/>
    <p:sldId id="360" r:id="rId66"/>
    <p:sldId id="420" r:id="rId67"/>
    <p:sldId id="421" r:id="rId68"/>
    <p:sldId id="371" r:id="rId69"/>
    <p:sldId id="365" r:id="rId70"/>
    <p:sldId id="419" r:id="rId71"/>
    <p:sldId id="338" r:id="rId72"/>
    <p:sldId id="339" r:id="rId73"/>
    <p:sldId id="369" r:id="rId74"/>
    <p:sldId id="352" r:id="rId75"/>
    <p:sldId id="406" r:id="rId76"/>
    <p:sldId id="370" r:id="rId77"/>
    <p:sldId id="422" r:id="rId78"/>
    <p:sldId id="423" r:id="rId79"/>
    <p:sldId id="424" r:id="rId80"/>
    <p:sldId id="425" r:id="rId81"/>
    <p:sldId id="426" r:id="rId82"/>
    <p:sldId id="427" r:id="rId83"/>
    <p:sldId id="335" r:id="rId84"/>
    <p:sldId id="336" r:id="rId85"/>
    <p:sldId id="337" r:id="rId86"/>
    <p:sldId id="400" r:id="rId87"/>
    <p:sldId id="340" r:id="rId88"/>
    <p:sldId id="341" r:id="rId89"/>
    <p:sldId id="342" r:id="rId90"/>
    <p:sldId id="343" r:id="rId91"/>
    <p:sldId id="350" r:id="rId92"/>
    <p:sldId id="348" r:id="rId93"/>
    <p:sldId id="351" r:id="rId94"/>
    <p:sldId id="269" r:id="rId95"/>
    <p:sldId id="270" r:id="rId96"/>
    <p:sldId id="363" r:id="rId97"/>
    <p:sldId id="271" r:id="rId98"/>
    <p:sldId id="272" r:id="rId99"/>
    <p:sldId id="273" r:id="rId100"/>
    <p:sldId id="417" r:id="rId101"/>
    <p:sldId id="386" r:id="rId102"/>
    <p:sldId id="344" r:id="rId103"/>
    <p:sldId id="345" r:id="rId104"/>
    <p:sldId id="346" r:id="rId105"/>
    <p:sldId id="347"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740B00-A570-82D5-E1E4-5E5440099D1D}" name="Wirth-Hawkins, Christina" initials="WHC" userId="S::Wirth-Hawkins_C@cde.state.co.us::8d4d8cee-ae6c-43f5-9a98-c68e2b1cb366" providerId="AD"/>
  <p188:author id="{3471B100-2413-CBB5-80A4-262BDA7E0256}" name="Bonner, Collin" initials="CB" userId="S::Bonner_C@cde.state.co.us::e840a39e-639f-46f6-8389-41ecbca21bd8" providerId="AD"/>
  <p188:author id="{316F520E-8C8A-688A-458F-53544763B82B}" name="Loerzel, Sara" initials="LS" userId="S::Loerzel_S@cde.state.co.us::169e59bf-37fe-4389-9a2d-56a93b8ce5b7" providerId="AD"/>
  <p188:author id="{5BF6FC1A-D92C-FB50-70E5-1481DF4CC753}" name="Sachdeva, Arti" initials="SA" userId="S::Sachdeva_a@cde.state.co.us::e9d21b97-d6bc-4abe-94e7-cb1eb06695ef" providerId="AD"/>
  <p188:author id="{50944F5D-D59E-AF81-A5D1-0C6A7711C912}" name="Carpenter, Melissa" initials="CM" userId="S::Carpenter_M@cde.state.co.us::eecffc7c-1d7e-4a46-ba9e-ad33de6f99dc" providerId="AD"/>
  <p188:author id="{4A7AA86D-F8C6-6A95-B98B-91B5B5E9D154}" name="Villalobos Pavia, Heather" initials="VPH" userId="S::VillalobosPavia_H@cde.state.co.us::29832d76-5367-411d-91b4-60ca61439e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arey, Jasmine" initials="CJ" lastIdx="1" clrIdx="6">
    <p:extLst>
      <p:ext uri="{19B8F6BF-5375-455C-9EA6-DF929625EA0E}">
        <p15:presenceInfo xmlns:p15="http://schemas.microsoft.com/office/powerpoint/2012/main" userId="S::Carey_J@cde.state.co.us::f824631c-ee58-4147-9207-eaf0ccde4905" providerId="AD"/>
      </p:ext>
    </p:extLst>
  </p:cmAuthor>
  <p:cmAuthor id="1" name="Loerzel, Sara" initials="LS" lastIdx="7" clrIdx="0">
    <p:extLst>
      <p:ext uri="{19B8F6BF-5375-455C-9EA6-DF929625EA0E}">
        <p15:presenceInfo xmlns:p15="http://schemas.microsoft.com/office/powerpoint/2012/main" userId="S::Loerzel_S@cde.state.co.us::169e59bf-37fe-4389-9a2d-56a93b8ce5b7" providerId="AD"/>
      </p:ext>
    </p:extLst>
  </p:cmAuthor>
  <p:cmAuthor id="8" name="Bonner, Collin" initials="BC" lastIdx="9" clrIdx="7">
    <p:extLst>
      <p:ext uri="{19B8F6BF-5375-455C-9EA6-DF929625EA0E}">
        <p15:presenceInfo xmlns:p15="http://schemas.microsoft.com/office/powerpoint/2012/main" userId="S::Bonner_C@cde.state.co.us::e840a39e-639f-46f6-8389-41ecbca21bd8" providerId="AD"/>
      </p:ext>
    </p:extLst>
  </p:cmAuthor>
  <p:cmAuthor id="2" name="Wirth-Hawkins, Christina" initials="WC" lastIdx="16" clrIdx="1">
    <p:extLst>
      <p:ext uri="{19B8F6BF-5375-455C-9EA6-DF929625EA0E}">
        <p15:presenceInfo xmlns:p15="http://schemas.microsoft.com/office/powerpoint/2012/main" userId="S::Wirth-Hawkins_C@cde.state.co.us::8d4d8cee-ae6c-43f5-9a98-c68e2b1cb366" providerId="AD"/>
      </p:ext>
    </p:extLst>
  </p:cmAuthor>
  <p:cmAuthor id="3" name="Sachdeva, Arti" initials="SA" lastIdx="2" clrIdx="2">
    <p:extLst>
      <p:ext uri="{19B8F6BF-5375-455C-9EA6-DF929625EA0E}">
        <p15:presenceInfo xmlns:p15="http://schemas.microsoft.com/office/powerpoint/2012/main" userId="S::Sachdeva_a@cde.state.co.us::e9d21b97-d6bc-4abe-94e7-cb1eb06695ef" providerId="AD"/>
      </p:ext>
    </p:extLst>
  </p:cmAuthor>
  <p:cmAuthor id="4" name="Villalobos Pavia, Heather" initials="VPH" lastIdx="3" clrIdx="3">
    <p:extLst>
      <p:ext uri="{19B8F6BF-5375-455C-9EA6-DF929625EA0E}">
        <p15:presenceInfo xmlns:p15="http://schemas.microsoft.com/office/powerpoint/2012/main" userId="S::VillalobosPavia_H@cde.state.co.us::29832d76-5367-411d-91b4-60ca61439ef5" providerId="AD"/>
      </p:ext>
    </p:extLst>
  </p:cmAuthor>
  <p:cmAuthor id="5" name="Morton, Will" initials="MW" lastIdx="14" clrIdx="4">
    <p:extLst>
      <p:ext uri="{19B8F6BF-5375-455C-9EA6-DF929625EA0E}">
        <p15:presenceInfo xmlns:p15="http://schemas.microsoft.com/office/powerpoint/2012/main" userId="S::Morton_W@cde.state.co.us::258da7f2-f75d-4514-9135-3427dc28b178" providerId="AD"/>
      </p:ext>
    </p:extLst>
  </p:cmAuthor>
  <p:cmAuthor id="6" name="Anthony, Jared" initials="AJ" lastIdx="5" clrIdx="5">
    <p:extLst>
      <p:ext uri="{19B8F6BF-5375-455C-9EA6-DF929625EA0E}">
        <p15:presenceInfo xmlns:p15="http://schemas.microsoft.com/office/powerpoint/2012/main" userId="S::Anthony_J@cde.state.co.us::5a35980d-6c95-4913-b32e-689d1be0db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8FB1DD"/>
    <a:srgbClr val="7FA7D8"/>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343" autoAdjust="0"/>
  </p:normalViewPr>
  <p:slideViewPr>
    <p:cSldViewPr snapToGrid="0">
      <p:cViewPr varScale="1">
        <p:scale>
          <a:sx n="84" d="100"/>
          <a:sy n="84" d="100"/>
        </p:scale>
        <p:origin x="153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microsoft.com/office/2018/10/relationships/authors" Targe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31A7F-D09F-4015-98F4-2B67E27E6698}"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3AF516DF-A212-4FF5-867C-38D917D0F34F}">
      <dgm:prSet phldrT="[Text]" custT="1"/>
      <dgm:spPr/>
      <dgm:t>
        <a:bodyPr/>
        <a:lstStyle/>
        <a:p>
          <a:r>
            <a:rPr lang="en-US" sz="1400" b="1" dirty="0"/>
            <a:t>1. What is the Language of Assessment?</a:t>
          </a:r>
        </a:p>
      </dgm:t>
    </dgm:pt>
    <dgm:pt modelId="{8825B6C2-B34A-43F4-89E7-B8D7D34AF9B9}" type="parTrans" cxnId="{A3648CE4-38EF-4709-9AE5-17712F189F66}">
      <dgm:prSet/>
      <dgm:spPr/>
      <dgm:t>
        <a:bodyPr/>
        <a:lstStyle/>
        <a:p>
          <a:endParaRPr lang="en-US"/>
        </a:p>
      </dgm:t>
    </dgm:pt>
    <dgm:pt modelId="{3F45AB55-FBF3-4AAB-8A8C-BF353748CD70}" type="sibTrans" cxnId="{A3648CE4-38EF-4709-9AE5-17712F189F66}">
      <dgm:prSet/>
      <dgm:spPr/>
      <dgm:t>
        <a:bodyPr/>
        <a:lstStyle/>
        <a:p>
          <a:endParaRPr lang="en-US"/>
        </a:p>
      </dgm:t>
    </dgm:pt>
    <dgm:pt modelId="{66BD3FC9-C6E6-4921-8961-F91002C873F4}">
      <dgm:prSet phldrT="[Text]" custT="1"/>
      <dgm:spPr/>
      <dgm:t>
        <a:bodyPr/>
        <a:lstStyle/>
        <a:p>
          <a:r>
            <a:rPr lang="en-US" sz="1400" b="1" dirty="0"/>
            <a:t>2. Why are Success Criteria Important to Assessment Design?</a:t>
          </a:r>
        </a:p>
      </dgm:t>
    </dgm:pt>
    <dgm:pt modelId="{6DCF372C-BED8-44C4-87C4-0B98CA1B6D51}" type="parTrans" cxnId="{1F9D2AAF-5E1E-4F3B-A8D3-48F9D8E91F48}">
      <dgm:prSet/>
      <dgm:spPr/>
      <dgm:t>
        <a:bodyPr/>
        <a:lstStyle/>
        <a:p>
          <a:endParaRPr lang="en-US"/>
        </a:p>
      </dgm:t>
    </dgm:pt>
    <dgm:pt modelId="{A58F25DE-9AC4-4993-B923-E100B53C6579}" type="sibTrans" cxnId="{1F9D2AAF-5E1E-4F3B-A8D3-48F9D8E91F48}">
      <dgm:prSet/>
      <dgm:spPr/>
      <dgm:t>
        <a:bodyPr/>
        <a:lstStyle/>
        <a:p>
          <a:endParaRPr lang="en-US"/>
        </a:p>
      </dgm:t>
    </dgm:pt>
    <dgm:pt modelId="{7BFB05D4-1A83-428B-9920-22E6E40DFD88}">
      <dgm:prSet phldrT="[Text]" custT="1"/>
      <dgm:spPr/>
      <dgm:t>
        <a:bodyPr/>
        <a:lstStyle/>
        <a:p>
          <a:r>
            <a:rPr lang="en-US" sz="1400" b="1" dirty="0"/>
            <a:t>3. Why are Success Criteria Important to Instruction?</a:t>
          </a:r>
        </a:p>
      </dgm:t>
    </dgm:pt>
    <dgm:pt modelId="{8F0242D8-6E69-4145-9AC3-9E344AA7221C}" type="parTrans" cxnId="{8359F8FD-07F3-4F4E-B3E3-1DA97906D4B3}">
      <dgm:prSet/>
      <dgm:spPr/>
      <dgm:t>
        <a:bodyPr/>
        <a:lstStyle/>
        <a:p>
          <a:endParaRPr lang="en-US"/>
        </a:p>
      </dgm:t>
    </dgm:pt>
    <dgm:pt modelId="{63824E8F-37CE-4332-B18A-58E4F29B0F90}" type="sibTrans" cxnId="{8359F8FD-07F3-4F4E-B3E3-1DA97906D4B3}">
      <dgm:prSet/>
      <dgm:spPr/>
      <dgm:t>
        <a:bodyPr/>
        <a:lstStyle/>
        <a:p>
          <a:endParaRPr lang="en-US"/>
        </a:p>
      </dgm:t>
    </dgm:pt>
    <dgm:pt modelId="{F91515E9-7EDC-48E9-A3F0-C3E21E156A8A}">
      <dgm:prSet phldrT="[Text]" custT="1"/>
      <dgm:spPr/>
      <dgm:t>
        <a:bodyPr/>
        <a:lstStyle/>
        <a:p>
          <a:r>
            <a:rPr lang="en-US" sz="1400" b="1" dirty="0"/>
            <a:t>4. Why are Instruction and Assessment Integral to Each Other?</a:t>
          </a:r>
        </a:p>
      </dgm:t>
    </dgm:pt>
    <dgm:pt modelId="{8E12387E-ABB4-4024-A355-641C6029EBA1}" type="parTrans" cxnId="{C247D82C-452F-4DB5-9913-706BEF07F857}">
      <dgm:prSet/>
      <dgm:spPr/>
      <dgm:t>
        <a:bodyPr/>
        <a:lstStyle/>
        <a:p>
          <a:endParaRPr lang="en-US"/>
        </a:p>
      </dgm:t>
    </dgm:pt>
    <dgm:pt modelId="{E30ACD37-6A8B-49E0-B936-FDC3A7921A87}" type="sibTrans" cxnId="{C247D82C-452F-4DB5-9913-706BEF07F857}">
      <dgm:prSet/>
      <dgm:spPr/>
      <dgm:t>
        <a:bodyPr/>
        <a:lstStyle/>
        <a:p>
          <a:endParaRPr lang="en-US"/>
        </a:p>
      </dgm:t>
    </dgm:pt>
    <dgm:pt modelId="{C60A7BE0-FF75-4695-BDD9-4D8721E07CDC}">
      <dgm:prSet phldrT="[Text]" custT="1"/>
      <dgm:spPr/>
      <dgm:t>
        <a:bodyPr/>
        <a:lstStyle/>
        <a:p>
          <a:r>
            <a:rPr lang="en-US" sz="1400" b="1" dirty="0"/>
            <a:t>5. Why is Formative Practice Critical?</a:t>
          </a:r>
        </a:p>
      </dgm:t>
    </dgm:pt>
    <dgm:pt modelId="{733FA300-B0D7-40BD-9704-76D5D461B377}" type="parTrans" cxnId="{EE0FFC9F-C428-4D2B-9B63-57338E1FA714}">
      <dgm:prSet/>
      <dgm:spPr/>
      <dgm:t>
        <a:bodyPr/>
        <a:lstStyle/>
        <a:p>
          <a:endParaRPr lang="en-US"/>
        </a:p>
      </dgm:t>
    </dgm:pt>
    <dgm:pt modelId="{C59A85F8-F52C-4B5F-B901-097177F50892}" type="sibTrans" cxnId="{EE0FFC9F-C428-4D2B-9B63-57338E1FA714}">
      <dgm:prSet/>
      <dgm:spPr/>
      <dgm:t>
        <a:bodyPr/>
        <a:lstStyle/>
        <a:p>
          <a:endParaRPr lang="en-US"/>
        </a:p>
      </dgm:t>
    </dgm:pt>
    <dgm:pt modelId="{1CF78EF2-B566-4EC4-B4BD-C437199298E0}">
      <dgm:prSet phldrT="[Text]" custT="1"/>
      <dgm:spPr/>
      <dgm:t>
        <a:bodyPr/>
        <a:lstStyle/>
        <a:p>
          <a:r>
            <a:rPr lang="en-US" sz="1400" b="1" dirty="0"/>
            <a:t>6. How do You Collect the Evidence of Student Learning that Best Fits Your Needs?</a:t>
          </a:r>
        </a:p>
      </dgm:t>
    </dgm:pt>
    <dgm:pt modelId="{AB0B90D3-3D57-4294-80B0-02A95E720DD3}" type="parTrans" cxnId="{139D9FA0-FE23-4477-94EE-E8EB63E3D37A}">
      <dgm:prSet/>
      <dgm:spPr/>
      <dgm:t>
        <a:bodyPr/>
        <a:lstStyle/>
        <a:p>
          <a:endParaRPr lang="en-US"/>
        </a:p>
      </dgm:t>
    </dgm:pt>
    <dgm:pt modelId="{5411C865-AD46-4DE4-AB66-F60E7D700BA7}" type="sibTrans" cxnId="{139D9FA0-FE23-4477-94EE-E8EB63E3D37A}">
      <dgm:prSet/>
      <dgm:spPr/>
      <dgm:t>
        <a:bodyPr/>
        <a:lstStyle/>
        <a:p>
          <a:endParaRPr lang="en-US"/>
        </a:p>
      </dgm:t>
    </dgm:pt>
    <dgm:pt modelId="{BABEE700-37E1-439F-9E8D-DA2D39ECF638}">
      <dgm:prSet phldrT="[Text]" custT="1"/>
      <dgm:spPr/>
      <dgm:t>
        <a:bodyPr/>
        <a:lstStyle/>
        <a:p>
          <a:r>
            <a:rPr lang="en-US" sz="1400" b="1" dirty="0"/>
            <a:t>7. How Do You Know What Your Students Learned?</a:t>
          </a:r>
        </a:p>
      </dgm:t>
    </dgm:pt>
    <dgm:pt modelId="{7496F225-C4D5-4E43-8A3F-36A9F59D7834}" type="parTrans" cxnId="{A8B0620F-5147-4452-B570-13EA82BAE3BF}">
      <dgm:prSet/>
      <dgm:spPr/>
      <dgm:t>
        <a:bodyPr/>
        <a:lstStyle/>
        <a:p>
          <a:endParaRPr lang="en-US"/>
        </a:p>
      </dgm:t>
    </dgm:pt>
    <dgm:pt modelId="{04144454-AD3C-47F4-B51D-F43C534EA842}" type="sibTrans" cxnId="{A8B0620F-5147-4452-B570-13EA82BAE3BF}">
      <dgm:prSet/>
      <dgm:spPr/>
      <dgm:t>
        <a:bodyPr/>
        <a:lstStyle/>
        <a:p>
          <a:endParaRPr lang="en-US"/>
        </a:p>
      </dgm:t>
    </dgm:pt>
    <dgm:pt modelId="{64109FEC-2B7B-4C2C-B125-188442CBFBF9}">
      <dgm:prSet phldrT="[Text]" custT="1"/>
      <dgm:spPr/>
      <dgm:t>
        <a:bodyPr/>
        <a:lstStyle/>
        <a:p>
          <a:r>
            <a:rPr lang="en-US" sz="1400" b="1" dirty="0"/>
            <a:t>8. How Do You Know if Instruction Was Effective?</a:t>
          </a:r>
        </a:p>
      </dgm:t>
    </dgm:pt>
    <dgm:pt modelId="{6C92F1EF-5538-4346-B6A6-69C2C5266005}" type="parTrans" cxnId="{ED88325E-E357-4D91-8146-C25A370AFF5C}">
      <dgm:prSet/>
      <dgm:spPr/>
      <dgm:t>
        <a:bodyPr/>
        <a:lstStyle/>
        <a:p>
          <a:endParaRPr lang="en-US"/>
        </a:p>
      </dgm:t>
    </dgm:pt>
    <dgm:pt modelId="{5073E9E9-B1BC-4631-B9CD-068AE43F002E}" type="sibTrans" cxnId="{ED88325E-E357-4D91-8146-C25A370AFF5C}">
      <dgm:prSet/>
      <dgm:spPr/>
      <dgm:t>
        <a:bodyPr/>
        <a:lstStyle/>
        <a:p>
          <a:endParaRPr lang="en-US"/>
        </a:p>
      </dgm:t>
    </dgm:pt>
    <dgm:pt modelId="{B62CFC3A-9AEE-44A4-8462-860CA8F97804}">
      <dgm:prSet custT="1"/>
      <dgm:spPr/>
      <dgm:t>
        <a:bodyPr/>
        <a:lstStyle/>
        <a:p>
          <a:r>
            <a:rPr lang="en-US" sz="1400" b="1" dirty="0"/>
            <a:t>9. What Action is Needed?</a:t>
          </a:r>
        </a:p>
      </dgm:t>
    </dgm:pt>
    <dgm:pt modelId="{A82EE33E-D60B-4834-9234-A1630FA556E1}" type="parTrans" cxnId="{CC8DF376-B74E-44BE-9AF8-B756370AB724}">
      <dgm:prSet/>
      <dgm:spPr/>
      <dgm:t>
        <a:bodyPr/>
        <a:lstStyle/>
        <a:p>
          <a:endParaRPr lang="en-US"/>
        </a:p>
      </dgm:t>
    </dgm:pt>
    <dgm:pt modelId="{B90AEC25-02A1-462B-882E-FEADE98B50AC}" type="sibTrans" cxnId="{CC8DF376-B74E-44BE-9AF8-B756370AB724}">
      <dgm:prSet/>
      <dgm:spPr/>
      <dgm:t>
        <a:bodyPr/>
        <a:lstStyle/>
        <a:p>
          <a:endParaRPr lang="en-US"/>
        </a:p>
      </dgm:t>
    </dgm:pt>
    <dgm:pt modelId="{2EDC8083-7A1C-469C-8333-4A92B377A246}" type="pres">
      <dgm:prSet presAssocID="{CDD31A7F-D09F-4015-98F4-2B67E27E6698}" presName="linear" presStyleCnt="0">
        <dgm:presLayoutVars>
          <dgm:animLvl val="lvl"/>
          <dgm:resizeHandles val="exact"/>
        </dgm:presLayoutVars>
      </dgm:prSet>
      <dgm:spPr/>
    </dgm:pt>
    <dgm:pt modelId="{22FCA4E4-9F8F-425E-A37A-618A95CF7988}" type="pres">
      <dgm:prSet presAssocID="{3AF516DF-A212-4FF5-867C-38D917D0F34F}" presName="parentText" presStyleLbl="node1" presStyleIdx="0" presStyleCnt="9">
        <dgm:presLayoutVars>
          <dgm:chMax val="0"/>
          <dgm:bulletEnabled val="1"/>
        </dgm:presLayoutVars>
      </dgm:prSet>
      <dgm:spPr/>
    </dgm:pt>
    <dgm:pt modelId="{995D6F5A-9A47-49B3-9CC8-F87209F30153}" type="pres">
      <dgm:prSet presAssocID="{3F45AB55-FBF3-4AAB-8A8C-BF353748CD70}" presName="spacer" presStyleCnt="0"/>
      <dgm:spPr/>
    </dgm:pt>
    <dgm:pt modelId="{FB5C11B1-BB3E-4B03-B1DF-05EE62A21D1E}" type="pres">
      <dgm:prSet presAssocID="{66BD3FC9-C6E6-4921-8961-F91002C873F4}" presName="parentText" presStyleLbl="node1" presStyleIdx="1" presStyleCnt="9">
        <dgm:presLayoutVars>
          <dgm:chMax val="0"/>
          <dgm:bulletEnabled val="1"/>
        </dgm:presLayoutVars>
      </dgm:prSet>
      <dgm:spPr/>
    </dgm:pt>
    <dgm:pt modelId="{78E17F77-6EA5-45A1-AC3B-387581417F36}" type="pres">
      <dgm:prSet presAssocID="{A58F25DE-9AC4-4993-B923-E100B53C6579}" presName="spacer" presStyleCnt="0"/>
      <dgm:spPr/>
    </dgm:pt>
    <dgm:pt modelId="{057B5A21-2980-4ADF-9340-DA2821A64856}" type="pres">
      <dgm:prSet presAssocID="{7BFB05D4-1A83-428B-9920-22E6E40DFD88}" presName="parentText" presStyleLbl="node1" presStyleIdx="2" presStyleCnt="9">
        <dgm:presLayoutVars>
          <dgm:chMax val="0"/>
          <dgm:bulletEnabled val="1"/>
        </dgm:presLayoutVars>
      </dgm:prSet>
      <dgm:spPr/>
    </dgm:pt>
    <dgm:pt modelId="{ADFA232B-0B5F-44BA-8E06-08B1458D0398}" type="pres">
      <dgm:prSet presAssocID="{63824E8F-37CE-4332-B18A-58E4F29B0F90}" presName="spacer" presStyleCnt="0"/>
      <dgm:spPr/>
    </dgm:pt>
    <dgm:pt modelId="{4D439D98-E038-432F-85D2-0287727712FF}" type="pres">
      <dgm:prSet presAssocID="{F91515E9-7EDC-48E9-A3F0-C3E21E156A8A}" presName="parentText" presStyleLbl="node1" presStyleIdx="3" presStyleCnt="9">
        <dgm:presLayoutVars>
          <dgm:chMax val="0"/>
          <dgm:bulletEnabled val="1"/>
        </dgm:presLayoutVars>
      </dgm:prSet>
      <dgm:spPr/>
    </dgm:pt>
    <dgm:pt modelId="{7624E8BC-ADAD-4866-93CD-7A2784A3FE67}" type="pres">
      <dgm:prSet presAssocID="{E30ACD37-6A8B-49E0-B936-FDC3A7921A87}" presName="spacer" presStyleCnt="0"/>
      <dgm:spPr/>
    </dgm:pt>
    <dgm:pt modelId="{9ED751BD-4EB6-4A9E-8AB7-DB33CB829418}" type="pres">
      <dgm:prSet presAssocID="{C60A7BE0-FF75-4695-BDD9-4D8721E07CDC}" presName="parentText" presStyleLbl="node1" presStyleIdx="4" presStyleCnt="9">
        <dgm:presLayoutVars>
          <dgm:chMax val="0"/>
          <dgm:bulletEnabled val="1"/>
        </dgm:presLayoutVars>
      </dgm:prSet>
      <dgm:spPr/>
    </dgm:pt>
    <dgm:pt modelId="{5EA8F696-430B-462B-AF06-D14ADEA92DCC}" type="pres">
      <dgm:prSet presAssocID="{C59A85F8-F52C-4B5F-B901-097177F50892}" presName="spacer" presStyleCnt="0"/>
      <dgm:spPr/>
    </dgm:pt>
    <dgm:pt modelId="{86B21E63-44F5-468C-915E-41C9EC60A437}" type="pres">
      <dgm:prSet presAssocID="{1CF78EF2-B566-4EC4-B4BD-C437199298E0}" presName="parentText" presStyleLbl="node1" presStyleIdx="5" presStyleCnt="9">
        <dgm:presLayoutVars>
          <dgm:chMax val="0"/>
          <dgm:bulletEnabled val="1"/>
        </dgm:presLayoutVars>
      </dgm:prSet>
      <dgm:spPr/>
    </dgm:pt>
    <dgm:pt modelId="{D68CC920-625E-403C-84D4-06630B0D39E8}" type="pres">
      <dgm:prSet presAssocID="{5411C865-AD46-4DE4-AB66-F60E7D700BA7}" presName="spacer" presStyleCnt="0"/>
      <dgm:spPr/>
    </dgm:pt>
    <dgm:pt modelId="{88592864-CF2F-4961-A093-C43C4AB39DE5}" type="pres">
      <dgm:prSet presAssocID="{BABEE700-37E1-439F-9E8D-DA2D39ECF638}" presName="parentText" presStyleLbl="node1" presStyleIdx="6" presStyleCnt="9">
        <dgm:presLayoutVars>
          <dgm:chMax val="0"/>
          <dgm:bulletEnabled val="1"/>
        </dgm:presLayoutVars>
      </dgm:prSet>
      <dgm:spPr/>
    </dgm:pt>
    <dgm:pt modelId="{D1B712C2-EBE2-4423-987F-8F8325D3AB10}" type="pres">
      <dgm:prSet presAssocID="{04144454-AD3C-47F4-B51D-F43C534EA842}" presName="spacer" presStyleCnt="0"/>
      <dgm:spPr/>
    </dgm:pt>
    <dgm:pt modelId="{A0CBC156-5C61-443B-89CD-E971F0D3847B}" type="pres">
      <dgm:prSet presAssocID="{64109FEC-2B7B-4C2C-B125-188442CBFBF9}" presName="parentText" presStyleLbl="node1" presStyleIdx="7" presStyleCnt="9">
        <dgm:presLayoutVars>
          <dgm:chMax val="0"/>
          <dgm:bulletEnabled val="1"/>
        </dgm:presLayoutVars>
      </dgm:prSet>
      <dgm:spPr/>
    </dgm:pt>
    <dgm:pt modelId="{2127A18F-9774-4ECF-935A-B87882A0E26E}" type="pres">
      <dgm:prSet presAssocID="{5073E9E9-B1BC-4631-B9CD-068AE43F002E}" presName="spacer" presStyleCnt="0"/>
      <dgm:spPr/>
    </dgm:pt>
    <dgm:pt modelId="{033BB848-2607-4317-BA32-2C4D2262F846}" type="pres">
      <dgm:prSet presAssocID="{B62CFC3A-9AEE-44A4-8462-860CA8F97804}" presName="parentText" presStyleLbl="node1" presStyleIdx="8" presStyleCnt="9">
        <dgm:presLayoutVars>
          <dgm:chMax val="0"/>
          <dgm:bulletEnabled val="1"/>
        </dgm:presLayoutVars>
      </dgm:prSet>
      <dgm:spPr/>
    </dgm:pt>
  </dgm:ptLst>
  <dgm:cxnLst>
    <dgm:cxn modelId="{A8B0620F-5147-4452-B570-13EA82BAE3BF}" srcId="{CDD31A7F-D09F-4015-98F4-2B67E27E6698}" destId="{BABEE700-37E1-439F-9E8D-DA2D39ECF638}" srcOrd="6" destOrd="0" parTransId="{7496F225-C4D5-4E43-8A3F-36A9F59D7834}" sibTransId="{04144454-AD3C-47F4-B51D-F43C534EA842}"/>
    <dgm:cxn modelId="{B9222810-568E-4CA7-A5CF-ECEE1881AFF5}" type="presOf" srcId="{3AF516DF-A212-4FF5-867C-38D917D0F34F}" destId="{22FCA4E4-9F8F-425E-A37A-618A95CF7988}" srcOrd="0" destOrd="0" presId="urn:microsoft.com/office/officeart/2005/8/layout/vList2"/>
    <dgm:cxn modelId="{FB486D16-9A62-4CDB-BA91-287A5CEE7292}" type="presOf" srcId="{66BD3FC9-C6E6-4921-8961-F91002C873F4}" destId="{FB5C11B1-BB3E-4B03-B1DF-05EE62A21D1E}" srcOrd="0" destOrd="0" presId="urn:microsoft.com/office/officeart/2005/8/layout/vList2"/>
    <dgm:cxn modelId="{C247D82C-452F-4DB5-9913-706BEF07F857}" srcId="{CDD31A7F-D09F-4015-98F4-2B67E27E6698}" destId="{F91515E9-7EDC-48E9-A3F0-C3E21E156A8A}" srcOrd="3" destOrd="0" parTransId="{8E12387E-ABB4-4024-A355-641C6029EBA1}" sibTransId="{E30ACD37-6A8B-49E0-B936-FDC3A7921A87}"/>
    <dgm:cxn modelId="{806B5336-F219-49DE-BF43-C01FE7E59242}" type="presOf" srcId="{CDD31A7F-D09F-4015-98F4-2B67E27E6698}" destId="{2EDC8083-7A1C-469C-8333-4A92B377A246}" srcOrd="0" destOrd="0" presId="urn:microsoft.com/office/officeart/2005/8/layout/vList2"/>
    <dgm:cxn modelId="{8D953E38-F9D0-4114-9F31-1AC478840B18}" type="presOf" srcId="{1CF78EF2-B566-4EC4-B4BD-C437199298E0}" destId="{86B21E63-44F5-468C-915E-41C9EC60A437}" srcOrd="0" destOrd="0" presId="urn:microsoft.com/office/officeart/2005/8/layout/vList2"/>
    <dgm:cxn modelId="{ED88325E-E357-4D91-8146-C25A370AFF5C}" srcId="{CDD31A7F-D09F-4015-98F4-2B67E27E6698}" destId="{64109FEC-2B7B-4C2C-B125-188442CBFBF9}" srcOrd="7" destOrd="0" parTransId="{6C92F1EF-5538-4346-B6A6-69C2C5266005}" sibTransId="{5073E9E9-B1BC-4631-B9CD-068AE43F002E}"/>
    <dgm:cxn modelId="{F8C4E347-53FC-45BC-B98F-27373DE55778}" type="presOf" srcId="{7BFB05D4-1A83-428B-9920-22E6E40DFD88}" destId="{057B5A21-2980-4ADF-9340-DA2821A64856}" srcOrd="0" destOrd="0" presId="urn:microsoft.com/office/officeart/2005/8/layout/vList2"/>
    <dgm:cxn modelId="{CC8DF376-B74E-44BE-9AF8-B756370AB724}" srcId="{CDD31A7F-D09F-4015-98F4-2B67E27E6698}" destId="{B62CFC3A-9AEE-44A4-8462-860CA8F97804}" srcOrd="8" destOrd="0" parTransId="{A82EE33E-D60B-4834-9234-A1630FA556E1}" sibTransId="{B90AEC25-02A1-462B-882E-FEADE98B50AC}"/>
    <dgm:cxn modelId="{B37E1F7D-8680-4E80-8425-8F8085E5479F}" type="presOf" srcId="{BABEE700-37E1-439F-9E8D-DA2D39ECF638}" destId="{88592864-CF2F-4961-A093-C43C4AB39DE5}" srcOrd="0" destOrd="0" presId="urn:microsoft.com/office/officeart/2005/8/layout/vList2"/>
    <dgm:cxn modelId="{309BDE85-F40D-4816-B9FD-02C0432C6097}" type="presOf" srcId="{B62CFC3A-9AEE-44A4-8462-860CA8F97804}" destId="{033BB848-2607-4317-BA32-2C4D2262F846}" srcOrd="0" destOrd="0" presId="urn:microsoft.com/office/officeart/2005/8/layout/vList2"/>
    <dgm:cxn modelId="{60589A9A-74A9-4683-B197-2CC362A53BE7}" type="presOf" srcId="{C60A7BE0-FF75-4695-BDD9-4D8721E07CDC}" destId="{9ED751BD-4EB6-4A9E-8AB7-DB33CB829418}" srcOrd="0" destOrd="0" presId="urn:microsoft.com/office/officeart/2005/8/layout/vList2"/>
    <dgm:cxn modelId="{EE0FFC9F-C428-4D2B-9B63-57338E1FA714}" srcId="{CDD31A7F-D09F-4015-98F4-2B67E27E6698}" destId="{C60A7BE0-FF75-4695-BDD9-4D8721E07CDC}" srcOrd="4" destOrd="0" parTransId="{733FA300-B0D7-40BD-9704-76D5D461B377}" sibTransId="{C59A85F8-F52C-4B5F-B901-097177F50892}"/>
    <dgm:cxn modelId="{139D9FA0-FE23-4477-94EE-E8EB63E3D37A}" srcId="{CDD31A7F-D09F-4015-98F4-2B67E27E6698}" destId="{1CF78EF2-B566-4EC4-B4BD-C437199298E0}" srcOrd="5" destOrd="0" parTransId="{AB0B90D3-3D57-4294-80B0-02A95E720DD3}" sibTransId="{5411C865-AD46-4DE4-AB66-F60E7D700BA7}"/>
    <dgm:cxn modelId="{1F9D2AAF-5E1E-4F3B-A8D3-48F9D8E91F48}" srcId="{CDD31A7F-D09F-4015-98F4-2B67E27E6698}" destId="{66BD3FC9-C6E6-4921-8961-F91002C873F4}" srcOrd="1" destOrd="0" parTransId="{6DCF372C-BED8-44C4-87C4-0B98CA1B6D51}" sibTransId="{A58F25DE-9AC4-4993-B923-E100B53C6579}"/>
    <dgm:cxn modelId="{BD8744DB-7BAB-4FEB-B10A-590DE84110B9}" type="presOf" srcId="{F91515E9-7EDC-48E9-A3F0-C3E21E156A8A}" destId="{4D439D98-E038-432F-85D2-0287727712FF}" srcOrd="0" destOrd="0" presId="urn:microsoft.com/office/officeart/2005/8/layout/vList2"/>
    <dgm:cxn modelId="{A3648CE4-38EF-4709-9AE5-17712F189F66}" srcId="{CDD31A7F-D09F-4015-98F4-2B67E27E6698}" destId="{3AF516DF-A212-4FF5-867C-38D917D0F34F}" srcOrd="0" destOrd="0" parTransId="{8825B6C2-B34A-43F4-89E7-B8D7D34AF9B9}" sibTransId="{3F45AB55-FBF3-4AAB-8A8C-BF353748CD70}"/>
    <dgm:cxn modelId="{7A8DD8F7-56DC-4C30-9344-59D56C8270BB}" type="presOf" srcId="{64109FEC-2B7B-4C2C-B125-188442CBFBF9}" destId="{A0CBC156-5C61-443B-89CD-E971F0D3847B}" srcOrd="0" destOrd="0" presId="urn:microsoft.com/office/officeart/2005/8/layout/vList2"/>
    <dgm:cxn modelId="{8359F8FD-07F3-4F4E-B3E3-1DA97906D4B3}" srcId="{CDD31A7F-D09F-4015-98F4-2B67E27E6698}" destId="{7BFB05D4-1A83-428B-9920-22E6E40DFD88}" srcOrd="2" destOrd="0" parTransId="{8F0242D8-6E69-4145-9AC3-9E344AA7221C}" sibTransId="{63824E8F-37CE-4332-B18A-58E4F29B0F90}"/>
    <dgm:cxn modelId="{239F2372-291C-43DE-A9D3-2072E54B6844}" type="presParOf" srcId="{2EDC8083-7A1C-469C-8333-4A92B377A246}" destId="{22FCA4E4-9F8F-425E-A37A-618A95CF7988}" srcOrd="0" destOrd="0" presId="urn:microsoft.com/office/officeart/2005/8/layout/vList2"/>
    <dgm:cxn modelId="{1087C1BC-ACC8-46E9-A276-5A9820DDA3B1}" type="presParOf" srcId="{2EDC8083-7A1C-469C-8333-4A92B377A246}" destId="{995D6F5A-9A47-49B3-9CC8-F87209F30153}" srcOrd="1" destOrd="0" presId="urn:microsoft.com/office/officeart/2005/8/layout/vList2"/>
    <dgm:cxn modelId="{BE66650F-00D9-42E0-B563-727A0C3624F3}" type="presParOf" srcId="{2EDC8083-7A1C-469C-8333-4A92B377A246}" destId="{FB5C11B1-BB3E-4B03-B1DF-05EE62A21D1E}" srcOrd="2" destOrd="0" presId="urn:microsoft.com/office/officeart/2005/8/layout/vList2"/>
    <dgm:cxn modelId="{86E07711-5022-47EC-B782-8B70D35F4306}" type="presParOf" srcId="{2EDC8083-7A1C-469C-8333-4A92B377A246}" destId="{78E17F77-6EA5-45A1-AC3B-387581417F36}" srcOrd="3" destOrd="0" presId="urn:microsoft.com/office/officeart/2005/8/layout/vList2"/>
    <dgm:cxn modelId="{4A6C47CF-9B96-49AA-A39E-E9E54E2D6838}" type="presParOf" srcId="{2EDC8083-7A1C-469C-8333-4A92B377A246}" destId="{057B5A21-2980-4ADF-9340-DA2821A64856}" srcOrd="4" destOrd="0" presId="urn:microsoft.com/office/officeart/2005/8/layout/vList2"/>
    <dgm:cxn modelId="{6A8E6B7A-00CD-44BA-A305-2F523B74694F}" type="presParOf" srcId="{2EDC8083-7A1C-469C-8333-4A92B377A246}" destId="{ADFA232B-0B5F-44BA-8E06-08B1458D0398}" srcOrd="5" destOrd="0" presId="urn:microsoft.com/office/officeart/2005/8/layout/vList2"/>
    <dgm:cxn modelId="{E4D56F64-A803-480F-A509-B5A7D9E6C1EE}" type="presParOf" srcId="{2EDC8083-7A1C-469C-8333-4A92B377A246}" destId="{4D439D98-E038-432F-85D2-0287727712FF}" srcOrd="6" destOrd="0" presId="urn:microsoft.com/office/officeart/2005/8/layout/vList2"/>
    <dgm:cxn modelId="{05B715DC-7B5D-49B2-AD86-91F836D71105}" type="presParOf" srcId="{2EDC8083-7A1C-469C-8333-4A92B377A246}" destId="{7624E8BC-ADAD-4866-93CD-7A2784A3FE67}" srcOrd="7" destOrd="0" presId="urn:microsoft.com/office/officeart/2005/8/layout/vList2"/>
    <dgm:cxn modelId="{214BDAB7-F2A5-48FD-B4C5-0C3B9F6527F7}" type="presParOf" srcId="{2EDC8083-7A1C-469C-8333-4A92B377A246}" destId="{9ED751BD-4EB6-4A9E-8AB7-DB33CB829418}" srcOrd="8" destOrd="0" presId="urn:microsoft.com/office/officeart/2005/8/layout/vList2"/>
    <dgm:cxn modelId="{73F2AA07-C4D7-4572-AB48-1CF4B7D9E2AC}" type="presParOf" srcId="{2EDC8083-7A1C-469C-8333-4A92B377A246}" destId="{5EA8F696-430B-462B-AF06-D14ADEA92DCC}" srcOrd="9" destOrd="0" presId="urn:microsoft.com/office/officeart/2005/8/layout/vList2"/>
    <dgm:cxn modelId="{D8288045-A1F8-482A-949C-DA6F057FB16D}" type="presParOf" srcId="{2EDC8083-7A1C-469C-8333-4A92B377A246}" destId="{86B21E63-44F5-468C-915E-41C9EC60A437}" srcOrd="10" destOrd="0" presId="urn:microsoft.com/office/officeart/2005/8/layout/vList2"/>
    <dgm:cxn modelId="{D8BD33B4-48F0-4816-AF18-B6CC6484E8CE}" type="presParOf" srcId="{2EDC8083-7A1C-469C-8333-4A92B377A246}" destId="{D68CC920-625E-403C-84D4-06630B0D39E8}" srcOrd="11" destOrd="0" presId="urn:microsoft.com/office/officeart/2005/8/layout/vList2"/>
    <dgm:cxn modelId="{13779D1A-BC91-416D-929F-F04A84D7763A}" type="presParOf" srcId="{2EDC8083-7A1C-469C-8333-4A92B377A246}" destId="{88592864-CF2F-4961-A093-C43C4AB39DE5}" srcOrd="12" destOrd="0" presId="urn:microsoft.com/office/officeart/2005/8/layout/vList2"/>
    <dgm:cxn modelId="{FB48447C-D7F2-4C2E-8A78-5063F33DD42C}" type="presParOf" srcId="{2EDC8083-7A1C-469C-8333-4A92B377A246}" destId="{D1B712C2-EBE2-4423-987F-8F8325D3AB10}" srcOrd="13" destOrd="0" presId="urn:microsoft.com/office/officeart/2005/8/layout/vList2"/>
    <dgm:cxn modelId="{001B54E5-F5AD-4531-BDED-CE90A13B314C}" type="presParOf" srcId="{2EDC8083-7A1C-469C-8333-4A92B377A246}" destId="{A0CBC156-5C61-443B-89CD-E971F0D3847B}" srcOrd="14" destOrd="0" presId="urn:microsoft.com/office/officeart/2005/8/layout/vList2"/>
    <dgm:cxn modelId="{1596083A-D9E1-4542-99C1-A57FB1584DD8}" type="presParOf" srcId="{2EDC8083-7A1C-469C-8333-4A92B377A246}" destId="{2127A18F-9774-4ECF-935A-B87882A0E26E}" srcOrd="15" destOrd="0" presId="urn:microsoft.com/office/officeart/2005/8/layout/vList2"/>
    <dgm:cxn modelId="{A9B1E3E1-AE5F-4ED1-A379-6EB8779AF6FC}" type="presParOf" srcId="{2EDC8083-7A1C-469C-8333-4A92B377A246}" destId="{033BB848-2607-4317-BA32-2C4D2262F846}"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CA4E4-9F8F-425E-A37A-618A95CF7988}">
      <dsp:nvSpPr>
        <dsp:cNvPr id="0" name=""/>
        <dsp:cNvSpPr/>
      </dsp:nvSpPr>
      <dsp:spPr>
        <a:xfrm>
          <a:off x="0" y="762"/>
          <a:ext cx="4303059" cy="52120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1. What is the Language of Assessment?</a:t>
          </a:r>
        </a:p>
      </dsp:txBody>
      <dsp:txXfrm>
        <a:off x="25443" y="26205"/>
        <a:ext cx="4252173" cy="470323"/>
      </dsp:txXfrm>
    </dsp:sp>
    <dsp:sp modelId="{FB5C11B1-BB3E-4B03-B1DF-05EE62A21D1E}">
      <dsp:nvSpPr>
        <dsp:cNvPr id="0" name=""/>
        <dsp:cNvSpPr/>
      </dsp:nvSpPr>
      <dsp:spPr>
        <a:xfrm>
          <a:off x="0" y="535584"/>
          <a:ext cx="4303059" cy="52120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2. Why are Success Criteria Important to Assessment Design?</a:t>
          </a:r>
        </a:p>
      </dsp:txBody>
      <dsp:txXfrm>
        <a:off x="25443" y="561027"/>
        <a:ext cx="4252173" cy="470323"/>
      </dsp:txXfrm>
    </dsp:sp>
    <dsp:sp modelId="{057B5A21-2980-4ADF-9340-DA2821A64856}">
      <dsp:nvSpPr>
        <dsp:cNvPr id="0" name=""/>
        <dsp:cNvSpPr/>
      </dsp:nvSpPr>
      <dsp:spPr>
        <a:xfrm>
          <a:off x="0" y="1070407"/>
          <a:ext cx="4303059" cy="52120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3. Why are Success Criteria Important to Instruction?</a:t>
          </a:r>
        </a:p>
      </dsp:txBody>
      <dsp:txXfrm>
        <a:off x="25443" y="1095850"/>
        <a:ext cx="4252173" cy="470323"/>
      </dsp:txXfrm>
    </dsp:sp>
    <dsp:sp modelId="{4D439D98-E038-432F-85D2-0287727712FF}">
      <dsp:nvSpPr>
        <dsp:cNvPr id="0" name=""/>
        <dsp:cNvSpPr/>
      </dsp:nvSpPr>
      <dsp:spPr>
        <a:xfrm>
          <a:off x="0" y="1605229"/>
          <a:ext cx="4303059" cy="52120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4. Why are Instruction and Assessment Integral to Each Other?</a:t>
          </a:r>
        </a:p>
      </dsp:txBody>
      <dsp:txXfrm>
        <a:off x="25443" y="1630672"/>
        <a:ext cx="4252173" cy="470323"/>
      </dsp:txXfrm>
    </dsp:sp>
    <dsp:sp modelId="{9ED751BD-4EB6-4A9E-8AB7-DB33CB829418}">
      <dsp:nvSpPr>
        <dsp:cNvPr id="0" name=""/>
        <dsp:cNvSpPr/>
      </dsp:nvSpPr>
      <dsp:spPr>
        <a:xfrm>
          <a:off x="0" y="2140052"/>
          <a:ext cx="4303059" cy="521209"/>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5. Why is Formative Practice Critical?</a:t>
          </a:r>
        </a:p>
      </dsp:txBody>
      <dsp:txXfrm>
        <a:off x="25443" y="2165495"/>
        <a:ext cx="4252173" cy="470323"/>
      </dsp:txXfrm>
    </dsp:sp>
    <dsp:sp modelId="{86B21E63-44F5-468C-915E-41C9EC60A437}">
      <dsp:nvSpPr>
        <dsp:cNvPr id="0" name=""/>
        <dsp:cNvSpPr/>
      </dsp:nvSpPr>
      <dsp:spPr>
        <a:xfrm>
          <a:off x="0" y="2674874"/>
          <a:ext cx="4303059" cy="52120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6. How do You Collect the Evidence of Student Learning that Best Fits Your Needs?</a:t>
          </a:r>
        </a:p>
      </dsp:txBody>
      <dsp:txXfrm>
        <a:off x="25443" y="2700317"/>
        <a:ext cx="4252173" cy="470323"/>
      </dsp:txXfrm>
    </dsp:sp>
    <dsp:sp modelId="{88592864-CF2F-4961-A093-C43C4AB39DE5}">
      <dsp:nvSpPr>
        <dsp:cNvPr id="0" name=""/>
        <dsp:cNvSpPr/>
      </dsp:nvSpPr>
      <dsp:spPr>
        <a:xfrm>
          <a:off x="0" y="3209696"/>
          <a:ext cx="4303059" cy="52120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7. How Do You Know What Your Students Learned?</a:t>
          </a:r>
        </a:p>
      </dsp:txBody>
      <dsp:txXfrm>
        <a:off x="25443" y="3235139"/>
        <a:ext cx="4252173" cy="470323"/>
      </dsp:txXfrm>
    </dsp:sp>
    <dsp:sp modelId="{A0CBC156-5C61-443B-89CD-E971F0D3847B}">
      <dsp:nvSpPr>
        <dsp:cNvPr id="0" name=""/>
        <dsp:cNvSpPr/>
      </dsp:nvSpPr>
      <dsp:spPr>
        <a:xfrm>
          <a:off x="0" y="3744519"/>
          <a:ext cx="4303059" cy="52120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8. How Do You Know if Instruction Was Effective?</a:t>
          </a:r>
        </a:p>
      </dsp:txBody>
      <dsp:txXfrm>
        <a:off x="25443" y="3769962"/>
        <a:ext cx="4252173" cy="470323"/>
      </dsp:txXfrm>
    </dsp:sp>
    <dsp:sp modelId="{033BB848-2607-4317-BA32-2C4D2262F846}">
      <dsp:nvSpPr>
        <dsp:cNvPr id="0" name=""/>
        <dsp:cNvSpPr/>
      </dsp:nvSpPr>
      <dsp:spPr>
        <a:xfrm>
          <a:off x="0" y="4279341"/>
          <a:ext cx="4303059" cy="52120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9. What Action is Needed?</a:t>
          </a:r>
        </a:p>
      </dsp:txBody>
      <dsp:txXfrm>
        <a:off x="25443" y="4304784"/>
        <a:ext cx="4252173" cy="4703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1448678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chemeClr val="tx1"/>
                </a:solidFill>
              </a:rPr>
              <a:t>Relationship with PA – inclusion of PA in all capstones. Need for consistency and agreement on quality expectations.</a:t>
            </a:r>
          </a:p>
          <a:p>
            <a:pPr algn="l"/>
            <a:r>
              <a:rPr lang="en-US" dirty="0">
                <a:solidFill>
                  <a:schemeClr val="tx1"/>
                </a:solidFill>
              </a:rPr>
              <a:t>Capstones currently are </a:t>
            </a:r>
            <a:r>
              <a:rPr lang="en-US" sz="1200" b="0" dirty="0">
                <a:solidFill>
                  <a:schemeClr val="tx1"/>
                </a:solidFill>
              </a:rPr>
              <a:t>loose on criteria, loose on path</a:t>
            </a:r>
          </a:p>
          <a:p>
            <a:pPr algn="l"/>
            <a:r>
              <a:rPr lang="en-US" dirty="0">
                <a:solidFill>
                  <a:schemeClr val="tx1"/>
                </a:solidFill>
              </a:rPr>
              <a:t>PA’s are tight on criteria, loose on path</a:t>
            </a:r>
          </a:p>
          <a:p>
            <a:pPr algn="l"/>
            <a:r>
              <a:rPr lang="en-US" dirty="0">
                <a:solidFill>
                  <a:schemeClr val="tx1"/>
                </a:solidFill>
              </a:rPr>
              <a:t>Revision process to bring capstone to the same structure as PA</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68</a:t>
            </a:fld>
            <a:endParaRPr lang="en-US" dirty="0"/>
          </a:p>
        </p:txBody>
      </p:sp>
    </p:spTree>
    <p:extLst>
      <p:ext uri="{BB962C8B-B14F-4D97-AF65-F5344CB8AC3E}">
        <p14:creationId xmlns:p14="http://schemas.microsoft.com/office/powerpoint/2010/main" val="23150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895762bc4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8895762bc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Additional PLC’s are in development for math and ELA with national partners.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 studies: </a:t>
            </a:r>
            <a:r>
              <a:rPr lang="en-US" sz="1200" dirty="0"/>
              <a:t>To document how authentic learning experiences and tasks could provide targeted and meaningful information to students and teachers while activating essential skills for Postsecondary and Workforce Readiness (PWR) during a pandemic. </a:t>
            </a:r>
            <a:r>
              <a:rPr lang="en-US" dirty="0"/>
              <a:t>Participating districts implementing performance assessment systems aligned to school and district goals. Working towards sustainable, comprehensive, local assessment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51535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73</a:t>
            </a:fld>
            <a:endParaRPr lang="en-US" dirty="0"/>
          </a:p>
        </p:txBody>
      </p:sp>
    </p:spTree>
    <p:extLst>
      <p:ext uri="{BB962C8B-B14F-4D97-AF65-F5344CB8AC3E}">
        <p14:creationId xmlns:p14="http://schemas.microsoft.com/office/powerpoint/2010/main" val="360761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t>The following are five (5) types of applications sites should review before devices are used for testing:</a:t>
            </a:r>
          </a:p>
          <a:p>
            <a:pPr marL="1028700" lvl="1" indent="-342900">
              <a:lnSpc>
                <a:spcPct val="100000"/>
              </a:lnSpc>
            </a:pPr>
            <a:r>
              <a:rPr lang="en-US" dirty="0"/>
              <a:t>Instructional Software </a:t>
            </a:r>
          </a:p>
          <a:p>
            <a:pPr marL="1028700" lvl="1" indent="-342900">
              <a:lnSpc>
                <a:spcPct val="100000"/>
              </a:lnSpc>
            </a:pPr>
            <a:r>
              <a:rPr lang="en-US" dirty="0"/>
              <a:t>	</a:t>
            </a:r>
            <a:r>
              <a:rPr lang="en-US" b="1" dirty="0"/>
              <a:t>Typing assistant or grammar checking application (e.g., Grammarly, Ginger Software, </a:t>
            </a:r>
            <a:r>
              <a:rPr lang="en-US" b="1" dirty="0" err="1"/>
              <a:t>ProWritingAid</a:t>
            </a:r>
            <a:r>
              <a:rPr lang="en-US" b="1" dirty="0"/>
              <a:t>) </a:t>
            </a:r>
          </a:p>
          <a:p>
            <a:pPr marL="1028700" lvl="1" indent="-342900">
              <a:lnSpc>
                <a:spcPct val="100000"/>
              </a:lnSpc>
            </a:pPr>
            <a:r>
              <a:rPr lang="en-US" b="1" dirty="0"/>
              <a:t>	Classroom monitoring tools (e.g., </a:t>
            </a:r>
            <a:r>
              <a:rPr lang="en-US" b="1" dirty="0" err="1"/>
              <a:t>Linewize</a:t>
            </a:r>
            <a:r>
              <a:rPr lang="en-US" b="1" dirty="0"/>
              <a:t> </a:t>
            </a:r>
            <a:r>
              <a:rPr lang="en-US" b="1" dirty="0" err="1"/>
              <a:t>Classwize</a:t>
            </a:r>
            <a:r>
              <a:rPr lang="en-US" b="1" dirty="0"/>
              <a:t>, </a:t>
            </a:r>
            <a:r>
              <a:rPr lang="en-US" b="1" dirty="0" err="1"/>
              <a:t>Impero</a:t>
            </a:r>
            <a:r>
              <a:rPr lang="en-US" b="1" dirty="0"/>
              <a:t> Wellbeing, </a:t>
            </a:r>
            <a:r>
              <a:rPr lang="en-US" b="1" dirty="0" err="1"/>
              <a:t>GoGuardian</a:t>
            </a:r>
            <a:r>
              <a:rPr lang="en-US" b="1" dirty="0"/>
              <a:t>, </a:t>
            </a:r>
            <a:r>
              <a:rPr lang="en-US" b="1" dirty="0" err="1"/>
              <a:t>Securly</a:t>
            </a:r>
            <a:r>
              <a:rPr lang="en-US" b="1" dirty="0"/>
              <a:t>) </a:t>
            </a:r>
          </a:p>
          <a:p>
            <a:pPr marL="1028700" lvl="1" indent="-342900">
              <a:lnSpc>
                <a:spcPct val="100000"/>
              </a:lnSpc>
            </a:pPr>
            <a:r>
              <a:rPr lang="en-US" b="1" dirty="0"/>
              <a:t>	Remote access/remote control tools (e.g., TeamViewer, </a:t>
            </a:r>
            <a:r>
              <a:rPr lang="en-US" b="1" dirty="0" err="1"/>
              <a:t>AnyDesk</a:t>
            </a:r>
            <a:r>
              <a:rPr lang="en-US" b="1" dirty="0"/>
              <a:t>, Remote PC, LogMeIn) </a:t>
            </a:r>
          </a:p>
          <a:p>
            <a:pPr marL="1028700" lvl="1" indent="-342900">
              <a:lnSpc>
                <a:spcPct val="100000"/>
              </a:lnSpc>
            </a:pPr>
            <a:r>
              <a:rPr lang="en-US" dirty="0"/>
              <a:t> </a:t>
            </a:r>
          </a:p>
          <a:p>
            <a:pPr marL="1028700" lvl="1" indent="-342900">
              <a:lnSpc>
                <a:spcPct val="100000"/>
              </a:lnSpc>
            </a:pPr>
            <a:r>
              <a:rPr lang="en-US" dirty="0"/>
              <a:t>Automatic Updates – </a:t>
            </a:r>
          </a:p>
          <a:p>
            <a:pPr marL="1485900" lvl="2" indent="-342900">
              <a:lnSpc>
                <a:spcPct val="100000"/>
              </a:lnSpc>
            </a:pPr>
            <a:r>
              <a:rPr lang="en-US" b="1" dirty="0"/>
              <a:t>Automatic Updates - </a:t>
            </a:r>
            <a:r>
              <a:rPr lang="en-US" sz="1200" b="1" dirty="0"/>
              <a:t>Audio playback may be choppy </a:t>
            </a:r>
          </a:p>
          <a:p>
            <a:pPr marL="1485900" lvl="2" indent="-342900">
              <a:lnSpc>
                <a:spcPct val="100000"/>
              </a:lnSpc>
            </a:pPr>
            <a:r>
              <a:rPr lang="en-US" sz="1200" b="1" dirty="0"/>
              <a:t>Speaking test responses may be distorted</a:t>
            </a:r>
          </a:p>
          <a:p>
            <a:pPr marL="1028700" lvl="1" indent="-342900">
              <a:lnSpc>
                <a:spcPct val="100000"/>
              </a:lnSpc>
            </a:pPr>
            <a:endParaRPr lang="en-US" dirty="0"/>
          </a:p>
          <a:p>
            <a:pPr marL="1028700" lvl="1" indent="-342900">
              <a:lnSpc>
                <a:spcPct val="100000"/>
              </a:lnSpc>
            </a:pPr>
            <a:r>
              <a:rPr lang="en-US" dirty="0"/>
              <a:t>Intelligent Personal Assistant (IPA) </a:t>
            </a:r>
          </a:p>
          <a:p>
            <a:pPr marL="1028700" lvl="1" indent="-342900">
              <a:lnSpc>
                <a:spcPct val="100000"/>
              </a:lnSpc>
            </a:pPr>
            <a:endParaRPr lang="en-US" dirty="0"/>
          </a:p>
          <a:p>
            <a:pPr marL="1028700" lvl="1" indent="-342900">
              <a:lnSpc>
                <a:spcPct val="100000"/>
              </a:lnSpc>
            </a:pPr>
            <a:r>
              <a:rPr lang="en-US" dirty="0" err="1"/>
              <a:t>iPadOS</a:t>
            </a:r>
            <a:r>
              <a:rPr lang="en-US" dirty="0"/>
              <a:t>, Chrome OS, Netbook Devices - </a:t>
            </a:r>
            <a:r>
              <a:rPr lang="en-US" b="1" dirty="0"/>
              <a:t>unnecessary applications and features</a:t>
            </a:r>
          </a:p>
          <a:p>
            <a:pPr marL="1028700" lvl="1" indent="-342900">
              <a:lnSpc>
                <a:spcPct val="100000"/>
              </a:lnSpc>
            </a:pPr>
            <a:r>
              <a:rPr lang="en-US" dirty="0"/>
              <a:t>Collaboration Tools – </a:t>
            </a:r>
            <a:r>
              <a:rPr lang="en-US" b="1" dirty="0"/>
              <a:t>MS Teams</a:t>
            </a:r>
          </a:p>
          <a:p>
            <a:pPr marL="1028700" lvl="1" indent="-342900">
              <a:lnSpc>
                <a:spcPct val="100000"/>
              </a:lnSpc>
            </a:pPr>
            <a:r>
              <a:rPr lang="en-US" dirty="0"/>
              <a:t>Microsoft Game Bar and Other Screen Capture Software</a:t>
            </a:r>
            <a:endParaRPr lang="en-US" sz="2000"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75</a:t>
            </a:fld>
            <a:endParaRPr lang="en-US"/>
          </a:p>
        </p:txBody>
      </p:sp>
    </p:spTree>
    <p:extLst>
      <p:ext uri="{BB962C8B-B14F-4D97-AF65-F5344CB8AC3E}">
        <p14:creationId xmlns:p14="http://schemas.microsoft.com/office/powerpoint/2010/main" val="1280872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76</a:t>
            </a:fld>
            <a:endParaRPr lang="en-US"/>
          </a:p>
        </p:txBody>
      </p:sp>
    </p:spTree>
    <p:extLst>
      <p:ext uri="{BB962C8B-B14F-4D97-AF65-F5344CB8AC3E}">
        <p14:creationId xmlns:p14="http://schemas.microsoft.com/office/powerpoint/2010/main" val="2206320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77</a:t>
            </a:fld>
            <a:endParaRPr lang="en-US"/>
          </a:p>
        </p:txBody>
      </p:sp>
    </p:spTree>
    <p:extLst>
      <p:ext uri="{BB962C8B-B14F-4D97-AF65-F5344CB8AC3E}">
        <p14:creationId xmlns:p14="http://schemas.microsoft.com/office/powerpoint/2010/main" val="1712657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78</a:t>
            </a:fld>
            <a:endParaRPr lang="en-US"/>
          </a:p>
        </p:txBody>
      </p:sp>
    </p:spTree>
    <p:extLst>
      <p:ext uri="{BB962C8B-B14F-4D97-AF65-F5344CB8AC3E}">
        <p14:creationId xmlns:p14="http://schemas.microsoft.com/office/powerpoint/2010/main" val="494807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79</a:t>
            </a:fld>
            <a:endParaRPr lang="en-US"/>
          </a:p>
        </p:txBody>
      </p:sp>
    </p:spTree>
    <p:extLst>
      <p:ext uri="{BB962C8B-B14F-4D97-AF65-F5344CB8AC3E}">
        <p14:creationId xmlns:p14="http://schemas.microsoft.com/office/powerpoint/2010/main" val="2125162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80</a:t>
            </a:fld>
            <a:endParaRPr lang="en-US"/>
          </a:p>
        </p:txBody>
      </p:sp>
    </p:spTree>
    <p:extLst>
      <p:ext uri="{BB962C8B-B14F-4D97-AF65-F5344CB8AC3E}">
        <p14:creationId xmlns:p14="http://schemas.microsoft.com/office/powerpoint/2010/main" val="1761924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81</a:t>
            </a:fld>
            <a:endParaRPr lang="en-US"/>
          </a:p>
        </p:txBody>
      </p:sp>
    </p:spTree>
    <p:extLst>
      <p:ext uri="{BB962C8B-B14F-4D97-AF65-F5344CB8AC3E}">
        <p14:creationId xmlns:p14="http://schemas.microsoft.com/office/powerpoint/2010/main" val="48640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11</a:t>
            </a:fld>
            <a:endParaRPr lang="en-US" dirty="0"/>
          </a:p>
        </p:txBody>
      </p:sp>
    </p:spTree>
    <p:extLst>
      <p:ext uri="{BB962C8B-B14F-4D97-AF65-F5344CB8AC3E}">
        <p14:creationId xmlns:p14="http://schemas.microsoft.com/office/powerpoint/2010/main" val="3515008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82</a:t>
            </a:fld>
            <a:endParaRPr lang="en-US"/>
          </a:p>
        </p:txBody>
      </p:sp>
    </p:spTree>
    <p:extLst>
      <p:ext uri="{BB962C8B-B14F-4D97-AF65-F5344CB8AC3E}">
        <p14:creationId xmlns:p14="http://schemas.microsoft.com/office/powerpoint/2010/main" val="4234565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84</a:t>
            </a:fld>
            <a:endParaRPr lang="en-US" dirty="0"/>
          </a:p>
        </p:txBody>
      </p:sp>
    </p:spTree>
    <p:extLst>
      <p:ext uri="{BB962C8B-B14F-4D97-AF65-F5344CB8AC3E}">
        <p14:creationId xmlns:p14="http://schemas.microsoft.com/office/powerpoint/2010/main" val="1190291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85</a:t>
            </a:fld>
            <a:endParaRPr lang="en-US" dirty="0"/>
          </a:p>
        </p:txBody>
      </p:sp>
    </p:spTree>
    <p:extLst>
      <p:ext uri="{BB962C8B-B14F-4D97-AF65-F5344CB8AC3E}">
        <p14:creationId xmlns:p14="http://schemas.microsoft.com/office/powerpoint/2010/main" val="802562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35</a:t>
            </a:fld>
            <a:endParaRPr lang="en-US" dirty="0"/>
          </a:p>
        </p:txBody>
      </p:sp>
    </p:spTree>
    <p:extLst>
      <p:ext uri="{BB962C8B-B14F-4D97-AF65-F5344CB8AC3E}">
        <p14:creationId xmlns:p14="http://schemas.microsoft.com/office/powerpoint/2010/main" val="212905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47</a:t>
            </a:fld>
            <a:endParaRPr lang="en-US"/>
          </a:p>
        </p:txBody>
      </p:sp>
    </p:spTree>
    <p:extLst>
      <p:ext uri="{BB962C8B-B14F-4D97-AF65-F5344CB8AC3E}">
        <p14:creationId xmlns:p14="http://schemas.microsoft.com/office/powerpoint/2010/main" val="304999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50</a:t>
            </a:fld>
            <a:endParaRPr lang="en-US"/>
          </a:p>
        </p:txBody>
      </p:sp>
    </p:spTree>
    <p:extLst>
      <p:ext uri="{BB962C8B-B14F-4D97-AF65-F5344CB8AC3E}">
        <p14:creationId xmlns:p14="http://schemas.microsoft.com/office/powerpoint/2010/main" val="7174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rPr>
              <a:t>Since 2003, participation in NAEP for grades 4 and 8 schools in reading and mathematics has been linked to Title I funding by the federal Elementary and Secondary Education Act (ESEA)</a:t>
            </a: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endParaRPr lang="en-US" b="1" dirty="0"/>
          </a:p>
        </p:txBody>
      </p:sp>
      <p:sp>
        <p:nvSpPr>
          <p:cNvPr id="4" name="Slide Number Placeholder 3"/>
          <p:cNvSpPr>
            <a:spLocks noGrp="1"/>
          </p:cNvSpPr>
          <p:nvPr>
            <p:ph type="sldNum" sz="quarter" idx="5"/>
          </p:nvPr>
        </p:nvSpPr>
        <p:spPr/>
        <p:txBody>
          <a:bodyPr/>
          <a:lstStyle/>
          <a:p>
            <a:fld id="{D8C3E97E-4890-4915-A7C2-F3D207C521C5}" type="slidenum">
              <a:rPr lang="en-US" smtClean="0"/>
              <a:t>59</a:t>
            </a:fld>
            <a:endParaRPr lang="en-US"/>
          </a:p>
        </p:txBody>
      </p:sp>
    </p:spTree>
    <p:extLst>
      <p:ext uri="{BB962C8B-B14F-4D97-AF65-F5344CB8AC3E}">
        <p14:creationId xmlns:p14="http://schemas.microsoft.com/office/powerpoint/2010/main" val="357753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65</a:t>
            </a:fld>
            <a:endParaRPr lang="en-US" dirty="0"/>
          </a:p>
        </p:txBody>
      </p:sp>
    </p:spTree>
    <p:extLst>
      <p:ext uri="{BB962C8B-B14F-4D97-AF65-F5344CB8AC3E}">
        <p14:creationId xmlns:p14="http://schemas.microsoft.com/office/powerpoint/2010/main" val="39405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Center for Assessment re: balanced assessment systems</a:t>
            </a:r>
          </a:p>
          <a:p>
            <a:pPr algn="l">
              <a:buFont typeface="+mj-lt"/>
              <a:buAutoNum type="arabicPeriod"/>
            </a:pPr>
            <a:r>
              <a:rPr lang="en-US" b="1" i="0" dirty="0">
                <a:solidFill>
                  <a:srgbClr val="231F20"/>
                </a:solidFill>
                <a:effectLst/>
                <a:latin typeface="Open Sans" panose="020B0606030504020204" pitchFamily="34" charset="0"/>
              </a:rPr>
              <a:t>Coherence</a:t>
            </a:r>
            <a:r>
              <a:rPr lang="en-US" b="0" i="0" dirty="0">
                <a:solidFill>
                  <a:srgbClr val="231F20"/>
                </a:solidFill>
                <a:effectLst/>
                <a:latin typeface="Open Sans" panose="020B0606030504020204" pitchFamily="34" charset="0"/>
              </a:rPr>
              <a:t>: The learning model that connects the various assessments in the system and to curriculum and instruction.</a:t>
            </a:r>
          </a:p>
          <a:p>
            <a:pPr algn="l">
              <a:buFont typeface="+mj-lt"/>
              <a:buAutoNum type="arabicPeriod"/>
            </a:pPr>
            <a:r>
              <a:rPr lang="en-US" b="1" i="0" dirty="0">
                <a:solidFill>
                  <a:srgbClr val="231F20"/>
                </a:solidFill>
                <a:effectLst/>
                <a:latin typeface="Open Sans" panose="020B0606030504020204" pitchFamily="34" charset="0"/>
              </a:rPr>
              <a:t>Comprehensiveness</a:t>
            </a:r>
            <a:r>
              <a:rPr lang="en-US" b="0" i="0" dirty="0">
                <a:solidFill>
                  <a:srgbClr val="231F20"/>
                </a:solidFill>
                <a:effectLst/>
                <a:latin typeface="Open Sans" panose="020B0606030504020204" pitchFamily="34" charset="0"/>
              </a:rPr>
              <a:t>: Assessments provide multiple views of what students know and can do, as well as support multiple users and uses.</a:t>
            </a:r>
          </a:p>
          <a:p>
            <a:pPr algn="l">
              <a:buFont typeface="+mj-lt"/>
              <a:buAutoNum type="arabicPeriod"/>
            </a:pPr>
            <a:r>
              <a:rPr lang="en-US" b="1" i="0" dirty="0">
                <a:solidFill>
                  <a:srgbClr val="231F20"/>
                </a:solidFill>
                <a:effectLst/>
                <a:latin typeface="Open Sans" panose="020B0606030504020204" pitchFamily="34" charset="0"/>
              </a:rPr>
              <a:t>Continuity</a:t>
            </a:r>
            <a:r>
              <a:rPr lang="en-US" b="0" i="0" dirty="0">
                <a:solidFill>
                  <a:srgbClr val="231F20"/>
                </a:solidFill>
                <a:effectLst/>
                <a:latin typeface="Open Sans" panose="020B0606030504020204" pitchFamily="34" charset="0"/>
              </a:rPr>
              <a:t>: The system documents student progress over time,</a:t>
            </a:r>
          </a:p>
          <a:p>
            <a:pPr algn="l">
              <a:buFont typeface="+mj-lt"/>
              <a:buAutoNum type="arabicPeriod"/>
            </a:pPr>
            <a:r>
              <a:rPr lang="en-US" b="1" i="0" dirty="0">
                <a:solidFill>
                  <a:srgbClr val="231F20"/>
                </a:solidFill>
                <a:effectLst/>
                <a:latin typeface="Open Sans" panose="020B0606030504020204" pitchFamily="34" charset="0"/>
              </a:rPr>
              <a:t>Efficiency: </a:t>
            </a:r>
            <a:r>
              <a:rPr lang="en-US" b="0" i="0" dirty="0">
                <a:solidFill>
                  <a:srgbClr val="231F20"/>
                </a:solidFill>
                <a:effectLst/>
                <a:latin typeface="Open Sans" panose="020B0606030504020204" pitchFamily="34" charset="0"/>
              </a:rPr>
              <a:t>The minimum number of pieces in place to reach intended outcomes without extraneous components. </a:t>
            </a:r>
          </a:p>
          <a:p>
            <a:pPr algn="l">
              <a:buFont typeface="+mj-lt"/>
              <a:buAutoNum type="arabicPeriod"/>
            </a:pPr>
            <a:r>
              <a:rPr lang="en-US" b="1" i="0" dirty="0">
                <a:solidFill>
                  <a:srgbClr val="231F20"/>
                </a:solidFill>
                <a:effectLst/>
                <a:latin typeface="Open Sans" panose="020B0606030504020204" pitchFamily="34" charset="0"/>
              </a:rPr>
              <a:t>Utility</a:t>
            </a:r>
            <a:r>
              <a:rPr lang="en-US" b="0" i="0" dirty="0">
                <a:solidFill>
                  <a:srgbClr val="231F20"/>
                </a:solidFill>
                <a:effectLst/>
                <a:latin typeface="Open Sans" panose="020B0606030504020204" pitchFamily="34" charset="0"/>
              </a:rPr>
              <a:t>: Are they actually useful?</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66</a:t>
            </a:fld>
            <a:endParaRPr lang="en-US" dirty="0"/>
          </a:p>
        </p:txBody>
      </p:sp>
    </p:spTree>
    <p:extLst>
      <p:ext uri="{BB962C8B-B14F-4D97-AF65-F5344CB8AC3E}">
        <p14:creationId xmlns:p14="http://schemas.microsoft.com/office/powerpoint/2010/main" val="46464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67</a:t>
            </a:fld>
            <a:endParaRPr lang="en-US" dirty="0"/>
          </a:p>
        </p:txBody>
      </p:sp>
    </p:spTree>
    <p:extLst>
      <p:ext uri="{BB962C8B-B14F-4D97-AF65-F5344CB8AC3E}">
        <p14:creationId xmlns:p14="http://schemas.microsoft.com/office/powerpoint/2010/main" val="3303857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264922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772073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D3D8B-7C78-4FD5-A4B4-6D2939FB0835}"/>
              </a:ext>
            </a:extLst>
          </p:cNvPr>
          <p:cNvSpPr>
            <a:spLocks noGrp="1"/>
          </p:cNvSpPr>
          <p:nvPr>
            <p:ph type="sldNum" sz="quarter" idx="10"/>
          </p:nvPr>
        </p:nvSpPr>
        <p:spPr/>
        <p:txBody>
          <a:bodyPr/>
          <a:lstStyle/>
          <a:p>
            <a:fld id="{C1E9C267-FC72-D447-BF05-09A3351C68CB}" type="slidenum">
              <a:rPr lang="en-US" smtClean="0"/>
              <a:t>‹#›</a:t>
            </a:fld>
            <a:endParaRPr lang="en-US"/>
          </a:p>
        </p:txBody>
      </p:sp>
    </p:spTree>
    <p:extLst>
      <p:ext uri="{BB962C8B-B14F-4D97-AF65-F5344CB8AC3E}">
        <p14:creationId xmlns:p14="http://schemas.microsoft.com/office/powerpoint/2010/main" val="173083749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 id="214748369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e.state.co.us/assessment/training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Brock-Nguyen_D@cde.state.co.us" TargetMode="External"/><Relationship Id="rId2" Type="http://schemas.openxmlformats.org/officeDocument/2006/relationships/hyperlink" Target="https://www.cde.state.co.us/cde_english/identification-placemen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s://coassessments.com/training-mod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cde.state.co.us/assessment/cmas_spaassessflowchar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cde.state.co.us/cde_english/identification-placemen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cde.state.co.us/assessment/training-coal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de.state.co.us/assessment/resourc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mailto:kdoubleday@collegeboard.org" TargetMode="External"/><Relationship Id="rId3" Type="http://schemas.openxmlformats.org/officeDocument/2006/relationships/hyperlink" Target="http://www.collegeboard.org/colorado" TargetMode="External"/><Relationship Id="rId7" Type="http://schemas.openxmlformats.org/officeDocument/2006/relationships/hyperlink" Target="mailto:720-sorlowski@collegeboard.org" TargetMode="External"/><Relationship Id="rId2" Type="http://schemas.openxmlformats.org/officeDocument/2006/relationships/hyperlink" Target="http://www.cde.state.co.us/assessment/sat-psat" TargetMode="External"/><Relationship Id="rId1" Type="http://schemas.openxmlformats.org/officeDocument/2006/relationships/slideLayout" Target="../slideLayouts/slideLayout2.xml"/><Relationship Id="rId6" Type="http://schemas.openxmlformats.org/officeDocument/2006/relationships/hyperlink" Target="mailto:ColoradoSchoolDaySupport@collegeboard.org" TargetMode="External"/><Relationship Id="rId11" Type="http://schemas.openxmlformats.org/officeDocument/2006/relationships/hyperlink" Target="mailto:jawilson@collegeboard.org" TargetMode="External"/><Relationship Id="rId5" Type="http://schemas.openxmlformats.org/officeDocument/2006/relationships/hyperlink" Target="mailto:coloradoadministratorsupport@collegeboard.org" TargetMode="External"/><Relationship Id="rId10" Type="http://schemas.openxmlformats.org/officeDocument/2006/relationships/hyperlink" Target="mailto:akupper@collegeboard.org" TargetMode="External"/><Relationship Id="rId4" Type="http://schemas.openxmlformats.org/officeDocument/2006/relationships/hyperlink" Target="https://app.cloud.scorm.com/sc/InvitationConfirmEmail?publicInvitationId=688406fe-8003-45b3-a469-215dcf3b3ac7" TargetMode="External"/><Relationship Id="rId9" Type="http://schemas.openxmlformats.org/officeDocument/2006/relationships/hyperlink" Target="mailto:nhurianek@collegeboard.org"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cde.state.co.us/datapipeline/per-collections" TargetMode="External"/><Relationship Id="rId2" Type="http://schemas.openxmlformats.org/officeDocument/2006/relationships/hyperlink" Target="http://www.cde.state.co.us/datapipeline/stepbystepmanualforsbdreviewprocess2023" TargetMode="External"/><Relationship Id="rId1" Type="http://schemas.openxmlformats.org/officeDocument/2006/relationships/slideLayout" Target="../slideLayouts/slideLayout2.xml"/><Relationship Id="rId4" Type="http://schemas.openxmlformats.org/officeDocument/2006/relationships/hyperlink" Target="http://www.cde.state.co.us/datapipeline/train_schedule"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cde.state.co.us/assessment/ela-dataandresults" TargetMode="External"/><Relationship Id="rId7" Type="http://schemas.openxmlformats.org/officeDocument/2006/relationships/hyperlink" Target="http://www.cde.state.co.us/assessment/coalt-sciencesocial-dataandresults" TargetMode="External"/><Relationship Id="rId2" Type="http://schemas.openxmlformats.org/officeDocument/2006/relationships/hyperlink" Target="http://www.cde.state.co.us/assessment" TargetMode="External"/><Relationship Id="rId1" Type="http://schemas.openxmlformats.org/officeDocument/2006/relationships/slideLayout" Target="../slideLayouts/slideLayout2.xml"/><Relationship Id="rId6" Type="http://schemas.openxmlformats.org/officeDocument/2006/relationships/hyperlink" Target="http://www.cde.state.co.us/assessment/coalt-englishmath-dataandresults" TargetMode="External"/><Relationship Id="rId5" Type="http://schemas.openxmlformats.org/officeDocument/2006/relationships/hyperlink" Target="http://www.cde.state.co.us/assessment/sat-psat-data" TargetMode="External"/><Relationship Id="rId4" Type="http://schemas.openxmlformats.org/officeDocument/2006/relationships/hyperlink" Target="http://www.cde.state.co.us/assessment/cmas-dataandresults" TargetMode="External"/></Relationships>
</file>

<file path=ppt/slides/_rels/slide64.xml.rels><?xml version="1.0" encoding="UTF-8" standalone="yes"?>
<Relationships xmlns="http://schemas.openxmlformats.org/package/2006/relationships"><Relationship Id="rId2" Type="http://schemas.openxmlformats.org/officeDocument/2006/relationships/hyperlink" Target="http://www.cde.state.co.us/assessment/cmas_coalt_interpretiveguide_2023"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8" Type="http://schemas.openxmlformats.org/officeDocument/2006/relationships/hyperlink" Target="https://www.cde.state.co.us/assessment/coassessmentlitpro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www.cde.state.co.us/postsecondary/perfassessmen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https://www.cde.state.co.us/postsecondary/grad-capstone"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8" Type="http://schemas.openxmlformats.org/officeDocument/2006/relationships/hyperlink" Target="https://www.cde.state.co.us/postsecondary/perfassessment" TargetMode="External"/><Relationship Id="rId3" Type="http://schemas.openxmlformats.org/officeDocument/2006/relationships/hyperlink" Target="https://sites.google.com/colorado.edu/colorado-toolkitpilot/home?pli=1" TargetMode="External"/><Relationship Id="rId7" Type="http://schemas.openxmlformats.org/officeDocument/2006/relationships/hyperlink" Target="https://learningpolicyinstitute.org/project/reimagining-college-acces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www.colorado.edu/cadre/" TargetMode="External"/><Relationship Id="rId5" Type="http://schemas.openxmlformats.org/officeDocument/2006/relationships/hyperlink" Target="https://www.cde.state.co.us/postsecondary/perfassessment#research" TargetMode="External"/><Relationship Id="rId4" Type="http://schemas.openxmlformats.org/officeDocument/2006/relationships/hyperlink" Target="https://urldefense.com/v3/__https:/docs.google.com/forms/d/e/1FAIpQLSeR6j_BKYICZBJlA7UwtW9G42fVPtq802BUwlIYlli1gLcVlg/viewform__;!!I5wY4Ip2iQ-G!8BRKP61ItNI5q58sJ3g3wXNlGWdO4M6693kPdT_QfuhbPC1-OjOfKKcFF8l9TiwRkH9lqVUTTASPZogoj4KwM7vdGBPZ$"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oassessments.com/parentsandguardians/" TargetMode="Externa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cde.state.co.us/assessment/DTC"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apple.com/business/docs/resources/iOS_Lifecycle_Management.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android.com/" TargetMode="External"/><Relationship Id="rId5" Type="http://schemas.openxmlformats.org/officeDocument/2006/relationships/hyperlink" Target="https://support.microsoft.com/en-us/help/13853/windows-lifecycle-fact-sheet" TargetMode="External"/><Relationship Id="rId4" Type="http://schemas.openxmlformats.org/officeDocument/2006/relationships/hyperlink" Target="https://support.google.com/chrome/a/answer/6220366?hl=en"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hyperlink" Target="https://coassessments.com/educatordatabase/" TargetMode="External"/><Relationship Id="rId7" Type="http://schemas.openxmlformats.org/officeDocument/2006/relationships/image" Target="../media/image19.png"/><Relationship Id="rId2" Type="http://schemas.openxmlformats.org/officeDocument/2006/relationships/hyperlink" Target="https://www.cde.state.co.us/assessment/stateassessdevflyer" TargetMode="Externa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hyperlink" Target="http://www.cde.state.co.us/assessment/DA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8" Type="http://schemas.openxmlformats.org/officeDocument/2006/relationships/hyperlink" Target="mailto:carey_j@cde.state.co.us" TargetMode="External"/><Relationship Id="rId3" Type="http://schemas.openxmlformats.org/officeDocument/2006/relationships/hyperlink" Target="mailto:Carpenter_m@cde.state.co.us" TargetMode="External"/><Relationship Id="rId7" Type="http://schemas.openxmlformats.org/officeDocument/2006/relationships/hyperlink" Target="mailto:landrum_a@cde.state.co.us" TargetMode="External"/><Relationship Id="rId2" Type="http://schemas.openxmlformats.org/officeDocument/2006/relationships/hyperlink" Target="mailto:loerzel_s@cde.state.co.us" TargetMode="External"/><Relationship Id="rId1" Type="http://schemas.openxmlformats.org/officeDocument/2006/relationships/slideLayout" Target="../slideLayouts/slideLayout2.xml"/><Relationship Id="rId6" Type="http://schemas.openxmlformats.org/officeDocument/2006/relationships/hyperlink" Target="mailto:bonner_c@cde.state.co.us" TargetMode="External"/><Relationship Id="rId5" Type="http://schemas.openxmlformats.org/officeDocument/2006/relationships/hyperlink" Target="mailto:villalobospavia_h@cde.state.co.us" TargetMode="External"/><Relationship Id="rId4" Type="http://schemas.openxmlformats.org/officeDocument/2006/relationships/hyperlink" Target="mailto:sachdeva_a@cde.state.co.us"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a:latin typeface="+mn-lt"/>
              </a:rPr>
              <a:t>2023-2024</a:t>
            </a:r>
            <a:br>
              <a:rPr lang="en-US" sz="3600" b="1" dirty="0">
                <a:latin typeface="+mn-lt"/>
              </a:rPr>
            </a:br>
            <a:r>
              <a:rPr lang="en-US" sz="3600" b="1" dirty="0">
                <a:latin typeface="+mn-lt"/>
              </a:rPr>
              <a:t>District Assessment Coordinator</a:t>
            </a:r>
            <a:br>
              <a:rPr lang="en-US" sz="3600" b="1" dirty="0">
                <a:latin typeface="+mn-lt"/>
              </a:rPr>
            </a:br>
            <a:r>
              <a:rPr lang="en-US" sz="3600" b="1" dirty="0">
                <a:latin typeface="+mn-lt"/>
              </a:rPr>
              <a:t>Kickoff Meeting</a:t>
            </a:r>
          </a:p>
        </p:txBody>
      </p:sp>
      <p:sp>
        <p:nvSpPr>
          <p:cNvPr id="3" name="Subtitle 2"/>
          <p:cNvSpPr>
            <a:spLocks noGrp="1"/>
          </p:cNvSpPr>
          <p:nvPr>
            <p:ph type="subTitle" idx="1"/>
          </p:nvPr>
        </p:nvSpPr>
        <p:spPr>
          <a:xfrm>
            <a:off x="1143000" y="5093063"/>
            <a:ext cx="6858000" cy="673255"/>
          </a:xfrm>
        </p:spPr>
        <p:txBody>
          <a:bodyPr>
            <a:normAutofit fontScale="92500" lnSpcReduction="20000"/>
          </a:bodyPr>
          <a:lstStyle/>
          <a:p>
            <a:r>
              <a:rPr lang="en-US" dirty="0"/>
              <a:t>CDE Assessment Division</a:t>
            </a:r>
          </a:p>
          <a:p>
            <a:r>
              <a:rPr lang="en-US" dirty="0"/>
              <a:t>August 30, 2023</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a:t>
            </a:fld>
            <a:endParaRPr lang="en-US" dirty="0"/>
          </a:p>
        </p:txBody>
      </p:sp>
    </p:spTree>
    <p:extLst>
      <p:ext uri="{BB962C8B-B14F-4D97-AF65-F5344CB8AC3E}">
        <p14:creationId xmlns:p14="http://schemas.microsoft.com/office/powerpoint/2010/main" val="2534138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Meet the CDE Assessment Team</a:t>
            </a:r>
          </a:p>
        </p:txBody>
      </p:sp>
      <p:sp>
        <p:nvSpPr>
          <p:cNvPr id="5" name="Rectangle 4"/>
          <p:cNvSpPr/>
          <p:nvPr/>
        </p:nvSpPr>
        <p:spPr>
          <a:xfrm>
            <a:off x="2442654" y="1332359"/>
            <a:ext cx="4297680" cy="6492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Joyce Zurkowski</a:t>
            </a:r>
          </a:p>
          <a:p>
            <a:pPr algn="ctr"/>
            <a:r>
              <a:rPr lang="en-US" dirty="0"/>
              <a:t>Chief Assessment Officer</a:t>
            </a:r>
          </a:p>
        </p:txBody>
      </p:sp>
      <p:sp>
        <p:nvSpPr>
          <p:cNvPr id="6" name="Rectangle 5"/>
          <p:cNvSpPr/>
          <p:nvPr/>
        </p:nvSpPr>
        <p:spPr>
          <a:xfrm>
            <a:off x="114858" y="2049626"/>
            <a:ext cx="4297680"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Will Morton</a:t>
            </a:r>
          </a:p>
          <a:p>
            <a:pPr algn="ctr"/>
            <a:r>
              <a:rPr lang="en-US" dirty="0">
                <a:solidFill>
                  <a:schemeClr val="tx1"/>
                </a:solidFill>
              </a:rPr>
              <a:t>Director of Assessment Administration</a:t>
            </a:r>
          </a:p>
        </p:txBody>
      </p:sp>
      <p:sp>
        <p:nvSpPr>
          <p:cNvPr id="7" name="Rectangle 6"/>
          <p:cNvSpPr/>
          <p:nvPr/>
        </p:nvSpPr>
        <p:spPr>
          <a:xfrm>
            <a:off x="4747384" y="2059073"/>
            <a:ext cx="4293304"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Christina Wirth-Hawkins</a:t>
            </a:r>
          </a:p>
          <a:p>
            <a:pPr algn="ctr"/>
            <a:r>
              <a:rPr lang="en-US" dirty="0">
                <a:solidFill>
                  <a:schemeClr val="tx1"/>
                </a:solidFill>
              </a:rPr>
              <a:t>Executive Director</a:t>
            </a:r>
          </a:p>
        </p:txBody>
      </p:sp>
      <p:sp>
        <p:nvSpPr>
          <p:cNvPr id="8" name="Rectangle 7"/>
          <p:cNvSpPr/>
          <p:nvPr/>
        </p:nvSpPr>
        <p:spPr>
          <a:xfrm>
            <a:off x="103312" y="3407519"/>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Melissa Carpenter</a:t>
            </a:r>
          </a:p>
          <a:p>
            <a:pPr algn="ctr"/>
            <a:r>
              <a:rPr lang="en-US" dirty="0">
                <a:solidFill>
                  <a:srgbClr val="000000"/>
                </a:solidFill>
              </a:rPr>
              <a:t>PSAT 9, PSAT 10, SAT</a:t>
            </a:r>
            <a:endParaRPr lang="en-US" sz="1600" dirty="0">
              <a:solidFill>
                <a:srgbClr val="000000"/>
              </a:solidFill>
            </a:endParaRPr>
          </a:p>
        </p:txBody>
      </p:sp>
      <p:sp>
        <p:nvSpPr>
          <p:cNvPr id="9" name="Rectangle 8"/>
          <p:cNvSpPr/>
          <p:nvPr/>
        </p:nvSpPr>
        <p:spPr>
          <a:xfrm>
            <a:off x="114858" y="271851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Collin Bonner</a:t>
            </a:r>
          </a:p>
          <a:p>
            <a:pPr algn="ctr"/>
            <a:r>
              <a:rPr lang="en-US" dirty="0">
                <a:solidFill>
                  <a:srgbClr val="000000"/>
                </a:solidFill>
              </a:rPr>
              <a:t>Technology, NAEP, International Assessment</a:t>
            </a:r>
          </a:p>
        </p:txBody>
      </p:sp>
      <p:sp>
        <p:nvSpPr>
          <p:cNvPr id="10" name="Rectangle 9"/>
          <p:cNvSpPr/>
          <p:nvPr/>
        </p:nvSpPr>
        <p:spPr>
          <a:xfrm>
            <a:off x="4743008" y="2734743"/>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Jasmine Carey</a:t>
            </a:r>
          </a:p>
          <a:p>
            <a:pPr algn="ctr"/>
            <a:r>
              <a:rPr lang="en-US" dirty="0">
                <a:solidFill>
                  <a:srgbClr val="000000"/>
                </a:solidFill>
              </a:rPr>
              <a:t>Psychometrics and Data</a:t>
            </a:r>
          </a:p>
        </p:txBody>
      </p:sp>
      <p:sp>
        <p:nvSpPr>
          <p:cNvPr id="11" name="Rectangle 10"/>
          <p:cNvSpPr/>
          <p:nvPr/>
        </p:nvSpPr>
        <p:spPr>
          <a:xfrm>
            <a:off x="114858" y="5452295"/>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Heather Villalobos Pavia</a:t>
            </a:r>
            <a:r>
              <a:rPr lang="en-US" dirty="0">
                <a:solidFill>
                  <a:srgbClr val="000000"/>
                </a:solidFill>
              </a:rPr>
              <a:t> </a:t>
            </a:r>
          </a:p>
          <a:p>
            <a:pPr algn="ctr"/>
            <a:r>
              <a:rPr lang="en-US" dirty="0">
                <a:solidFill>
                  <a:srgbClr val="000000"/>
                </a:solidFill>
              </a:rPr>
              <a:t>ACCESS, CSLA, Linguistic Accommodations</a:t>
            </a:r>
          </a:p>
        </p:txBody>
      </p:sp>
      <p:sp>
        <p:nvSpPr>
          <p:cNvPr id="14" name="Rectangle 13"/>
          <p:cNvSpPr/>
          <p:nvPr/>
        </p:nvSpPr>
        <p:spPr>
          <a:xfrm>
            <a:off x="4743008" y="4080297"/>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Molly Mund</a:t>
            </a:r>
          </a:p>
          <a:p>
            <a:pPr algn="ctr"/>
            <a:r>
              <a:rPr lang="en-US" dirty="0">
                <a:solidFill>
                  <a:srgbClr val="000000"/>
                </a:solidFill>
              </a:rPr>
              <a:t>CMAS Content Development</a:t>
            </a:r>
          </a:p>
        </p:txBody>
      </p:sp>
      <p:sp>
        <p:nvSpPr>
          <p:cNvPr id="15" name="Rectangle 14"/>
          <p:cNvSpPr/>
          <p:nvPr/>
        </p:nvSpPr>
        <p:spPr>
          <a:xfrm>
            <a:off x="103312" y="4086737"/>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Arti Sachdeva</a:t>
            </a:r>
          </a:p>
          <a:p>
            <a:pPr algn="ctr"/>
            <a:r>
              <a:rPr lang="en-US" dirty="0" err="1">
                <a:solidFill>
                  <a:srgbClr val="000000"/>
                </a:solidFill>
              </a:rPr>
              <a:t>CoAlt</a:t>
            </a:r>
            <a:r>
              <a:rPr lang="en-US" dirty="0">
                <a:solidFill>
                  <a:srgbClr val="000000"/>
                </a:solidFill>
              </a:rPr>
              <a:t> and SPED Accommodations</a:t>
            </a:r>
          </a:p>
        </p:txBody>
      </p:sp>
      <p:sp>
        <p:nvSpPr>
          <p:cNvPr id="16" name="Rectangle 15"/>
          <p:cNvSpPr/>
          <p:nvPr/>
        </p:nvSpPr>
        <p:spPr>
          <a:xfrm>
            <a:off x="4743008" y="475307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Nathan Redford</a:t>
            </a:r>
          </a:p>
          <a:p>
            <a:pPr algn="ctr"/>
            <a:r>
              <a:rPr lang="en-US" dirty="0">
                <a:solidFill>
                  <a:srgbClr val="000000"/>
                </a:solidFill>
              </a:rPr>
              <a:t>CMAS Content Development</a:t>
            </a:r>
          </a:p>
        </p:txBody>
      </p:sp>
      <p:sp>
        <p:nvSpPr>
          <p:cNvPr id="17" name="Rectangle 16"/>
          <p:cNvSpPr/>
          <p:nvPr/>
        </p:nvSpPr>
        <p:spPr>
          <a:xfrm>
            <a:off x="4743008" y="3407520"/>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Sara Loerzel</a:t>
            </a:r>
          </a:p>
          <a:p>
            <a:pPr algn="ctr"/>
            <a:r>
              <a:rPr lang="en-US" dirty="0">
                <a:solidFill>
                  <a:srgbClr val="000000"/>
                </a:solidFill>
              </a:rPr>
              <a:t>CMAS Administration and </a:t>
            </a:r>
            <a:r>
              <a:rPr lang="en-US" dirty="0" err="1">
                <a:solidFill>
                  <a:srgbClr val="000000"/>
                </a:solidFill>
              </a:rPr>
              <a:t>PearsonAccess</a:t>
            </a:r>
            <a:r>
              <a:rPr lang="en-US" baseline="30000" dirty="0" err="1">
                <a:solidFill>
                  <a:srgbClr val="000000"/>
                </a:solidFill>
              </a:rPr>
              <a:t>next</a:t>
            </a:r>
            <a:endParaRPr lang="en-US" baseline="30000" dirty="0">
              <a:solidFill>
                <a:srgbClr val="000000"/>
              </a:solidFill>
            </a:endParaRPr>
          </a:p>
        </p:txBody>
      </p:sp>
      <p:sp>
        <p:nvSpPr>
          <p:cNvPr id="19" name="Rectangle 18">
            <a:extLst>
              <a:ext uri="{FF2B5EF4-FFF2-40B4-BE49-F238E27FC236}">
                <a16:creationId xmlns:a16="http://schemas.microsoft.com/office/drawing/2014/main" id="{235FFF2F-D47A-4CBC-9338-EEDA5BB7709D}"/>
              </a:ext>
            </a:extLst>
          </p:cNvPr>
          <p:cNvSpPr/>
          <p:nvPr/>
        </p:nvSpPr>
        <p:spPr>
          <a:xfrm>
            <a:off x="4743008" y="6098626"/>
            <a:ext cx="4297680" cy="6155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Angela Landrum</a:t>
            </a:r>
          </a:p>
          <a:p>
            <a:pPr algn="ctr"/>
            <a:r>
              <a:rPr lang="en-US" sz="1600" dirty="0">
                <a:solidFill>
                  <a:srgbClr val="000000"/>
                </a:solidFill>
              </a:rPr>
              <a:t>Assessment Literacy &amp; Performance Assessments</a:t>
            </a:r>
          </a:p>
        </p:txBody>
      </p:sp>
      <p:sp>
        <p:nvSpPr>
          <p:cNvPr id="3" name="Rectangle 2">
            <a:extLst>
              <a:ext uri="{FF2B5EF4-FFF2-40B4-BE49-F238E27FC236}">
                <a16:creationId xmlns:a16="http://schemas.microsoft.com/office/drawing/2014/main" id="{86E06C13-DCB5-4BB7-F204-EF21E72C3CB5}"/>
              </a:ext>
            </a:extLst>
          </p:cNvPr>
          <p:cNvSpPr/>
          <p:nvPr/>
        </p:nvSpPr>
        <p:spPr>
          <a:xfrm>
            <a:off x="103312" y="4765956"/>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Tara Rhodes</a:t>
            </a:r>
            <a:endParaRPr lang="en-US" dirty="0">
              <a:solidFill>
                <a:srgbClr val="000000"/>
              </a:solidFill>
            </a:endParaRPr>
          </a:p>
          <a:p>
            <a:pPr algn="ctr"/>
            <a:r>
              <a:rPr lang="en-US" dirty="0">
                <a:solidFill>
                  <a:srgbClr val="000000"/>
                </a:solidFill>
              </a:rPr>
              <a:t>Data and SBDs</a:t>
            </a:r>
          </a:p>
        </p:txBody>
      </p:sp>
    </p:spTree>
    <p:extLst>
      <p:ext uri="{BB962C8B-B14F-4D97-AF65-F5344CB8AC3E}">
        <p14:creationId xmlns:p14="http://schemas.microsoft.com/office/powerpoint/2010/main" val="37486403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Additional Resources</a:t>
            </a:r>
          </a:p>
        </p:txBody>
      </p:sp>
      <p:sp>
        <p:nvSpPr>
          <p:cNvPr id="3" name="Slide Number Placeholder 2"/>
          <p:cNvSpPr>
            <a:spLocks noGrp="1"/>
          </p:cNvSpPr>
          <p:nvPr>
            <p:ph type="sldNum" sz="quarter" idx="12"/>
          </p:nvPr>
        </p:nvSpPr>
        <p:spPr/>
        <p:txBody>
          <a:bodyPr/>
          <a:lstStyle/>
          <a:p>
            <a:fld id="{67726FA2-3EC9-4717-AD62-D8C823692DD3}" type="slidenum">
              <a:rPr lang="en-US" smtClean="0"/>
              <a:pPr/>
              <a:t>100</a:t>
            </a:fld>
            <a:endParaRPr lang="en-US" dirty="0"/>
          </a:p>
        </p:txBody>
      </p:sp>
    </p:spTree>
    <p:extLst>
      <p:ext uri="{BB962C8B-B14F-4D97-AF65-F5344CB8AC3E}">
        <p14:creationId xmlns:p14="http://schemas.microsoft.com/office/powerpoint/2010/main" val="11267865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72F0-B7A1-4F86-81F9-6A739AB54A7F}"/>
              </a:ext>
            </a:extLst>
          </p:cNvPr>
          <p:cNvSpPr>
            <a:spLocks noGrp="1"/>
          </p:cNvSpPr>
          <p:nvPr>
            <p:ph type="title"/>
          </p:nvPr>
        </p:nvSpPr>
        <p:spPr>
          <a:xfrm>
            <a:off x="223070" y="178314"/>
            <a:ext cx="8551475" cy="756418"/>
          </a:xfrm>
        </p:spPr>
        <p:txBody>
          <a:bodyPr anchor="ctr">
            <a:noAutofit/>
          </a:bodyPr>
          <a:lstStyle/>
          <a:p>
            <a:r>
              <a:rPr lang="en-US" sz="3200" dirty="0">
                <a:latin typeface="+mn-lt"/>
              </a:rPr>
              <a:t>CMAS ELA/CSLA Accommodations Policy</a:t>
            </a:r>
          </a:p>
        </p:txBody>
      </p:sp>
      <p:sp>
        <p:nvSpPr>
          <p:cNvPr id="3" name="Content Placeholder 2">
            <a:extLst>
              <a:ext uri="{FF2B5EF4-FFF2-40B4-BE49-F238E27FC236}">
                <a16:creationId xmlns:a16="http://schemas.microsoft.com/office/drawing/2014/main" id="{2C2B8E73-A61E-48DD-89D2-B107797F2FEF}"/>
              </a:ext>
            </a:extLst>
          </p:cNvPr>
          <p:cNvSpPr>
            <a:spLocks noGrp="1"/>
          </p:cNvSpPr>
          <p:nvPr>
            <p:ph idx="1"/>
          </p:nvPr>
        </p:nvSpPr>
        <p:spPr>
          <a:xfrm>
            <a:off x="223070" y="1010933"/>
            <a:ext cx="8292280" cy="5913742"/>
          </a:xfrm>
        </p:spPr>
        <p:txBody>
          <a:bodyPr>
            <a:normAutofit/>
          </a:bodyPr>
          <a:lstStyle/>
          <a:p>
            <a:pPr lvl="1" indent="0">
              <a:buNone/>
            </a:pPr>
            <a:endParaRPr lang="en-US" sz="1800" dirty="0"/>
          </a:p>
          <a:p>
            <a:pPr marL="571500" indent="-342900"/>
            <a:r>
              <a:rPr lang="en-US" sz="2000" dirty="0"/>
              <a:t>CMAS English language arts accommodations policy was updated in 2020 to align with the CAS reading standards’ expectations that students read (decode a printed or tactile code) and comprehend (make meaning of) literary and informational texts independently and proficiently.</a:t>
            </a:r>
          </a:p>
          <a:p>
            <a:pPr indent="0">
              <a:buNone/>
            </a:pPr>
            <a:endParaRPr lang="en-US" sz="500" dirty="0"/>
          </a:p>
          <a:p>
            <a:pPr marL="571500" indent="-342900"/>
            <a:r>
              <a:rPr lang="en-US" sz="2000" dirty="0"/>
              <a:t>The following assessment administration adjustments would change this expectation and were to have been phased out in the 2020-21 school year:</a:t>
            </a:r>
          </a:p>
          <a:p>
            <a:pPr marL="1485900" lvl="2" indent="-342900"/>
            <a:r>
              <a:rPr lang="en-US" sz="1900" dirty="0"/>
              <a:t>Auditory Presentation Accommodation, including:</a:t>
            </a:r>
          </a:p>
          <a:p>
            <a:pPr marL="1943100" lvl="3" indent="-342900"/>
            <a:r>
              <a:rPr lang="en-US" sz="1900" dirty="0"/>
              <a:t>Text-to-speech (TTS) for ELA</a:t>
            </a:r>
          </a:p>
          <a:p>
            <a:pPr marL="1943100" lvl="3" indent="-342900"/>
            <a:r>
              <a:rPr lang="en-US" sz="1900" dirty="0"/>
              <a:t>Oral script for ELA/CSLA</a:t>
            </a:r>
          </a:p>
          <a:p>
            <a:pPr marL="1485900" lvl="2" indent="-342900"/>
            <a:r>
              <a:rPr lang="en-US" sz="1900" dirty="0"/>
              <a:t>Human Signer Accommodation for ELA</a:t>
            </a:r>
          </a:p>
          <a:p>
            <a:pPr marL="1485900" lvl="2" indent="-342900"/>
            <a:endParaRPr lang="en-US" sz="1900" dirty="0"/>
          </a:p>
          <a:p>
            <a:pPr marL="569913" lvl="1" indent="-342900"/>
            <a:r>
              <a:rPr lang="en-US" dirty="0"/>
              <a:t>This policy is reviewed in more detail during the accommodations training.</a:t>
            </a:r>
          </a:p>
        </p:txBody>
      </p:sp>
      <p:sp>
        <p:nvSpPr>
          <p:cNvPr id="4" name="Slide Number Placeholder 3">
            <a:extLst>
              <a:ext uri="{FF2B5EF4-FFF2-40B4-BE49-F238E27FC236}">
                <a16:creationId xmlns:a16="http://schemas.microsoft.com/office/drawing/2014/main" id="{EF82EDEB-2056-4549-AE5E-A5AFB6A5BCC7}"/>
              </a:ext>
            </a:extLst>
          </p:cNvPr>
          <p:cNvSpPr>
            <a:spLocks noGrp="1"/>
          </p:cNvSpPr>
          <p:nvPr>
            <p:ph type="sldNum" sz="quarter" idx="12"/>
          </p:nvPr>
        </p:nvSpPr>
        <p:spPr/>
        <p:txBody>
          <a:bodyPr/>
          <a:lstStyle/>
          <a:p>
            <a:fld id="{C479D5F6-EDCB-402A-AC08-4943A1820E8F}" type="slidenum">
              <a:rPr lang="en-US" smtClean="0"/>
              <a:pPr/>
              <a:t>101</a:t>
            </a:fld>
            <a:endParaRPr lang="en-US" dirty="0"/>
          </a:p>
        </p:txBody>
      </p:sp>
    </p:spTree>
    <p:extLst>
      <p:ext uri="{BB962C8B-B14F-4D97-AF65-F5344CB8AC3E}">
        <p14:creationId xmlns:p14="http://schemas.microsoft.com/office/powerpoint/2010/main" val="15706527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Fall Checklist (1 of 3)</a:t>
            </a:r>
          </a:p>
        </p:txBody>
      </p:sp>
      <p:sp>
        <p:nvSpPr>
          <p:cNvPr id="3" name="Content Placeholder 2"/>
          <p:cNvSpPr>
            <a:spLocks noGrp="1"/>
          </p:cNvSpPr>
          <p:nvPr>
            <p:ph idx="1"/>
          </p:nvPr>
        </p:nvSpPr>
        <p:spPr>
          <a:xfrm>
            <a:off x="274320" y="1318054"/>
            <a:ext cx="8241030" cy="5151112"/>
          </a:xfrm>
        </p:spPr>
        <p:txBody>
          <a:bodyPr>
            <a:normAutofit lnSpcReduction="10000"/>
          </a:bodyPr>
          <a:lstStyle/>
          <a:p>
            <a:pPr marL="342900" indent="-342900">
              <a:buFont typeface="Wingdings" panose="05000000000000000000" pitchFamily="2" charset="2"/>
              <a:buChar char="q"/>
            </a:pPr>
            <a:r>
              <a:rPr lang="en-US" sz="2000" dirty="0">
                <a:solidFill>
                  <a:schemeClr val="tx1"/>
                </a:solidFill>
              </a:rPr>
              <a:t>Fulfill district policy legislative requirements</a:t>
            </a:r>
          </a:p>
          <a:p>
            <a:pPr marL="1028700" lvl="1" indent="-342900">
              <a:buFont typeface="Wingdings" panose="05000000000000000000" pitchFamily="2" charset="2"/>
              <a:buChar char="q"/>
            </a:pPr>
            <a:r>
              <a:rPr lang="en-US" sz="1800" dirty="0">
                <a:solidFill>
                  <a:schemeClr val="tx1"/>
                </a:solidFill>
              </a:rPr>
              <a:t>Adopt and implement a policy by which the LEP decides whether to request the paper form of the CMAS assessment for its students</a:t>
            </a:r>
          </a:p>
          <a:p>
            <a:pPr marL="1028700" lvl="1" indent="-342900">
              <a:buFont typeface="Wingdings" panose="05000000000000000000" pitchFamily="2" charset="2"/>
              <a:buChar char="q"/>
            </a:pPr>
            <a:r>
              <a:rPr lang="en-US" sz="1800" dirty="0">
                <a:solidFill>
                  <a:schemeClr val="tx1"/>
                </a:solidFill>
              </a:rPr>
              <a:t>Adopt and implement a written policy and procedure by which a student’s parent may excuse the student from participating in one or more of the state content assessments</a:t>
            </a:r>
          </a:p>
          <a:p>
            <a:pPr marL="1028700" lvl="1" indent="-342900">
              <a:buFont typeface="Wingdings" panose="05000000000000000000" pitchFamily="2" charset="2"/>
              <a:buChar char="q"/>
            </a:pPr>
            <a:r>
              <a:rPr lang="en-US" sz="1800" dirty="0">
                <a:solidFill>
                  <a:schemeClr val="tx1"/>
                </a:solidFill>
              </a:rPr>
              <a:t>Distribute to parents and post on LEP’s website written information regarding assessments, including an assessment calendar</a:t>
            </a:r>
          </a:p>
          <a:p>
            <a:pPr marL="342900" indent="-342900">
              <a:buFont typeface="Wingdings" panose="05000000000000000000" pitchFamily="2" charset="2"/>
              <a:buChar char="q"/>
            </a:pPr>
            <a:r>
              <a:rPr lang="en-US" sz="2000" dirty="0">
                <a:solidFill>
                  <a:schemeClr val="tx1"/>
                </a:solidFill>
              </a:rPr>
              <a:t>CMAS – Send to CDE through the </a:t>
            </a:r>
            <a:r>
              <a:rPr lang="en-US" sz="2000" i="1" dirty="0">
                <a:solidFill>
                  <a:schemeClr val="tx1"/>
                </a:solidFill>
              </a:rPr>
              <a:t>District Testing Information and Format Selections </a:t>
            </a:r>
            <a:r>
              <a:rPr lang="en-US" sz="2000" dirty="0">
                <a:solidFill>
                  <a:schemeClr val="tx1"/>
                </a:solidFill>
              </a:rPr>
              <a:t>form, shared with DACs after CMAS Administration Training</a:t>
            </a:r>
          </a:p>
          <a:p>
            <a:pPr marL="800100" lvl="1" indent="-342900">
              <a:buFont typeface="Wingdings" panose="05000000000000000000" pitchFamily="2" charset="2"/>
              <a:buChar char="q"/>
            </a:pPr>
            <a:r>
              <a:rPr lang="en-US" sz="1800" dirty="0">
                <a:solidFill>
                  <a:schemeClr val="tx1"/>
                </a:solidFill>
              </a:rPr>
              <a:t>Determine mode of testing (online or paper) for each school, grade and each content area</a:t>
            </a:r>
          </a:p>
          <a:p>
            <a:pPr marL="800100" lvl="1" indent="-342900">
              <a:buFont typeface="Wingdings" panose="05000000000000000000" pitchFamily="2" charset="2"/>
              <a:buChar char="q"/>
            </a:pPr>
            <a:r>
              <a:rPr lang="en-US" sz="1800" dirty="0">
                <a:solidFill>
                  <a:schemeClr val="tx1"/>
                </a:solidFill>
              </a:rPr>
              <a:t>If testing online, determine if technology capacity requires an extended window for math and ELA (4 or 5 weeks) </a:t>
            </a:r>
          </a:p>
          <a:p>
            <a:pPr marL="800100" lvl="1" indent="-342900">
              <a:buFont typeface="Wingdings" panose="05000000000000000000" pitchFamily="2" charset="2"/>
              <a:buChar char="q"/>
            </a:pPr>
            <a:r>
              <a:rPr lang="en-US" sz="1800" dirty="0">
                <a:solidFill>
                  <a:schemeClr val="tx1"/>
                </a:solidFill>
              </a:rPr>
              <a:t>Determine if an early window </a:t>
            </a:r>
            <a:r>
              <a:rPr lang="en-US" sz="1800" dirty="0"/>
              <a:t>is needed </a:t>
            </a:r>
            <a:r>
              <a:rPr lang="en-US" sz="1800" dirty="0">
                <a:solidFill>
                  <a:schemeClr val="tx1"/>
                </a:solidFill>
              </a:rPr>
              <a:t>for grade 11 science</a:t>
            </a:r>
          </a:p>
          <a:p>
            <a:pPr marL="342900" indent="-342900">
              <a:buFont typeface="Wingdings" panose="05000000000000000000" pitchFamily="2" charset="2"/>
              <a:buChar char="q"/>
            </a:pPr>
            <a:r>
              <a:rPr lang="en-US" sz="2200" dirty="0"/>
              <a:t>PSAT and SAT</a:t>
            </a:r>
          </a:p>
          <a:p>
            <a:pPr marL="800100" lvl="1" indent="-342900">
              <a:buFont typeface="Wingdings" panose="05000000000000000000" pitchFamily="2" charset="2"/>
              <a:buChar char="q"/>
            </a:pPr>
            <a:r>
              <a:rPr lang="en-US" sz="1800" dirty="0">
                <a:solidFill>
                  <a:schemeClr val="tx1"/>
                </a:solidFill>
              </a:rPr>
              <a:t>Complete the School Staff Confirmation by </a:t>
            </a:r>
            <a:r>
              <a:rPr lang="en-US" sz="1800" b="1" dirty="0">
                <a:solidFill>
                  <a:schemeClr val="accent1">
                    <a:lumMod val="75000"/>
                  </a:schemeClr>
                </a:solidFill>
              </a:rPr>
              <a:t>September 8th</a:t>
            </a:r>
          </a:p>
          <a:p>
            <a:pPr marL="800100" lvl="1" indent="-342900">
              <a:buFont typeface="Wingdings" panose="05000000000000000000" pitchFamily="2" charset="2"/>
              <a:buChar char="q"/>
            </a:pPr>
            <a:r>
              <a:rPr lang="en-US" sz="1800" dirty="0"/>
              <a:t>Complete the School Onboarding Survey by </a:t>
            </a:r>
            <a:r>
              <a:rPr lang="en-US" sz="1800" b="1" dirty="0">
                <a:solidFill>
                  <a:schemeClr val="accent1">
                    <a:lumMod val="75000"/>
                  </a:schemeClr>
                </a:solidFill>
              </a:rPr>
              <a:t>October 6</a:t>
            </a:r>
            <a:r>
              <a:rPr lang="en-US" sz="1800" b="1" baseline="30000" dirty="0">
                <a:solidFill>
                  <a:schemeClr val="accent1">
                    <a:lumMod val="75000"/>
                  </a:schemeClr>
                </a:solidFill>
              </a:rPr>
              <a:t>th</a:t>
            </a:r>
            <a:endParaRPr lang="en-US" sz="1800" b="1" dirty="0">
              <a:solidFill>
                <a:schemeClr val="accent1">
                  <a:lumMod val="75000"/>
                </a:schemeClr>
              </a:solidFill>
            </a:endParaRPr>
          </a:p>
        </p:txBody>
      </p:sp>
      <p:sp>
        <p:nvSpPr>
          <p:cNvPr id="4" name="Slide Number Placeholder 3"/>
          <p:cNvSpPr>
            <a:spLocks noGrp="1"/>
          </p:cNvSpPr>
          <p:nvPr>
            <p:ph type="sldNum" sz="quarter" idx="12"/>
          </p:nvPr>
        </p:nvSpPr>
        <p:spPr>
          <a:xfrm>
            <a:off x="274320" y="6356351"/>
            <a:ext cx="640080" cy="365125"/>
          </a:xfrm>
          <a:prstGeom prst="rect">
            <a:avLst/>
          </a:prstGeom>
        </p:spPr>
        <p:txBody>
          <a:bodyPr/>
          <a:lstStyle/>
          <a:p>
            <a:fld id="{67726FA2-3EC9-4717-AD62-D8C823692DD3}" type="slidenum">
              <a:rPr lang="en-US" smtClean="0"/>
              <a:pPr/>
              <a:t>102</a:t>
            </a:fld>
            <a:endParaRPr lang="en-US" dirty="0"/>
          </a:p>
        </p:txBody>
      </p:sp>
    </p:spTree>
    <p:extLst>
      <p:ext uri="{BB962C8B-B14F-4D97-AF65-F5344CB8AC3E}">
        <p14:creationId xmlns:p14="http://schemas.microsoft.com/office/powerpoint/2010/main" val="161637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Fall Checklist (2 of 3)</a:t>
            </a:r>
          </a:p>
        </p:txBody>
      </p:sp>
      <p:sp>
        <p:nvSpPr>
          <p:cNvPr id="3" name="Content Placeholder 2"/>
          <p:cNvSpPr>
            <a:spLocks noGrp="1"/>
          </p:cNvSpPr>
          <p:nvPr>
            <p:ph idx="1"/>
          </p:nvPr>
        </p:nvSpPr>
        <p:spPr>
          <a:xfrm>
            <a:off x="274320" y="1326292"/>
            <a:ext cx="8241030" cy="5142874"/>
          </a:xfrm>
        </p:spPr>
        <p:txBody>
          <a:bodyPr>
            <a:normAutofit/>
          </a:bodyPr>
          <a:lstStyle/>
          <a:p>
            <a:pPr marL="342900" indent="-342900">
              <a:buFont typeface="Wingdings" panose="05000000000000000000" pitchFamily="2" charset="2"/>
              <a:buChar char="q"/>
            </a:pPr>
            <a:r>
              <a:rPr lang="en-US" sz="2000" dirty="0">
                <a:solidFill>
                  <a:schemeClr val="tx1"/>
                </a:solidFill>
              </a:rPr>
              <a:t>Gather accommodation information for assessments</a:t>
            </a:r>
          </a:p>
          <a:p>
            <a:pPr marL="1028700" lvl="1" indent="-342900">
              <a:buFont typeface="Wingdings" panose="05000000000000000000" pitchFamily="2" charset="2"/>
              <a:buChar char="q"/>
            </a:pPr>
            <a:r>
              <a:rPr lang="en-US" sz="1800" dirty="0"/>
              <a:t>CMAS p</a:t>
            </a:r>
            <a:r>
              <a:rPr lang="en-US" sz="1800" dirty="0">
                <a:solidFill>
                  <a:schemeClr val="tx1"/>
                </a:solidFill>
              </a:rPr>
              <a:t>aper-based accommodations (braille, large print, auditory/signed presentation </a:t>
            </a:r>
            <a:r>
              <a:rPr lang="en-US" sz="1800" dirty="0"/>
              <a:t>scripts (for math and science), CSLA</a:t>
            </a:r>
            <a:r>
              <a:rPr lang="en-US" sz="1800" dirty="0">
                <a:solidFill>
                  <a:schemeClr val="tx1"/>
                </a:solidFill>
              </a:rPr>
              <a:t>, etc.)</a:t>
            </a:r>
          </a:p>
          <a:p>
            <a:pPr marL="1028700" lvl="1" indent="-342900">
              <a:buFont typeface="Wingdings" panose="05000000000000000000" pitchFamily="2" charset="2"/>
              <a:buChar char="q"/>
            </a:pPr>
            <a:r>
              <a:rPr lang="en-US" sz="1800" dirty="0">
                <a:solidFill>
                  <a:schemeClr val="tx1"/>
                </a:solidFill>
              </a:rPr>
              <a:t>CMAS computer-based accommodations (text-to-speech (TTS), Spanish, etc.)</a:t>
            </a:r>
          </a:p>
          <a:p>
            <a:pPr marL="1028700" lvl="1" indent="-342900">
              <a:buFont typeface="Wingdings" panose="05000000000000000000" pitchFamily="2" charset="2"/>
              <a:buChar char="q"/>
            </a:pPr>
            <a:r>
              <a:rPr lang="en-US" sz="1800" dirty="0"/>
              <a:t>Determine the need for and submit ACCESS for ELLs UARs by </a:t>
            </a:r>
            <a:r>
              <a:rPr lang="en-US" sz="1800" b="1" dirty="0">
                <a:solidFill>
                  <a:schemeClr val="accent1">
                    <a:lumMod val="75000"/>
                  </a:schemeClr>
                </a:solidFill>
              </a:rPr>
              <a:t>December 1</a:t>
            </a:r>
            <a:r>
              <a:rPr lang="en-US" sz="1800" b="1" baseline="30000" dirty="0">
                <a:solidFill>
                  <a:schemeClr val="accent1">
                    <a:lumMod val="75000"/>
                  </a:schemeClr>
                </a:solidFill>
              </a:rPr>
              <a:t>st</a:t>
            </a:r>
            <a:endParaRPr lang="en-US" sz="1800" b="1" dirty="0">
              <a:solidFill>
                <a:schemeClr val="accent1">
                  <a:lumMod val="75000"/>
                </a:schemeClr>
              </a:solidFill>
            </a:endParaRPr>
          </a:p>
          <a:p>
            <a:pPr marL="1485900" lvl="2" indent="-342900">
              <a:buFont typeface="Wingdings" panose="05000000000000000000" pitchFamily="2" charset="2"/>
              <a:buChar char="q"/>
            </a:pPr>
            <a:r>
              <a:rPr lang="en-US" sz="1600" dirty="0">
                <a:solidFill>
                  <a:schemeClr val="tx1"/>
                </a:solidFill>
              </a:rPr>
              <a:t>Scribe for ACCESS for ELLs Writing Domain</a:t>
            </a:r>
          </a:p>
          <a:p>
            <a:pPr marL="1028700" lvl="1" indent="-342900">
              <a:buFont typeface="Wingdings" panose="05000000000000000000" pitchFamily="2" charset="2"/>
              <a:buChar char="q"/>
            </a:pPr>
            <a:r>
              <a:rPr lang="en-US" sz="1800" dirty="0">
                <a:solidFill>
                  <a:schemeClr val="tx1"/>
                </a:solidFill>
              </a:rPr>
              <a:t>Determine the need for and submit CMAS UARs by </a:t>
            </a:r>
            <a:r>
              <a:rPr lang="en-US" sz="1800" b="1" dirty="0">
                <a:solidFill>
                  <a:schemeClr val="accent1">
                    <a:lumMod val="75000"/>
                  </a:schemeClr>
                </a:solidFill>
              </a:rPr>
              <a:t>December 15</a:t>
            </a:r>
            <a:r>
              <a:rPr lang="en-US" sz="1800" b="1" baseline="30000" dirty="0">
                <a:solidFill>
                  <a:schemeClr val="accent1">
                    <a:lumMod val="75000"/>
                  </a:schemeClr>
                </a:solidFill>
              </a:rPr>
              <a:t>th</a:t>
            </a:r>
            <a:r>
              <a:rPr lang="en-US" sz="1800" b="1" dirty="0">
                <a:solidFill>
                  <a:schemeClr val="accent1">
                    <a:lumMod val="75000"/>
                  </a:schemeClr>
                </a:solidFill>
              </a:rPr>
              <a:t> </a:t>
            </a:r>
          </a:p>
          <a:p>
            <a:pPr marL="1485900" lvl="2" indent="-342900">
              <a:buFont typeface="Wingdings" panose="05000000000000000000" pitchFamily="2" charset="2"/>
              <a:buChar char="q"/>
            </a:pPr>
            <a:r>
              <a:rPr lang="en-US" dirty="0"/>
              <a:t>Scribe for constructed response items on the ELA/CSLA assessment</a:t>
            </a:r>
          </a:p>
          <a:p>
            <a:pPr marL="1485900" lvl="2" indent="-342900">
              <a:buFont typeface="Wingdings" panose="05000000000000000000" pitchFamily="2" charset="2"/>
              <a:buChar char="q"/>
            </a:pPr>
            <a:r>
              <a:rPr lang="en-US" dirty="0">
                <a:solidFill>
                  <a:schemeClr val="tx1"/>
                </a:solidFill>
              </a:rPr>
              <a:t>Calculator on non-calculator sections of the math assessment</a:t>
            </a:r>
          </a:p>
          <a:p>
            <a:pPr marL="1028700" lvl="1" indent="-342900">
              <a:buFont typeface="Wingdings" panose="05000000000000000000" pitchFamily="2" charset="2"/>
              <a:buChar char="q"/>
            </a:pPr>
            <a:r>
              <a:rPr lang="en-US" sz="1800" dirty="0">
                <a:solidFill>
                  <a:schemeClr val="tx1"/>
                </a:solidFill>
              </a:rPr>
              <a:t>CMAS Student Registration files with Personal Needs Profile information updated in </a:t>
            </a:r>
            <a:r>
              <a:rPr lang="en-US" sz="1800" dirty="0"/>
              <a:t>PearsonAccess</a:t>
            </a:r>
            <a:r>
              <a:rPr lang="en-US" sz="1800" baseline="30000" dirty="0"/>
              <a:t>next</a:t>
            </a:r>
            <a:r>
              <a:rPr lang="en-US" sz="1800" dirty="0">
                <a:solidFill>
                  <a:schemeClr val="tx1"/>
                </a:solidFill>
              </a:rPr>
              <a:t> in January 2024 </a:t>
            </a:r>
          </a:p>
          <a:p>
            <a:pPr marL="1028700" lvl="1" indent="-342900">
              <a:buFont typeface="Wingdings" panose="05000000000000000000" pitchFamily="2" charset="2"/>
              <a:buChar char="q"/>
            </a:pPr>
            <a:r>
              <a:rPr lang="en-US" sz="1800" dirty="0"/>
              <a:t>Start submitting PSAT and SAT accommodations requests for approval by College Board</a:t>
            </a:r>
          </a:p>
          <a:p>
            <a:endParaRPr lang="en-US" sz="1600" dirty="0">
              <a:solidFill>
                <a:schemeClr val="tx1"/>
              </a:solidFill>
            </a:endParaRPr>
          </a:p>
        </p:txBody>
      </p:sp>
      <p:sp>
        <p:nvSpPr>
          <p:cNvPr id="4" name="Slide Number Placeholder 3"/>
          <p:cNvSpPr>
            <a:spLocks noGrp="1"/>
          </p:cNvSpPr>
          <p:nvPr>
            <p:ph type="sldNum" sz="quarter" idx="12"/>
          </p:nvPr>
        </p:nvSpPr>
        <p:spPr>
          <a:xfrm>
            <a:off x="274320" y="6356351"/>
            <a:ext cx="790909" cy="365125"/>
          </a:xfrm>
          <a:prstGeom prst="rect">
            <a:avLst/>
          </a:prstGeom>
        </p:spPr>
        <p:txBody>
          <a:bodyPr/>
          <a:lstStyle/>
          <a:p>
            <a:fld id="{67726FA2-3EC9-4717-AD62-D8C823692DD3}" type="slidenum">
              <a:rPr lang="en-US" smtClean="0"/>
              <a:pPr/>
              <a:t>103</a:t>
            </a:fld>
            <a:endParaRPr lang="en-US" dirty="0"/>
          </a:p>
        </p:txBody>
      </p:sp>
    </p:spTree>
    <p:extLst>
      <p:ext uri="{BB962C8B-B14F-4D97-AF65-F5344CB8AC3E}">
        <p14:creationId xmlns:p14="http://schemas.microsoft.com/office/powerpoint/2010/main" val="28722540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Fall Checklist (3 of 3)</a:t>
            </a:r>
          </a:p>
        </p:txBody>
      </p:sp>
      <p:sp>
        <p:nvSpPr>
          <p:cNvPr id="3" name="Content Placeholder 2"/>
          <p:cNvSpPr>
            <a:spLocks noGrp="1"/>
          </p:cNvSpPr>
          <p:nvPr>
            <p:ph idx="1"/>
          </p:nvPr>
        </p:nvSpPr>
        <p:spPr>
          <a:xfrm>
            <a:off x="274320" y="1350225"/>
            <a:ext cx="8241030" cy="5006126"/>
          </a:xfrm>
        </p:spPr>
        <p:txBody>
          <a:bodyPr>
            <a:normAutofit/>
          </a:bodyPr>
          <a:lstStyle/>
          <a:p>
            <a:pPr marL="342900" indent="-342900">
              <a:buFont typeface="Wingdings" panose="05000000000000000000" pitchFamily="2" charset="2"/>
              <a:buChar char="q"/>
            </a:pPr>
            <a:r>
              <a:rPr lang="en-US" sz="2000" dirty="0">
                <a:solidFill>
                  <a:schemeClr val="tx1"/>
                </a:solidFill>
              </a:rPr>
              <a:t>Attend virtual trainings</a:t>
            </a:r>
          </a:p>
          <a:p>
            <a:pPr marL="1028700" lvl="1" indent="-342900">
              <a:buFont typeface="Wingdings" panose="05000000000000000000" pitchFamily="2" charset="2"/>
              <a:buChar char="q"/>
            </a:pPr>
            <a:r>
              <a:rPr lang="en-US" sz="1800" dirty="0">
                <a:solidFill>
                  <a:schemeClr val="tx1"/>
                </a:solidFill>
              </a:rPr>
              <a:t>Accommodations</a:t>
            </a:r>
          </a:p>
          <a:p>
            <a:pPr marL="1028700" lvl="1" indent="-342900">
              <a:buFont typeface="Wingdings" panose="05000000000000000000" pitchFamily="2" charset="2"/>
              <a:buChar char="q"/>
            </a:pPr>
            <a:r>
              <a:rPr lang="en-US" sz="1800" dirty="0">
                <a:solidFill>
                  <a:schemeClr val="tx1"/>
                </a:solidFill>
              </a:rPr>
              <a:t>ACCESS </a:t>
            </a:r>
          </a:p>
          <a:p>
            <a:pPr marL="1028700" lvl="1" indent="-342900">
              <a:buFont typeface="Wingdings" panose="05000000000000000000" pitchFamily="2" charset="2"/>
              <a:buChar char="q"/>
            </a:pPr>
            <a:r>
              <a:rPr lang="en-US" sz="1800" dirty="0" err="1">
                <a:solidFill>
                  <a:schemeClr val="tx1"/>
                </a:solidFill>
              </a:rPr>
              <a:t>CoAlt</a:t>
            </a:r>
            <a:endParaRPr lang="en-US" sz="1800" dirty="0">
              <a:solidFill>
                <a:schemeClr val="tx1"/>
              </a:solidFill>
            </a:endParaRPr>
          </a:p>
          <a:p>
            <a:pPr marL="1028700" lvl="1" indent="-342900">
              <a:buFont typeface="Wingdings" panose="05000000000000000000" pitchFamily="2" charset="2"/>
              <a:buChar char="q"/>
            </a:pPr>
            <a:r>
              <a:rPr lang="en-US" sz="1800" dirty="0">
                <a:solidFill>
                  <a:schemeClr val="tx1"/>
                </a:solidFill>
              </a:rPr>
              <a:t>CMAS</a:t>
            </a:r>
          </a:p>
          <a:p>
            <a:pPr marL="1028700" lvl="1" indent="-342900">
              <a:buFont typeface="Wingdings" panose="05000000000000000000" pitchFamily="2" charset="2"/>
              <a:buChar char="q"/>
            </a:pPr>
            <a:r>
              <a:rPr lang="en-US" sz="1800" dirty="0">
                <a:solidFill>
                  <a:schemeClr val="tx1"/>
                </a:solidFill>
              </a:rPr>
              <a:t>CO PSAT and SAT</a:t>
            </a:r>
          </a:p>
          <a:p>
            <a:pPr marL="342900" indent="-342900">
              <a:buFont typeface="Wingdings" panose="05000000000000000000" pitchFamily="2" charset="2"/>
              <a:buChar char="q"/>
            </a:pPr>
            <a:r>
              <a:rPr lang="en-US" sz="2000" dirty="0">
                <a:solidFill>
                  <a:schemeClr val="tx1"/>
                </a:solidFill>
              </a:rPr>
              <a:t>Schedule and plan district/school trainings</a:t>
            </a:r>
          </a:p>
          <a:p>
            <a:pPr marL="1028700" lvl="1" indent="-342900">
              <a:buFont typeface="Wingdings" panose="05000000000000000000" pitchFamily="2" charset="2"/>
              <a:buChar char="q"/>
            </a:pPr>
            <a:r>
              <a:rPr lang="en-US" sz="1800" dirty="0"/>
              <a:t>Accommodations</a:t>
            </a:r>
          </a:p>
          <a:p>
            <a:pPr marL="1028700" lvl="1" indent="-342900">
              <a:buFont typeface="Wingdings" panose="05000000000000000000" pitchFamily="2" charset="2"/>
              <a:buChar char="q"/>
            </a:pPr>
            <a:r>
              <a:rPr lang="en-US" sz="1800" dirty="0"/>
              <a:t>ACCESS </a:t>
            </a:r>
          </a:p>
          <a:p>
            <a:pPr marL="1028700" lvl="1" indent="-342900">
              <a:buFont typeface="Wingdings" panose="05000000000000000000" pitchFamily="2" charset="2"/>
              <a:buChar char="q"/>
            </a:pPr>
            <a:r>
              <a:rPr lang="en-US" sz="1800" dirty="0"/>
              <a:t>CoAlt</a:t>
            </a:r>
          </a:p>
          <a:p>
            <a:pPr marL="1028700" lvl="1" indent="-342900">
              <a:buFont typeface="Wingdings" panose="05000000000000000000" pitchFamily="2" charset="2"/>
              <a:buChar char="q"/>
            </a:pPr>
            <a:r>
              <a:rPr lang="en-US" sz="1800" dirty="0"/>
              <a:t>CMAS</a:t>
            </a:r>
          </a:p>
          <a:p>
            <a:pPr marL="1028700" lvl="1" indent="-342900">
              <a:buFont typeface="Wingdings" panose="05000000000000000000" pitchFamily="2" charset="2"/>
              <a:buChar char="q"/>
            </a:pPr>
            <a:r>
              <a:rPr lang="en-US" sz="1800" dirty="0"/>
              <a:t>CO PSAT and SAT</a:t>
            </a:r>
          </a:p>
          <a:p>
            <a:pPr marL="342900" indent="-342900">
              <a:buFont typeface="Wingdings" panose="05000000000000000000" pitchFamily="2" charset="2"/>
              <a:buChar char="q"/>
            </a:pPr>
            <a:endParaRPr lang="en-US" sz="2000" dirty="0">
              <a:solidFill>
                <a:schemeClr val="tx1"/>
              </a:solidFill>
            </a:endParaRPr>
          </a:p>
        </p:txBody>
      </p:sp>
      <p:sp>
        <p:nvSpPr>
          <p:cNvPr id="4" name="Slide Number Placeholder 3"/>
          <p:cNvSpPr>
            <a:spLocks noGrp="1"/>
          </p:cNvSpPr>
          <p:nvPr>
            <p:ph type="sldNum" sz="quarter" idx="12"/>
          </p:nvPr>
        </p:nvSpPr>
        <p:spPr>
          <a:xfrm>
            <a:off x="274320" y="6356351"/>
            <a:ext cx="951165" cy="365125"/>
          </a:xfrm>
          <a:prstGeom prst="rect">
            <a:avLst/>
          </a:prstGeom>
        </p:spPr>
        <p:txBody>
          <a:bodyPr/>
          <a:lstStyle/>
          <a:p>
            <a:fld id="{67726FA2-3EC9-4717-AD62-D8C823692DD3}" type="slidenum">
              <a:rPr lang="en-US" smtClean="0"/>
              <a:pPr/>
              <a:t>104</a:t>
            </a:fld>
            <a:endParaRPr lang="en-US" dirty="0"/>
          </a:p>
        </p:txBody>
      </p:sp>
    </p:spTree>
    <p:extLst>
      <p:ext uri="{BB962C8B-B14F-4D97-AF65-F5344CB8AC3E}">
        <p14:creationId xmlns:p14="http://schemas.microsoft.com/office/powerpoint/2010/main" val="27658726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741789" cy="756418"/>
          </a:xfrm>
        </p:spPr>
        <p:txBody>
          <a:bodyPr anchor="ctr">
            <a:noAutofit/>
          </a:bodyPr>
          <a:lstStyle/>
          <a:p>
            <a:r>
              <a:rPr lang="en-US" sz="2800" dirty="0">
                <a:latin typeface="+mn-lt"/>
              </a:rPr>
              <a:t>2023-24 Training Dates – All Virtual</a:t>
            </a:r>
            <a:br>
              <a:rPr lang="en-US" sz="2800" dirty="0">
                <a:latin typeface="+mn-lt"/>
              </a:rPr>
            </a:br>
            <a:r>
              <a:rPr lang="en-US" sz="2800" dirty="0">
                <a:latin typeface="+mn-lt"/>
              </a:rPr>
              <a:t>(dates subject to change)</a:t>
            </a: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847219385"/>
              </p:ext>
            </p:extLst>
          </p:nvPr>
        </p:nvGraphicFramePr>
        <p:xfrm>
          <a:off x="508211" y="1348884"/>
          <a:ext cx="7886744" cy="5486400"/>
        </p:xfrm>
        <a:graphic>
          <a:graphicData uri="http://schemas.openxmlformats.org/drawingml/2006/table">
            <a:tbl>
              <a:tblPr firstRow="1" bandRow="1">
                <a:tableStyleId>{5C22544A-7EE6-4342-B048-85BDC9FD1C3A}</a:tableStyleId>
              </a:tblPr>
              <a:tblGrid>
                <a:gridCol w="3086117">
                  <a:extLst>
                    <a:ext uri="{9D8B030D-6E8A-4147-A177-3AD203B41FA5}">
                      <a16:colId xmlns:a16="http://schemas.microsoft.com/office/drawing/2014/main" val="20000"/>
                    </a:ext>
                  </a:extLst>
                </a:gridCol>
                <a:gridCol w="2400314">
                  <a:extLst>
                    <a:ext uri="{9D8B030D-6E8A-4147-A177-3AD203B41FA5}">
                      <a16:colId xmlns:a16="http://schemas.microsoft.com/office/drawing/2014/main" val="20001"/>
                    </a:ext>
                  </a:extLst>
                </a:gridCol>
                <a:gridCol w="2400313">
                  <a:extLst>
                    <a:ext uri="{9D8B030D-6E8A-4147-A177-3AD203B41FA5}">
                      <a16:colId xmlns:a16="http://schemas.microsoft.com/office/drawing/2014/main" val="20002"/>
                    </a:ext>
                  </a:extLst>
                </a:gridCol>
              </a:tblGrid>
              <a:tr h="548640">
                <a:tc>
                  <a:txBody>
                    <a:bodyPr/>
                    <a:lstStyle/>
                    <a:p>
                      <a:pPr marL="0" marR="0" algn="ctr">
                        <a:spcBef>
                          <a:spcPts val="0"/>
                        </a:spcBef>
                        <a:spcAft>
                          <a:spcPts val="0"/>
                        </a:spcAft>
                      </a:pPr>
                      <a:r>
                        <a:rPr lang="en-US" sz="1800" dirty="0">
                          <a:effectLst/>
                        </a:rPr>
                        <a:t>Assessment</a:t>
                      </a:r>
                      <a:endParaRPr lang="en-US" sz="1800" dirty="0">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Description</a:t>
                      </a:r>
                      <a:endParaRPr lang="en-US" sz="1800" dirty="0">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Timeline</a:t>
                      </a:r>
                      <a:endParaRPr lang="en-US" sz="1800" dirty="0">
                        <a:effectLst/>
                        <a:latin typeface="Times New Roman"/>
                        <a:ea typeface="Calibri"/>
                      </a:endParaRPr>
                    </a:p>
                  </a:txBody>
                  <a:tcPr marL="0" marR="0" marT="0" marB="0" anchor="ctr"/>
                </a:tc>
                <a:extLst>
                  <a:ext uri="{0D108BD9-81ED-4DB2-BD59-A6C34878D82A}">
                    <a16:rowId xmlns:a16="http://schemas.microsoft.com/office/drawing/2014/main" val="10000"/>
                  </a:ext>
                </a:extLst>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All</a:t>
                      </a:r>
                      <a:endParaRPr lang="en-US" sz="1800" b="0" dirty="0">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Accommodations</a:t>
                      </a:r>
                      <a:endParaRPr lang="en-US" sz="1800" dirty="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September 13, 2:00 pm</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mn-lt"/>
                          <a:ea typeface="Calibri"/>
                        </a:rPr>
                        <a:t>September 14, 10:00 am</a:t>
                      </a:r>
                    </a:p>
                  </a:txBody>
                  <a:tcPr marL="0" marR="0" marT="0" marB="0" anchor="ctr"/>
                </a:tc>
                <a:extLst>
                  <a:ext uri="{0D108BD9-81ED-4DB2-BD59-A6C34878D82A}">
                    <a16:rowId xmlns:a16="http://schemas.microsoft.com/office/drawing/2014/main" val="10001"/>
                  </a:ext>
                </a:extLst>
              </a:tr>
              <a:tr h="822960">
                <a:tc>
                  <a:txBody>
                    <a:bodyPr/>
                    <a:lstStyle/>
                    <a:p>
                      <a:pPr marL="0" marR="0" algn="ctr">
                        <a:spcBef>
                          <a:spcPts val="0"/>
                        </a:spcBef>
                        <a:spcAft>
                          <a:spcPts val="0"/>
                        </a:spcAft>
                      </a:pPr>
                      <a:r>
                        <a:rPr lang="en-US" sz="1800" dirty="0">
                          <a:effectLst/>
                        </a:rPr>
                        <a:t>CO PSAT and SAT</a:t>
                      </a:r>
                      <a:endParaRPr lang="en-US" sz="1800" b="0" dirty="0">
                        <a:effectLst/>
                        <a:latin typeface="+mn-lt"/>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College Board DAC Kickoff</a:t>
                      </a:r>
                    </a:p>
                  </a:txBody>
                  <a:tcPr marL="0" marR="0" marT="0" marB="0" anchor="ctr"/>
                </a:tc>
                <a:tc>
                  <a:txBody>
                    <a:bodyPr/>
                    <a:lstStyle/>
                    <a:p>
                      <a:pPr marL="0" marR="0" algn="ctr">
                        <a:spcBef>
                          <a:spcPts val="0"/>
                        </a:spcBef>
                        <a:spcAft>
                          <a:spcPts val="0"/>
                        </a:spcAft>
                      </a:pPr>
                      <a:r>
                        <a:rPr lang="en-US" sz="1800" dirty="0">
                          <a:solidFill>
                            <a:schemeClr val="tx1"/>
                          </a:solidFill>
                          <a:effectLst/>
                        </a:rPr>
                        <a:t>September 12, 11:00 am</a:t>
                      </a:r>
                    </a:p>
                    <a:p>
                      <a:pPr marL="0" marR="0" algn="ctr">
                        <a:spcBef>
                          <a:spcPts val="0"/>
                        </a:spcBef>
                        <a:spcAft>
                          <a:spcPts val="0"/>
                        </a:spcAft>
                      </a:pPr>
                      <a:r>
                        <a:rPr lang="en-US" sz="1800" dirty="0">
                          <a:solidFill>
                            <a:schemeClr val="tx1"/>
                          </a:solidFill>
                          <a:effectLst/>
                          <a:latin typeface="+mn-lt"/>
                          <a:ea typeface="Calibri"/>
                        </a:rPr>
                        <a:t>September 19, 4:00 pm</a:t>
                      </a:r>
                    </a:p>
                    <a:p>
                      <a:pPr marL="0" marR="0" algn="ctr">
                        <a:spcBef>
                          <a:spcPts val="0"/>
                        </a:spcBef>
                        <a:spcAft>
                          <a:spcPts val="0"/>
                        </a:spcAft>
                      </a:pPr>
                      <a:r>
                        <a:rPr lang="en-US" sz="1800" dirty="0">
                          <a:solidFill>
                            <a:schemeClr val="tx1"/>
                          </a:solidFill>
                          <a:effectLst/>
                          <a:latin typeface="+mn-lt"/>
                          <a:ea typeface="Calibri"/>
                        </a:rPr>
                        <a:t>September 20, 1:00 pm</a:t>
                      </a:r>
                    </a:p>
                  </a:txBody>
                  <a:tcPr marL="0" marR="0" marT="0" marB="0" anchor="ctr"/>
                </a:tc>
                <a:extLst>
                  <a:ext uri="{0D108BD9-81ED-4DB2-BD59-A6C34878D82A}">
                    <a16:rowId xmlns:a16="http://schemas.microsoft.com/office/drawing/2014/main" val="3626090174"/>
                  </a:ext>
                </a:extLst>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ACCESS for ELLs®</a:t>
                      </a:r>
                      <a:endParaRPr lang="en-US" b="0"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Administration</a:t>
                      </a:r>
                      <a:endParaRPr lang="en-US" dirty="0">
                        <a:solidFill>
                          <a:schemeClr val="tx1">
                            <a:lumMod val="50000"/>
                          </a:schemeClr>
                        </a:solidFill>
                      </a:endParaRPr>
                    </a:p>
                  </a:txBody>
                  <a:tcPr marL="0" marR="0" marT="0" marB="0" anchor="ctr"/>
                </a:tc>
                <a:tc>
                  <a:txBody>
                    <a:bodyPr/>
                    <a:lstStyle/>
                    <a:p>
                      <a:pPr marL="0" marR="0" algn="ctr">
                        <a:spcBef>
                          <a:spcPts val="0"/>
                        </a:spcBef>
                        <a:spcAft>
                          <a:spcPts val="0"/>
                        </a:spcAft>
                      </a:pPr>
                      <a:r>
                        <a:rPr lang="en-US" sz="1800" baseline="0" dirty="0">
                          <a:solidFill>
                            <a:schemeClr val="tx1"/>
                          </a:solidFill>
                          <a:effectLst/>
                        </a:rPr>
                        <a:t>September</a:t>
                      </a:r>
                    </a:p>
                  </a:txBody>
                  <a:tcPr marL="0" marR="0" marT="0" marB="0" anchor="ctr"/>
                </a:tc>
                <a:extLst>
                  <a:ext uri="{0D108BD9-81ED-4DB2-BD59-A6C34878D82A}">
                    <a16:rowId xmlns:a16="http://schemas.microsoft.com/office/drawing/2014/main" val="10002"/>
                  </a:ext>
                </a:extLst>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CMAS Math, ELA, CSLA,</a:t>
                      </a:r>
                    </a:p>
                    <a:p>
                      <a:pPr marL="0" marR="0" algn="ctr">
                        <a:spcBef>
                          <a:spcPts val="0"/>
                        </a:spcBef>
                        <a:spcAft>
                          <a:spcPts val="0"/>
                        </a:spcAft>
                      </a:pPr>
                      <a:r>
                        <a:rPr lang="en-US" sz="1800" dirty="0">
                          <a:effectLst/>
                        </a:rPr>
                        <a:t>Science</a:t>
                      </a:r>
                      <a:endParaRPr lang="en-US" sz="1800" b="0" dirty="0">
                        <a:effectLst/>
                        <a:latin typeface="+mn-lt"/>
                        <a:ea typeface="Calibri"/>
                      </a:endParaRPr>
                    </a:p>
                  </a:txBody>
                  <a:tcPr marL="0" marR="0" marT="0" marB="0" anchor="ctr"/>
                </a:tc>
                <a:tc>
                  <a:txBody>
                    <a:bodyPr/>
                    <a:lstStyle/>
                    <a:p>
                      <a:pPr marL="0" marR="0" algn="ctr">
                        <a:spcBef>
                          <a:spcPts val="0"/>
                        </a:spcBef>
                        <a:spcAft>
                          <a:spcPts val="0"/>
                        </a:spcAft>
                      </a:pPr>
                      <a:r>
                        <a:rPr lang="en-US" sz="1800" baseline="0" dirty="0">
                          <a:effectLst/>
                        </a:rPr>
                        <a:t>Administration</a:t>
                      </a:r>
                    </a:p>
                  </a:txBody>
                  <a:tcPr marL="0" marR="0" marT="0" marB="0" anchor="ctr"/>
                </a:tc>
                <a:tc>
                  <a:txBody>
                    <a:bodyPr/>
                    <a:lstStyle/>
                    <a:p>
                      <a:pPr marL="0" marR="0" algn="ctr">
                        <a:spcBef>
                          <a:spcPts val="0"/>
                        </a:spcBef>
                        <a:spcAft>
                          <a:spcPts val="0"/>
                        </a:spcAft>
                      </a:pPr>
                      <a:r>
                        <a:rPr lang="en-US" sz="1800" dirty="0">
                          <a:solidFill>
                            <a:schemeClr val="tx1"/>
                          </a:solidFill>
                          <a:effectLst/>
                        </a:rPr>
                        <a:t>Late October</a:t>
                      </a:r>
                    </a:p>
                  </a:txBody>
                  <a:tcPr marL="0" marR="0" marT="0" marB="0" anchor="ctr"/>
                </a:tc>
                <a:extLst>
                  <a:ext uri="{0D108BD9-81ED-4DB2-BD59-A6C34878D82A}">
                    <a16:rowId xmlns:a16="http://schemas.microsoft.com/office/drawing/2014/main" val="3819837202"/>
                  </a:ext>
                </a:extLst>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CoAlt ELA and Math (DLM),</a:t>
                      </a:r>
                    </a:p>
                    <a:p>
                      <a:pPr marL="0" marR="0" algn="ctr">
                        <a:spcBef>
                          <a:spcPts val="0"/>
                        </a:spcBef>
                        <a:spcAft>
                          <a:spcPts val="0"/>
                        </a:spcAft>
                      </a:pPr>
                      <a:r>
                        <a:rPr lang="en-US" sz="1800" dirty="0">
                          <a:effectLst/>
                        </a:rPr>
                        <a:t>Science </a:t>
                      </a:r>
                      <a:endParaRPr lang="en-US" sz="1800" b="0" dirty="0">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Administration</a:t>
                      </a:r>
                      <a:endParaRPr lang="en-US" sz="180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baseline="0" dirty="0">
                          <a:solidFill>
                            <a:schemeClr val="tx1"/>
                          </a:solidFill>
                          <a:effectLst/>
                        </a:rPr>
                        <a:t>November</a:t>
                      </a:r>
                    </a:p>
                  </a:txBody>
                  <a:tcPr marL="0" marR="0" marT="0" marB="0" anchor="ctr"/>
                </a:tc>
                <a:extLst>
                  <a:ext uri="{0D108BD9-81ED-4DB2-BD59-A6C34878D82A}">
                    <a16:rowId xmlns:a16="http://schemas.microsoft.com/office/drawing/2014/main" val="10003"/>
                  </a:ext>
                </a:extLst>
              </a:tr>
              <a:tr h="822960">
                <a:tc gridSpan="3">
                  <a:txBody>
                    <a:bodyPr/>
                    <a:lstStyle/>
                    <a:p>
                      <a:pPr marL="0" marR="0" algn="ctr">
                        <a:spcBef>
                          <a:spcPts val="0"/>
                        </a:spcBef>
                        <a:spcAft>
                          <a:spcPts val="0"/>
                        </a:spcAft>
                      </a:pPr>
                      <a:r>
                        <a:rPr lang="en-US" sz="1800" dirty="0">
                          <a:effectLst/>
                        </a:rPr>
                        <a:t>DACs must be</a:t>
                      </a:r>
                      <a:r>
                        <a:rPr lang="en-US" sz="1800" baseline="0" dirty="0">
                          <a:effectLst/>
                        </a:rPr>
                        <a:t> trained on all state assessments each year. </a:t>
                      </a:r>
                      <a:endParaRPr lang="en-US" sz="1800" b="0" dirty="0">
                        <a:solidFill>
                          <a:schemeClr val="bg1"/>
                        </a:solidFill>
                        <a:effectLst/>
                      </a:endParaRPr>
                    </a:p>
                  </a:txBody>
                  <a:tcPr marL="0" marR="0" marT="0" marB="0"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effectLst/>
                        <a:latin typeface="Times New Roman"/>
                        <a:ea typeface="Calibri"/>
                      </a:endParaRPr>
                    </a:p>
                  </a:txBody>
                  <a:tcPr marL="0" marR="0" marT="0" marB="0" anchor="ctr"/>
                </a:tc>
                <a:tc hMerge="1">
                  <a:txBody>
                    <a:bodyPr/>
                    <a:lstStyle/>
                    <a:p>
                      <a:pPr marL="0" marR="0" algn="ctr">
                        <a:spcBef>
                          <a:spcPts val="0"/>
                        </a:spcBef>
                        <a:spcAft>
                          <a:spcPts val="0"/>
                        </a:spcAft>
                      </a:pPr>
                      <a:endParaRPr lang="en-US" sz="1600" dirty="0">
                        <a:effectLst/>
                        <a:latin typeface="Times New Roman"/>
                        <a:ea typeface="Calibri"/>
                      </a:endParaRPr>
                    </a:p>
                  </a:txBody>
                  <a:tcPr marL="0" marR="0" marT="0" marB="0" anchor="ct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a:xfrm>
            <a:off x="274320" y="6356351"/>
            <a:ext cx="847470" cy="365125"/>
          </a:xfrm>
          <a:prstGeom prst="rect">
            <a:avLst/>
          </a:prstGeom>
        </p:spPr>
        <p:txBody>
          <a:bodyPr/>
          <a:lstStyle/>
          <a:p>
            <a:fld id="{67726FA2-3EC9-4717-AD62-D8C823692DD3}" type="slidenum">
              <a:rPr lang="en-US" smtClean="0"/>
              <a:pPr/>
              <a:t>105</a:t>
            </a:fld>
            <a:endParaRPr lang="en-US" dirty="0"/>
          </a:p>
        </p:txBody>
      </p:sp>
    </p:spTree>
    <p:extLst>
      <p:ext uri="{BB962C8B-B14F-4D97-AF65-F5344CB8AC3E}">
        <p14:creationId xmlns:p14="http://schemas.microsoft.com/office/powerpoint/2010/main" val="1148575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6689863" cy="756418"/>
          </a:xfrm>
        </p:spPr>
        <p:txBody>
          <a:bodyPr anchor="ctr">
            <a:noAutofit/>
          </a:bodyPr>
          <a:lstStyle/>
          <a:p>
            <a:r>
              <a:rPr lang="en-US" sz="3600" dirty="0">
                <a:latin typeface="+mn-lt"/>
              </a:rPr>
              <a:t>Spring 2024 Colorado Assessments</a:t>
            </a:r>
          </a:p>
        </p:txBody>
      </p:sp>
      <p:sp>
        <p:nvSpPr>
          <p:cNvPr id="5" name="Slide Number Placeholder 4"/>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11</a:t>
            </a:fld>
            <a:endParaRPr lang="en-US" dirty="0"/>
          </a:p>
        </p:txBody>
      </p:sp>
      <p:sp>
        <p:nvSpPr>
          <p:cNvPr id="6" name="Text Box 2"/>
          <p:cNvSpPr txBox="1">
            <a:spLocks noChangeArrowheads="1"/>
          </p:cNvSpPr>
          <p:nvPr/>
        </p:nvSpPr>
        <p:spPr bwMode="auto">
          <a:xfrm>
            <a:off x="223929" y="1279118"/>
            <a:ext cx="2377757" cy="923330"/>
          </a:xfrm>
          <a:prstGeom prst="rect">
            <a:avLst/>
          </a:prstGeom>
          <a:solidFill>
            <a:srgbClr val="488BC9"/>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a:solidFill>
                  <a:schemeClr val="bg1"/>
                </a:solidFill>
                <a:effectLst/>
                <a:ea typeface="Calibri"/>
                <a:cs typeface="Times New Roman"/>
              </a:rPr>
              <a:t>Colorado Measures of</a:t>
            </a:r>
          </a:p>
          <a:p>
            <a:pPr marL="0" marR="0" algn="ctr">
              <a:spcBef>
                <a:spcPts val="0"/>
              </a:spcBef>
              <a:spcAft>
                <a:spcPts val="0"/>
              </a:spcAft>
            </a:pPr>
            <a:r>
              <a:rPr lang="en-US" sz="1800" dirty="0">
                <a:solidFill>
                  <a:schemeClr val="bg1"/>
                </a:solidFill>
                <a:effectLst/>
                <a:ea typeface="Calibri"/>
                <a:cs typeface="Times New Roman"/>
              </a:rPr>
              <a:t>Academic Success</a:t>
            </a:r>
          </a:p>
          <a:p>
            <a:pPr marL="0" marR="0" algn="ctr">
              <a:spcBef>
                <a:spcPts val="0"/>
              </a:spcBef>
              <a:spcAft>
                <a:spcPts val="0"/>
              </a:spcAft>
            </a:pPr>
            <a:r>
              <a:rPr lang="en-US" sz="1800" dirty="0">
                <a:solidFill>
                  <a:schemeClr val="bg1"/>
                </a:solidFill>
                <a:effectLst/>
                <a:ea typeface="Calibri"/>
                <a:cs typeface="Times New Roman"/>
              </a:rPr>
              <a:t>(CMAS)*</a:t>
            </a:r>
            <a:endParaRPr lang="en-US" sz="1200" dirty="0">
              <a:solidFill>
                <a:schemeClr val="bg1"/>
              </a:solidFill>
              <a:effectLst/>
              <a:ea typeface="Calibri"/>
              <a:cs typeface="Times New Roman"/>
            </a:endParaRPr>
          </a:p>
        </p:txBody>
      </p:sp>
      <p:sp>
        <p:nvSpPr>
          <p:cNvPr id="7" name="Text Box 2"/>
          <p:cNvSpPr txBox="1">
            <a:spLocks noChangeArrowheads="1"/>
          </p:cNvSpPr>
          <p:nvPr/>
        </p:nvSpPr>
        <p:spPr bwMode="auto">
          <a:xfrm>
            <a:off x="223928" y="2423366"/>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a typeface="Calibri"/>
                <a:cs typeface="Times New Roman"/>
              </a:rPr>
              <a:t>Math</a:t>
            </a:r>
            <a:endParaRPr lang="en-US" dirty="0">
              <a:solidFill>
                <a:srgbClr val="000000"/>
              </a:solidFill>
              <a:effectLst/>
              <a:ea typeface="Calibri"/>
              <a:cs typeface="Times New Roman"/>
            </a:endParaRPr>
          </a:p>
        </p:txBody>
      </p:sp>
      <p:sp>
        <p:nvSpPr>
          <p:cNvPr id="8" name="Text Box 2"/>
          <p:cNvSpPr txBox="1">
            <a:spLocks noChangeArrowheads="1"/>
          </p:cNvSpPr>
          <p:nvPr/>
        </p:nvSpPr>
        <p:spPr bwMode="auto">
          <a:xfrm>
            <a:off x="3083044" y="2426967"/>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Math (DLM)</a:t>
            </a:r>
          </a:p>
        </p:txBody>
      </p:sp>
      <p:sp>
        <p:nvSpPr>
          <p:cNvPr id="11" name="Text Box 2"/>
          <p:cNvSpPr txBox="1">
            <a:spLocks noChangeArrowheads="1"/>
          </p:cNvSpPr>
          <p:nvPr/>
        </p:nvSpPr>
        <p:spPr bwMode="auto">
          <a:xfrm>
            <a:off x="3083044" y="3778796"/>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Science</a:t>
            </a:r>
          </a:p>
        </p:txBody>
      </p:sp>
      <p:sp>
        <p:nvSpPr>
          <p:cNvPr id="18" name="Text Box 2"/>
          <p:cNvSpPr txBox="1">
            <a:spLocks noChangeArrowheads="1"/>
          </p:cNvSpPr>
          <p:nvPr/>
        </p:nvSpPr>
        <p:spPr bwMode="auto">
          <a:xfrm>
            <a:off x="7564541" y="4886162"/>
            <a:ext cx="1162015" cy="646331"/>
          </a:xfrm>
          <a:prstGeom prst="rect">
            <a:avLst/>
          </a:prstGeom>
          <a:solidFill>
            <a:srgbClr val="7030A0"/>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chemeClr val="bg1"/>
                </a:solidFill>
                <a:effectLst/>
                <a:ea typeface="Calibri"/>
                <a:cs typeface="Times New Roman"/>
              </a:rPr>
              <a:t>ACCESS </a:t>
            </a:r>
          </a:p>
          <a:p>
            <a:pPr marL="0" marR="0" algn="ctr">
              <a:spcBef>
                <a:spcPts val="0"/>
              </a:spcBef>
              <a:spcAft>
                <a:spcPts val="0"/>
              </a:spcAft>
            </a:pPr>
            <a:r>
              <a:rPr lang="en-US" dirty="0">
                <a:solidFill>
                  <a:schemeClr val="bg1"/>
                </a:solidFill>
                <a:effectLst/>
                <a:ea typeface="Calibri"/>
                <a:cs typeface="Times New Roman"/>
              </a:rPr>
              <a:t>for ELLs </a:t>
            </a:r>
          </a:p>
        </p:txBody>
      </p:sp>
      <p:sp>
        <p:nvSpPr>
          <p:cNvPr id="20" name="Text Box 2"/>
          <p:cNvSpPr txBox="1">
            <a:spLocks noChangeArrowheads="1"/>
          </p:cNvSpPr>
          <p:nvPr/>
        </p:nvSpPr>
        <p:spPr bwMode="auto">
          <a:xfrm>
            <a:off x="5961153" y="1301738"/>
            <a:ext cx="2765403" cy="923330"/>
          </a:xfrm>
          <a:prstGeom prst="rect">
            <a:avLst/>
          </a:prstGeom>
          <a:solidFill>
            <a:srgbClr val="FFC000"/>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effectLst/>
                <a:ea typeface="Calibri"/>
                <a:cs typeface="Times New Roman"/>
              </a:rPr>
              <a:t>CO PSAT/SAT**</a:t>
            </a:r>
          </a:p>
          <a:p>
            <a:pPr marL="0" marR="0" algn="ctr">
              <a:spcBef>
                <a:spcPts val="0"/>
              </a:spcBef>
              <a:spcAft>
                <a:spcPts val="0"/>
              </a:spcAft>
            </a:pPr>
            <a:r>
              <a:rPr lang="en-US" dirty="0">
                <a:ea typeface="Calibri"/>
                <a:cs typeface="Times New Roman"/>
              </a:rPr>
              <a:t>SAT – Grade 11</a:t>
            </a:r>
          </a:p>
          <a:p>
            <a:pPr marL="0" marR="0" algn="ctr">
              <a:spcBef>
                <a:spcPts val="0"/>
              </a:spcBef>
              <a:spcAft>
                <a:spcPts val="0"/>
              </a:spcAft>
            </a:pPr>
            <a:r>
              <a:rPr lang="en-US" dirty="0">
                <a:effectLst/>
                <a:ea typeface="Calibri"/>
                <a:cs typeface="Times New Roman"/>
              </a:rPr>
              <a:t>PSAT – Grades 9 and 10</a:t>
            </a:r>
          </a:p>
        </p:txBody>
      </p:sp>
      <p:sp>
        <p:nvSpPr>
          <p:cNvPr id="21" name="Text Box 2"/>
          <p:cNvSpPr txBox="1">
            <a:spLocks noChangeArrowheads="1"/>
          </p:cNvSpPr>
          <p:nvPr/>
        </p:nvSpPr>
        <p:spPr bwMode="auto">
          <a:xfrm>
            <a:off x="5982924" y="3077407"/>
            <a:ext cx="2540590" cy="1200329"/>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Evidenced-based Reading and Writing</a:t>
            </a:r>
          </a:p>
          <a:p>
            <a:pPr algn="ctr"/>
            <a:endParaRPr lang="en-US" dirty="0">
              <a:solidFill>
                <a:srgbClr val="000000"/>
              </a:solidFill>
              <a:ea typeface="Calibri"/>
              <a:cs typeface="Times New Roman"/>
            </a:endParaRPr>
          </a:p>
          <a:p>
            <a:pPr algn="ctr"/>
            <a:r>
              <a:rPr lang="en-US" dirty="0">
                <a:solidFill>
                  <a:srgbClr val="000000"/>
                </a:solidFill>
                <a:ea typeface="Calibri"/>
                <a:cs typeface="Times New Roman"/>
              </a:rPr>
              <a:t>Optional SAT Essay</a:t>
            </a:r>
          </a:p>
        </p:txBody>
      </p:sp>
      <p:sp>
        <p:nvSpPr>
          <p:cNvPr id="2" name="TextBox 1"/>
          <p:cNvSpPr txBox="1"/>
          <p:nvPr/>
        </p:nvSpPr>
        <p:spPr>
          <a:xfrm>
            <a:off x="223928" y="4650571"/>
            <a:ext cx="5236871" cy="1754326"/>
          </a:xfrm>
          <a:prstGeom prst="rect">
            <a:avLst/>
          </a:prstGeom>
          <a:noFill/>
          <a:ln>
            <a:solidFill>
              <a:schemeClr val="accent1"/>
            </a:solidFill>
          </a:ln>
        </p:spPr>
        <p:txBody>
          <a:bodyPr wrap="square" rtlCol="0">
            <a:spAutoFit/>
          </a:bodyPr>
          <a:lstStyle/>
          <a:p>
            <a:r>
              <a:rPr lang="en-US" dirty="0">
                <a:solidFill>
                  <a:srgbClr val="000000"/>
                </a:solidFill>
              </a:rPr>
              <a:t>*Social Studies will not be administered in spring 2024. A request for proposals for the CMAS program and </a:t>
            </a:r>
            <a:r>
              <a:rPr lang="en-US" dirty="0" err="1">
                <a:solidFill>
                  <a:srgbClr val="000000"/>
                </a:solidFill>
              </a:rPr>
              <a:t>CoAlt</a:t>
            </a:r>
            <a:r>
              <a:rPr lang="en-US" dirty="0">
                <a:solidFill>
                  <a:srgbClr val="000000"/>
                </a:solidFill>
              </a:rPr>
              <a:t> science program will be released this year.</a:t>
            </a:r>
          </a:p>
          <a:p>
            <a:r>
              <a:rPr lang="en-US" dirty="0">
                <a:solidFill>
                  <a:srgbClr val="000000"/>
                </a:solidFill>
              </a:rPr>
              <a:t>** New digitally-based assessments</a:t>
            </a:r>
          </a:p>
          <a:p>
            <a:r>
              <a:rPr lang="en-US" dirty="0">
                <a:solidFill>
                  <a:srgbClr val="000000"/>
                </a:solidFill>
              </a:rPr>
              <a:t>***Reading and math administered in grades 4 and 8 in selected schools</a:t>
            </a:r>
          </a:p>
        </p:txBody>
      </p:sp>
      <p:sp>
        <p:nvSpPr>
          <p:cNvPr id="15" name="Text Box 2"/>
          <p:cNvSpPr txBox="1">
            <a:spLocks noChangeArrowheads="1"/>
          </p:cNvSpPr>
          <p:nvPr/>
        </p:nvSpPr>
        <p:spPr bwMode="auto">
          <a:xfrm>
            <a:off x="5961154" y="2426597"/>
            <a:ext cx="2562360" cy="369332"/>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Math</a:t>
            </a:r>
          </a:p>
        </p:txBody>
      </p:sp>
      <p:sp>
        <p:nvSpPr>
          <p:cNvPr id="22" name="Text Box 2"/>
          <p:cNvSpPr txBox="1">
            <a:spLocks noChangeArrowheads="1"/>
          </p:cNvSpPr>
          <p:nvPr/>
        </p:nvSpPr>
        <p:spPr bwMode="auto">
          <a:xfrm>
            <a:off x="223928" y="3103187"/>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ELA</a:t>
            </a:r>
          </a:p>
        </p:txBody>
      </p:sp>
      <p:sp>
        <p:nvSpPr>
          <p:cNvPr id="23" name="Text Box 2"/>
          <p:cNvSpPr txBox="1">
            <a:spLocks noChangeArrowheads="1"/>
          </p:cNvSpPr>
          <p:nvPr/>
        </p:nvSpPr>
        <p:spPr bwMode="auto">
          <a:xfrm>
            <a:off x="223928" y="3779931"/>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a typeface="Calibri"/>
                <a:cs typeface="Times New Roman"/>
              </a:rPr>
              <a:t>Science</a:t>
            </a:r>
            <a:endParaRPr lang="en-US" dirty="0">
              <a:solidFill>
                <a:srgbClr val="000000"/>
              </a:solidFill>
              <a:effectLst/>
              <a:ea typeface="Calibri"/>
              <a:cs typeface="Times New Roman"/>
            </a:endParaRPr>
          </a:p>
        </p:txBody>
      </p:sp>
      <p:sp>
        <p:nvSpPr>
          <p:cNvPr id="24" name="Text Box 2"/>
          <p:cNvSpPr txBox="1">
            <a:spLocks noChangeArrowheads="1"/>
          </p:cNvSpPr>
          <p:nvPr/>
        </p:nvSpPr>
        <p:spPr bwMode="auto">
          <a:xfrm>
            <a:off x="3083044" y="3094501"/>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ELA (DLM)</a:t>
            </a:r>
          </a:p>
        </p:txBody>
      </p:sp>
      <p:sp>
        <p:nvSpPr>
          <p:cNvPr id="27" name="Text Box 2"/>
          <p:cNvSpPr txBox="1">
            <a:spLocks noChangeArrowheads="1"/>
          </p:cNvSpPr>
          <p:nvPr/>
        </p:nvSpPr>
        <p:spPr bwMode="auto">
          <a:xfrm>
            <a:off x="3083043" y="1290238"/>
            <a:ext cx="2377757" cy="923330"/>
          </a:xfrm>
          <a:prstGeom prst="rect">
            <a:avLst/>
          </a:prstGeom>
          <a:solidFill>
            <a:schemeClr val="accent6">
              <a:lumMod val="75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a:solidFill>
                  <a:schemeClr val="bg1"/>
                </a:solidFill>
                <a:effectLst/>
                <a:ea typeface="Calibri"/>
                <a:cs typeface="Times New Roman"/>
              </a:rPr>
              <a:t>Colorado Alternate Assessments</a:t>
            </a:r>
          </a:p>
          <a:p>
            <a:pPr marL="0" marR="0" algn="ctr">
              <a:spcBef>
                <a:spcPts val="0"/>
              </a:spcBef>
              <a:spcAft>
                <a:spcPts val="0"/>
              </a:spcAft>
            </a:pPr>
            <a:r>
              <a:rPr lang="en-US" sz="1800" dirty="0">
                <a:solidFill>
                  <a:schemeClr val="bg1"/>
                </a:solidFill>
                <a:effectLst/>
                <a:ea typeface="Calibri"/>
                <a:cs typeface="Times New Roman"/>
              </a:rPr>
              <a:t>(</a:t>
            </a:r>
            <a:r>
              <a:rPr lang="en-US" sz="1800" dirty="0" err="1">
                <a:solidFill>
                  <a:schemeClr val="bg1"/>
                </a:solidFill>
                <a:effectLst/>
                <a:ea typeface="Calibri"/>
                <a:cs typeface="Times New Roman"/>
              </a:rPr>
              <a:t>CoAlt</a:t>
            </a:r>
            <a:r>
              <a:rPr lang="en-US" sz="1800" dirty="0">
                <a:solidFill>
                  <a:schemeClr val="bg1"/>
                </a:solidFill>
                <a:effectLst/>
                <a:ea typeface="Calibri"/>
                <a:cs typeface="Times New Roman"/>
              </a:rPr>
              <a:t>)*</a:t>
            </a:r>
          </a:p>
        </p:txBody>
      </p:sp>
      <p:sp>
        <p:nvSpPr>
          <p:cNvPr id="4" name="Right Arrow 3"/>
          <p:cNvSpPr/>
          <p:nvPr/>
        </p:nvSpPr>
        <p:spPr>
          <a:xfrm>
            <a:off x="2620682" y="1577411"/>
            <a:ext cx="472300" cy="281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flipH="1">
            <a:off x="5460800" y="1579027"/>
            <a:ext cx="481357" cy="2794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2"/>
          <p:cNvSpPr txBox="1">
            <a:spLocks noChangeArrowheads="1"/>
          </p:cNvSpPr>
          <p:nvPr/>
        </p:nvSpPr>
        <p:spPr bwMode="auto">
          <a:xfrm>
            <a:off x="5982924" y="4888477"/>
            <a:ext cx="1390149" cy="1200329"/>
          </a:xfrm>
          <a:prstGeom prst="rect">
            <a:avLst/>
          </a:prstGeom>
          <a:solidFill>
            <a:schemeClr val="bg2"/>
          </a:solidFill>
          <a:ln w="9525">
            <a:no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NAEP ***</a:t>
            </a:r>
          </a:p>
          <a:p>
            <a:pPr algn="ctr"/>
            <a:r>
              <a:rPr lang="en-US" dirty="0">
                <a:solidFill>
                  <a:srgbClr val="000000"/>
                </a:solidFill>
                <a:ea typeface="Calibri"/>
                <a:cs typeface="Times New Roman"/>
              </a:rPr>
              <a:t>&amp; International Assessments</a:t>
            </a:r>
          </a:p>
        </p:txBody>
      </p:sp>
    </p:spTree>
    <p:extLst>
      <p:ext uri="{BB962C8B-B14F-4D97-AF65-F5344CB8AC3E}">
        <p14:creationId xmlns:p14="http://schemas.microsoft.com/office/powerpoint/2010/main" val="1601738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341" y="233990"/>
            <a:ext cx="8742288" cy="756418"/>
          </a:xfrm>
        </p:spPr>
        <p:txBody>
          <a:bodyPr anchor="ctr">
            <a:noAutofit/>
          </a:bodyPr>
          <a:lstStyle/>
          <a:p>
            <a:r>
              <a:rPr lang="en-US" sz="3600" dirty="0">
                <a:latin typeface="+mn-lt"/>
              </a:rPr>
              <a:t>2023-24 State Assessments: Grades 3-8</a:t>
            </a:r>
          </a:p>
        </p:txBody>
      </p:sp>
      <p:sp>
        <p:nvSpPr>
          <p:cNvPr id="5" name="Slide Number Placeholder 4"/>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002227475"/>
              </p:ext>
            </p:extLst>
          </p:nvPr>
        </p:nvGraphicFramePr>
        <p:xfrm>
          <a:off x="1896471" y="1971431"/>
          <a:ext cx="5214028" cy="2627277"/>
        </p:xfrm>
        <a:graphic>
          <a:graphicData uri="http://schemas.openxmlformats.org/drawingml/2006/table">
            <a:tbl>
              <a:tblPr firstRow="1" bandRow="1">
                <a:tableStyleId>{5C22544A-7EE6-4342-B048-85BDC9FD1C3A}</a:tableStyleId>
              </a:tblPr>
              <a:tblGrid>
                <a:gridCol w="1303507">
                  <a:extLst>
                    <a:ext uri="{9D8B030D-6E8A-4147-A177-3AD203B41FA5}">
                      <a16:colId xmlns:a16="http://schemas.microsoft.com/office/drawing/2014/main" val="20000"/>
                    </a:ext>
                  </a:extLst>
                </a:gridCol>
                <a:gridCol w="1303507">
                  <a:extLst>
                    <a:ext uri="{9D8B030D-6E8A-4147-A177-3AD203B41FA5}">
                      <a16:colId xmlns:a16="http://schemas.microsoft.com/office/drawing/2014/main" val="20001"/>
                    </a:ext>
                  </a:extLst>
                </a:gridCol>
                <a:gridCol w="1303507">
                  <a:extLst>
                    <a:ext uri="{9D8B030D-6E8A-4147-A177-3AD203B41FA5}">
                      <a16:colId xmlns:a16="http://schemas.microsoft.com/office/drawing/2014/main" val="20002"/>
                    </a:ext>
                  </a:extLst>
                </a:gridCol>
                <a:gridCol w="1303507">
                  <a:extLst>
                    <a:ext uri="{9D8B030D-6E8A-4147-A177-3AD203B41FA5}">
                      <a16:colId xmlns:a16="http://schemas.microsoft.com/office/drawing/2014/main" val="20003"/>
                    </a:ext>
                  </a:extLst>
                </a:gridCol>
              </a:tblGrid>
              <a:tr h="370840">
                <a:tc>
                  <a:txBody>
                    <a:bodyPr/>
                    <a:lstStyle/>
                    <a:p>
                      <a:pPr algn="ctr"/>
                      <a:r>
                        <a:rPr lang="en-US" dirty="0"/>
                        <a:t>Grade</a:t>
                      </a:r>
                    </a:p>
                  </a:txBody>
                  <a:tcPr anchor="ctr"/>
                </a:tc>
                <a:tc>
                  <a:txBody>
                    <a:bodyPr/>
                    <a:lstStyle/>
                    <a:p>
                      <a:pPr algn="ctr"/>
                      <a:r>
                        <a:rPr lang="en-US" dirty="0"/>
                        <a:t>ELA</a:t>
                      </a:r>
                      <a:endParaRPr lang="en-US" baseline="30000" dirty="0"/>
                    </a:p>
                  </a:txBody>
                  <a:tcPr anchor="ctr"/>
                </a:tc>
                <a:tc>
                  <a:txBody>
                    <a:bodyPr/>
                    <a:lstStyle/>
                    <a:p>
                      <a:pPr algn="ctr"/>
                      <a:r>
                        <a:rPr lang="en-US" dirty="0"/>
                        <a:t>Math</a:t>
                      </a:r>
                      <a:endParaRPr lang="en-US" baseline="30000" dirty="0"/>
                    </a:p>
                  </a:txBody>
                  <a:tcPr anchor="ctr"/>
                </a:tc>
                <a:tc>
                  <a:txBody>
                    <a:bodyPr/>
                    <a:lstStyle/>
                    <a:p>
                      <a:pPr algn="ctr"/>
                      <a:r>
                        <a:rPr lang="en-US" dirty="0"/>
                        <a:t>Science</a:t>
                      </a:r>
                    </a:p>
                  </a:txBody>
                  <a:tcPr anchor="ctr"/>
                </a:tc>
                <a:extLst>
                  <a:ext uri="{0D108BD9-81ED-4DB2-BD59-A6C34878D82A}">
                    <a16:rowId xmlns:a16="http://schemas.microsoft.com/office/drawing/2014/main" val="10000"/>
                  </a:ext>
                </a:extLst>
              </a:tr>
              <a:tr h="370840">
                <a:tc>
                  <a:txBody>
                    <a:bodyPr/>
                    <a:lstStyle/>
                    <a:p>
                      <a:pPr algn="ctr"/>
                      <a:r>
                        <a:rPr lang="en-US" dirty="0"/>
                        <a:t>3</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1"/>
                  </a:ext>
                </a:extLst>
              </a:tr>
              <a:tr h="370840">
                <a:tc>
                  <a:txBody>
                    <a:bodyPr/>
                    <a:lstStyle/>
                    <a:p>
                      <a:pPr algn="ctr"/>
                      <a:r>
                        <a:rPr lang="en-US" dirty="0"/>
                        <a:t>4</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2"/>
                  </a:ext>
                </a:extLst>
              </a:tr>
              <a:tr h="370840">
                <a:tc>
                  <a:txBody>
                    <a:bodyPr/>
                    <a:lstStyle/>
                    <a:p>
                      <a:pPr algn="ctr"/>
                      <a:r>
                        <a:rPr lang="en-US" dirty="0"/>
                        <a:t>5</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3"/>
                  </a:ext>
                </a:extLst>
              </a:tr>
              <a:tr h="370840">
                <a:tc>
                  <a:txBody>
                    <a:bodyPr/>
                    <a:lstStyle/>
                    <a:p>
                      <a:pPr algn="ctr"/>
                      <a:r>
                        <a:rPr lang="en-US" dirty="0"/>
                        <a:t>6</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4"/>
                  </a:ext>
                </a:extLst>
              </a:tr>
              <a:tr h="399852">
                <a:tc>
                  <a:txBody>
                    <a:bodyPr/>
                    <a:lstStyle/>
                    <a:p>
                      <a:pPr algn="ctr"/>
                      <a:r>
                        <a:rPr lang="en-US" dirty="0"/>
                        <a:t>7</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5"/>
                  </a:ext>
                </a:extLst>
              </a:tr>
              <a:tr h="373225">
                <a:tc>
                  <a:txBody>
                    <a:bodyPr/>
                    <a:lstStyle/>
                    <a:p>
                      <a:pPr algn="ctr"/>
                      <a:r>
                        <a:rPr lang="en-US" dirty="0"/>
                        <a:t>8</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6"/>
                  </a:ext>
                </a:extLst>
              </a:tr>
            </a:tbl>
          </a:graphicData>
        </a:graphic>
      </p:graphicFrame>
      <p:grpSp>
        <p:nvGrpSpPr>
          <p:cNvPr id="8" name="Group 7"/>
          <p:cNvGrpSpPr/>
          <p:nvPr/>
        </p:nvGrpSpPr>
        <p:grpSpPr>
          <a:xfrm>
            <a:off x="3602909" y="2393004"/>
            <a:ext cx="3118903" cy="2135638"/>
            <a:chOff x="2657252" y="1613755"/>
            <a:chExt cx="2819864" cy="2199284"/>
          </a:xfrm>
        </p:grpSpPr>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1613755"/>
              <a:ext cx="323269" cy="323269"/>
            </a:xfrm>
            <a:prstGeom prst="rect">
              <a:avLst/>
            </a:prstGeom>
          </p:spPr>
        </p:pic>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1977577"/>
              <a:ext cx="323269" cy="323269"/>
            </a:xfrm>
            <a:prstGeom prst="rect">
              <a:avLst/>
            </a:prstGeom>
          </p:spPr>
        </p:pic>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2356897"/>
              <a:ext cx="323269" cy="323269"/>
            </a:xfrm>
            <a:prstGeom prst="rect">
              <a:avLst/>
            </a:prstGeom>
          </p:spPr>
        </p:pic>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2728532"/>
              <a:ext cx="323269" cy="323269"/>
            </a:xfrm>
            <a:prstGeom prst="rect">
              <a:avLst/>
            </a:prstGeom>
          </p:spPr>
        </p:pic>
        <p:pic>
          <p:nvPicPr>
            <p:cNvPr id="13" name="Picture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3125462"/>
              <a:ext cx="323269" cy="323269"/>
            </a:xfrm>
            <a:prstGeom prst="rect">
              <a:avLst/>
            </a:prstGeom>
          </p:spPr>
        </p:pic>
        <p:pic>
          <p:nvPicPr>
            <p:cNvPr id="14"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2" y="3489770"/>
              <a:ext cx="323269" cy="323269"/>
            </a:xfrm>
            <a:prstGeom prst="rect">
              <a:avLst/>
            </a:prstGeom>
          </p:spPr>
        </p:pic>
        <p:pic>
          <p:nvPicPr>
            <p:cNvPr id="15" name="Picture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80794" y="3125462"/>
              <a:ext cx="323269" cy="323269"/>
            </a:xfrm>
            <a:prstGeom prst="rect">
              <a:avLst/>
            </a:prstGeom>
          </p:spPr>
        </p:pic>
        <p:pic>
          <p:nvPicPr>
            <p:cNvPr id="16" name="Picture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1615739"/>
              <a:ext cx="323269" cy="323269"/>
            </a:xfrm>
            <a:prstGeom prst="rect">
              <a:avLst/>
            </a:prstGeom>
          </p:spPr>
        </p:pic>
        <p:pic>
          <p:nvPicPr>
            <p:cNvPr id="17" name="Picture 1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1972193"/>
              <a:ext cx="323269" cy="323269"/>
            </a:xfrm>
            <a:prstGeom prst="rect">
              <a:avLst/>
            </a:prstGeom>
          </p:spPr>
        </p:pic>
        <p:pic>
          <p:nvPicPr>
            <p:cNvPr id="18" name="Picture 1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2351512"/>
              <a:ext cx="323269" cy="323269"/>
            </a:xfrm>
            <a:prstGeom prst="rect">
              <a:avLst/>
            </a:prstGeom>
          </p:spPr>
        </p:pic>
        <p:pic>
          <p:nvPicPr>
            <p:cNvPr id="19" name="Picture 1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2723147"/>
              <a:ext cx="323269" cy="323269"/>
            </a:xfrm>
            <a:prstGeom prst="rect">
              <a:avLst/>
            </a:prstGeom>
          </p:spPr>
        </p:pic>
        <p:pic>
          <p:nvPicPr>
            <p:cNvPr id="20" name="Picture 1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80793" y="3489770"/>
              <a:ext cx="323269" cy="323269"/>
            </a:xfrm>
            <a:prstGeom prst="rect">
              <a:avLst/>
            </a:prstGeom>
          </p:spPr>
        </p:pic>
        <p:pic>
          <p:nvPicPr>
            <p:cNvPr id="21" name="Picture 2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53847" y="2351512"/>
              <a:ext cx="323269" cy="323269"/>
            </a:xfrm>
            <a:prstGeom prst="rect">
              <a:avLst/>
            </a:prstGeom>
          </p:spPr>
        </p:pic>
        <p:pic>
          <p:nvPicPr>
            <p:cNvPr id="22" name="Picture 2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53847" y="3489770"/>
              <a:ext cx="323269" cy="323269"/>
            </a:xfrm>
            <a:prstGeom prst="rect">
              <a:avLst/>
            </a:prstGeom>
          </p:spPr>
        </p:pic>
      </p:grpSp>
      <p:sp>
        <p:nvSpPr>
          <p:cNvPr id="25" name="TextBox 24"/>
          <p:cNvSpPr txBox="1"/>
          <p:nvPr/>
        </p:nvSpPr>
        <p:spPr>
          <a:xfrm>
            <a:off x="154112" y="4748427"/>
            <a:ext cx="8835775" cy="646331"/>
          </a:xfrm>
          <a:prstGeom prst="rect">
            <a:avLst/>
          </a:prstGeom>
          <a:noFill/>
        </p:spPr>
        <p:txBody>
          <a:bodyPr wrap="square" rtlCol="0">
            <a:spAutoFit/>
          </a:bodyPr>
          <a:lstStyle/>
          <a:p>
            <a:r>
              <a:rPr lang="en-US" b="1" dirty="0">
                <a:solidFill>
                  <a:srgbClr val="000000"/>
                </a:solidFill>
              </a:rPr>
              <a:t>Note</a:t>
            </a:r>
            <a:r>
              <a:rPr lang="en-US" dirty="0">
                <a:solidFill>
                  <a:srgbClr val="000000"/>
                </a:solidFill>
              </a:rPr>
              <a:t>: </a:t>
            </a:r>
            <a:r>
              <a:rPr lang="en-US" dirty="0" err="1">
                <a:solidFill>
                  <a:srgbClr val="000000"/>
                </a:solidFill>
              </a:rPr>
              <a:t>CoAlt</a:t>
            </a:r>
            <a:r>
              <a:rPr lang="en-US" dirty="0">
                <a:solidFill>
                  <a:srgbClr val="000000"/>
                </a:solidFill>
              </a:rPr>
              <a:t> science and CoAlt DLM assessments are the corresponding assessments to CMAS science, math and ELA for students with the most significant cognitive disabilities.</a:t>
            </a:r>
          </a:p>
        </p:txBody>
      </p:sp>
    </p:spTree>
    <p:extLst>
      <p:ext uri="{BB962C8B-B14F-4D97-AF65-F5344CB8AC3E}">
        <p14:creationId xmlns:p14="http://schemas.microsoft.com/office/powerpoint/2010/main" val="285574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21563"/>
            <a:ext cx="8898807" cy="756418"/>
          </a:xfrm>
        </p:spPr>
        <p:txBody>
          <a:bodyPr anchor="ctr">
            <a:noAutofit/>
          </a:bodyPr>
          <a:lstStyle/>
          <a:p>
            <a:r>
              <a:rPr lang="en-US" sz="3600" dirty="0">
                <a:latin typeface="+mn-lt"/>
              </a:rPr>
              <a:t>2023-24 State Assessments: Grades 9-11</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98143114"/>
              </p:ext>
            </p:extLst>
          </p:nvPr>
        </p:nvGraphicFramePr>
        <p:xfrm>
          <a:off x="1382339" y="1967269"/>
          <a:ext cx="5981700" cy="2354580"/>
        </p:xfrm>
        <a:graphic>
          <a:graphicData uri="http://schemas.openxmlformats.org/drawingml/2006/table">
            <a:tbl>
              <a:tblPr firstRow="1" bandRow="1">
                <a:tableStyleId>{5C22544A-7EE6-4342-B048-85BDC9FD1C3A}</a:tableStyleId>
              </a:tblPr>
              <a:tblGrid>
                <a:gridCol w="1495425">
                  <a:extLst>
                    <a:ext uri="{9D8B030D-6E8A-4147-A177-3AD203B41FA5}">
                      <a16:colId xmlns:a16="http://schemas.microsoft.com/office/drawing/2014/main" val="20000"/>
                    </a:ext>
                  </a:extLst>
                </a:gridCol>
                <a:gridCol w="1495425">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5425">
                  <a:extLst>
                    <a:ext uri="{9D8B030D-6E8A-4147-A177-3AD203B41FA5}">
                      <a16:colId xmlns:a16="http://schemas.microsoft.com/office/drawing/2014/main" val="20003"/>
                    </a:ext>
                  </a:extLst>
                </a:gridCol>
              </a:tblGrid>
              <a:tr h="571500">
                <a:tc>
                  <a:txBody>
                    <a:bodyPr/>
                    <a:lstStyle/>
                    <a:p>
                      <a:pPr algn="ctr"/>
                      <a:r>
                        <a:rPr lang="en-US" dirty="0"/>
                        <a:t>Grade</a:t>
                      </a:r>
                    </a:p>
                  </a:txBody>
                  <a:tcPr anchor="ctr"/>
                </a:tc>
                <a:tc>
                  <a:txBody>
                    <a:bodyPr/>
                    <a:lstStyle/>
                    <a:p>
                      <a:pPr algn="ctr"/>
                      <a:r>
                        <a:rPr lang="en-US" dirty="0"/>
                        <a:t>CO PSAT *</a:t>
                      </a:r>
                      <a:endParaRPr lang="en-US" baseline="30000" dirty="0"/>
                    </a:p>
                  </a:txBody>
                  <a:tcPr anchor="ctr"/>
                </a:tc>
                <a:tc>
                  <a:txBody>
                    <a:bodyPr/>
                    <a:lstStyle/>
                    <a:p>
                      <a:pPr algn="ctr"/>
                      <a:r>
                        <a:rPr lang="en-US" dirty="0"/>
                        <a:t>CO SAT*</a:t>
                      </a:r>
                      <a:endParaRPr lang="en-US" baseline="30000" dirty="0"/>
                    </a:p>
                  </a:txBody>
                  <a:tcPr anchor="ctr"/>
                </a:tc>
                <a:tc>
                  <a:txBody>
                    <a:bodyPr/>
                    <a:lstStyle/>
                    <a:p>
                      <a:pPr algn="ctr"/>
                      <a:r>
                        <a:rPr lang="en-US" dirty="0"/>
                        <a:t>CMAS Science*</a:t>
                      </a:r>
                    </a:p>
                  </a:txBody>
                  <a:tcPr anchor="ctr"/>
                </a:tc>
                <a:extLst>
                  <a:ext uri="{0D108BD9-81ED-4DB2-BD59-A6C34878D82A}">
                    <a16:rowId xmlns:a16="http://schemas.microsoft.com/office/drawing/2014/main" val="10000"/>
                  </a:ext>
                </a:extLst>
              </a:tr>
              <a:tr h="571500">
                <a:tc>
                  <a:txBody>
                    <a:bodyPr/>
                    <a:lstStyle/>
                    <a:p>
                      <a:pPr algn="ctr"/>
                      <a:r>
                        <a:rPr lang="en-US" dirty="0"/>
                        <a:t>9</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1"/>
                  </a:ext>
                </a:extLst>
              </a:tr>
              <a:tr h="571500">
                <a:tc>
                  <a:txBody>
                    <a:bodyPr/>
                    <a:lstStyle/>
                    <a:p>
                      <a:pPr algn="ctr"/>
                      <a:r>
                        <a:rPr lang="en-US" dirty="0"/>
                        <a:t>10</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extLst>
                  <a:ext uri="{0D108BD9-81ED-4DB2-BD59-A6C34878D82A}">
                    <a16:rowId xmlns:a16="http://schemas.microsoft.com/office/drawing/2014/main" val="10002"/>
                  </a:ext>
                </a:extLst>
              </a:tr>
              <a:tr h="571500">
                <a:tc>
                  <a:txBody>
                    <a:bodyPr/>
                    <a:lstStyle/>
                    <a:p>
                      <a:pPr algn="ctr"/>
                      <a:r>
                        <a:rPr lang="en-US" dirty="0"/>
                        <a:t>11</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p>
                  </a:txBody>
                  <a:tcPr anchor="ctr"/>
                </a:tc>
                <a:extLst>
                  <a:ext uri="{0D108BD9-81ED-4DB2-BD59-A6C34878D82A}">
                    <a16:rowId xmlns:a16="http://schemas.microsoft.com/office/drawing/2014/main" val="10003"/>
                  </a:ext>
                </a:extLst>
              </a:tr>
            </a:tbl>
          </a:graphicData>
        </a:graphic>
      </p:graphicFrame>
      <p:grpSp>
        <p:nvGrpSpPr>
          <p:cNvPr id="3" name="Group 2">
            <a:extLst>
              <a:ext uri="{FF2B5EF4-FFF2-40B4-BE49-F238E27FC236}">
                <a16:creationId xmlns:a16="http://schemas.microsoft.com/office/drawing/2014/main" id="{95D5D095-F5D5-97E3-5D68-27BB56AC9B08}"/>
              </a:ext>
            </a:extLst>
          </p:cNvPr>
          <p:cNvGrpSpPr/>
          <p:nvPr/>
        </p:nvGrpSpPr>
        <p:grpSpPr>
          <a:xfrm>
            <a:off x="3476508" y="2739116"/>
            <a:ext cx="3380760" cy="1482582"/>
            <a:chOff x="3476508" y="2739116"/>
            <a:chExt cx="3380760" cy="1482582"/>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76508" y="2739116"/>
              <a:ext cx="323269" cy="323269"/>
            </a:xfrm>
            <a:prstGeom prst="rect">
              <a:avLst/>
            </a:prstGeom>
          </p:spPr>
        </p:pic>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76508" y="3355305"/>
              <a:ext cx="323269" cy="323269"/>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32296" y="3898429"/>
              <a:ext cx="323269" cy="323269"/>
            </a:xfrm>
            <a:prstGeom prst="rect">
              <a:avLst/>
            </a:prstGeom>
          </p:spPr>
        </p:pic>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33999" y="3898429"/>
              <a:ext cx="323269" cy="323269"/>
            </a:xfrm>
            <a:prstGeom prst="rect">
              <a:avLst/>
            </a:prstGeom>
          </p:spPr>
        </p:pic>
      </p:grpSp>
      <p:sp>
        <p:nvSpPr>
          <p:cNvPr id="11" name="TextBox 10"/>
          <p:cNvSpPr txBox="1"/>
          <p:nvPr/>
        </p:nvSpPr>
        <p:spPr>
          <a:xfrm>
            <a:off x="266700" y="4365394"/>
            <a:ext cx="8610600" cy="1754326"/>
          </a:xfrm>
          <a:prstGeom prst="rect">
            <a:avLst/>
          </a:prstGeom>
          <a:noFill/>
        </p:spPr>
        <p:txBody>
          <a:bodyPr wrap="square" rtlCol="0">
            <a:spAutoFit/>
          </a:bodyPr>
          <a:lstStyle/>
          <a:p>
            <a:endParaRPr lang="en-US" b="1" dirty="0">
              <a:solidFill>
                <a:schemeClr val="tx1">
                  <a:lumMod val="50000"/>
                </a:schemeClr>
              </a:solidFill>
            </a:endParaRPr>
          </a:p>
          <a:p>
            <a:r>
              <a:rPr lang="en-US" b="1" dirty="0">
                <a:solidFill>
                  <a:schemeClr val="tx1">
                    <a:lumMod val="50000"/>
                  </a:schemeClr>
                </a:solidFill>
              </a:rPr>
              <a:t>Note</a:t>
            </a:r>
            <a:r>
              <a:rPr lang="en-US" dirty="0">
                <a:solidFill>
                  <a:schemeClr val="tx1">
                    <a:lumMod val="50000"/>
                  </a:schemeClr>
                </a:solidFill>
              </a:rPr>
              <a:t>: </a:t>
            </a:r>
            <a:r>
              <a:rPr lang="en-US" dirty="0">
                <a:solidFill>
                  <a:srgbClr val="000000"/>
                </a:solidFill>
              </a:rPr>
              <a:t>The student-selected writing portion of the SAT will be administered during the school day. Details about the ordering process will be shared later this fall. </a:t>
            </a:r>
          </a:p>
          <a:p>
            <a:endParaRPr lang="en-US" dirty="0">
              <a:solidFill>
                <a:srgbClr val="000000"/>
              </a:solidFill>
            </a:endParaRPr>
          </a:p>
          <a:p>
            <a:r>
              <a:rPr lang="en-US" dirty="0">
                <a:solidFill>
                  <a:srgbClr val="000000"/>
                </a:solidFill>
              </a:rPr>
              <a:t>*CoAlt eligible students take the corresponding CoAlt assessment at each grade level.</a:t>
            </a:r>
          </a:p>
          <a:p>
            <a:endParaRPr lang="en-US" dirty="0">
              <a:solidFill>
                <a:srgbClr val="000000"/>
              </a:solidFill>
            </a:endParaRPr>
          </a:p>
        </p:txBody>
      </p:sp>
    </p:spTree>
    <p:extLst>
      <p:ext uri="{BB962C8B-B14F-4D97-AF65-F5344CB8AC3E}">
        <p14:creationId xmlns:p14="http://schemas.microsoft.com/office/powerpoint/2010/main" val="1778806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341" y="233990"/>
            <a:ext cx="8742288" cy="756418"/>
          </a:xfrm>
        </p:spPr>
        <p:txBody>
          <a:bodyPr anchor="ctr">
            <a:noAutofit/>
          </a:bodyPr>
          <a:lstStyle/>
          <a:p>
            <a:r>
              <a:rPr lang="en-US" sz="3600" dirty="0">
                <a:latin typeface="+mn-lt"/>
              </a:rPr>
              <a:t>2023-24 State Assessments: K-12</a:t>
            </a:r>
          </a:p>
        </p:txBody>
      </p:sp>
      <p:sp>
        <p:nvSpPr>
          <p:cNvPr id="5" name="Slide Number Placeholder 4"/>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67317946"/>
              </p:ext>
            </p:extLst>
          </p:nvPr>
        </p:nvGraphicFramePr>
        <p:xfrm>
          <a:off x="274319" y="1384160"/>
          <a:ext cx="8595361" cy="5239850"/>
        </p:xfrm>
        <a:graphic>
          <a:graphicData uri="http://schemas.openxmlformats.org/drawingml/2006/table">
            <a:tbl>
              <a:tblPr firstRow="1" bandRow="1">
                <a:tableStyleId>{5C22544A-7EE6-4342-B048-85BDC9FD1C3A}</a:tableStyleId>
              </a:tblPr>
              <a:tblGrid>
                <a:gridCol w="1198555">
                  <a:extLst>
                    <a:ext uri="{9D8B030D-6E8A-4147-A177-3AD203B41FA5}">
                      <a16:colId xmlns:a16="http://schemas.microsoft.com/office/drawing/2014/main" val="20000"/>
                    </a:ext>
                  </a:extLst>
                </a:gridCol>
                <a:gridCol w="2465602">
                  <a:extLst>
                    <a:ext uri="{9D8B030D-6E8A-4147-A177-3AD203B41FA5}">
                      <a16:colId xmlns:a16="http://schemas.microsoft.com/office/drawing/2014/main" val="20001"/>
                    </a:ext>
                  </a:extLst>
                </a:gridCol>
                <a:gridCol w="2465602">
                  <a:extLst>
                    <a:ext uri="{9D8B030D-6E8A-4147-A177-3AD203B41FA5}">
                      <a16:colId xmlns:a16="http://schemas.microsoft.com/office/drawing/2014/main" val="20002"/>
                    </a:ext>
                  </a:extLst>
                </a:gridCol>
                <a:gridCol w="2465602">
                  <a:extLst>
                    <a:ext uri="{9D8B030D-6E8A-4147-A177-3AD203B41FA5}">
                      <a16:colId xmlns:a16="http://schemas.microsoft.com/office/drawing/2014/main" val="20003"/>
                    </a:ext>
                  </a:extLst>
                </a:gridCol>
              </a:tblGrid>
              <a:tr h="374275">
                <a:tc>
                  <a:txBody>
                    <a:bodyPr/>
                    <a:lstStyle/>
                    <a:p>
                      <a:pPr algn="ctr"/>
                      <a:r>
                        <a:rPr lang="en-US" sz="1800" dirty="0"/>
                        <a:t>Grade</a:t>
                      </a:r>
                    </a:p>
                  </a:txBody>
                  <a:tcPr anchor="ctr"/>
                </a:tc>
                <a:tc>
                  <a:txBody>
                    <a:bodyPr/>
                    <a:lstStyle/>
                    <a:p>
                      <a:pPr algn="ctr"/>
                      <a:r>
                        <a:rPr lang="en-US" sz="1800" b="1" kern="1200" dirty="0">
                          <a:solidFill>
                            <a:schemeClr val="lt1"/>
                          </a:solidFill>
                          <a:latin typeface="+mn-lt"/>
                          <a:ea typeface="+mn-ea"/>
                          <a:cs typeface="+mn-cs"/>
                        </a:rPr>
                        <a:t>Kindergarten ACCESS</a:t>
                      </a:r>
                    </a:p>
                  </a:txBody>
                  <a:tcPr anchor="ctr"/>
                </a:tc>
                <a:tc>
                  <a:txBody>
                    <a:bodyPr/>
                    <a:lstStyle/>
                    <a:p>
                      <a:pPr algn="ctr"/>
                      <a:r>
                        <a:rPr lang="en-US" sz="1800" dirty="0"/>
                        <a:t>ACCESS for ELLs </a:t>
                      </a:r>
                      <a:endParaRPr lang="en-US" sz="1800" baseline="30000" dirty="0"/>
                    </a:p>
                  </a:txBody>
                  <a:tcPr anchor="ctr"/>
                </a:tc>
                <a:tc>
                  <a:txBody>
                    <a:bodyPr/>
                    <a:lstStyle/>
                    <a:p>
                      <a:pPr algn="ctr"/>
                      <a:r>
                        <a:rPr lang="en-US" sz="1800" dirty="0"/>
                        <a:t>Alternate ACCESS</a:t>
                      </a:r>
                    </a:p>
                  </a:txBody>
                  <a:tcPr anchor="ctr"/>
                </a:tc>
                <a:extLst>
                  <a:ext uri="{0D108BD9-81ED-4DB2-BD59-A6C34878D82A}">
                    <a16:rowId xmlns:a16="http://schemas.microsoft.com/office/drawing/2014/main" val="10000"/>
                  </a:ext>
                </a:extLst>
              </a:tr>
              <a:tr h="374275">
                <a:tc>
                  <a:txBody>
                    <a:bodyPr/>
                    <a:lstStyle/>
                    <a:p>
                      <a:pPr algn="ctr"/>
                      <a:r>
                        <a:rPr lang="en-US" sz="1800" dirty="0">
                          <a:solidFill>
                            <a:schemeClr val="tx1">
                              <a:lumMod val="50000"/>
                            </a:schemeClr>
                          </a:solidFill>
                        </a:rPr>
                        <a:t>K</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10001"/>
                  </a:ext>
                </a:extLst>
              </a:tr>
              <a:tr h="374275">
                <a:tc>
                  <a:txBody>
                    <a:bodyPr/>
                    <a:lstStyle/>
                    <a:p>
                      <a:pPr algn="ctr"/>
                      <a:r>
                        <a:rPr lang="en-US" sz="1800" dirty="0">
                          <a:solidFill>
                            <a:schemeClr val="tx1">
                              <a:lumMod val="50000"/>
                            </a:schemeClr>
                          </a:solidFill>
                        </a:rPr>
                        <a:t>1</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10002"/>
                  </a:ext>
                </a:extLst>
              </a:tr>
              <a:tr h="374275">
                <a:tc>
                  <a:txBody>
                    <a:bodyPr/>
                    <a:lstStyle/>
                    <a:p>
                      <a:pPr algn="ctr"/>
                      <a:r>
                        <a:rPr lang="en-US" sz="1800" dirty="0">
                          <a:solidFill>
                            <a:schemeClr val="tx1">
                              <a:lumMod val="50000"/>
                            </a:schemeClr>
                          </a:solidFill>
                        </a:rPr>
                        <a:t>2</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10003"/>
                  </a:ext>
                </a:extLst>
              </a:tr>
              <a:tr h="374275">
                <a:tc>
                  <a:txBody>
                    <a:bodyPr/>
                    <a:lstStyle/>
                    <a:p>
                      <a:pPr algn="ctr"/>
                      <a:r>
                        <a:rPr lang="en-US" sz="1800" dirty="0">
                          <a:solidFill>
                            <a:schemeClr val="tx1">
                              <a:lumMod val="50000"/>
                            </a:schemeClr>
                          </a:solidFill>
                        </a:rPr>
                        <a:t>3</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10004"/>
                  </a:ext>
                </a:extLst>
              </a:tr>
              <a:tr h="374275">
                <a:tc>
                  <a:txBody>
                    <a:bodyPr/>
                    <a:lstStyle/>
                    <a:p>
                      <a:pPr algn="ctr"/>
                      <a:r>
                        <a:rPr lang="en-US" sz="1800" dirty="0">
                          <a:solidFill>
                            <a:schemeClr val="tx1">
                              <a:lumMod val="50000"/>
                            </a:schemeClr>
                          </a:solidFill>
                        </a:rPr>
                        <a:t>4</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10005"/>
                  </a:ext>
                </a:extLst>
              </a:tr>
              <a:tr h="374275">
                <a:tc>
                  <a:txBody>
                    <a:bodyPr/>
                    <a:lstStyle/>
                    <a:p>
                      <a:pPr algn="ctr"/>
                      <a:r>
                        <a:rPr lang="en-US" sz="1800" dirty="0">
                          <a:solidFill>
                            <a:schemeClr val="tx1">
                              <a:lumMod val="50000"/>
                            </a:schemeClr>
                          </a:solidFill>
                        </a:rPr>
                        <a:t>5</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10006"/>
                  </a:ext>
                </a:extLst>
              </a:tr>
              <a:tr h="374275">
                <a:tc>
                  <a:txBody>
                    <a:bodyPr/>
                    <a:lstStyle/>
                    <a:p>
                      <a:pPr algn="ctr"/>
                      <a:r>
                        <a:rPr lang="en-US" sz="1800" dirty="0">
                          <a:solidFill>
                            <a:schemeClr val="tx1">
                              <a:lumMod val="50000"/>
                            </a:schemeClr>
                          </a:solidFill>
                        </a:rPr>
                        <a:t>6</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2389805418"/>
                  </a:ext>
                </a:extLst>
              </a:tr>
              <a:tr h="374275">
                <a:tc>
                  <a:txBody>
                    <a:bodyPr/>
                    <a:lstStyle/>
                    <a:p>
                      <a:pPr algn="ctr"/>
                      <a:r>
                        <a:rPr lang="en-US" sz="1800" dirty="0">
                          <a:solidFill>
                            <a:schemeClr val="tx1">
                              <a:lumMod val="50000"/>
                            </a:schemeClr>
                          </a:solidFill>
                        </a:rPr>
                        <a:t>7</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145094169"/>
                  </a:ext>
                </a:extLst>
              </a:tr>
              <a:tr h="374275">
                <a:tc>
                  <a:txBody>
                    <a:bodyPr/>
                    <a:lstStyle/>
                    <a:p>
                      <a:pPr algn="ctr"/>
                      <a:r>
                        <a:rPr lang="en-US" sz="1800" dirty="0">
                          <a:solidFill>
                            <a:schemeClr val="tx1">
                              <a:lumMod val="50000"/>
                            </a:schemeClr>
                          </a:solidFill>
                        </a:rPr>
                        <a:t>8</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286749825"/>
                  </a:ext>
                </a:extLst>
              </a:tr>
              <a:tr h="374275">
                <a:tc>
                  <a:txBody>
                    <a:bodyPr/>
                    <a:lstStyle/>
                    <a:p>
                      <a:pPr algn="ctr"/>
                      <a:r>
                        <a:rPr lang="en-US" sz="1800" dirty="0">
                          <a:solidFill>
                            <a:schemeClr val="tx1">
                              <a:lumMod val="50000"/>
                            </a:schemeClr>
                          </a:solidFill>
                        </a:rPr>
                        <a:t>9</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3662663090"/>
                  </a:ext>
                </a:extLst>
              </a:tr>
              <a:tr h="374275">
                <a:tc>
                  <a:txBody>
                    <a:bodyPr/>
                    <a:lstStyle/>
                    <a:p>
                      <a:pPr algn="ctr"/>
                      <a:r>
                        <a:rPr lang="en-US" sz="1800" dirty="0">
                          <a:solidFill>
                            <a:schemeClr val="tx1">
                              <a:lumMod val="50000"/>
                            </a:schemeClr>
                          </a:solidFill>
                        </a:rPr>
                        <a:t>10</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3165354574"/>
                  </a:ext>
                </a:extLst>
              </a:tr>
              <a:tr h="374275">
                <a:tc>
                  <a:txBody>
                    <a:bodyPr/>
                    <a:lstStyle/>
                    <a:p>
                      <a:pPr algn="ctr"/>
                      <a:r>
                        <a:rPr lang="en-US" sz="1800" dirty="0">
                          <a:solidFill>
                            <a:schemeClr val="tx1">
                              <a:lumMod val="50000"/>
                            </a:schemeClr>
                          </a:solidFill>
                        </a:rPr>
                        <a:t>11</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2831876926"/>
                  </a:ext>
                </a:extLst>
              </a:tr>
              <a:tr h="374275">
                <a:tc>
                  <a:txBody>
                    <a:bodyPr/>
                    <a:lstStyle/>
                    <a:p>
                      <a:pPr algn="ctr"/>
                      <a:r>
                        <a:rPr lang="en-US" sz="1800" dirty="0">
                          <a:solidFill>
                            <a:schemeClr val="tx1">
                              <a:lumMod val="50000"/>
                            </a:schemeClr>
                          </a:solidFill>
                        </a:rPr>
                        <a:t>12</a:t>
                      </a: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tc>
                  <a:txBody>
                    <a:bodyPr/>
                    <a:lstStyle/>
                    <a:p>
                      <a:pPr algn="ctr"/>
                      <a:endParaRPr lang="en-US" sz="1200" dirty="0">
                        <a:solidFill>
                          <a:schemeClr val="tx1">
                            <a:lumMod val="50000"/>
                          </a:schemeClr>
                        </a:solidFill>
                      </a:endParaRPr>
                    </a:p>
                  </a:txBody>
                  <a:tcPr anchor="ctr"/>
                </a:tc>
                <a:extLst>
                  <a:ext uri="{0D108BD9-81ED-4DB2-BD59-A6C34878D82A}">
                    <a16:rowId xmlns:a16="http://schemas.microsoft.com/office/drawing/2014/main" val="418385936"/>
                  </a:ext>
                </a:extLst>
              </a:tr>
            </a:tbl>
          </a:graphicData>
        </a:graphic>
      </p:graphicFrame>
      <p:grpSp>
        <p:nvGrpSpPr>
          <p:cNvPr id="34" name="Group 33">
            <a:extLst>
              <a:ext uri="{FF2B5EF4-FFF2-40B4-BE49-F238E27FC236}">
                <a16:creationId xmlns:a16="http://schemas.microsoft.com/office/drawing/2014/main" id="{85A0567F-AC15-F677-35A6-BD75975B30A8}"/>
              </a:ext>
            </a:extLst>
          </p:cNvPr>
          <p:cNvGrpSpPr/>
          <p:nvPr/>
        </p:nvGrpSpPr>
        <p:grpSpPr>
          <a:xfrm>
            <a:off x="2541363" y="1798951"/>
            <a:ext cx="5355721" cy="4789299"/>
            <a:chOff x="2541365" y="1641779"/>
            <a:chExt cx="5355721" cy="4789299"/>
          </a:xfrm>
        </p:grpSpPr>
        <p:pic>
          <p:nvPicPr>
            <p:cNvPr id="2" name="Picture 1">
              <a:extLst>
                <a:ext uri="{FF2B5EF4-FFF2-40B4-BE49-F238E27FC236}">
                  <a16:creationId xmlns:a16="http://schemas.microsoft.com/office/drawing/2014/main" id="{3CDF87F0-7675-1D1F-DCAD-548014C659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41365" y="1641779"/>
              <a:ext cx="323269" cy="323269"/>
            </a:xfrm>
            <a:prstGeom prst="rect">
              <a:avLst/>
            </a:prstGeom>
          </p:spPr>
        </p:pic>
        <p:grpSp>
          <p:nvGrpSpPr>
            <p:cNvPr id="25" name="Group 24">
              <a:extLst>
                <a:ext uri="{FF2B5EF4-FFF2-40B4-BE49-F238E27FC236}">
                  <a16:creationId xmlns:a16="http://schemas.microsoft.com/office/drawing/2014/main" id="{988D7C94-5C8C-E04E-E387-F2750CAD3E3E}"/>
                </a:ext>
              </a:extLst>
            </p:cNvPr>
            <p:cNvGrpSpPr/>
            <p:nvPr/>
          </p:nvGrpSpPr>
          <p:grpSpPr>
            <a:xfrm>
              <a:off x="5002963" y="2003960"/>
              <a:ext cx="323269" cy="4427118"/>
              <a:chOff x="5002963" y="2003960"/>
              <a:chExt cx="323269" cy="4427118"/>
            </a:xfrm>
          </p:grpSpPr>
          <p:pic>
            <p:nvPicPr>
              <p:cNvPr id="4" name="Picture 3">
                <a:extLst>
                  <a:ext uri="{FF2B5EF4-FFF2-40B4-BE49-F238E27FC236}">
                    <a16:creationId xmlns:a16="http://schemas.microsoft.com/office/drawing/2014/main" id="{BC9AAF1D-9291-7D0F-A822-A3C42C3B654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02963" y="2003960"/>
                <a:ext cx="323269" cy="323269"/>
              </a:xfrm>
              <a:prstGeom prst="rect">
                <a:avLst/>
              </a:prstGeom>
            </p:spPr>
          </p:pic>
          <p:pic>
            <p:nvPicPr>
              <p:cNvPr id="6" name="Picture 5">
                <a:extLst>
                  <a:ext uri="{FF2B5EF4-FFF2-40B4-BE49-F238E27FC236}">
                    <a16:creationId xmlns:a16="http://schemas.microsoft.com/office/drawing/2014/main" id="{19FE0679-638C-F26B-C323-05F12901220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02963" y="2379689"/>
                <a:ext cx="323269" cy="323269"/>
              </a:xfrm>
              <a:prstGeom prst="rect">
                <a:avLst/>
              </a:prstGeom>
            </p:spPr>
          </p:pic>
          <p:pic>
            <p:nvPicPr>
              <p:cNvPr id="23" name="Picture 22">
                <a:extLst>
                  <a:ext uri="{FF2B5EF4-FFF2-40B4-BE49-F238E27FC236}">
                    <a16:creationId xmlns:a16="http://schemas.microsoft.com/office/drawing/2014/main" id="{0DBB8EF8-7845-7DAF-12E3-CF63AD36E88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02963" y="2741870"/>
                <a:ext cx="323269" cy="323269"/>
              </a:xfrm>
              <a:prstGeom prst="rect">
                <a:avLst/>
              </a:prstGeom>
            </p:spPr>
          </p:pic>
          <p:pic>
            <p:nvPicPr>
              <p:cNvPr id="24" name="Picture 23">
                <a:extLst>
                  <a:ext uri="{FF2B5EF4-FFF2-40B4-BE49-F238E27FC236}">
                    <a16:creationId xmlns:a16="http://schemas.microsoft.com/office/drawing/2014/main" id="{B9425A30-AD51-9DA2-BB2A-12C92BE057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02963" y="3123946"/>
                <a:ext cx="323269" cy="323269"/>
              </a:xfrm>
              <a:prstGeom prst="rect">
                <a:avLst/>
              </a:prstGeom>
            </p:spPr>
          </p:pic>
          <p:pic>
            <p:nvPicPr>
              <p:cNvPr id="26" name="Picture 25">
                <a:extLst>
                  <a:ext uri="{FF2B5EF4-FFF2-40B4-BE49-F238E27FC236}">
                    <a16:creationId xmlns:a16="http://schemas.microsoft.com/office/drawing/2014/main" id="{6CB706AA-108D-788E-315D-5A50C4A5425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02963" y="3501166"/>
                <a:ext cx="323269" cy="323269"/>
              </a:xfrm>
              <a:prstGeom prst="rect">
                <a:avLst/>
              </a:prstGeom>
            </p:spPr>
          </p:pic>
          <p:pic>
            <p:nvPicPr>
              <p:cNvPr id="27" name="Picture 26">
                <a:extLst>
                  <a:ext uri="{FF2B5EF4-FFF2-40B4-BE49-F238E27FC236}">
                    <a16:creationId xmlns:a16="http://schemas.microsoft.com/office/drawing/2014/main" id="{09E5AA46-D917-7F5B-760E-640C88F71E6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02963" y="3873616"/>
                <a:ext cx="323269" cy="323269"/>
              </a:xfrm>
              <a:prstGeom prst="rect">
                <a:avLst/>
              </a:prstGeom>
            </p:spPr>
          </p:pic>
          <p:pic>
            <p:nvPicPr>
              <p:cNvPr id="28" name="Picture 27">
                <a:extLst>
                  <a:ext uri="{FF2B5EF4-FFF2-40B4-BE49-F238E27FC236}">
                    <a16:creationId xmlns:a16="http://schemas.microsoft.com/office/drawing/2014/main" id="{BB918FB7-0AEB-B2B8-8654-6874889935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02963" y="4266102"/>
                <a:ext cx="323269" cy="323269"/>
              </a:xfrm>
              <a:prstGeom prst="rect">
                <a:avLst/>
              </a:prstGeom>
            </p:spPr>
          </p:pic>
          <p:pic>
            <p:nvPicPr>
              <p:cNvPr id="29" name="Picture 28">
                <a:extLst>
                  <a:ext uri="{FF2B5EF4-FFF2-40B4-BE49-F238E27FC236}">
                    <a16:creationId xmlns:a16="http://schemas.microsoft.com/office/drawing/2014/main" id="{0A0AC180-24FC-006C-7A4B-41831C58442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02963" y="6107809"/>
                <a:ext cx="323269" cy="323269"/>
              </a:xfrm>
              <a:prstGeom prst="rect">
                <a:avLst/>
              </a:prstGeom>
            </p:spPr>
          </p:pic>
          <p:pic>
            <p:nvPicPr>
              <p:cNvPr id="30" name="Picture 29">
                <a:extLst>
                  <a:ext uri="{FF2B5EF4-FFF2-40B4-BE49-F238E27FC236}">
                    <a16:creationId xmlns:a16="http://schemas.microsoft.com/office/drawing/2014/main" id="{9B167315-C23A-3D35-2507-615EF179525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02963" y="4988957"/>
                <a:ext cx="323269" cy="323269"/>
              </a:xfrm>
              <a:prstGeom prst="rect">
                <a:avLst/>
              </a:prstGeom>
            </p:spPr>
          </p:pic>
          <p:pic>
            <p:nvPicPr>
              <p:cNvPr id="31" name="Picture 30">
                <a:extLst>
                  <a:ext uri="{FF2B5EF4-FFF2-40B4-BE49-F238E27FC236}">
                    <a16:creationId xmlns:a16="http://schemas.microsoft.com/office/drawing/2014/main" id="{7B841CD0-0FF2-4BAF-C68C-7AC3D7844AC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02963" y="5369164"/>
                <a:ext cx="323269" cy="323269"/>
              </a:xfrm>
              <a:prstGeom prst="rect">
                <a:avLst/>
              </a:prstGeom>
            </p:spPr>
          </p:pic>
          <p:pic>
            <p:nvPicPr>
              <p:cNvPr id="32" name="Picture 31">
                <a:extLst>
                  <a:ext uri="{FF2B5EF4-FFF2-40B4-BE49-F238E27FC236}">
                    <a16:creationId xmlns:a16="http://schemas.microsoft.com/office/drawing/2014/main" id="{6627DD00-7129-C065-F56F-CC6FE01BA1B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02963" y="5770257"/>
                <a:ext cx="323269" cy="284704"/>
              </a:xfrm>
              <a:prstGeom prst="rect">
                <a:avLst/>
              </a:prstGeom>
            </p:spPr>
          </p:pic>
          <p:pic>
            <p:nvPicPr>
              <p:cNvPr id="33" name="Picture 32">
                <a:extLst>
                  <a:ext uri="{FF2B5EF4-FFF2-40B4-BE49-F238E27FC236}">
                    <a16:creationId xmlns:a16="http://schemas.microsoft.com/office/drawing/2014/main" id="{5EB92002-BEDF-8193-686B-BFE5746BD34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02963" y="4612928"/>
                <a:ext cx="323269" cy="323269"/>
              </a:xfrm>
              <a:prstGeom prst="rect">
                <a:avLst/>
              </a:prstGeom>
            </p:spPr>
          </p:pic>
        </p:grpSp>
        <p:grpSp>
          <p:nvGrpSpPr>
            <p:cNvPr id="22" name="Group 21">
              <a:extLst>
                <a:ext uri="{FF2B5EF4-FFF2-40B4-BE49-F238E27FC236}">
                  <a16:creationId xmlns:a16="http://schemas.microsoft.com/office/drawing/2014/main" id="{0E81868A-BEEF-87B9-F0C1-18AD74B52D87}"/>
                </a:ext>
              </a:extLst>
            </p:cNvPr>
            <p:cNvGrpSpPr/>
            <p:nvPr/>
          </p:nvGrpSpPr>
          <p:grpSpPr>
            <a:xfrm>
              <a:off x="7572046" y="1641779"/>
              <a:ext cx="325040" cy="4789299"/>
              <a:chOff x="7572046" y="1641779"/>
              <a:chExt cx="325040" cy="4789299"/>
            </a:xfrm>
          </p:grpSpPr>
          <p:pic>
            <p:nvPicPr>
              <p:cNvPr id="9" name="Picture 8">
                <a:extLst>
                  <a:ext uri="{FF2B5EF4-FFF2-40B4-BE49-F238E27FC236}">
                    <a16:creationId xmlns:a16="http://schemas.microsoft.com/office/drawing/2014/main" id="{5AAE2C9E-C1BA-8375-D779-324F87BD38A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73817" y="2003960"/>
                <a:ext cx="323269" cy="323269"/>
              </a:xfrm>
              <a:prstGeom prst="rect">
                <a:avLst/>
              </a:prstGeom>
            </p:spPr>
          </p:pic>
          <p:pic>
            <p:nvPicPr>
              <p:cNvPr id="10" name="Picture 9">
                <a:extLst>
                  <a:ext uri="{FF2B5EF4-FFF2-40B4-BE49-F238E27FC236}">
                    <a16:creationId xmlns:a16="http://schemas.microsoft.com/office/drawing/2014/main" id="{984903EA-9433-9903-4AD7-740C8BD9817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73817" y="2379689"/>
                <a:ext cx="323269" cy="323269"/>
              </a:xfrm>
              <a:prstGeom prst="rect">
                <a:avLst/>
              </a:prstGeom>
            </p:spPr>
          </p:pic>
          <p:pic>
            <p:nvPicPr>
              <p:cNvPr id="11" name="Picture 10">
                <a:extLst>
                  <a:ext uri="{FF2B5EF4-FFF2-40B4-BE49-F238E27FC236}">
                    <a16:creationId xmlns:a16="http://schemas.microsoft.com/office/drawing/2014/main" id="{0E30AD91-9836-6F54-49C2-2394FBCE848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73817" y="2741870"/>
                <a:ext cx="323269" cy="323269"/>
              </a:xfrm>
              <a:prstGeom prst="rect">
                <a:avLst/>
              </a:prstGeom>
            </p:spPr>
          </p:pic>
          <p:pic>
            <p:nvPicPr>
              <p:cNvPr id="12" name="Picture 11">
                <a:extLst>
                  <a:ext uri="{FF2B5EF4-FFF2-40B4-BE49-F238E27FC236}">
                    <a16:creationId xmlns:a16="http://schemas.microsoft.com/office/drawing/2014/main" id="{DB90469A-C2AC-A849-CE00-04BB3D3E71E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73817" y="3123946"/>
                <a:ext cx="323269" cy="323269"/>
              </a:xfrm>
              <a:prstGeom prst="rect">
                <a:avLst/>
              </a:prstGeom>
            </p:spPr>
          </p:pic>
          <p:pic>
            <p:nvPicPr>
              <p:cNvPr id="13" name="Picture 12">
                <a:extLst>
                  <a:ext uri="{FF2B5EF4-FFF2-40B4-BE49-F238E27FC236}">
                    <a16:creationId xmlns:a16="http://schemas.microsoft.com/office/drawing/2014/main" id="{93A34DFE-70DC-110A-A62E-0373D94B8E0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73817" y="3501166"/>
                <a:ext cx="323269" cy="323269"/>
              </a:xfrm>
              <a:prstGeom prst="rect">
                <a:avLst/>
              </a:prstGeom>
            </p:spPr>
          </p:pic>
          <p:pic>
            <p:nvPicPr>
              <p:cNvPr id="14" name="Picture 13">
                <a:extLst>
                  <a:ext uri="{FF2B5EF4-FFF2-40B4-BE49-F238E27FC236}">
                    <a16:creationId xmlns:a16="http://schemas.microsoft.com/office/drawing/2014/main" id="{722C9B31-ED2A-BE10-04EB-D55B5CF6384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73817" y="3873616"/>
                <a:ext cx="323269" cy="323269"/>
              </a:xfrm>
              <a:prstGeom prst="rect">
                <a:avLst/>
              </a:prstGeom>
            </p:spPr>
          </p:pic>
          <p:pic>
            <p:nvPicPr>
              <p:cNvPr id="15" name="Picture 14">
                <a:extLst>
                  <a:ext uri="{FF2B5EF4-FFF2-40B4-BE49-F238E27FC236}">
                    <a16:creationId xmlns:a16="http://schemas.microsoft.com/office/drawing/2014/main" id="{1F03CEC8-8347-1CC9-2833-C4238292F6F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73817" y="4266102"/>
                <a:ext cx="323269" cy="323269"/>
              </a:xfrm>
              <a:prstGeom prst="rect">
                <a:avLst/>
              </a:prstGeom>
            </p:spPr>
          </p:pic>
          <p:pic>
            <p:nvPicPr>
              <p:cNvPr id="16" name="Picture 15">
                <a:extLst>
                  <a:ext uri="{FF2B5EF4-FFF2-40B4-BE49-F238E27FC236}">
                    <a16:creationId xmlns:a16="http://schemas.microsoft.com/office/drawing/2014/main" id="{B1F724FF-827E-74F9-1EB4-659BB71FC25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73817" y="6107809"/>
                <a:ext cx="323269" cy="323269"/>
              </a:xfrm>
              <a:prstGeom prst="rect">
                <a:avLst/>
              </a:prstGeom>
            </p:spPr>
          </p:pic>
          <p:pic>
            <p:nvPicPr>
              <p:cNvPr id="17" name="Picture 16">
                <a:extLst>
                  <a:ext uri="{FF2B5EF4-FFF2-40B4-BE49-F238E27FC236}">
                    <a16:creationId xmlns:a16="http://schemas.microsoft.com/office/drawing/2014/main" id="{F5AA20D9-0BF0-BAC3-1884-A437B5AF9D8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73817" y="4988957"/>
                <a:ext cx="323269" cy="323269"/>
              </a:xfrm>
              <a:prstGeom prst="rect">
                <a:avLst/>
              </a:prstGeom>
            </p:spPr>
          </p:pic>
          <p:pic>
            <p:nvPicPr>
              <p:cNvPr id="18" name="Picture 17">
                <a:extLst>
                  <a:ext uri="{FF2B5EF4-FFF2-40B4-BE49-F238E27FC236}">
                    <a16:creationId xmlns:a16="http://schemas.microsoft.com/office/drawing/2014/main" id="{34971B48-9CC5-500A-AED5-AFBB0E9224D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73817" y="5369164"/>
                <a:ext cx="323269" cy="323269"/>
              </a:xfrm>
              <a:prstGeom prst="rect">
                <a:avLst/>
              </a:prstGeom>
            </p:spPr>
          </p:pic>
          <p:pic>
            <p:nvPicPr>
              <p:cNvPr id="19" name="Picture 18">
                <a:extLst>
                  <a:ext uri="{FF2B5EF4-FFF2-40B4-BE49-F238E27FC236}">
                    <a16:creationId xmlns:a16="http://schemas.microsoft.com/office/drawing/2014/main" id="{6E635605-4D43-3C25-347C-F29E0FE011A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73817" y="5770257"/>
                <a:ext cx="323269" cy="284704"/>
              </a:xfrm>
              <a:prstGeom prst="rect">
                <a:avLst/>
              </a:prstGeom>
            </p:spPr>
          </p:pic>
          <p:pic>
            <p:nvPicPr>
              <p:cNvPr id="20" name="Picture 19">
                <a:extLst>
                  <a:ext uri="{FF2B5EF4-FFF2-40B4-BE49-F238E27FC236}">
                    <a16:creationId xmlns:a16="http://schemas.microsoft.com/office/drawing/2014/main" id="{8EF41F25-75C9-0947-D1D0-962C55D8A82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73817" y="4612928"/>
                <a:ext cx="323269" cy="323269"/>
              </a:xfrm>
              <a:prstGeom prst="rect">
                <a:avLst/>
              </a:prstGeom>
            </p:spPr>
          </p:pic>
          <p:pic>
            <p:nvPicPr>
              <p:cNvPr id="21" name="Picture 20">
                <a:extLst>
                  <a:ext uri="{FF2B5EF4-FFF2-40B4-BE49-F238E27FC236}">
                    <a16:creationId xmlns:a16="http://schemas.microsoft.com/office/drawing/2014/main" id="{742AA6AD-F625-9441-2390-A0782A1BC20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72046" y="1641779"/>
                <a:ext cx="323269" cy="323269"/>
              </a:xfrm>
              <a:prstGeom prst="rect">
                <a:avLst/>
              </a:prstGeom>
            </p:spPr>
          </p:pic>
        </p:grpSp>
      </p:grpSp>
    </p:spTree>
    <p:extLst>
      <p:ext uri="{BB962C8B-B14F-4D97-AF65-F5344CB8AC3E}">
        <p14:creationId xmlns:p14="http://schemas.microsoft.com/office/powerpoint/2010/main" val="3735147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815680" cy="756418"/>
          </a:xfrm>
        </p:spPr>
        <p:txBody>
          <a:bodyPr anchor="ctr">
            <a:normAutofit/>
          </a:bodyPr>
          <a:lstStyle/>
          <a:p>
            <a:r>
              <a:rPr lang="en-US" sz="3600" dirty="0">
                <a:latin typeface="+mn-lt"/>
              </a:rPr>
              <a:t>Annual Training Requirement</a:t>
            </a:r>
          </a:p>
        </p:txBody>
      </p:sp>
      <p:sp>
        <p:nvSpPr>
          <p:cNvPr id="3" name="Content Placeholder 2"/>
          <p:cNvSpPr>
            <a:spLocks noGrp="1"/>
          </p:cNvSpPr>
          <p:nvPr>
            <p:ph idx="1"/>
          </p:nvPr>
        </p:nvSpPr>
        <p:spPr>
          <a:xfrm>
            <a:off x="274319" y="1432477"/>
            <a:ext cx="8422419" cy="5196351"/>
          </a:xfrm>
        </p:spPr>
        <p:txBody>
          <a:bodyPr>
            <a:normAutofit fontScale="85000" lnSpcReduction="10000"/>
          </a:bodyPr>
          <a:lstStyle/>
          <a:p>
            <a:pPr marL="342900" indent="-342900">
              <a:lnSpc>
                <a:spcPct val="120000"/>
              </a:lnSpc>
              <a:spcBef>
                <a:spcPts val="0"/>
              </a:spcBef>
            </a:pPr>
            <a:r>
              <a:rPr lang="en-US" dirty="0">
                <a:hlinkClick r:id="rId2"/>
              </a:rPr>
              <a:t>https://www.cde.state.co.us/assessment/trainings</a:t>
            </a:r>
            <a:endParaRPr lang="en-US" dirty="0"/>
          </a:p>
          <a:p>
            <a:pPr marL="342900" indent="-342900">
              <a:lnSpc>
                <a:spcPct val="120000"/>
              </a:lnSpc>
              <a:spcBef>
                <a:spcPts val="0"/>
              </a:spcBef>
            </a:pPr>
            <a:endParaRPr lang="en-US" dirty="0"/>
          </a:p>
          <a:p>
            <a:pPr marL="342900" indent="-342900">
              <a:lnSpc>
                <a:spcPct val="120000"/>
              </a:lnSpc>
              <a:spcBef>
                <a:spcPts val="0"/>
              </a:spcBef>
              <a:buFont typeface="Arial" panose="020B0604020202020204" pitchFamily="34" charset="0"/>
              <a:buChar char="•"/>
            </a:pPr>
            <a:r>
              <a:rPr lang="en-US" dirty="0">
                <a:solidFill>
                  <a:schemeClr val="tx1"/>
                </a:solidFill>
              </a:rPr>
              <a:t>Assessment specific training (CMAS, CoAlt, ACCESS, CO PSAT and SAT) for all district and school personnel involved in any aspect of Colorado’s state assessments is required on an annual basis</a:t>
            </a:r>
            <a:endParaRPr lang="en-US" dirty="0">
              <a:solidFill>
                <a:srgbClr val="488BC9"/>
              </a:solidFill>
            </a:endParaRPr>
          </a:p>
          <a:p>
            <a:pPr marL="342900" indent="-342900">
              <a:lnSpc>
                <a:spcPct val="120000"/>
              </a:lnSpc>
              <a:spcBef>
                <a:spcPts val="0"/>
              </a:spcBef>
              <a:buFont typeface="Arial" panose="020B0604020202020204" pitchFamily="34" charset="0"/>
              <a:buChar char="•"/>
            </a:pPr>
            <a:endParaRPr lang="en-US" dirty="0">
              <a:solidFill>
                <a:schemeClr val="tx1"/>
              </a:solidFill>
            </a:endParaRPr>
          </a:p>
          <a:p>
            <a:pPr marL="342900" indent="-342900">
              <a:lnSpc>
                <a:spcPct val="120000"/>
              </a:lnSpc>
              <a:spcBef>
                <a:spcPts val="0"/>
              </a:spcBef>
              <a:buFont typeface="Arial" panose="020B0604020202020204" pitchFamily="34" charset="0"/>
              <a:buChar char="•"/>
            </a:pPr>
            <a:r>
              <a:rPr lang="en-US" dirty="0">
                <a:solidFill>
                  <a:schemeClr val="tx1"/>
                </a:solidFill>
              </a:rPr>
              <a:t>DACs must be trained on each assessment each year </a:t>
            </a:r>
          </a:p>
          <a:p>
            <a:pPr marL="342900" indent="-342900">
              <a:lnSpc>
                <a:spcPct val="120000"/>
              </a:lnSpc>
              <a:spcBef>
                <a:spcPts val="0"/>
              </a:spcBef>
              <a:buFont typeface="Arial" panose="020B0604020202020204" pitchFamily="34" charset="0"/>
              <a:buChar char="•"/>
            </a:pPr>
            <a:endParaRPr lang="en-US" dirty="0">
              <a:solidFill>
                <a:schemeClr val="tx1"/>
              </a:solidFill>
            </a:endParaRPr>
          </a:p>
          <a:p>
            <a:pPr marL="342900" indent="-342900">
              <a:lnSpc>
                <a:spcPct val="120000"/>
              </a:lnSpc>
              <a:spcBef>
                <a:spcPts val="0"/>
              </a:spcBef>
              <a:buFont typeface="Arial" panose="020B0604020202020204" pitchFamily="34" charset="0"/>
              <a:buChar char="•"/>
            </a:pPr>
            <a:r>
              <a:rPr lang="en-US" dirty="0">
                <a:solidFill>
                  <a:schemeClr val="tx1"/>
                </a:solidFill>
              </a:rPr>
              <a:t>DACs must meet with School Assessment Coordinators (SACs) to ensure a training plan is in place for training Test Administrators, Technology Coordinators and any other school staff handling secure materials</a:t>
            </a:r>
          </a:p>
          <a:p>
            <a:pPr marL="342900" indent="-342900">
              <a:lnSpc>
                <a:spcPct val="120000"/>
              </a:lnSpc>
              <a:spcBef>
                <a:spcPts val="0"/>
              </a:spcBef>
              <a:buFont typeface="Arial" panose="020B0604020202020204" pitchFamily="34" charset="0"/>
              <a:buChar char="•"/>
            </a:pPr>
            <a:endParaRPr lang="en-US" dirty="0">
              <a:solidFill>
                <a:schemeClr val="tx1"/>
              </a:solidFill>
            </a:endParaRPr>
          </a:p>
          <a:p>
            <a:pPr marL="342900" indent="-342900">
              <a:lnSpc>
                <a:spcPct val="120000"/>
              </a:lnSpc>
              <a:spcBef>
                <a:spcPts val="0"/>
              </a:spcBef>
              <a:buFont typeface="Arial" panose="020B0604020202020204" pitchFamily="34" charset="0"/>
              <a:buChar char="•"/>
            </a:pPr>
            <a:r>
              <a:rPr lang="en-US" dirty="0">
                <a:solidFill>
                  <a:schemeClr val="tx1"/>
                </a:solidFill>
              </a:rPr>
              <a:t>Districts are required to collect signed documentation from those who work with test materials that demonstrates an understanding of the policies and procedures set forth by the State of Colorado and the district</a:t>
            </a:r>
          </a:p>
          <a:p>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15</a:t>
            </a:fld>
            <a:endParaRPr lang="en-US" dirty="0"/>
          </a:p>
        </p:txBody>
      </p:sp>
    </p:spTree>
    <p:extLst>
      <p:ext uri="{BB962C8B-B14F-4D97-AF65-F5344CB8AC3E}">
        <p14:creationId xmlns:p14="http://schemas.microsoft.com/office/powerpoint/2010/main" val="972204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898807" cy="756418"/>
          </a:xfrm>
        </p:spPr>
        <p:txBody>
          <a:bodyPr anchor="ctr">
            <a:noAutofit/>
          </a:bodyPr>
          <a:lstStyle/>
          <a:p>
            <a:r>
              <a:rPr lang="en-US" sz="2800" dirty="0">
                <a:latin typeface="+mn-lt"/>
              </a:rPr>
              <a:t>Requirements &amp; District Responsibilities</a:t>
            </a:r>
            <a:br>
              <a:rPr lang="en-US" sz="2800" dirty="0">
                <a:latin typeface="+mn-lt"/>
              </a:rPr>
            </a:br>
            <a:r>
              <a:rPr lang="en-US" sz="2800" dirty="0">
                <a:latin typeface="+mn-lt"/>
              </a:rPr>
              <a:t>Parent Excusals §22-7-1013(8)(a-c)</a:t>
            </a:r>
          </a:p>
        </p:txBody>
      </p:sp>
      <p:sp>
        <p:nvSpPr>
          <p:cNvPr id="3" name="Content Placeholder 2"/>
          <p:cNvSpPr>
            <a:spLocks noGrp="1"/>
          </p:cNvSpPr>
          <p:nvPr>
            <p:ph idx="1"/>
          </p:nvPr>
        </p:nvSpPr>
        <p:spPr>
          <a:xfrm>
            <a:off x="337751" y="1316736"/>
            <a:ext cx="8177599" cy="5404740"/>
          </a:xfrm>
        </p:spPr>
        <p:txBody>
          <a:bodyPr>
            <a:normAutofit fontScale="92500" lnSpcReduction="10000"/>
          </a:bodyPr>
          <a:lstStyle/>
          <a:p>
            <a:pPr marL="0" indent="0">
              <a:buNone/>
            </a:pPr>
            <a:r>
              <a:rPr lang="en-US" sz="2600" dirty="0">
                <a:solidFill>
                  <a:srgbClr val="000000"/>
                </a:solidFill>
              </a:rPr>
              <a:t>A student’s parent may excuse the student from participating in a state content area assessment</a:t>
            </a:r>
            <a:endParaRPr lang="en-US" sz="900" dirty="0">
              <a:solidFill>
                <a:srgbClr val="000000"/>
              </a:solidFill>
            </a:endParaRPr>
          </a:p>
          <a:p>
            <a:pPr>
              <a:spcAft>
                <a:spcPts val="600"/>
              </a:spcAft>
            </a:pPr>
            <a:r>
              <a:rPr lang="en-US" sz="2200" dirty="0">
                <a:solidFill>
                  <a:srgbClr val="000000"/>
                </a:solidFill>
              </a:rPr>
              <a:t>Each Local Education Provider (LEP) will adopt and implement a written policy and procedure by which a student’s parent may excuse the student from participating in one or more of the state content area assessments.</a:t>
            </a:r>
          </a:p>
          <a:p>
            <a:pPr lvl="1"/>
            <a:r>
              <a:rPr lang="en-US" sz="2200" dirty="0">
                <a:solidFill>
                  <a:srgbClr val="000000"/>
                </a:solidFill>
              </a:rPr>
              <a:t>If a parent excuses his or her student, the LEP shall not impose negative consequence on the student or parent including:</a:t>
            </a:r>
          </a:p>
          <a:p>
            <a:pPr lvl="2"/>
            <a:r>
              <a:rPr lang="en-US" sz="1900" dirty="0">
                <a:solidFill>
                  <a:srgbClr val="000000"/>
                </a:solidFill>
              </a:rPr>
              <a:t>Prohibiting school attendance; imposing an unexcused absence; or prohibiting participation in extracurricular activities.</a:t>
            </a:r>
          </a:p>
          <a:p>
            <a:pPr lvl="2"/>
            <a:r>
              <a:rPr lang="en-US" sz="1900" dirty="0"/>
              <a:t>Prohibiting the student from participating in an activity or receiving any other form of reward that the LEP provides to students who participate in the state assessment.</a:t>
            </a:r>
          </a:p>
          <a:p>
            <a:pPr marL="914400" lvl="2" indent="0">
              <a:buNone/>
            </a:pPr>
            <a:endParaRPr lang="en-US" sz="900" dirty="0">
              <a:solidFill>
                <a:srgbClr val="000000"/>
              </a:solidFill>
            </a:endParaRPr>
          </a:p>
          <a:p>
            <a:pPr>
              <a:spcAft>
                <a:spcPts val="600"/>
              </a:spcAft>
            </a:pPr>
            <a:r>
              <a:rPr lang="en-US" sz="2200" dirty="0">
                <a:solidFill>
                  <a:srgbClr val="000000"/>
                </a:solidFill>
              </a:rPr>
              <a:t>LEP shall not impose an unreasonable burden or requirement on a student that would: </a:t>
            </a:r>
          </a:p>
          <a:p>
            <a:pPr lvl="1"/>
            <a:r>
              <a:rPr lang="en-US" sz="2200" dirty="0">
                <a:solidFill>
                  <a:srgbClr val="000000"/>
                </a:solidFill>
              </a:rPr>
              <a:t>Discourage the student from taking a state assessment or</a:t>
            </a:r>
          </a:p>
          <a:p>
            <a:pPr lvl="1"/>
            <a:r>
              <a:rPr lang="en-US" sz="2200" dirty="0">
                <a:solidFill>
                  <a:srgbClr val="000000"/>
                </a:solidFill>
              </a:rPr>
              <a:t>Encourage the student’s parent to excuse the student from taking the state assessment.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16</a:t>
            </a:fld>
            <a:endParaRPr lang="en-US" dirty="0"/>
          </a:p>
        </p:txBody>
      </p:sp>
    </p:spTree>
    <p:extLst>
      <p:ext uri="{BB962C8B-B14F-4D97-AF65-F5344CB8AC3E}">
        <p14:creationId xmlns:p14="http://schemas.microsoft.com/office/powerpoint/2010/main" val="3108626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4978-0D1E-42A3-9CED-1841A930A040}"/>
              </a:ext>
            </a:extLst>
          </p:cNvPr>
          <p:cNvSpPr>
            <a:spLocks noGrp="1"/>
          </p:cNvSpPr>
          <p:nvPr>
            <p:ph type="title"/>
          </p:nvPr>
        </p:nvSpPr>
        <p:spPr/>
        <p:txBody>
          <a:bodyPr anchor="ctr">
            <a:normAutofit/>
          </a:bodyPr>
          <a:lstStyle/>
          <a:p>
            <a:r>
              <a:rPr lang="en-US" sz="3600" dirty="0"/>
              <a:t>Parent Excusals</a:t>
            </a:r>
          </a:p>
        </p:txBody>
      </p:sp>
      <p:sp>
        <p:nvSpPr>
          <p:cNvPr id="3" name="Content Placeholder 2">
            <a:extLst>
              <a:ext uri="{FF2B5EF4-FFF2-40B4-BE49-F238E27FC236}">
                <a16:creationId xmlns:a16="http://schemas.microsoft.com/office/drawing/2014/main" id="{95A94895-3295-4753-AF09-28759DD7F489}"/>
              </a:ext>
            </a:extLst>
          </p:cNvPr>
          <p:cNvSpPr>
            <a:spLocks noGrp="1"/>
          </p:cNvSpPr>
          <p:nvPr>
            <p:ph idx="1"/>
          </p:nvPr>
        </p:nvSpPr>
        <p:spPr/>
        <p:txBody>
          <a:bodyPr/>
          <a:lstStyle/>
          <a:p>
            <a:r>
              <a:rPr lang="en-US" dirty="0"/>
              <a:t>Districts must have procedures for parents to be able to independently excuse their children from content area testing.</a:t>
            </a:r>
          </a:p>
          <a:p>
            <a:pPr marL="0" indent="0">
              <a:buNone/>
            </a:pPr>
            <a:endParaRPr lang="en-US" dirty="0"/>
          </a:p>
          <a:p>
            <a:r>
              <a:rPr lang="en-US" dirty="0"/>
              <a:t>Districts and schools should not encourage or pressure parents to excuse their children from testing.</a:t>
            </a:r>
          </a:p>
          <a:p>
            <a:endParaRPr lang="en-US" dirty="0"/>
          </a:p>
          <a:p>
            <a:r>
              <a:rPr lang="en-US" dirty="0"/>
              <a:t>Follow parent excusal coding guidance to indicate parent excuse on a student record.</a:t>
            </a:r>
          </a:p>
        </p:txBody>
      </p:sp>
      <p:sp>
        <p:nvSpPr>
          <p:cNvPr id="4" name="Slide Number Placeholder 3">
            <a:extLst>
              <a:ext uri="{FF2B5EF4-FFF2-40B4-BE49-F238E27FC236}">
                <a16:creationId xmlns:a16="http://schemas.microsoft.com/office/drawing/2014/main" id="{27518F8C-73D4-4B5A-8786-59FA1D4B95A4}"/>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3853595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2023-2024</a:t>
            </a:r>
            <a:br>
              <a:rPr lang="en-US" sz="4800" dirty="0">
                <a:latin typeface="+mn-lt"/>
              </a:rPr>
            </a:br>
            <a:r>
              <a:rPr lang="en-US" sz="4800" dirty="0">
                <a:latin typeface="+mn-lt"/>
              </a:rPr>
              <a:t>State Assessment Schedule</a:t>
            </a:r>
            <a:br>
              <a:rPr lang="en-US" sz="4800" dirty="0">
                <a:latin typeface="+mn-lt"/>
              </a:rPr>
            </a:br>
            <a:endParaRPr lang="en-US" sz="4800" dirty="0">
              <a:latin typeface="+mn-lt"/>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18</a:t>
            </a:fld>
            <a:endParaRPr lang="en-US" dirty="0"/>
          </a:p>
        </p:txBody>
      </p:sp>
    </p:spTree>
    <p:extLst>
      <p:ext uri="{BB962C8B-B14F-4D97-AF65-F5344CB8AC3E}">
        <p14:creationId xmlns:p14="http://schemas.microsoft.com/office/powerpoint/2010/main" val="2355120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68" y="124866"/>
            <a:ext cx="8626664" cy="756418"/>
          </a:xfrm>
        </p:spPr>
        <p:txBody>
          <a:bodyPr anchor="ctr">
            <a:noAutofit/>
          </a:bodyPr>
          <a:lstStyle/>
          <a:p>
            <a:r>
              <a:rPr lang="en-US" sz="2800" dirty="0">
                <a:latin typeface="+mn-lt"/>
              </a:rPr>
              <a:t>Tentative 2023-24 State Assessment Calendar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72358350"/>
              </p:ext>
            </p:extLst>
          </p:nvPr>
        </p:nvGraphicFramePr>
        <p:xfrm>
          <a:off x="-1" y="1010932"/>
          <a:ext cx="9144002" cy="4176844"/>
        </p:xfrm>
        <a:graphic>
          <a:graphicData uri="http://schemas.openxmlformats.org/drawingml/2006/table">
            <a:tbl>
              <a:tblPr firstRow="1" bandRow="1">
                <a:tableStyleId>{5C22544A-7EE6-4342-B048-85BDC9FD1C3A}</a:tableStyleId>
              </a:tblPr>
              <a:tblGrid>
                <a:gridCol w="3347524">
                  <a:extLst>
                    <a:ext uri="{9D8B030D-6E8A-4147-A177-3AD203B41FA5}">
                      <a16:colId xmlns:a16="http://schemas.microsoft.com/office/drawing/2014/main" val="20000"/>
                    </a:ext>
                  </a:extLst>
                </a:gridCol>
                <a:gridCol w="1031673">
                  <a:extLst>
                    <a:ext uri="{9D8B030D-6E8A-4147-A177-3AD203B41FA5}">
                      <a16:colId xmlns:a16="http://schemas.microsoft.com/office/drawing/2014/main" val="20001"/>
                    </a:ext>
                  </a:extLst>
                </a:gridCol>
                <a:gridCol w="4764805">
                  <a:extLst>
                    <a:ext uri="{9D8B030D-6E8A-4147-A177-3AD203B41FA5}">
                      <a16:colId xmlns:a16="http://schemas.microsoft.com/office/drawing/2014/main" val="20002"/>
                    </a:ext>
                  </a:extLst>
                </a:gridCol>
              </a:tblGrid>
              <a:tr h="384261">
                <a:tc>
                  <a:txBody>
                    <a:bodyPr/>
                    <a:lstStyle/>
                    <a:p>
                      <a:pPr marL="0" marR="0" algn="ctr">
                        <a:spcBef>
                          <a:spcPts val="0"/>
                        </a:spcBef>
                        <a:spcAft>
                          <a:spcPts val="0"/>
                        </a:spcAft>
                      </a:pPr>
                      <a:r>
                        <a:rPr lang="en-US" sz="1800" dirty="0">
                          <a:effectLst/>
                        </a:rPr>
                        <a:t>Assessment</a:t>
                      </a:r>
                      <a:endParaRPr lang="en-US" sz="1800" dirty="0">
                        <a:solidFill>
                          <a:schemeClr val="bg1">
                            <a:lumMod val="10000"/>
                          </a:schemeClr>
                        </a:solidFill>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Grade(s)</a:t>
                      </a:r>
                      <a:endParaRPr lang="en-US" sz="1800" dirty="0">
                        <a:solidFill>
                          <a:schemeClr val="bg1">
                            <a:lumMod val="10000"/>
                          </a:schemeClr>
                        </a:solidFill>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Tentative Windows</a:t>
                      </a:r>
                      <a:endParaRPr lang="en-US" sz="1800" dirty="0">
                        <a:solidFill>
                          <a:schemeClr val="bg1">
                            <a:lumMod val="10000"/>
                          </a:schemeClr>
                        </a:solidFill>
                        <a:effectLst/>
                        <a:latin typeface="Times New Roman"/>
                        <a:ea typeface="Calibri"/>
                      </a:endParaRPr>
                    </a:p>
                  </a:txBody>
                  <a:tcPr marL="0" marR="0" marT="0" marB="0" anchor="ctr"/>
                </a:tc>
                <a:extLst>
                  <a:ext uri="{0D108BD9-81ED-4DB2-BD59-A6C34878D82A}">
                    <a16:rowId xmlns:a16="http://schemas.microsoft.com/office/drawing/2014/main" val="10000"/>
                  </a:ext>
                </a:extLst>
              </a:tr>
              <a:tr h="427591">
                <a:tc>
                  <a:txBody>
                    <a:bodyPr/>
                    <a:lstStyle/>
                    <a:p>
                      <a:pPr marL="0" marR="0" algn="ctr">
                        <a:spcBef>
                          <a:spcPts val="0"/>
                        </a:spcBef>
                        <a:spcAft>
                          <a:spcPts val="0"/>
                        </a:spcAft>
                      </a:pPr>
                      <a:r>
                        <a:rPr lang="en-US" sz="1800" dirty="0">
                          <a:effectLst/>
                        </a:rPr>
                        <a:t>ACCESS for ELLs® </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K-12</a:t>
                      </a:r>
                      <a:endParaRPr lang="en-US" sz="1800" dirty="0">
                        <a:solidFill>
                          <a:srgbClr val="000000"/>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January 8 - February 9, 2024</a:t>
                      </a:r>
                      <a:endParaRPr lang="en-US" sz="18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1"/>
                  </a:ext>
                </a:extLst>
              </a:tr>
              <a:tr h="4297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CMAS and CoAlt: Science</a:t>
                      </a:r>
                      <a:endParaRPr lang="en-US" sz="1800" b="0" baseline="30000" dirty="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5, 8, 11</a:t>
                      </a:r>
                      <a:r>
                        <a:rPr lang="en-US" sz="1800" baseline="30000" dirty="0">
                          <a:effectLst/>
                        </a:rPr>
                        <a:t>1</a:t>
                      </a:r>
                      <a:endParaRPr lang="en-US" sz="1800" baseline="30000" dirty="0">
                        <a:solidFill>
                          <a:srgbClr val="000000"/>
                        </a:solidFill>
                        <a:effectLst/>
                        <a:latin typeface="+mn-lt"/>
                        <a:ea typeface="Calibri"/>
                      </a:endParaRPr>
                    </a:p>
                  </a:txBody>
                  <a:tcPr marL="0" marR="0"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April 8 - 26, 2024</a:t>
                      </a:r>
                      <a:endParaRPr lang="en-US" sz="1800" baseline="30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3"/>
                  </a:ext>
                </a:extLst>
              </a:tr>
              <a:tr h="4297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CMAS:</a:t>
                      </a:r>
                      <a:r>
                        <a:rPr lang="en-US" sz="1800" baseline="0" dirty="0">
                          <a:effectLst/>
                        </a:rPr>
                        <a:t> </a:t>
                      </a:r>
                      <a:r>
                        <a:rPr lang="en-US" sz="1800" dirty="0">
                          <a:effectLst/>
                        </a:rPr>
                        <a:t>Math</a:t>
                      </a:r>
                      <a:r>
                        <a:rPr lang="en-US" sz="1800" baseline="0" dirty="0">
                          <a:effectLst/>
                        </a:rPr>
                        <a:t> and ELA (CSLA</a:t>
                      </a:r>
                      <a:r>
                        <a:rPr lang="en-US" sz="1800" baseline="30000" dirty="0">
                          <a:effectLst/>
                        </a:rPr>
                        <a:t>2</a:t>
                      </a:r>
                      <a:r>
                        <a:rPr lang="en-US" sz="1800" baseline="0" dirty="0">
                          <a:effectLst/>
                        </a:rPr>
                        <a:t>)</a:t>
                      </a:r>
                      <a:r>
                        <a:rPr lang="en-US" sz="1800" dirty="0">
                          <a:effectLst/>
                        </a:rPr>
                        <a:t> </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3-8</a:t>
                      </a:r>
                      <a:r>
                        <a:rPr lang="en-US" sz="1800" baseline="30000" dirty="0">
                          <a:effectLst/>
                        </a:rPr>
                        <a:t>1</a:t>
                      </a:r>
                      <a:endParaRPr lang="en-US" sz="1800" baseline="30000" dirty="0">
                        <a:solidFill>
                          <a:srgbClr val="000000"/>
                        </a:solidFill>
                        <a:effectLst/>
                        <a:latin typeface="+mn-lt"/>
                        <a:ea typeface="Calibri"/>
                      </a:endParaRPr>
                    </a:p>
                  </a:txBody>
                  <a:tcPr marL="0" marR="0" marT="0" marB="0" anchor="ctr"/>
                </a:tc>
                <a:tc vMerge="1">
                  <a:txBody>
                    <a:bodyPr/>
                    <a:lstStyle/>
                    <a:p>
                      <a:pPr marL="0" marR="0" algn="ctr">
                        <a:spcBef>
                          <a:spcPts val="0"/>
                        </a:spcBef>
                        <a:spcAft>
                          <a:spcPts val="0"/>
                        </a:spcAft>
                      </a:pPr>
                      <a:endParaRPr lang="en-US" sz="1800" baseline="30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4"/>
                  </a:ext>
                </a:extLst>
              </a:tr>
              <a:tr h="429768">
                <a:tc>
                  <a:txBody>
                    <a:bodyPr/>
                    <a:lstStyle/>
                    <a:p>
                      <a:pPr marL="0" marR="0" algn="ctr">
                        <a:spcBef>
                          <a:spcPts val="0"/>
                        </a:spcBef>
                        <a:spcAft>
                          <a:spcPts val="0"/>
                        </a:spcAft>
                      </a:pPr>
                      <a:r>
                        <a:rPr lang="en-US" sz="1800" dirty="0">
                          <a:effectLst/>
                        </a:rPr>
                        <a:t>CoAlt: DLM ELA and</a:t>
                      </a:r>
                      <a:r>
                        <a:rPr lang="en-US" sz="1800" baseline="0" dirty="0">
                          <a:effectLst/>
                        </a:rPr>
                        <a:t> Math</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3-8</a:t>
                      </a:r>
                      <a:endParaRPr lang="en-US" sz="1800" dirty="0">
                        <a:solidFill>
                          <a:srgbClr val="000000"/>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Aligned to CMAS: Math </a:t>
                      </a:r>
                      <a:r>
                        <a:rPr lang="en-US" sz="1800" baseline="0" dirty="0">
                          <a:effectLst/>
                        </a:rPr>
                        <a:t>and ELA schedule</a:t>
                      </a:r>
                      <a:endParaRPr lang="en-US" sz="18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5"/>
                  </a:ext>
                </a:extLst>
              </a:tr>
              <a:tr h="91440">
                <a:tc>
                  <a:txBody>
                    <a:bodyPr/>
                    <a:lstStyle/>
                    <a:p>
                      <a:pPr marL="0" marR="0" algn="ctr">
                        <a:spcBef>
                          <a:spcPts val="0"/>
                        </a:spcBef>
                        <a:spcAft>
                          <a:spcPts val="0"/>
                        </a:spcAft>
                      </a:pPr>
                      <a:r>
                        <a:rPr lang="en-US" sz="1800" dirty="0">
                          <a:effectLst/>
                        </a:rPr>
                        <a:t>CO PSAT</a:t>
                      </a:r>
                      <a:endParaRPr lang="en-US" sz="1800" b="0" baseline="0" dirty="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9,</a:t>
                      </a:r>
                      <a:r>
                        <a:rPr lang="en-US" sz="1800" baseline="0" dirty="0">
                          <a:effectLst/>
                        </a:rPr>
                        <a:t> </a:t>
                      </a:r>
                      <a:r>
                        <a:rPr lang="en-US" sz="1800" dirty="0">
                          <a:effectLst/>
                        </a:rPr>
                        <a:t>10</a:t>
                      </a:r>
                      <a:endParaRPr lang="en-US" sz="1800" dirty="0">
                        <a:solidFill>
                          <a:srgbClr val="000000"/>
                        </a:solidFill>
                        <a:effectLst/>
                        <a:latin typeface="+mn-lt"/>
                        <a:ea typeface="Calibri"/>
                      </a:endParaRPr>
                    </a:p>
                  </a:txBody>
                  <a:tcPr marL="0" marR="0" marT="0" marB="0" anchor="ctr"/>
                </a:tc>
                <a:tc>
                  <a:txBody>
                    <a:bodyPr/>
                    <a:lstStyle/>
                    <a:p>
                      <a:pPr algn="ctr"/>
                      <a:r>
                        <a:rPr lang="en-US" dirty="0"/>
                        <a:t>April 15 - April 26, 2024</a:t>
                      </a:r>
                    </a:p>
                    <a:p>
                      <a:pPr algn="ctr"/>
                      <a:r>
                        <a:rPr lang="en-US" sz="1800" b="0" i="0" kern="1200" dirty="0">
                          <a:solidFill>
                            <a:schemeClr val="tx1"/>
                          </a:solidFill>
                          <a:effectLst/>
                          <a:latin typeface="+mn-lt"/>
                          <a:ea typeface="+mn-ea"/>
                          <a:cs typeface="+mn-cs"/>
                        </a:rPr>
                        <a:t>Dates may be selected based on district/school preference within this window</a:t>
                      </a:r>
                    </a:p>
                  </a:txBody>
                  <a:tcPr marL="0" marR="0" marT="0" marB="0" anchor="ctr"/>
                </a:tc>
                <a:extLst>
                  <a:ext uri="{0D108BD9-81ED-4DB2-BD59-A6C34878D82A}">
                    <a16:rowId xmlns:a16="http://schemas.microsoft.com/office/drawing/2014/main" val="10006"/>
                  </a:ext>
                </a:extLst>
              </a:tr>
              <a:tr h="91440">
                <a:tc>
                  <a:txBody>
                    <a:bodyPr/>
                    <a:lstStyle/>
                    <a:p>
                      <a:pPr marL="0" marR="0" algn="ctr">
                        <a:spcBef>
                          <a:spcPts val="0"/>
                        </a:spcBef>
                        <a:spcAft>
                          <a:spcPts val="0"/>
                        </a:spcAft>
                      </a:pPr>
                      <a:r>
                        <a:rPr lang="en-US" sz="1800" dirty="0">
                          <a:effectLst/>
                        </a:rPr>
                        <a:t>CO SAT</a:t>
                      </a:r>
                      <a:endParaRPr lang="en-US" sz="1800" b="0" baseline="0" dirty="0">
                        <a:solidFill>
                          <a:schemeClr val="tx1">
                            <a:lumMod val="50000"/>
                          </a:schemeClr>
                        </a:solidFill>
                        <a:effectLst/>
                        <a:latin typeface="+mn-lt"/>
                      </a:endParaRPr>
                    </a:p>
                  </a:txBody>
                  <a:tcPr marL="0" marR="0" marT="0" marB="0" anchor="ctr"/>
                </a:tc>
                <a:tc>
                  <a:txBody>
                    <a:bodyPr/>
                    <a:lstStyle/>
                    <a:p>
                      <a:pPr marL="0" marR="0" algn="ctr">
                        <a:spcBef>
                          <a:spcPts val="0"/>
                        </a:spcBef>
                        <a:spcAft>
                          <a:spcPts val="0"/>
                        </a:spcAft>
                      </a:pPr>
                      <a:r>
                        <a:rPr lang="en-US" sz="1800" dirty="0">
                          <a:effectLst/>
                        </a:rPr>
                        <a:t>11</a:t>
                      </a:r>
                      <a:endParaRPr lang="en-US" sz="1800" dirty="0">
                        <a:solidFill>
                          <a:srgbClr val="000000"/>
                        </a:solidFill>
                        <a:effectLst/>
                        <a:latin typeface="+mn-lt"/>
                        <a:ea typeface="Calibri"/>
                      </a:endParaRPr>
                    </a:p>
                  </a:txBody>
                  <a:tcPr marL="0" marR="0" marT="0" marB="0" anchor="ctr"/>
                </a:tc>
                <a:tc>
                  <a:txBody>
                    <a:bodyPr/>
                    <a:lstStyle/>
                    <a:p>
                      <a:pPr algn="ctr"/>
                      <a:r>
                        <a:rPr lang="en-US" dirty="0"/>
                        <a:t>April 15 - April 26,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Dates may be selected based on district/school preference within this window</a:t>
                      </a:r>
                    </a:p>
                  </a:txBody>
                  <a:tcPr marL="0" marR="0" marT="0" marB="0" anchor="ctr"/>
                </a:tc>
                <a:extLst>
                  <a:ext uri="{0D108BD9-81ED-4DB2-BD59-A6C34878D82A}">
                    <a16:rowId xmlns:a16="http://schemas.microsoft.com/office/drawing/2014/main" val="10007"/>
                  </a:ext>
                </a:extLst>
              </a:tr>
              <a:tr h="429768">
                <a:tc>
                  <a:txBody>
                    <a:bodyPr/>
                    <a:lstStyle/>
                    <a:p>
                      <a:pPr marL="0" marR="0" algn="ctr">
                        <a:spcBef>
                          <a:spcPts val="0"/>
                        </a:spcBef>
                        <a:spcAft>
                          <a:spcPts val="0"/>
                        </a:spcAft>
                      </a:pPr>
                      <a:r>
                        <a:rPr lang="en-US" sz="1800" b="0" baseline="0" dirty="0">
                          <a:solidFill>
                            <a:schemeClr val="tx1">
                              <a:lumMod val="50000"/>
                            </a:schemeClr>
                          </a:solidFill>
                          <a:effectLst/>
                          <a:latin typeface="+mn-lt"/>
                        </a:rPr>
                        <a:t>CoAlt: DLM ELA and Math</a:t>
                      </a:r>
                    </a:p>
                  </a:txBody>
                  <a:tcPr marL="0" marR="0" marT="0" marB="0" anchor="ctr"/>
                </a:tc>
                <a:tc>
                  <a:txBody>
                    <a:bodyPr/>
                    <a:lstStyle/>
                    <a:p>
                      <a:pPr marL="0" marR="0" algn="ctr">
                        <a:spcBef>
                          <a:spcPts val="0"/>
                        </a:spcBef>
                        <a:spcAft>
                          <a:spcPts val="0"/>
                        </a:spcAft>
                      </a:pPr>
                      <a:r>
                        <a:rPr lang="en-US" sz="1800" dirty="0">
                          <a:solidFill>
                            <a:srgbClr val="000000"/>
                          </a:solidFill>
                          <a:effectLst/>
                          <a:latin typeface="+mn-lt"/>
                          <a:ea typeface="Calibri"/>
                        </a:rPr>
                        <a:t>9-11</a:t>
                      </a:r>
                    </a:p>
                  </a:txBody>
                  <a:tcPr marL="0" marR="0" marT="0" marB="0" anchor="ctr"/>
                </a:tc>
                <a:tc>
                  <a:txBody>
                    <a:bodyPr/>
                    <a:lstStyle/>
                    <a:p>
                      <a:pPr algn="ctr" fontAlgn="t"/>
                      <a:r>
                        <a:rPr lang="en-US" sz="1800" dirty="0">
                          <a:solidFill>
                            <a:srgbClr val="000000"/>
                          </a:solidFill>
                          <a:effectLst/>
                        </a:rPr>
                        <a:t>Aligned to PSAT and SAT schedules</a:t>
                      </a:r>
                    </a:p>
                  </a:txBody>
                  <a:tcPr marL="0" marR="0" marT="0" marB="0" anchor="ctr"/>
                </a:tc>
                <a:extLst>
                  <a:ext uri="{0D108BD9-81ED-4DB2-BD59-A6C34878D82A}">
                    <a16:rowId xmlns:a16="http://schemas.microsoft.com/office/drawing/2014/main" val="3356140669"/>
                  </a:ext>
                </a:extLst>
              </a:tr>
            </a:tbl>
          </a:graphicData>
        </a:graphic>
      </p:graphicFrame>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19</a:t>
            </a:fld>
            <a:endParaRPr lang="en-US" dirty="0"/>
          </a:p>
        </p:txBody>
      </p:sp>
      <p:sp>
        <p:nvSpPr>
          <p:cNvPr id="6" name="TextBox 5"/>
          <p:cNvSpPr txBox="1"/>
          <p:nvPr/>
        </p:nvSpPr>
        <p:spPr>
          <a:xfrm>
            <a:off x="942975" y="5670992"/>
            <a:ext cx="6995582" cy="646331"/>
          </a:xfrm>
          <a:prstGeom prst="rect">
            <a:avLst/>
          </a:prstGeom>
          <a:noFill/>
        </p:spPr>
        <p:txBody>
          <a:bodyPr wrap="square" rtlCol="0">
            <a:spAutoFit/>
          </a:bodyPr>
          <a:lstStyle/>
          <a:p>
            <a:r>
              <a:rPr lang="en-US" baseline="30000" dirty="0">
                <a:solidFill>
                  <a:srgbClr val="000000"/>
                </a:solidFill>
              </a:rPr>
              <a:t>1</a:t>
            </a:r>
            <a:r>
              <a:rPr lang="en-US" dirty="0">
                <a:solidFill>
                  <a:srgbClr val="000000"/>
                </a:solidFill>
              </a:rPr>
              <a:t>See next two slides for early and extended window options</a:t>
            </a:r>
          </a:p>
          <a:p>
            <a:r>
              <a:rPr lang="en-US" baseline="30000" dirty="0">
                <a:solidFill>
                  <a:srgbClr val="000000"/>
                </a:solidFill>
              </a:rPr>
              <a:t>2</a:t>
            </a:r>
            <a:r>
              <a:rPr lang="en-US" dirty="0">
                <a:solidFill>
                  <a:srgbClr val="000000"/>
                </a:solidFill>
              </a:rPr>
              <a:t>CSLA is for eligible multilingual learners in grades 3 and 4 only</a:t>
            </a:r>
          </a:p>
        </p:txBody>
      </p:sp>
    </p:spTree>
    <p:extLst>
      <p:ext uri="{BB962C8B-B14F-4D97-AF65-F5344CB8AC3E}">
        <p14:creationId xmlns:p14="http://schemas.microsoft.com/office/powerpoint/2010/main" val="146852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Welcome and Agenda</a:t>
            </a:r>
          </a:p>
        </p:txBody>
      </p:sp>
      <p:sp>
        <p:nvSpPr>
          <p:cNvPr id="3" name="Content Placeholder 2"/>
          <p:cNvSpPr>
            <a:spLocks noGrp="1"/>
          </p:cNvSpPr>
          <p:nvPr>
            <p:ph idx="1"/>
          </p:nvPr>
        </p:nvSpPr>
        <p:spPr>
          <a:xfrm>
            <a:off x="274320" y="1463040"/>
            <a:ext cx="8241030" cy="4640674"/>
          </a:xfrm>
        </p:spPr>
        <p:txBody>
          <a:bodyPr>
            <a:normAutofit fontScale="92500" lnSpcReduction="20000"/>
          </a:bodyPr>
          <a:lstStyle/>
          <a:p>
            <a:pPr marL="342900" indent="-342900">
              <a:buFont typeface="Arial" panose="020B0604020202020204" pitchFamily="34" charset="0"/>
              <a:buChar char="•"/>
            </a:pPr>
            <a:r>
              <a:rPr lang="en-US" dirty="0">
                <a:solidFill>
                  <a:schemeClr val="tx1"/>
                </a:solidFill>
              </a:rPr>
              <a:t>General Information</a:t>
            </a:r>
          </a:p>
          <a:p>
            <a:pPr marL="342900" indent="-342900">
              <a:buFont typeface="Arial" panose="020B0604020202020204" pitchFamily="34" charset="0"/>
              <a:buChar char="•"/>
            </a:pPr>
            <a:r>
              <a:rPr lang="en-US" dirty="0">
                <a:solidFill>
                  <a:schemeClr val="tx1"/>
                </a:solidFill>
              </a:rPr>
              <a:t>Tentative Spring 2024 State Assessment Schedule</a:t>
            </a:r>
          </a:p>
          <a:p>
            <a:pPr marL="342900" indent="-342900">
              <a:buFont typeface="Arial" panose="020B0604020202020204" pitchFamily="34" charset="0"/>
              <a:buChar char="•"/>
            </a:pPr>
            <a:r>
              <a:rPr lang="en-US" dirty="0">
                <a:solidFill>
                  <a:schemeClr val="tx1"/>
                </a:solidFill>
              </a:rPr>
              <a:t>ACCESS for ELLs</a:t>
            </a:r>
            <a:endParaRPr lang="en-US" baseline="30000" dirty="0">
              <a:solidFill>
                <a:schemeClr val="tx1"/>
              </a:solidFill>
            </a:endParaRPr>
          </a:p>
          <a:p>
            <a:pPr marL="342900" indent="-342900">
              <a:buFont typeface="Arial" panose="020B0604020202020204" pitchFamily="34" charset="0"/>
              <a:buChar char="•"/>
            </a:pPr>
            <a:r>
              <a:rPr lang="en-US" dirty="0">
                <a:solidFill>
                  <a:schemeClr val="tx1"/>
                </a:solidFill>
              </a:rPr>
              <a:t>CMAS</a:t>
            </a:r>
          </a:p>
          <a:p>
            <a:pPr marL="342900" indent="-342900">
              <a:buFont typeface="Arial" panose="020B0604020202020204" pitchFamily="34" charset="0"/>
              <a:buChar char="•"/>
            </a:pPr>
            <a:r>
              <a:rPr lang="en-US" dirty="0" err="1">
                <a:solidFill>
                  <a:schemeClr val="tx1"/>
                </a:solidFill>
              </a:rPr>
              <a:t>CoAlt</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Colorado PSAT and SAT</a:t>
            </a:r>
          </a:p>
          <a:p>
            <a:pPr marL="342900" indent="-342900">
              <a:buFont typeface="Arial" panose="020B0604020202020204" pitchFamily="34" charset="0"/>
              <a:buChar char="•"/>
            </a:pPr>
            <a:r>
              <a:rPr lang="en-US" dirty="0">
                <a:solidFill>
                  <a:schemeClr val="tx1"/>
                </a:solidFill>
              </a:rPr>
              <a:t>National and International Assessments</a:t>
            </a:r>
          </a:p>
          <a:p>
            <a:pPr marL="342900" indent="-342900">
              <a:buFont typeface="Arial" panose="020B0604020202020204" pitchFamily="34" charset="0"/>
              <a:buChar char="•"/>
            </a:pPr>
            <a:r>
              <a:rPr lang="en-US" dirty="0">
                <a:solidFill>
                  <a:schemeClr val="tx1"/>
                </a:solidFill>
              </a:rPr>
              <a:t>Data and Reporting</a:t>
            </a:r>
          </a:p>
          <a:p>
            <a:pPr marL="342900" indent="-342900">
              <a:buFont typeface="Arial" panose="020B0604020202020204" pitchFamily="34" charset="0"/>
              <a:buChar char="•"/>
            </a:pPr>
            <a:r>
              <a:rPr lang="en-US" dirty="0">
                <a:solidFill>
                  <a:schemeClr val="tx1"/>
                </a:solidFill>
              </a:rPr>
              <a:t>Comprehensive Assessment System Initiatives &amp; Resources</a:t>
            </a:r>
          </a:p>
          <a:p>
            <a:pPr marL="342900" indent="-342900">
              <a:buFont typeface="Arial" panose="020B0604020202020204" pitchFamily="34" charset="0"/>
              <a:buChar char="•"/>
            </a:pPr>
            <a:r>
              <a:rPr lang="en-US" dirty="0">
                <a:solidFill>
                  <a:schemeClr val="tx1"/>
                </a:solidFill>
              </a:rPr>
              <a:t>Universal Tech Tips for State Assessment</a:t>
            </a:r>
          </a:p>
          <a:p>
            <a:pPr marL="342900" indent="-342900">
              <a:buFont typeface="Arial" panose="020B0604020202020204" pitchFamily="34" charset="0"/>
              <a:buChar char="•"/>
            </a:pPr>
            <a:r>
              <a:rPr lang="en-US" dirty="0">
                <a:solidFill>
                  <a:schemeClr val="tx1"/>
                </a:solidFill>
              </a:rPr>
              <a:t>Communication</a:t>
            </a:r>
          </a:p>
          <a:p>
            <a:pPr marL="342900" indent="-342900"/>
            <a:r>
              <a:rPr lang="en-US" dirty="0"/>
              <a:t>Additional Local Education Provider Responsibilities</a:t>
            </a:r>
          </a:p>
          <a:p>
            <a:pPr marL="342900" indent="-342900"/>
            <a:r>
              <a:rPr lang="en-US" dirty="0">
                <a:solidFill>
                  <a:schemeClr val="tx1"/>
                </a:solidFill>
              </a:rPr>
              <a:t>Resources</a:t>
            </a:r>
          </a:p>
          <a:p>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3995487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2800" dirty="0">
                <a:latin typeface="+mn-lt"/>
              </a:rPr>
              <a:t>CMAS Assessment Window </a:t>
            </a:r>
          </a:p>
        </p:txBody>
      </p:sp>
      <p:sp>
        <p:nvSpPr>
          <p:cNvPr id="3" name="Content Placeholder 2"/>
          <p:cNvSpPr>
            <a:spLocks noGrp="1"/>
          </p:cNvSpPr>
          <p:nvPr>
            <p:ph idx="1"/>
          </p:nvPr>
        </p:nvSpPr>
        <p:spPr>
          <a:xfrm>
            <a:off x="274320" y="1463040"/>
            <a:ext cx="8241030" cy="4640674"/>
          </a:xfrm>
        </p:spPr>
        <p:txBody>
          <a:bodyPr/>
          <a:lstStyle/>
          <a:p>
            <a:pPr marL="342900" indent="-342900">
              <a:lnSpc>
                <a:spcPct val="100000"/>
              </a:lnSpc>
              <a:buFont typeface="Arial" panose="020B0604020202020204" pitchFamily="34" charset="0"/>
              <a:buChar char="•"/>
            </a:pPr>
            <a:r>
              <a:rPr lang="en-US" dirty="0">
                <a:solidFill>
                  <a:schemeClr val="tx1"/>
                </a:solidFill>
              </a:rPr>
              <a:t>Official window: </a:t>
            </a:r>
            <a:r>
              <a:rPr lang="en-US" dirty="0"/>
              <a:t>April 8 - 26, 2024</a:t>
            </a:r>
          </a:p>
          <a:p>
            <a:pPr marL="1028700" lvl="1" indent="-342900">
              <a:lnSpc>
                <a:spcPct val="100000"/>
              </a:lnSpc>
            </a:pPr>
            <a:r>
              <a:rPr lang="en-US" dirty="0">
                <a:solidFill>
                  <a:schemeClr val="tx1"/>
                </a:solidFill>
              </a:rPr>
              <a:t>All elementary and middle school science administrations must be completed within this window</a:t>
            </a:r>
          </a:p>
          <a:p>
            <a:pPr marL="1028700" lvl="1" indent="-342900">
              <a:lnSpc>
                <a:spcPct val="100000"/>
              </a:lnSpc>
            </a:pPr>
            <a:r>
              <a:rPr lang="en-US" dirty="0">
                <a:solidFill>
                  <a:schemeClr val="tx1"/>
                </a:solidFill>
              </a:rPr>
              <a:t>All school-wide paper-based administrations for math and ELA must be completed within this window</a:t>
            </a:r>
          </a:p>
          <a:p>
            <a:pPr marL="1485900" lvl="2" indent="-342900">
              <a:lnSpc>
                <a:spcPct val="100000"/>
              </a:lnSpc>
            </a:pPr>
            <a:r>
              <a:rPr lang="en-US" dirty="0">
                <a:solidFill>
                  <a:schemeClr val="tx1"/>
                </a:solidFill>
              </a:rPr>
              <a:t>Students taking CoAlt </a:t>
            </a:r>
            <a:r>
              <a:rPr lang="en-US" dirty="0"/>
              <a:t>ELA and math (DLM)</a:t>
            </a:r>
            <a:r>
              <a:rPr lang="en-US" dirty="0">
                <a:solidFill>
                  <a:schemeClr val="tx1"/>
                </a:solidFill>
              </a:rPr>
              <a:t> </a:t>
            </a:r>
            <a:r>
              <a:rPr lang="en-US" dirty="0"/>
              <a:t>and those </a:t>
            </a:r>
            <a:r>
              <a:rPr lang="en-US" dirty="0">
                <a:solidFill>
                  <a:schemeClr val="tx1"/>
                </a:solidFill>
              </a:rPr>
              <a:t>requiring paper accommodations </a:t>
            </a:r>
            <a:r>
              <a:rPr lang="en-US" dirty="0"/>
              <a:t>should</a:t>
            </a:r>
            <a:r>
              <a:rPr lang="en-US" dirty="0">
                <a:solidFill>
                  <a:schemeClr val="tx1"/>
                </a:solidFill>
              </a:rPr>
              <a:t> test at the same time as their peers (this includes CSLA)</a:t>
            </a:r>
          </a:p>
          <a:p>
            <a:pPr marL="1485900" lvl="2" indent="-342900">
              <a:lnSpc>
                <a:spcPct val="100000"/>
              </a:lnSpc>
            </a:pP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20</a:t>
            </a:fld>
            <a:endParaRPr lang="en-US" dirty="0"/>
          </a:p>
        </p:txBody>
      </p:sp>
    </p:spTree>
    <p:extLst>
      <p:ext uri="{BB962C8B-B14F-4D97-AF65-F5344CB8AC3E}">
        <p14:creationId xmlns:p14="http://schemas.microsoft.com/office/powerpoint/2010/main" val="1620207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59909" cy="756418"/>
          </a:xfrm>
        </p:spPr>
        <p:txBody>
          <a:bodyPr anchor="ctr">
            <a:noAutofit/>
          </a:bodyPr>
          <a:lstStyle/>
          <a:p>
            <a:r>
              <a:rPr lang="en-US" sz="2800" dirty="0">
                <a:latin typeface="+mn-lt"/>
              </a:rPr>
              <a:t>CMAS Early and Extended Window Options</a:t>
            </a:r>
          </a:p>
        </p:txBody>
      </p:sp>
      <p:sp>
        <p:nvSpPr>
          <p:cNvPr id="3" name="Content Placeholder 2"/>
          <p:cNvSpPr>
            <a:spLocks noGrp="1"/>
          </p:cNvSpPr>
          <p:nvPr>
            <p:ph idx="1"/>
          </p:nvPr>
        </p:nvSpPr>
        <p:spPr>
          <a:xfrm>
            <a:off x="274319" y="1344168"/>
            <a:ext cx="8630783" cy="5377308"/>
          </a:xfrm>
        </p:spPr>
        <p:txBody>
          <a:bodyPr>
            <a:noAutofit/>
          </a:bodyPr>
          <a:lstStyle/>
          <a:p>
            <a:pPr marL="342900" indent="-342900">
              <a:buFont typeface="Arial" panose="020B0604020202020204" pitchFamily="34" charset="0"/>
              <a:buChar char="•"/>
            </a:pPr>
            <a:r>
              <a:rPr lang="en-US" sz="1800" dirty="0">
                <a:solidFill>
                  <a:schemeClr val="tx1"/>
                </a:solidFill>
              </a:rPr>
              <a:t>Online math and ELA</a:t>
            </a:r>
          </a:p>
          <a:p>
            <a:pPr marL="1028700" lvl="1" indent="-342900"/>
            <a:r>
              <a:rPr lang="en-US" sz="1800" dirty="0">
                <a:solidFill>
                  <a:schemeClr val="tx1"/>
                </a:solidFill>
              </a:rPr>
              <a:t>To compensate for technology capacity, the math and ELA window can open as early as </a:t>
            </a:r>
            <a:r>
              <a:rPr lang="en-US" sz="1800" b="1" dirty="0">
                <a:solidFill>
                  <a:srgbClr val="488BC9"/>
                </a:solidFill>
              </a:rPr>
              <a:t>April 1</a:t>
            </a:r>
            <a:r>
              <a:rPr lang="en-US" sz="1800" b="1" dirty="0">
                <a:solidFill>
                  <a:schemeClr val="tx1"/>
                </a:solidFill>
              </a:rPr>
              <a:t> </a:t>
            </a:r>
            <a:r>
              <a:rPr lang="en-US" sz="1800" dirty="0">
                <a:solidFill>
                  <a:schemeClr val="tx1"/>
                </a:solidFill>
              </a:rPr>
              <a:t>and extend through </a:t>
            </a:r>
            <a:r>
              <a:rPr lang="en-US" sz="1800" b="1" dirty="0">
                <a:solidFill>
                  <a:srgbClr val="488BC9"/>
                </a:solidFill>
              </a:rPr>
              <a:t>May 3 </a:t>
            </a:r>
            <a:r>
              <a:rPr lang="en-US" sz="1800" u="sng" dirty="0">
                <a:solidFill>
                  <a:schemeClr val="tx1"/>
                </a:solidFill>
              </a:rPr>
              <a:t>online administrations only</a:t>
            </a:r>
            <a:r>
              <a:rPr lang="en-US" sz="1800" dirty="0">
                <a:solidFill>
                  <a:schemeClr val="tx1"/>
                </a:solidFill>
              </a:rPr>
              <a:t>*</a:t>
            </a:r>
          </a:p>
          <a:p>
            <a:pPr marL="1485900" lvl="2" indent="-342900"/>
            <a:r>
              <a:rPr lang="en-US" dirty="0"/>
              <a:t>Students taking </a:t>
            </a:r>
            <a:r>
              <a:rPr lang="en-US" dirty="0" err="1"/>
              <a:t>CoAlt</a:t>
            </a:r>
            <a:r>
              <a:rPr lang="en-US" dirty="0"/>
              <a:t> ELA and Math (DLM) and those requiring paper accommodations should test at the same time as their peers (includes CSLA)</a:t>
            </a:r>
            <a:endParaRPr lang="en-US" u="sng" dirty="0">
              <a:solidFill>
                <a:schemeClr val="tx1"/>
              </a:solidFill>
            </a:endParaRPr>
          </a:p>
          <a:p>
            <a:pPr marL="1028700" lvl="1" indent="-342900"/>
            <a:r>
              <a:rPr lang="en-US" sz="1800" dirty="0">
                <a:solidFill>
                  <a:schemeClr val="tx1"/>
                </a:solidFill>
              </a:rPr>
              <a:t>This is an </a:t>
            </a:r>
            <a:r>
              <a:rPr lang="en-US" sz="1800" u="sng" dirty="0">
                <a:solidFill>
                  <a:schemeClr val="tx1"/>
                </a:solidFill>
              </a:rPr>
              <a:t>extended</a:t>
            </a:r>
            <a:r>
              <a:rPr lang="en-US" sz="1800" dirty="0">
                <a:solidFill>
                  <a:schemeClr val="tx1"/>
                </a:solidFill>
              </a:rPr>
              <a:t> window – total of 5 testing weeks</a:t>
            </a:r>
          </a:p>
          <a:p>
            <a:pPr marL="342900" indent="-342900">
              <a:buFont typeface="Arial" panose="020B0604020202020204" pitchFamily="34" charset="0"/>
              <a:buChar char="•"/>
            </a:pPr>
            <a:r>
              <a:rPr lang="en-US" sz="1800" dirty="0">
                <a:solidFill>
                  <a:schemeClr val="tx1"/>
                </a:solidFill>
              </a:rPr>
              <a:t>Grade 11 science</a:t>
            </a:r>
            <a:endParaRPr lang="en-US" sz="1800" dirty="0">
              <a:solidFill>
                <a:srgbClr val="FF0000"/>
              </a:solidFill>
            </a:endParaRPr>
          </a:p>
          <a:p>
            <a:pPr marL="1028700" lvl="1" indent="-342900"/>
            <a:r>
              <a:rPr lang="en-US" sz="1800" dirty="0">
                <a:solidFill>
                  <a:schemeClr val="tx1"/>
                </a:solidFill>
              </a:rPr>
              <a:t>To accommodate high school assessment schedules including SAT, AP and IB exams, the grade 11 science window can open and close early</a:t>
            </a:r>
          </a:p>
          <a:p>
            <a:pPr marL="1028700" lvl="1" indent="-342900"/>
            <a:r>
              <a:rPr lang="en-US" sz="1800" dirty="0">
                <a:solidFill>
                  <a:schemeClr val="tx1"/>
                </a:solidFill>
              </a:rPr>
              <a:t>Early window option: </a:t>
            </a:r>
            <a:r>
              <a:rPr lang="en-US" sz="1800" b="1" dirty="0">
                <a:solidFill>
                  <a:srgbClr val="488BC9"/>
                </a:solidFill>
              </a:rPr>
              <a:t>April 1 – April 19</a:t>
            </a:r>
            <a:endParaRPr lang="en-US" sz="1800" dirty="0">
              <a:solidFill>
                <a:srgbClr val="488BC9"/>
              </a:solidFill>
            </a:endParaRPr>
          </a:p>
          <a:p>
            <a:pPr marL="1028700" lvl="1" indent="-342900"/>
            <a:r>
              <a:rPr lang="en-US" sz="1800" dirty="0">
                <a:solidFill>
                  <a:schemeClr val="tx1"/>
                </a:solidFill>
              </a:rPr>
              <a:t>This is an </a:t>
            </a:r>
            <a:r>
              <a:rPr lang="en-US" sz="1800" u="sng" dirty="0">
                <a:solidFill>
                  <a:schemeClr val="tx1"/>
                </a:solidFill>
              </a:rPr>
              <a:t>early</a:t>
            </a:r>
            <a:r>
              <a:rPr lang="en-US" sz="1800" dirty="0">
                <a:solidFill>
                  <a:schemeClr val="tx1"/>
                </a:solidFill>
              </a:rPr>
              <a:t> window – total of 3 testing weeks</a:t>
            </a:r>
          </a:p>
          <a:p>
            <a:pPr marL="342900" indent="-342900">
              <a:buFont typeface="Arial" panose="020B0604020202020204" pitchFamily="34" charset="0"/>
              <a:buChar char="•"/>
            </a:pPr>
            <a:r>
              <a:rPr lang="en-US" sz="1800" dirty="0">
                <a:solidFill>
                  <a:schemeClr val="tx1"/>
                </a:solidFill>
              </a:rPr>
              <a:t>By </a:t>
            </a:r>
            <a:r>
              <a:rPr lang="en-US" sz="1800" b="1" dirty="0">
                <a:solidFill>
                  <a:srgbClr val="488BC9"/>
                </a:solidFill>
              </a:rPr>
              <a:t>December 15</a:t>
            </a:r>
            <a:r>
              <a:rPr lang="en-US" sz="1800" dirty="0">
                <a:solidFill>
                  <a:schemeClr val="tx1"/>
                </a:solidFill>
              </a:rPr>
              <a:t>, DACs notify CDE of intent to participate in these options through the </a:t>
            </a:r>
            <a:r>
              <a:rPr lang="en-US" sz="1800" i="1" dirty="0">
                <a:solidFill>
                  <a:schemeClr val="tx1"/>
                </a:solidFill>
              </a:rPr>
              <a:t>District Testing Information and Format Selections Form </a:t>
            </a:r>
            <a:endParaRPr lang="en-US" sz="1800" i="1" dirty="0"/>
          </a:p>
          <a:p>
            <a:pPr marL="1031875" lvl="1" indent="-342900"/>
            <a:r>
              <a:rPr lang="en-US" sz="1800" dirty="0">
                <a:solidFill>
                  <a:schemeClr val="tx1"/>
                </a:solidFill>
              </a:rPr>
              <a:t>The form is distributed to official DACs upon completion of the </a:t>
            </a:r>
            <a:r>
              <a:rPr lang="en-US" sz="1800" i="1" dirty="0">
                <a:solidFill>
                  <a:schemeClr val="tx1"/>
                </a:solidFill>
              </a:rPr>
              <a:t>Spring 2024 CMAS Administration Training for DACs</a:t>
            </a:r>
          </a:p>
          <a:p>
            <a:pPr marL="0" indent="0">
              <a:buNone/>
            </a:pPr>
            <a:r>
              <a:rPr lang="en-US" sz="1800" b="0" i="0" dirty="0">
                <a:solidFill>
                  <a:srgbClr val="333333"/>
                </a:solidFill>
                <a:effectLst/>
                <a:latin typeface="SourceSansProRegular"/>
              </a:rPr>
              <a:t>*Additionally, offering a back-end extension in 2024 allows greater avoidance of primary religious observance days when groups of students may be unable to test. This provides greater scheduling flexibility when overlap cannot be avoided.</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21</a:t>
            </a:fld>
            <a:endParaRPr lang="en-US" dirty="0"/>
          </a:p>
        </p:txBody>
      </p:sp>
    </p:spTree>
    <p:extLst>
      <p:ext uri="{BB962C8B-B14F-4D97-AF65-F5344CB8AC3E}">
        <p14:creationId xmlns:p14="http://schemas.microsoft.com/office/powerpoint/2010/main" val="2138129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Scheduling Considerations</a:t>
            </a:r>
          </a:p>
        </p:txBody>
      </p:sp>
      <p:sp>
        <p:nvSpPr>
          <p:cNvPr id="3" name="Content Placeholder 2"/>
          <p:cNvSpPr>
            <a:spLocks noGrp="1"/>
          </p:cNvSpPr>
          <p:nvPr>
            <p:ph idx="1"/>
          </p:nvPr>
        </p:nvSpPr>
        <p:spPr>
          <a:xfrm>
            <a:off x="274320" y="1362456"/>
            <a:ext cx="8241030" cy="4741258"/>
          </a:xfrm>
        </p:spPr>
        <p:txBody>
          <a:bodyPr>
            <a:normAutofit/>
          </a:bodyPr>
          <a:lstStyle/>
          <a:p>
            <a:pPr marL="342900" indent="-342900">
              <a:lnSpc>
                <a:spcPct val="100000"/>
              </a:lnSpc>
              <a:buFont typeface="Arial" panose="020B0604020202020204" pitchFamily="34" charset="0"/>
              <a:buChar char="•"/>
            </a:pPr>
            <a:r>
              <a:rPr lang="en-US" dirty="0">
                <a:solidFill>
                  <a:schemeClr val="tx1"/>
                </a:solidFill>
              </a:rPr>
              <a:t>Colorado Spanish Language Arts (CSLA)</a:t>
            </a:r>
          </a:p>
          <a:p>
            <a:pPr marL="1028700" lvl="1" indent="-342900">
              <a:lnSpc>
                <a:spcPct val="100000"/>
              </a:lnSpc>
            </a:pPr>
            <a:r>
              <a:rPr lang="en-US" dirty="0">
                <a:solidFill>
                  <a:schemeClr val="tx1"/>
                </a:solidFill>
              </a:rPr>
              <a:t>An accommodated version of the ELA assessment</a:t>
            </a:r>
          </a:p>
          <a:p>
            <a:pPr marL="1028700" lvl="1" indent="-342900">
              <a:lnSpc>
                <a:spcPct val="100000"/>
              </a:lnSpc>
            </a:pPr>
            <a:r>
              <a:rPr lang="en-US" dirty="0"/>
              <a:t>A</a:t>
            </a:r>
            <a:r>
              <a:rPr lang="en-US" dirty="0">
                <a:solidFill>
                  <a:schemeClr val="tx1"/>
                </a:solidFill>
              </a:rPr>
              <a:t>dministered in the same window as ELA</a:t>
            </a:r>
          </a:p>
          <a:p>
            <a:pPr marL="342900" indent="-342900">
              <a:lnSpc>
                <a:spcPct val="100000"/>
              </a:lnSpc>
              <a:buFont typeface="Arial" panose="020B0604020202020204" pitchFamily="34" charset="0"/>
              <a:buChar char="•"/>
            </a:pPr>
            <a:endParaRPr lang="en-US" sz="800" dirty="0">
              <a:solidFill>
                <a:schemeClr val="tx1"/>
              </a:solidFill>
            </a:endParaRPr>
          </a:p>
          <a:p>
            <a:pPr marL="342900" indent="-342900">
              <a:lnSpc>
                <a:spcPct val="100000"/>
              </a:lnSpc>
              <a:buFont typeface="Arial" panose="020B0604020202020204" pitchFamily="34" charset="0"/>
              <a:buChar char="•"/>
            </a:pPr>
            <a:r>
              <a:rPr lang="en-US" dirty="0">
                <a:solidFill>
                  <a:schemeClr val="tx1"/>
                </a:solidFill>
              </a:rPr>
              <a:t>CoAlt and accommodated CMAS forms</a:t>
            </a:r>
          </a:p>
          <a:p>
            <a:pPr marL="1028700" lvl="1" indent="-342900">
              <a:lnSpc>
                <a:spcPct val="100000"/>
              </a:lnSpc>
            </a:pPr>
            <a:r>
              <a:rPr lang="en-US" u="sng" dirty="0">
                <a:solidFill>
                  <a:schemeClr val="tx1"/>
                </a:solidFill>
              </a:rPr>
              <a:t>To the extent possible</a:t>
            </a:r>
            <a:r>
              <a:rPr lang="en-US" dirty="0">
                <a:solidFill>
                  <a:schemeClr val="tx1"/>
                </a:solidFill>
              </a:rPr>
              <a:t>, a student taking </a:t>
            </a:r>
            <a:r>
              <a:rPr lang="en-US" dirty="0" err="1">
                <a:solidFill>
                  <a:schemeClr val="tx1"/>
                </a:solidFill>
              </a:rPr>
              <a:t>CoAlt</a:t>
            </a:r>
            <a:r>
              <a:rPr lang="en-US" dirty="0">
                <a:solidFill>
                  <a:schemeClr val="tx1"/>
                </a:solidFill>
              </a:rPr>
              <a:t> or CMAS with accommodations in a content area for which the student is participating in a general education class should be assessed at the same time as their peers to avoid missed instruction </a:t>
            </a:r>
          </a:p>
          <a:p>
            <a:pPr marL="1485900" lvl="2" indent="-342900">
              <a:lnSpc>
                <a:spcPct val="100000"/>
              </a:lnSpc>
            </a:pPr>
            <a:r>
              <a:rPr lang="en-US" dirty="0">
                <a:solidFill>
                  <a:schemeClr val="tx1"/>
                </a:solidFill>
              </a:rPr>
              <a:t>Ensure students taking these assessments do not miss instruction from their general education classes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22</a:t>
            </a:fld>
            <a:endParaRPr lang="en-US" dirty="0"/>
          </a:p>
        </p:txBody>
      </p:sp>
    </p:spTree>
    <p:extLst>
      <p:ext uri="{BB962C8B-B14F-4D97-AF65-F5344CB8AC3E}">
        <p14:creationId xmlns:p14="http://schemas.microsoft.com/office/powerpoint/2010/main" val="2267688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ACCESS for ELLs</a:t>
            </a:r>
            <a:r>
              <a:rPr lang="en-US" sz="4800" baseline="30000" dirty="0">
                <a:latin typeface="+mn-lt"/>
              </a:rPr>
              <a:t>®</a:t>
            </a:r>
            <a:br>
              <a:rPr lang="en-US" dirty="0">
                <a:solidFill>
                  <a:schemeClr val="tx1"/>
                </a:solidFill>
              </a:rPr>
            </a:br>
            <a:endParaRPr lang="en-US"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23</a:t>
            </a:fld>
            <a:endParaRPr lang="en-US" dirty="0"/>
          </a:p>
        </p:txBody>
      </p:sp>
    </p:spTree>
    <p:extLst>
      <p:ext uri="{BB962C8B-B14F-4D97-AF65-F5344CB8AC3E}">
        <p14:creationId xmlns:p14="http://schemas.microsoft.com/office/powerpoint/2010/main" val="1078370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ACCESS for ELLs</a:t>
            </a:r>
            <a:endParaRPr lang="en-US" sz="2800" baseline="30000" dirty="0">
              <a:latin typeface="+mn-lt"/>
            </a:endParaRPr>
          </a:p>
        </p:txBody>
      </p:sp>
      <p:sp>
        <p:nvSpPr>
          <p:cNvPr id="3" name="Content Placeholder 2"/>
          <p:cNvSpPr>
            <a:spLocks noGrp="1"/>
          </p:cNvSpPr>
          <p:nvPr>
            <p:ph idx="1"/>
          </p:nvPr>
        </p:nvSpPr>
        <p:spPr>
          <a:xfrm>
            <a:off x="374904" y="1463040"/>
            <a:ext cx="8140446" cy="4640674"/>
          </a:xfrm>
        </p:spPr>
        <p:txBody>
          <a:bodyPr/>
          <a:lstStyle/>
          <a:p>
            <a:r>
              <a:rPr lang="en-US" dirty="0"/>
              <a:t>Test forms:</a:t>
            </a:r>
          </a:p>
          <a:p>
            <a:pPr lvl="1"/>
            <a:r>
              <a:rPr lang="en-US" dirty="0"/>
              <a:t>Kindergarten (paper-based)</a:t>
            </a:r>
          </a:p>
          <a:p>
            <a:pPr lvl="1"/>
            <a:r>
              <a:rPr lang="en-US" dirty="0"/>
              <a:t>ACCESS grades 1-12 (computer-based; paper-based for student as needed per IEP or 504 plan)</a:t>
            </a:r>
          </a:p>
          <a:p>
            <a:pPr lvl="2"/>
            <a:r>
              <a:rPr lang="en-US" sz="2000" dirty="0"/>
              <a:t>Writing domain is paper-based for grades 1-3 for all students</a:t>
            </a:r>
          </a:p>
          <a:p>
            <a:pPr lvl="1"/>
            <a:r>
              <a:rPr lang="en-US" dirty="0"/>
              <a:t>Alternate ACCESS grades K-12, for students with IEPs written to the Extended Evidence Outcomes (paper-based) </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All Test Administrators need to participate in WIDA’s </a:t>
            </a:r>
            <a:r>
              <a:rPr lang="en-US" dirty="0"/>
              <a:t>quizzes</a:t>
            </a:r>
            <a:r>
              <a:rPr lang="en-US" dirty="0">
                <a:solidFill>
                  <a:schemeClr val="tx1"/>
                </a:solidFill>
              </a:rPr>
              <a:t> and have an opportunity to ask questions to their school or district assessment leaders</a:t>
            </a:r>
          </a:p>
          <a:p>
            <a:pPr marL="1028700" lvl="1" indent="-342900"/>
            <a:r>
              <a:rPr lang="en-US" dirty="0">
                <a:solidFill>
                  <a:schemeClr val="tx1"/>
                </a:solidFill>
              </a:rPr>
              <a:t>Use checklists to track assessment activities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24</a:t>
            </a:fld>
            <a:endParaRPr lang="en-US" dirty="0"/>
          </a:p>
        </p:txBody>
      </p:sp>
    </p:spTree>
    <p:extLst>
      <p:ext uri="{BB962C8B-B14F-4D97-AF65-F5344CB8AC3E}">
        <p14:creationId xmlns:p14="http://schemas.microsoft.com/office/powerpoint/2010/main" val="4219522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2800" dirty="0">
                <a:latin typeface="+mn-lt"/>
              </a:rPr>
              <a:t>ACCESS for ELLs</a:t>
            </a:r>
            <a:r>
              <a:rPr lang="en-US" sz="2800" baseline="30000" dirty="0">
                <a:latin typeface="+mn-lt"/>
              </a:rPr>
              <a:t>® </a:t>
            </a:r>
            <a:r>
              <a:rPr lang="en-US" sz="2800" dirty="0">
                <a:latin typeface="+mn-lt"/>
              </a:rPr>
              <a:t>Key Dates</a:t>
            </a:r>
          </a:p>
        </p:txBody>
      </p:sp>
      <p:sp>
        <p:nvSpPr>
          <p:cNvPr id="3" name="Content Placeholder 2"/>
          <p:cNvSpPr>
            <a:spLocks noGrp="1"/>
          </p:cNvSpPr>
          <p:nvPr>
            <p:ph idx="1"/>
          </p:nvPr>
        </p:nvSpPr>
        <p:spPr>
          <a:xfrm>
            <a:off x="274320" y="1463040"/>
            <a:ext cx="8241030" cy="4640674"/>
          </a:xfrm>
        </p:spPr>
        <p:txBody>
          <a:bodyPr>
            <a:normAutofit/>
          </a:bodyPr>
          <a:lstStyle/>
          <a:p>
            <a:pPr marL="342900" indent="-342900">
              <a:buFont typeface="Arial" panose="020B0604020202020204" pitchFamily="34" charset="0"/>
              <a:buChar char="•"/>
            </a:pPr>
            <a:r>
              <a:rPr lang="en-US" dirty="0">
                <a:solidFill>
                  <a:schemeClr val="tx1"/>
                </a:solidFill>
              </a:rPr>
              <a:t>ACCESS Testing Window</a:t>
            </a:r>
          </a:p>
          <a:p>
            <a:pPr marL="1028700" lvl="1" indent="-342900"/>
            <a:r>
              <a:rPr lang="en-US" dirty="0"/>
              <a:t>Monday, January 8 – Friday, February 9, 2024</a:t>
            </a:r>
          </a:p>
          <a:p>
            <a:pPr marL="342900" indent="-342900">
              <a:buFont typeface="Arial" panose="020B0604020202020204" pitchFamily="34" charset="0"/>
              <a:buChar char="•"/>
            </a:pPr>
            <a:r>
              <a:rPr lang="en-US" dirty="0"/>
              <a:t>Test Ordering through CDE</a:t>
            </a:r>
          </a:p>
          <a:p>
            <a:pPr marL="1028700" lvl="1" indent="-342900"/>
            <a:r>
              <a:rPr lang="en-US" dirty="0"/>
              <a:t>October 2 – November 3, 2023</a:t>
            </a:r>
          </a:p>
          <a:p>
            <a:pPr marL="342900" indent="-342900">
              <a:buFont typeface="Arial" panose="020B0604020202020204" pitchFamily="34" charset="0"/>
              <a:buChar char="•"/>
            </a:pPr>
            <a:r>
              <a:rPr lang="en-US" dirty="0"/>
              <a:t>WIDA AMS Test Setup Available</a:t>
            </a:r>
          </a:p>
          <a:p>
            <a:pPr marL="1028700" lvl="1" indent="-342900"/>
            <a:r>
              <a:rPr lang="en-US" dirty="0"/>
              <a:t>November 29, 2023 – February 14, 2024</a:t>
            </a:r>
          </a:p>
          <a:p>
            <a:pPr marL="342900" indent="-342900">
              <a:buFont typeface="Arial" panose="020B0604020202020204" pitchFamily="34" charset="0"/>
              <a:buChar char="•"/>
            </a:pPr>
            <a:r>
              <a:rPr lang="en-US" dirty="0"/>
              <a:t>Districts Receive Test Materials</a:t>
            </a:r>
          </a:p>
          <a:p>
            <a:pPr marL="1028700" lvl="1" indent="-342900"/>
            <a:r>
              <a:rPr lang="en-US" dirty="0"/>
              <a:t>December 14, 2023</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25</a:t>
            </a:fld>
            <a:endParaRPr lang="en-US" dirty="0"/>
          </a:p>
        </p:txBody>
      </p:sp>
    </p:spTree>
    <p:extLst>
      <p:ext uri="{BB962C8B-B14F-4D97-AF65-F5344CB8AC3E}">
        <p14:creationId xmlns:p14="http://schemas.microsoft.com/office/powerpoint/2010/main" val="3507579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ACCESS Training</a:t>
            </a:r>
          </a:p>
        </p:txBody>
      </p:sp>
      <p:sp>
        <p:nvSpPr>
          <p:cNvPr id="3" name="Content Placeholder 2"/>
          <p:cNvSpPr>
            <a:spLocks noGrp="1"/>
          </p:cNvSpPr>
          <p:nvPr>
            <p:ph idx="1"/>
          </p:nvPr>
        </p:nvSpPr>
        <p:spPr>
          <a:xfrm>
            <a:off x="274320" y="1344169"/>
            <a:ext cx="8241030" cy="5010112"/>
          </a:xfrm>
        </p:spPr>
        <p:txBody>
          <a:bodyPr>
            <a:normAutofit/>
          </a:bodyPr>
          <a:lstStyle/>
          <a:p>
            <a:pPr marL="342900" indent="-342900">
              <a:buFont typeface="Arial" panose="020B0604020202020204" pitchFamily="34" charset="0"/>
              <a:buChar char="•"/>
            </a:pPr>
            <a:endParaRPr lang="en-US" sz="2800" dirty="0">
              <a:solidFill>
                <a:schemeClr val="tx1"/>
              </a:solidFill>
            </a:endParaRPr>
          </a:p>
          <a:p>
            <a:pPr marL="342900" indent="-342900">
              <a:buFont typeface="Arial" panose="020B0604020202020204" pitchFamily="34" charset="0"/>
              <a:buChar char="•"/>
            </a:pPr>
            <a:r>
              <a:rPr lang="en-US" sz="2800" dirty="0">
                <a:solidFill>
                  <a:schemeClr val="tx1"/>
                </a:solidFill>
              </a:rPr>
              <a:t>DAC Administration Training – September (virtual)</a:t>
            </a:r>
          </a:p>
          <a:p>
            <a:pPr marL="800100" lvl="1" indent="-342900"/>
            <a:r>
              <a:rPr lang="en-US" sz="2400" dirty="0">
                <a:solidFill>
                  <a:schemeClr val="tx1"/>
                </a:solidFill>
              </a:rPr>
              <a:t>Training registration information is sent to the official DAC </a:t>
            </a:r>
          </a:p>
          <a:p>
            <a:pPr marL="800100" lvl="1" indent="-342900"/>
            <a:r>
              <a:rPr lang="en-US" sz="2400" dirty="0"/>
              <a:t>Each district is invited to a specific training.*</a:t>
            </a:r>
          </a:p>
          <a:p>
            <a:pPr marL="1028700" lvl="1" indent="-342900"/>
            <a:endParaRPr lang="en-US" dirty="0">
              <a:solidFill>
                <a:srgbClr val="000000"/>
              </a:solidFill>
            </a:endParaRPr>
          </a:p>
          <a:p>
            <a:pPr marL="342900" indent="-342900"/>
            <a:r>
              <a:rPr lang="en-US" dirty="0"/>
              <a:t>Office hours are on Wednesdays at 3:30</a:t>
            </a:r>
          </a:p>
          <a:p>
            <a:pPr marL="800100" lvl="1" indent="-342900"/>
            <a:r>
              <a:rPr lang="en-US" dirty="0"/>
              <a:t>October 26, 2023 – February 7, 2024</a:t>
            </a:r>
          </a:p>
          <a:p>
            <a:pPr marL="914400" lvl="2" indent="0">
              <a:buNone/>
            </a:pPr>
            <a:r>
              <a:rPr lang="en-US" dirty="0"/>
              <a:t>(Cancelled on 11/22, and 12/27)</a:t>
            </a:r>
          </a:p>
          <a:p>
            <a:pPr lvl="1"/>
            <a:r>
              <a:rPr lang="en-US" dirty="0"/>
              <a:t>DAC’s request calendar invite through security agreement form</a:t>
            </a:r>
          </a:p>
          <a:p>
            <a:pPr marL="914400" lvl="2" indent="0">
              <a:buNone/>
            </a:pPr>
            <a:endParaRPr lang="en-US" dirty="0"/>
          </a:p>
          <a:p>
            <a:pPr marL="342900" indent="-342900"/>
            <a:endParaRPr lang="en-US" dirty="0"/>
          </a:p>
          <a:p>
            <a:pPr marL="0" indent="0">
              <a:buNone/>
            </a:pPr>
            <a:r>
              <a:rPr lang="en-US" sz="1800" dirty="0"/>
              <a:t>*A make-up date and recording will be available</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26</a:t>
            </a:fld>
            <a:endParaRPr lang="en-US" dirty="0"/>
          </a:p>
        </p:txBody>
      </p:sp>
    </p:spTree>
    <p:extLst>
      <p:ext uri="{BB962C8B-B14F-4D97-AF65-F5344CB8AC3E}">
        <p14:creationId xmlns:p14="http://schemas.microsoft.com/office/powerpoint/2010/main" val="4127621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86371" cy="756418"/>
          </a:xfrm>
        </p:spPr>
        <p:txBody>
          <a:bodyPr anchor="ctr">
            <a:noAutofit/>
          </a:bodyPr>
          <a:lstStyle/>
          <a:p>
            <a:r>
              <a:rPr lang="en-US" sz="2800" dirty="0">
                <a:latin typeface="+mn-lt"/>
              </a:rPr>
              <a:t>WIDA Screener/Identification of Students for ELD programs</a:t>
            </a:r>
          </a:p>
        </p:txBody>
      </p:sp>
      <p:sp>
        <p:nvSpPr>
          <p:cNvPr id="3" name="Content Placeholder 2"/>
          <p:cNvSpPr>
            <a:spLocks noGrp="1"/>
          </p:cNvSpPr>
          <p:nvPr>
            <p:ph idx="1"/>
          </p:nvPr>
        </p:nvSpPr>
        <p:spPr/>
        <p:txBody>
          <a:bodyPr>
            <a:normAutofit/>
          </a:bodyPr>
          <a:lstStyle/>
          <a:p>
            <a:pPr marL="342900" indent="-342900"/>
            <a:r>
              <a:rPr lang="en-US" sz="2800" dirty="0">
                <a:effectLst/>
                <a:hlinkClick r:id="rId2" tooltip="https://www.cde.state.co.us/cde_english/identification-placement"/>
              </a:rPr>
              <a:t>Standardized Identification Procedures</a:t>
            </a:r>
            <a:r>
              <a:rPr lang="en-US" sz="2800" dirty="0">
                <a:solidFill>
                  <a:schemeClr val="tx1"/>
                </a:solidFill>
              </a:rPr>
              <a:t> </a:t>
            </a:r>
            <a:r>
              <a:rPr lang="en-US" sz="2800" dirty="0"/>
              <a:t>questions need to be addressed to the Office of Culturally and Linguistically Diverse Education (CLDE). </a:t>
            </a:r>
          </a:p>
          <a:p>
            <a:pPr lvl="1" indent="0">
              <a:buNone/>
            </a:pPr>
            <a:endParaRPr lang="en-US" sz="2400" dirty="0"/>
          </a:p>
          <a:p>
            <a:pPr lvl="1" indent="0">
              <a:buNone/>
            </a:pPr>
            <a:r>
              <a:rPr lang="en-US" sz="2400" dirty="0"/>
              <a:t>Doris​ Brock‑Nguyen</a:t>
            </a:r>
          </a:p>
          <a:p>
            <a:pPr lvl="1" indent="0">
              <a:buNone/>
            </a:pPr>
            <a:r>
              <a:rPr lang="en-US" sz="2400" u="sng" dirty="0">
                <a:solidFill>
                  <a:srgbClr val="0563C1"/>
                </a:solidFill>
                <a:effectLst/>
                <a:latin typeface="Calibri" panose="020F0502020204030204" pitchFamily="34" charset="0"/>
                <a:ea typeface="Calibri" panose="020F0502020204030204" pitchFamily="34" charset="0"/>
                <a:hlinkClick r:id="rId3"/>
              </a:rPr>
              <a:t>Brock-Nguyen_D@cde.state.co.us</a:t>
            </a:r>
            <a:endParaRPr lang="en-US" sz="2400" dirty="0"/>
          </a:p>
          <a:p>
            <a:pPr lvl="1" indent="0">
              <a:buNone/>
            </a:pPr>
            <a:r>
              <a:rPr lang="en-US" sz="2400" dirty="0"/>
              <a:t> </a:t>
            </a:r>
          </a:p>
          <a:p>
            <a:pPr lvl="1" indent="0">
              <a:buNone/>
            </a:pPr>
            <a:endParaRPr lang="en-US" dirty="0">
              <a:solidFill>
                <a:srgbClr val="FF0000"/>
              </a:solidFill>
            </a:endParaRPr>
          </a:p>
        </p:txBody>
      </p:sp>
      <p:sp>
        <p:nvSpPr>
          <p:cNvPr id="4" name="Slide Number Placeholder 3"/>
          <p:cNvSpPr>
            <a:spLocks noGrp="1"/>
          </p:cNvSpPr>
          <p:nvPr>
            <p:ph type="sldNum" sz="quarter" idx="12"/>
          </p:nvPr>
        </p:nvSpPr>
        <p:spPr>
          <a:prstGeom prst="rect">
            <a:avLst/>
          </a:prstGeom>
        </p:spPr>
        <p:txBody>
          <a:bodyPr/>
          <a:lstStyle/>
          <a:p>
            <a:fld id="{67726FA2-3EC9-4717-AD62-D8C823692DD3}" type="slidenum">
              <a:rPr lang="en-US" smtClean="0"/>
              <a:pPr/>
              <a:t>27</a:t>
            </a:fld>
            <a:endParaRPr lang="en-US" dirty="0"/>
          </a:p>
        </p:txBody>
      </p:sp>
      <p:sp>
        <p:nvSpPr>
          <p:cNvPr id="5" name="Content Placeholder 4">
            <a:extLst>
              <a:ext uri="{FF2B5EF4-FFF2-40B4-BE49-F238E27FC236}">
                <a16:creationId xmlns:a16="http://schemas.microsoft.com/office/drawing/2014/main" id="{23DA8AB9-D27E-4C4B-B9D0-4FC7C8950D7F}"/>
              </a:ext>
            </a:extLst>
          </p:cNvPr>
          <p:cNvSpPr>
            <a:spLocks noGrp="1"/>
          </p:cNvSpPr>
          <p:nvPr>
            <p:ph sz="half" idx="4294967295"/>
          </p:nvPr>
        </p:nvSpPr>
        <p:spPr>
          <a:xfrm>
            <a:off x="5257800" y="1463675"/>
            <a:ext cx="3886200" cy="4583113"/>
          </a:xfrm>
        </p:spPr>
        <p:txBody>
          <a:bodyPr>
            <a:normAutofit/>
          </a:bodyPr>
          <a:lstStyle/>
          <a:p>
            <a:pPr marL="342900" indent="-342900"/>
            <a:endParaRPr lang="en-US" sz="800" dirty="0"/>
          </a:p>
          <a:p>
            <a:endParaRPr lang="en-US" dirty="0"/>
          </a:p>
        </p:txBody>
      </p:sp>
    </p:spTree>
    <p:extLst>
      <p:ext uri="{BB962C8B-B14F-4D97-AF65-F5344CB8AC3E}">
        <p14:creationId xmlns:p14="http://schemas.microsoft.com/office/powerpoint/2010/main" val="1853184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954" y="1866373"/>
            <a:ext cx="8765017" cy="2337620"/>
          </a:xfrm>
        </p:spPr>
        <p:txBody>
          <a:bodyPr>
            <a:noAutofit/>
          </a:bodyPr>
          <a:lstStyle/>
          <a:p>
            <a:r>
              <a:rPr lang="en-US" sz="4800" dirty="0">
                <a:latin typeface="+mn-lt"/>
              </a:rPr>
              <a:t>CMAS</a:t>
            </a:r>
            <a:br>
              <a:rPr lang="en-US" sz="4400" dirty="0">
                <a:latin typeface="+mn-lt"/>
              </a:rPr>
            </a:br>
            <a:r>
              <a:rPr lang="en-US" sz="4400" dirty="0">
                <a:latin typeface="+mn-lt"/>
              </a:rPr>
              <a:t>Mathematics, English Language Arts/Literacy, Colorado Spanish Language Arts (CSLA) &amp; Science </a:t>
            </a:r>
          </a:p>
        </p:txBody>
      </p:sp>
      <p:sp>
        <p:nvSpPr>
          <p:cNvPr id="3" name="Slide Number Placeholder 2"/>
          <p:cNvSpPr>
            <a:spLocks noGrp="1"/>
          </p:cNvSpPr>
          <p:nvPr>
            <p:ph type="sldNum" sz="quarter" idx="12"/>
          </p:nvPr>
        </p:nvSpPr>
        <p:spPr/>
        <p:txBody>
          <a:bodyPr/>
          <a:lstStyle/>
          <a:p>
            <a:fld id="{67726FA2-3EC9-4717-AD62-D8C823692DD3}" type="slidenum">
              <a:rPr lang="en-US" smtClean="0"/>
              <a:pPr/>
              <a:t>28</a:t>
            </a:fld>
            <a:endParaRPr lang="en-US" dirty="0"/>
          </a:p>
        </p:txBody>
      </p:sp>
    </p:spTree>
    <p:extLst>
      <p:ext uri="{BB962C8B-B14F-4D97-AF65-F5344CB8AC3E}">
        <p14:creationId xmlns:p14="http://schemas.microsoft.com/office/powerpoint/2010/main" val="749768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325501" cy="756418"/>
          </a:xfrm>
        </p:spPr>
        <p:txBody>
          <a:bodyPr anchor="ctr">
            <a:normAutofit/>
          </a:bodyPr>
          <a:lstStyle/>
          <a:p>
            <a:r>
              <a:rPr lang="en-US" sz="3600" dirty="0">
                <a:latin typeface="+mn-lt"/>
              </a:rPr>
              <a:t>CMAS Grades and Content Areas</a:t>
            </a:r>
          </a:p>
        </p:txBody>
      </p:sp>
      <p:sp>
        <p:nvSpPr>
          <p:cNvPr id="3" name="Content Placeholder 2"/>
          <p:cNvSpPr>
            <a:spLocks noGrp="1"/>
          </p:cNvSpPr>
          <p:nvPr>
            <p:ph idx="1"/>
          </p:nvPr>
        </p:nvSpPr>
        <p:spPr>
          <a:xfrm>
            <a:off x="274320" y="1362457"/>
            <a:ext cx="8241030" cy="5234896"/>
          </a:xfrm>
        </p:spPr>
        <p:txBody>
          <a:bodyPr>
            <a:normAutofit/>
          </a:bodyPr>
          <a:lstStyle/>
          <a:p>
            <a:pPr marL="0" indent="0">
              <a:buNone/>
            </a:pPr>
            <a:r>
              <a:rPr lang="en-US" dirty="0">
                <a:solidFill>
                  <a:schemeClr val="tx1"/>
                </a:solidFill>
              </a:rPr>
              <a:t>Science</a:t>
            </a:r>
          </a:p>
          <a:p>
            <a:pPr marL="342900" indent="-342900">
              <a:buFont typeface="Arial" panose="020B0604020202020204" pitchFamily="34" charset="0"/>
              <a:buChar char="•"/>
            </a:pPr>
            <a:r>
              <a:rPr lang="en-US" sz="2200" dirty="0">
                <a:solidFill>
                  <a:schemeClr val="tx1"/>
                </a:solidFill>
              </a:rPr>
              <a:t>Elementary, middle and high school assessments</a:t>
            </a:r>
          </a:p>
          <a:p>
            <a:pPr marL="1028700" lvl="1" indent="-342900"/>
            <a:r>
              <a:rPr lang="en-US" dirty="0">
                <a:solidFill>
                  <a:schemeClr val="tx1"/>
                </a:solidFill>
              </a:rPr>
              <a:t>Science: grades 5, 8 and 11</a:t>
            </a:r>
          </a:p>
          <a:p>
            <a:pPr marL="1485900" lvl="2" indent="-342900"/>
            <a:endParaRPr lang="en-US" sz="800" dirty="0"/>
          </a:p>
          <a:p>
            <a:pPr marL="0" indent="0">
              <a:buNone/>
            </a:pPr>
            <a:r>
              <a:rPr lang="en-US" dirty="0">
                <a:solidFill>
                  <a:schemeClr val="tx1"/>
                </a:solidFill>
              </a:rPr>
              <a:t>Math and ELA </a:t>
            </a:r>
          </a:p>
          <a:p>
            <a:pPr marL="342900" indent="-342900">
              <a:buFont typeface="Arial" panose="020B0604020202020204" pitchFamily="34" charset="0"/>
              <a:buChar char="•"/>
            </a:pPr>
            <a:r>
              <a:rPr lang="en-US" sz="2200" dirty="0">
                <a:solidFill>
                  <a:schemeClr val="tx1"/>
                </a:solidFill>
              </a:rPr>
              <a:t>Elementary and middle school assessments </a:t>
            </a:r>
          </a:p>
          <a:p>
            <a:pPr marL="1028700" lvl="1" indent="-342900"/>
            <a:r>
              <a:rPr lang="en-US" dirty="0">
                <a:solidFill>
                  <a:schemeClr val="tx1"/>
                </a:solidFill>
              </a:rPr>
              <a:t>Math: grades 3-8</a:t>
            </a:r>
          </a:p>
          <a:p>
            <a:pPr marL="1028700" lvl="1" indent="-342900"/>
            <a:r>
              <a:rPr lang="en-US" dirty="0">
                <a:solidFill>
                  <a:schemeClr val="tx1"/>
                </a:solidFill>
              </a:rPr>
              <a:t>ELA: grades 3-8</a:t>
            </a:r>
          </a:p>
          <a:p>
            <a:pPr marL="1485900" lvl="2" indent="-342900"/>
            <a:r>
              <a:rPr lang="en-US" dirty="0">
                <a:solidFill>
                  <a:schemeClr val="tx1"/>
                </a:solidFill>
              </a:rPr>
              <a:t>CSLA: ELA accommodation only for eligible multilingual learners in grades 3-4</a:t>
            </a:r>
          </a:p>
          <a:p>
            <a:pPr marL="571500" indent="-342900"/>
            <a:endParaRPr lang="en-US" dirty="0"/>
          </a:p>
          <a:p>
            <a:pPr marL="571500" indent="-342900"/>
            <a:endParaRPr lang="en-US" sz="1400" dirty="0"/>
          </a:p>
          <a:p>
            <a:pPr marL="571500" indent="-342900"/>
            <a:endParaRPr lang="en-US" dirty="0"/>
          </a:p>
          <a:p>
            <a:pPr marL="571500" indent="-342900"/>
            <a:r>
              <a:rPr lang="en-US" sz="1800" dirty="0">
                <a:solidFill>
                  <a:schemeClr val="tx1"/>
                </a:solidFill>
              </a:rPr>
              <a:t>Note: Social Studies </a:t>
            </a:r>
            <a:r>
              <a:rPr lang="en-US" sz="1800" dirty="0"/>
              <a:t>will not be administered in spring 2024</a:t>
            </a:r>
            <a:endParaRPr lang="en-US" sz="18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29</a:t>
            </a:fld>
            <a:endParaRPr lang="en-US" dirty="0"/>
          </a:p>
        </p:txBody>
      </p:sp>
    </p:spTree>
    <p:extLst>
      <p:ext uri="{BB962C8B-B14F-4D97-AF65-F5344CB8AC3E}">
        <p14:creationId xmlns:p14="http://schemas.microsoft.com/office/powerpoint/2010/main" val="32485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p:txBody>
          <a:bodyPr>
            <a:normAutofit/>
          </a:bodyPr>
          <a:lstStyle/>
          <a:p>
            <a:r>
              <a:rPr lang="en-US" sz="4800" dirty="0">
                <a:latin typeface="+mn-lt"/>
              </a:rPr>
              <a:t>General Information</a:t>
            </a:r>
          </a:p>
        </p:txBody>
      </p:sp>
      <p:sp>
        <p:nvSpPr>
          <p:cNvPr id="3" name="Slide Number Placeholder 2"/>
          <p:cNvSpPr>
            <a:spLocks noGrp="1"/>
          </p:cNvSpPr>
          <p:nvPr>
            <p:ph type="sldNum" sz="quarter" idx="12"/>
          </p:nvPr>
        </p:nvSpPr>
        <p:spPr/>
        <p:txBody>
          <a:bodyPr/>
          <a:lstStyle/>
          <a:p>
            <a:fld id="{67726FA2-3EC9-4717-AD62-D8C823692DD3}" type="slidenum">
              <a:rPr lang="en-US" smtClean="0"/>
              <a:pPr/>
              <a:t>3</a:t>
            </a:fld>
            <a:endParaRPr lang="en-US" dirty="0"/>
          </a:p>
        </p:txBody>
      </p:sp>
    </p:spTree>
    <p:extLst>
      <p:ext uri="{BB962C8B-B14F-4D97-AF65-F5344CB8AC3E}">
        <p14:creationId xmlns:p14="http://schemas.microsoft.com/office/powerpoint/2010/main" val="3238868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17938"/>
            <a:ext cx="6081865" cy="756418"/>
          </a:xfrm>
        </p:spPr>
        <p:txBody>
          <a:bodyPr anchor="ctr">
            <a:normAutofit/>
          </a:bodyPr>
          <a:lstStyle/>
          <a:p>
            <a:r>
              <a:rPr lang="en-US" sz="3600" dirty="0">
                <a:latin typeface="+mn-lt"/>
              </a:rPr>
              <a:t>PearsonAccess</a:t>
            </a:r>
            <a:r>
              <a:rPr lang="en-US" sz="3600" baseline="30000" dirty="0">
                <a:latin typeface="+mn-lt"/>
              </a:rPr>
              <a:t>next</a:t>
            </a:r>
          </a:p>
        </p:txBody>
      </p:sp>
      <p:sp>
        <p:nvSpPr>
          <p:cNvPr id="3" name="Content Placeholder 2"/>
          <p:cNvSpPr>
            <a:spLocks noGrp="1"/>
          </p:cNvSpPr>
          <p:nvPr>
            <p:ph idx="1"/>
          </p:nvPr>
        </p:nvSpPr>
        <p:spPr>
          <a:xfrm>
            <a:off x="274320" y="1389888"/>
            <a:ext cx="8241030" cy="5331588"/>
          </a:xfrm>
        </p:spPr>
        <p:txBody>
          <a:bodyPr>
            <a:normAutofit/>
          </a:bodyPr>
          <a:lstStyle/>
          <a:p>
            <a:pPr marL="342900" indent="-342900">
              <a:buFont typeface="Arial" panose="020B0604020202020204" pitchFamily="34" charset="0"/>
              <a:buChar char="•"/>
            </a:pPr>
            <a:r>
              <a:rPr lang="en-US" dirty="0">
                <a:solidFill>
                  <a:schemeClr val="tx1"/>
                </a:solidFill>
              </a:rPr>
              <a:t>The online platform used for CMAS data management and administration</a:t>
            </a:r>
          </a:p>
          <a:p>
            <a:pPr marL="800100" lvl="1" indent="-342900"/>
            <a:r>
              <a:rPr lang="en-US" dirty="0"/>
              <a:t>CDE updates DAC permissions throughout the year </a:t>
            </a:r>
          </a:p>
          <a:p>
            <a:pPr marL="342900" indent="-342900">
              <a:buFont typeface="Arial" panose="020B0604020202020204" pitchFamily="34" charset="0"/>
              <a:buChar char="•"/>
            </a:pPr>
            <a:r>
              <a:rPr lang="en-US" dirty="0">
                <a:solidFill>
                  <a:schemeClr val="tx1"/>
                </a:solidFill>
              </a:rPr>
              <a:t>PearsonAccess</a:t>
            </a:r>
            <a:r>
              <a:rPr lang="en-US" baseline="30000" dirty="0">
                <a:solidFill>
                  <a:schemeClr val="tx1"/>
                </a:solidFill>
              </a:rPr>
              <a:t>next</a:t>
            </a:r>
            <a:r>
              <a:rPr lang="en-US" dirty="0">
                <a:solidFill>
                  <a:schemeClr val="tx1"/>
                </a:solidFill>
              </a:rPr>
              <a:t> use will be covered during trainings</a:t>
            </a:r>
          </a:p>
          <a:p>
            <a:pPr marL="342900" indent="-342900"/>
            <a:r>
              <a:rPr lang="en-US" dirty="0">
                <a:solidFill>
                  <a:schemeClr val="tx1"/>
                </a:solidFill>
              </a:rPr>
              <a:t>Training modules available through the </a:t>
            </a:r>
            <a:r>
              <a:rPr lang="en-US" dirty="0"/>
              <a:t>Colorado Assessments Portal at </a:t>
            </a:r>
            <a:r>
              <a:rPr lang="en-US" dirty="0">
                <a:hlinkClick r:id="rId2"/>
              </a:rPr>
              <a:t>https://coassessments.com/training-mods/</a:t>
            </a:r>
            <a:endParaRPr lang="en-US" dirty="0"/>
          </a:p>
          <a:p>
            <a:pPr marL="800100" lvl="1" indent="-342900"/>
            <a:r>
              <a:rPr lang="en-US" dirty="0">
                <a:solidFill>
                  <a:schemeClr val="tx1"/>
                </a:solidFill>
              </a:rPr>
              <a:t>Welcome to PearsonAccess</a:t>
            </a:r>
            <a:r>
              <a:rPr lang="en-US" baseline="30000" dirty="0">
                <a:solidFill>
                  <a:schemeClr val="tx1"/>
                </a:solidFill>
              </a:rPr>
              <a:t>next</a:t>
            </a:r>
          </a:p>
          <a:p>
            <a:pPr marL="800100" lvl="1" indent="-342900"/>
            <a:r>
              <a:rPr lang="en-US" dirty="0"/>
              <a:t>User Accounts</a:t>
            </a:r>
          </a:p>
          <a:p>
            <a:pPr marL="800100" lvl="1" indent="-342900"/>
            <a:r>
              <a:rPr lang="en-US" dirty="0">
                <a:solidFill>
                  <a:schemeClr val="tx1"/>
                </a:solidFill>
              </a:rPr>
              <a:t>Student Registration/Personal Needs Profile (SR/PNP)</a:t>
            </a:r>
          </a:p>
          <a:p>
            <a:pPr marL="800100" lvl="1" indent="-342900"/>
            <a:r>
              <a:rPr lang="en-US" dirty="0"/>
              <a:t>Paper and Online Pre-Testing Materials Management</a:t>
            </a:r>
          </a:p>
          <a:p>
            <a:pPr marL="800100" lvl="1" indent="-342900"/>
            <a:r>
              <a:rPr lang="en-US" dirty="0">
                <a:solidFill>
                  <a:schemeClr val="tx1"/>
                </a:solidFill>
              </a:rPr>
              <a:t>Assessment Coordinator Online Session Management</a:t>
            </a:r>
            <a:endParaRPr lang="en-US" dirty="0"/>
          </a:p>
          <a:p>
            <a:pPr marL="800100" lvl="1" indent="-342900"/>
            <a:r>
              <a:rPr lang="en-US" dirty="0">
                <a:solidFill>
                  <a:schemeClr val="tx1"/>
                </a:solidFill>
              </a:rPr>
              <a:t>Test Administrator Online Session Management</a:t>
            </a:r>
          </a:p>
          <a:p>
            <a:pPr marL="800100" lvl="1" indent="-342900"/>
            <a:r>
              <a:rPr lang="en-US" dirty="0"/>
              <a:t>Additional Orders</a:t>
            </a:r>
          </a:p>
          <a:p>
            <a:pPr marL="800100" lvl="1" indent="-342900"/>
            <a:r>
              <a:rPr lang="en-US" dirty="0"/>
              <a:t>Post-Testing Materials Management</a:t>
            </a:r>
          </a:p>
          <a:p>
            <a:pPr marL="800100" lvl="1" indent="-342900"/>
            <a:r>
              <a:rPr lang="en-US" dirty="0"/>
              <a:t>Post-Testing Data Clean-up</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30</a:t>
            </a:fld>
            <a:endParaRPr lang="en-US" dirty="0"/>
          </a:p>
        </p:txBody>
      </p:sp>
    </p:spTree>
    <p:extLst>
      <p:ext uri="{BB962C8B-B14F-4D97-AF65-F5344CB8AC3E}">
        <p14:creationId xmlns:p14="http://schemas.microsoft.com/office/powerpoint/2010/main" val="2810543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Autofit/>
          </a:bodyPr>
          <a:lstStyle/>
          <a:p>
            <a:r>
              <a:rPr lang="en-US" sz="3600" dirty="0">
                <a:latin typeface="+mn-lt"/>
              </a:rPr>
              <a:t>Site Readiness Activities 2023-24</a:t>
            </a:r>
            <a:endParaRPr lang="en-US" sz="3600" baseline="30000" dirty="0">
              <a:latin typeface="+mn-lt"/>
            </a:endParaRPr>
          </a:p>
        </p:txBody>
      </p:sp>
      <p:sp>
        <p:nvSpPr>
          <p:cNvPr id="3" name="Content Placeholder 2"/>
          <p:cNvSpPr>
            <a:spLocks noGrp="1"/>
          </p:cNvSpPr>
          <p:nvPr>
            <p:ph idx="1"/>
          </p:nvPr>
        </p:nvSpPr>
        <p:spPr>
          <a:xfrm>
            <a:off x="274320" y="1463040"/>
            <a:ext cx="8241030" cy="5258436"/>
          </a:xfrm>
        </p:spPr>
        <p:txBody>
          <a:bodyPr>
            <a:normAutofit/>
          </a:bodyPr>
          <a:lstStyle/>
          <a:p>
            <a:pPr marL="342900" indent="-342900">
              <a:buFont typeface="Arial" panose="020B0604020202020204" pitchFamily="34" charset="0"/>
              <a:buChar char="•"/>
            </a:pPr>
            <a:r>
              <a:rPr lang="en-US" sz="3200" dirty="0">
                <a:solidFill>
                  <a:schemeClr val="tx1"/>
                </a:solidFill>
              </a:rPr>
              <a:t>CDE recommends:</a:t>
            </a:r>
          </a:p>
          <a:p>
            <a:pPr marL="1028700" lvl="1" indent="-342900"/>
            <a:r>
              <a:rPr lang="en-US" sz="2800" dirty="0">
                <a:solidFill>
                  <a:schemeClr val="tx1"/>
                </a:solidFill>
              </a:rPr>
              <a:t>Conduct CMAS Infrastructure Trial through the </a:t>
            </a:r>
            <a:r>
              <a:rPr lang="en-US" sz="2800" dirty="0" err="1">
                <a:solidFill>
                  <a:schemeClr val="tx1"/>
                </a:solidFill>
              </a:rPr>
              <a:t>PearsonAccess</a:t>
            </a:r>
            <a:r>
              <a:rPr lang="en-US" sz="2800" baseline="30000" dirty="0" err="1">
                <a:solidFill>
                  <a:schemeClr val="tx1"/>
                </a:solidFill>
              </a:rPr>
              <a:t>next</a:t>
            </a:r>
            <a:r>
              <a:rPr lang="en-US" sz="2800" dirty="0">
                <a:solidFill>
                  <a:schemeClr val="tx1"/>
                </a:solidFill>
              </a:rPr>
              <a:t> Training Site</a:t>
            </a:r>
          </a:p>
          <a:p>
            <a:pPr marL="1028700" lvl="1" indent="-342900"/>
            <a:endParaRPr lang="en-US" sz="2400" dirty="0">
              <a:solidFill>
                <a:schemeClr val="tx1"/>
              </a:solidFill>
            </a:endParaRPr>
          </a:p>
          <a:p>
            <a:pPr marL="1485900" lvl="2" indent="-342900"/>
            <a:r>
              <a:rPr lang="en-US" sz="2400" dirty="0">
                <a:solidFill>
                  <a:schemeClr val="tx1"/>
                </a:solidFill>
              </a:rPr>
              <a:t>Provides a way to test the local online assessment environment to verify the network, proctor caching devices and student testing devices are configured correctly using CMAS items </a:t>
            </a:r>
          </a:p>
          <a:p>
            <a:pPr marL="1485900" lvl="2" indent="-342900"/>
            <a:endParaRPr lang="en-US" sz="2400" dirty="0">
              <a:solidFill>
                <a:schemeClr val="tx1"/>
              </a:solidFill>
            </a:endParaRPr>
          </a:p>
          <a:p>
            <a:pPr marL="1485900" lvl="2" indent="-342900"/>
            <a:r>
              <a:rPr lang="en-US" sz="2400" dirty="0">
                <a:solidFill>
                  <a:schemeClr val="tx1"/>
                </a:solidFill>
              </a:rPr>
              <a:t>Highly recommended for districts and schools using virtualized device solutions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31</a:t>
            </a:fld>
            <a:endParaRPr lang="en-US" dirty="0"/>
          </a:p>
        </p:txBody>
      </p:sp>
    </p:spTree>
    <p:extLst>
      <p:ext uri="{BB962C8B-B14F-4D97-AF65-F5344CB8AC3E}">
        <p14:creationId xmlns:p14="http://schemas.microsoft.com/office/powerpoint/2010/main" val="875256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Autofit/>
          </a:bodyPr>
          <a:lstStyle/>
          <a:p>
            <a:r>
              <a:rPr lang="en-US" sz="3600" dirty="0">
                <a:latin typeface="+mn-lt"/>
              </a:rPr>
              <a:t>High Level CMAS Activities for DACs</a:t>
            </a:r>
            <a:endParaRPr lang="en-US" sz="3600" baseline="30000" dirty="0">
              <a:latin typeface="+mn-lt"/>
            </a:endParaRPr>
          </a:p>
        </p:txBody>
      </p:sp>
      <p:sp>
        <p:nvSpPr>
          <p:cNvPr id="3" name="Content Placeholder 2"/>
          <p:cNvSpPr>
            <a:spLocks noGrp="1"/>
          </p:cNvSpPr>
          <p:nvPr>
            <p:ph idx="1"/>
          </p:nvPr>
        </p:nvSpPr>
        <p:spPr>
          <a:xfrm>
            <a:off x="274320" y="1371600"/>
            <a:ext cx="8595360" cy="5349876"/>
          </a:xfrm>
        </p:spPr>
        <p:txBody>
          <a:bodyPr>
            <a:normAutofit lnSpcReduction="10000"/>
          </a:bodyPr>
          <a:lstStyle/>
          <a:p>
            <a:pPr marL="342900" indent="-342900">
              <a:buFont typeface="Wingdings" panose="05000000000000000000" pitchFamily="2" charset="2"/>
              <a:buChar char="q"/>
            </a:pPr>
            <a:r>
              <a:rPr lang="en-US" sz="2000" dirty="0">
                <a:solidFill>
                  <a:schemeClr val="tx1"/>
                </a:solidFill>
              </a:rPr>
              <a:t>CDE pulls from October Count Collection in Data Pipeline</a:t>
            </a:r>
          </a:p>
          <a:p>
            <a:pPr marL="342900" indent="-342900">
              <a:buFont typeface="Wingdings" panose="05000000000000000000" pitchFamily="2" charset="2"/>
              <a:buChar char="q"/>
            </a:pPr>
            <a:r>
              <a:rPr lang="en-US" sz="2000" dirty="0">
                <a:solidFill>
                  <a:schemeClr val="tx1"/>
                </a:solidFill>
              </a:rPr>
              <a:t>CMAS and CoAlt SR/PNP updates in PearsonAccess</a:t>
            </a:r>
            <a:r>
              <a:rPr lang="en-US" sz="2000" baseline="30000" dirty="0">
                <a:solidFill>
                  <a:schemeClr val="tx1"/>
                </a:solidFill>
              </a:rPr>
              <a:t>next</a:t>
            </a:r>
            <a:r>
              <a:rPr lang="en-US" sz="2000" dirty="0">
                <a:solidFill>
                  <a:schemeClr val="tx1"/>
                </a:solidFill>
              </a:rPr>
              <a:t> (January 8-26</a:t>
            </a:r>
            <a:r>
              <a:rPr lang="en-US" sz="2000" dirty="0"/>
              <a:t>)</a:t>
            </a:r>
          </a:p>
          <a:p>
            <a:pPr marL="1028700" lvl="1" indent="-342900">
              <a:buFont typeface="Wingdings" panose="05000000000000000000" pitchFamily="2" charset="2"/>
              <a:buChar char="q"/>
            </a:pPr>
            <a:r>
              <a:rPr lang="en-US" dirty="0">
                <a:solidFill>
                  <a:schemeClr val="tx1"/>
                </a:solidFill>
              </a:rPr>
              <a:t>Confirm/assign paper-based materials including accommodations</a:t>
            </a:r>
          </a:p>
          <a:p>
            <a:pPr marL="342900" indent="-342900">
              <a:buFont typeface="Wingdings" panose="05000000000000000000" pitchFamily="2" charset="2"/>
              <a:buChar char="q"/>
            </a:pPr>
            <a:r>
              <a:rPr lang="en-US" sz="2000" dirty="0">
                <a:solidFill>
                  <a:schemeClr val="tx1"/>
                </a:solidFill>
              </a:rPr>
              <a:t>Create/update user accounts in </a:t>
            </a:r>
            <a:r>
              <a:rPr lang="en-US" sz="2000" dirty="0" err="1"/>
              <a:t>PearsonAccess</a:t>
            </a:r>
            <a:r>
              <a:rPr lang="en-US" sz="2000" baseline="30000" dirty="0" err="1"/>
              <a:t>next</a:t>
            </a:r>
            <a:r>
              <a:rPr lang="en-US" sz="2000" baseline="30000" dirty="0"/>
              <a:t> </a:t>
            </a:r>
          </a:p>
          <a:p>
            <a:pPr marL="342900" indent="-342900">
              <a:buFont typeface="Wingdings" panose="05000000000000000000" pitchFamily="2" charset="2"/>
              <a:buChar char="q"/>
            </a:pPr>
            <a:r>
              <a:rPr lang="en-US" sz="2000" dirty="0">
                <a:solidFill>
                  <a:schemeClr val="tx1"/>
                </a:solidFill>
              </a:rPr>
              <a:t>Train SACs and Test Administrators</a:t>
            </a:r>
          </a:p>
          <a:p>
            <a:pPr marL="342900" indent="-342900">
              <a:buFont typeface="Wingdings" panose="05000000000000000000" pitchFamily="2" charset="2"/>
              <a:buChar char="q"/>
            </a:pPr>
            <a:r>
              <a:rPr lang="en-US" sz="2000" dirty="0">
                <a:solidFill>
                  <a:schemeClr val="tx1"/>
                </a:solidFill>
              </a:rPr>
              <a:t>Create test sessions for online assessments in </a:t>
            </a:r>
            <a:r>
              <a:rPr lang="en-US" sz="2000" dirty="0" err="1"/>
              <a:t>PearsonAccess</a:t>
            </a:r>
            <a:r>
              <a:rPr lang="en-US" sz="2000" baseline="30000" dirty="0" err="1"/>
              <a:t>next</a:t>
            </a:r>
            <a:endParaRPr lang="en-US" sz="2000" dirty="0">
              <a:solidFill>
                <a:schemeClr val="tx1"/>
              </a:solidFill>
            </a:endParaRPr>
          </a:p>
          <a:p>
            <a:pPr marL="342900" indent="-342900">
              <a:buFont typeface="Wingdings" panose="05000000000000000000" pitchFamily="2" charset="2"/>
              <a:buChar char="q"/>
            </a:pPr>
            <a:r>
              <a:rPr lang="en-US" sz="2000" dirty="0">
                <a:solidFill>
                  <a:schemeClr val="tx1"/>
                </a:solidFill>
              </a:rPr>
              <a:t>Verify proper form assignment (including form-dependent accommodations and accessibility features) in </a:t>
            </a:r>
            <a:r>
              <a:rPr lang="en-US" sz="2000" dirty="0" err="1"/>
              <a:t>PearsonAccess</a:t>
            </a:r>
            <a:r>
              <a:rPr lang="en-US" sz="2000" baseline="30000" dirty="0" err="1"/>
              <a:t>next</a:t>
            </a:r>
            <a:endParaRPr lang="en-US" sz="2000" dirty="0">
              <a:solidFill>
                <a:schemeClr val="tx1"/>
              </a:solidFill>
            </a:endParaRPr>
          </a:p>
          <a:p>
            <a:pPr marL="342900" indent="-342900">
              <a:buFont typeface="Wingdings" panose="05000000000000000000" pitchFamily="2" charset="2"/>
              <a:buChar char="q"/>
            </a:pPr>
            <a:r>
              <a:rPr lang="en-US" sz="2000" dirty="0">
                <a:solidFill>
                  <a:schemeClr val="tx1"/>
                </a:solidFill>
              </a:rPr>
              <a:t>Distribute/collect manuals and materials</a:t>
            </a:r>
          </a:p>
          <a:p>
            <a:pPr marL="342900" indent="-342900">
              <a:buFont typeface="Wingdings" panose="05000000000000000000" pitchFamily="2" charset="2"/>
              <a:buChar char="q"/>
            </a:pPr>
            <a:r>
              <a:rPr lang="en-US" sz="2000" dirty="0">
                <a:solidFill>
                  <a:schemeClr val="tx1"/>
                </a:solidFill>
              </a:rPr>
              <a:t>Administer assessments</a:t>
            </a:r>
          </a:p>
          <a:p>
            <a:pPr marL="342900" indent="-342900">
              <a:buFont typeface="Wingdings" panose="05000000000000000000" pitchFamily="2" charset="2"/>
              <a:buChar char="q"/>
            </a:pPr>
            <a:r>
              <a:rPr lang="en-US" sz="2000" dirty="0">
                <a:solidFill>
                  <a:schemeClr val="tx1"/>
                </a:solidFill>
              </a:rPr>
              <a:t>Ship materials back to Pearson*</a:t>
            </a:r>
          </a:p>
          <a:p>
            <a:pPr marL="1028700" lvl="1" indent="-342900">
              <a:buFont typeface="Wingdings" panose="05000000000000000000" pitchFamily="2" charset="2"/>
              <a:buChar char="q"/>
            </a:pPr>
            <a:r>
              <a:rPr lang="en-US" dirty="0"/>
              <a:t>Scorable secure materials must be shipped by May 1</a:t>
            </a:r>
            <a:endParaRPr lang="en-US" dirty="0">
              <a:solidFill>
                <a:srgbClr val="FF0000"/>
              </a:solidFill>
            </a:endParaRPr>
          </a:p>
          <a:p>
            <a:pPr marL="1028700" lvl="1" indent="-342900">
              <a:buFont typeface="Wingdings" panose="05000000000000000000" pitchFamily="2" charset="2"/>
              <a:buChar char="q"/>
            </a:pPr>
            <a:r>
              <a:rPr lang="en-US" dirty="0">
                <a:solidFill>
                  <a:schemeClr val="tx1"/>
                </a:solidFill>
              </a:rPr>
              <a:t>Non-scorable secure materials shipped by </a:t>
            </a:r>
            <a:r>
              <a:rPr lang="en-US" dirty="0"/>
              <a:t>May 3</a:t>
            </a:r>
          </a:p>
          <a:p>
            <a:pPr marL="0" indent="0">
              <a:buNone/>
            </a:pPr>
            <a:endParaRPr lang="en-US" sz="1800" dirty="0"/>
          </a:p>
          <a:p>
            <a:pPr marL="0" indent="0">
              <a:buNone/>
            </a:pPr>
            <a:r>
              <a:rPr lang="en-US" sz="1800" dirty="0"/>
              <a:t>*CDE will provide separate dates to districts testing through May 3 if students in the district require accommodated paper materials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32</a:t>
            </a:fld>
            <a:endParaRPr lang="en-US" dirty="0"/>
          </a:p>
        </p:txBody>
      </p:sp>
    </p:spTree>
    <p:extLst>
      <p:ext uri="{BB962C8B-B14F-4D97-AF65-F5344CB8AC3E}">
        <p14:creationId xmlns:p14="http://schemas.microsoft.com/office/powerpoint/2010/main" val="2248373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379452" cy="756418"/>
          </a:xfrm>
        </p:spPr>
        <p:txBody>
          <a:bodyPr anchor="ctr">
            <a:noAutofit/>
          </a:bodyPr>
          <a:lstStyle/>
          <a:p>
            <a:r>
              <a:rPr lang="en-US" sz="2800" dirty="0">
                <a:latin typeface="+mn-lt"/>
              </a:rPr>
              <a:t>CMAS Training and Office Hours</a:t>
            </a:r>
            <a:br>
              <a:rPr lang="en-US" sz="2800" dirty="0">
                <a:latin typeface="+mn-lt"/>
              </a:rPr>
            </a:br>
            <a:r>
              <a:rPr lang="en-US" sz="2800" dirty="0">
                <a:latin typeface="+mn-lt"/>
              </a:rPr>
              <a:t>(dates are subject to change)</a:t>
            </a:r>
            <a:endParaRPr lang="en-US" sz="28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33</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614587659"/>
              </p:ext>
            </p:extLst>
          </p:nvPr>
        </p:nvGraphicFramePr>
        <p:xfrm>
          <a:off x="381000" y="1548782"/>
          <a:ext cx="8243645" cy="4474575"/>
        </p:xfrm>
        <a:graphic>
          <a:graphicData uri="http://schemas.openxmlformats.org/drawingml/2006/table">
            <a:tbl>
              <a:tblPr firstRow="1" bandRow="1">
                <a:tableStyleId>{5C22544A-7EE6-4342-B048-85BDC9FD1C3A}</a:tableStyleId>
              </a:tblPr>
              <a:tblGrid>
                <a:gridCol w="2601482">
                  <a:extLst>
                    <a:ext uri="{9D8B030D-6E8A-4147-A177-3AD203B41FA5}">
                      <a16:colId xmlns:a16="http://schemas.microsoft.com/office/drawing/2014/main" val="20000"/>
                    </a:ext>
                  </a:extLst>
                </a:gridCol>
                <a:gridCol w="5642163">
                  <a:extLst>
                    <a:ext uri="{9D8B030D-6E8A-4147-A177-3AD203B41FA5}">
                      <a16:colId xmlns:a16="http://schemas.microsoft.com/office/drawing/2014/main" val="20001"/>
                    </a:ext>
                  </a:extLst>
                </a:gridCol>
              </a:tblGrid>
              <a:tr h="495824">
                <a:tc>
                  <a:txBody>
                    <a:bodyPr/>
                    <a:lstStyle/>
                    <a:p>
                      <a:pPr marL="0" marR="0" algn="ctr">
                        <a:spcBef>
                          <a:spcPts val="0"/>
                        </a:spcBef>
                        <a:spcAft>
                          <a:spcPts val="0"/>
                        </a:spcAft>
                      </a:pPr>
                      <a:r>
                        <a:rPr lang="en-US" sz="2000" dirty="0">
                          <a:effectLst/>
                        </a:rPr>
                        <a:t>Training Resource</a:t>
                      </a:r>
                      <a:endParaRPr lang="en-US" sz="2000" dirty="0">
                        <a:effectLst/>
                        <a:latin typeface="+mn-lt"/>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rPr>
                        <a:t>Date and Location</a:t>
                      </a:r>
                      <a:endParaRPr lang="en-US"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693914">
                <a:tc>
                  <a:txBody>
                    <a:bodyPr/>
                    <a:lstStyle/>
                    <a:p>
                      <a:pPr marL="0" marR="0" algn="ctr">
                        <a:spcBef>
                          <a:spcPts val="0"/>
                        </a:spcBef>
                        <a:spcAft>
                          <a:spcPts val="0"/>
                        </a:spcAft>
                      </a:pPr>
                      <a:r>
                        <a:rPr lang="en-US" sz="1800" baseline="0" dirty="0">
                          <a:effectLst/>
                        </a:rPr>
                        <a:t>Online Office Hours</a:t>
                      </a:r>
                    </a:p>
                    <a:p>
                      <a:pPr marL="0" marR="0" algn="ctr">
                        <a:spcBef>
                          <a:spcPts val="0"/>
                        </a:spcBef>
                        <a:spcAft>
                          <a:spcPts val="0"/>
                        </a:spcAft>
                      </a:pPr>
                      <a:r>
                        <a:rPr lang="en-US" sz="1800" b="0" baseline="0" dirty="0">
                          <a:solidFill>
                            <a:srgbClr val="000000"/>
                          </a:solidFill>
                          <a:effectLst/>
                          <a:latin typeface="Calibri"/>
                          <a:ea typeface="Calibri"/>
                          <a:cs typeface="Times New Roman"/>
                        </a:rPr>
                        <a:t>Thursdays 3:00 – 4:00</a:t>
                      </a:r>
                      <a:endParaRPr lang="en-US" sz="1800" b="0" dirty="0">
                        <a:solidFill>
                          <a:srgbClr val="000000"/>
                        </a:solidFill>
                        <a:effectLst/>
                        <a:latin typeface="Calibri"/>
                        <a:ea typeface="Calibri"/>
                        <a:cs typeface="Times New Roman"/>
                      </a:endParaRPr>
                    </a:p>
                  </a:txBody>
                  <a:tcPr marL="68580" marR="68580" marT="0" marB="0" anchor="ct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December 7</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January 11 and 25</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February 15 and 29</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March 14 and 28</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Weekly April 4 – May 9</a:t>
                      </a:r>
                    </a:p>
                  </a:txBody>
                  <a:tcPr marL="68580" marR="68580" marT="0" marB="0" anchor="ctr"/>
                </a:tc>
                <a:extLst>
                  <a:ext uri="{0D108BD9-81ED-4DB2-BD59-A6C34878D82A}">
                    <a16:rowId xmlns:a16="http://schemas.microsoft.com/office/drawing/2014/main" val="10001"/>
                  </a:ext>
                </a:extLst>
              </a:tr>
              <a:tr h="2284837">
                <a:tc>
                  <a:txBody>
                    <a:bodyPr/>
                    <a:lstStyle/>
                    <a:p>
                      <a:pPr marL="0" marR="0" algn="ctr">
                        <a:spcBef>
                          <a:spcPts val="0"/>
                        </a:spcBef>
                        <a:spcAft>
                          <a:spcPts val="0"/>
                        </a:spcAft>
                      </a:pPr>
                      <a:r>
                        <a:rPr lang="en-US" sz="1800" baseline="0" dirty="0">
                          <a:effectLst/>
                        </a:rPr>
                        <a:t>DAC Administration Training</a:t>
                      </a:r>
                      <a:endParaRPr lang="en-US" sz="1800" b="0" dirty="0">
                        <a:solidFill>
                          <a:srgbClr val="000000"/>
                        </a:solidFill>
                        <a:effectLst/>
                        <a:latin typeface="Calibri"/>
                        <a:ea typeface="Calibri"/>
                        <a:cs typeface="Times New Roman"/>
                      </a:endParaRPr>
                    </a:p>
                  </a:txBody>
                  <a:tcPr marL="68580" marR="68580" marT="0" marB="0" anchor="ctr"/>
                </a:tc>
                <a:tc>
                  <a:txBody>
                    <a:bodyPr/>
                    <a:lstStyle/>
                    <a:p>
                      <a:pPr marL="114300" marR="0" indent="0">
                        <a:spcBef>
                          <a:spcPts val="0"/>
                        </a:spcBef>
                        <a:spcAft>
                          <a:spcPts val="0"/>
                        </a:spcAft>
                      </a:pPr>
                      <a:r>
                        <a:rPr lang="en-US" sz="1800" dirty="0">
                          <a:solidFill>
                            <a:schemeClr val="tx1"/>
                          </a:solidFill>
                          <a:effectLst/>
                        </a:rPr>
                        <a:t>Late October (virtual)</a:t>
                      </a:r>
                      <a:endParaRPr lang="en-US" sz="1800" baseline="0" dirty="0">
                        <a:solidFill>
                          <a:schemeClr val="tx1"/>
                        </a:solidFill>
                        <a:effectLst/>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57475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3D26-A8AF-4709-8224-CA757E92276E}"/>
              </a:ext>
            </a:extLst>
          </p:cNvPr>
          <p:cNvSpPr>
            <a:spLocks noGrp="1"/>
          </p:cNvSpPr>
          <p:nvPr>
            <p:ph type="ctrTitle"/>
          </p:nvPr>
        </p:nvSpPr>
        <p:spPr/>
        <p:txBody>
          <a:bodyPr>
            <a:normAutofit/>
          </a:bodyPr>
          <a:lstStyle/>
          <a:p>
            <a:r>
              <a:rPr lang="en-US" sz="4800" dirty="0">
                <a:latin typeface="+mn-lt"/>
              </a:rPr>
              <a:t>CMAS Accommodations</a:t>
            </a:r>
          </a:p>
        </p:txBody>
      </p:sp>
      <p:sp>
        <p:nvSpPr>
          <p:cNvPr id="3" name="Slide Number Placeholder 2">
            <a:extLst>
              <a:ext uri="{FF2B5EF4-FFF2-40B4-BE49-F238E27FC236}">
                <a16:creationId xmlns:a16="http://schemas.microsoft.com/office/drawing/2014/main" id="{EECF2A25-AAB7-4AEA-BF93-9128D7FAC7F1}"/>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1439464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CMAS Accommodations</a:t>
            </a:r>
          </a:p>
        </p:txBody>
      </p:sp>
      <p:sp>
        <p:nvSpPr>
          <p:cNvPr id="3" name="Content Placeholder 2"/>
          <p:cNvSpPr>
            <a:spLocks noGrp="1"/>
          </p:cNvSpPr>
          <p:nvPr>
            <p:ph idx="1"/>
          </p:nvPr>
        </p:nvSpPr>
        <p:spPr>
          <a:xfrm>
            <a:off x="274320" y="1280477"/>
            <a:ext cx="8187690" cy="5258436"/>
          </a:xfrm>
        </p:spPr>
        <p:txBody>
          <a:bodyPr>
            <a:normAutofit lnSpcReduction="10000"/>
          </a:bodyPr>
          <a:lstStyle/>
          <a:p>
            <a:pPr marL="342900" indent="-342900">
              <a:buFont typeface="Arial" panose="020B0604020202020204" pitchFamily="34" charset="0"/>
              <a:buChar char="•"/>
            </a:pPr>
            <a:r>
              <a:rPr lang="en-US" dirty="0">
                <a:solidFill>
                  <a:schemeClr val="tx1"/>
                </a:solidFill>
              </a:rPr>
              <a:t>Refer to the </a:t>
            </a:r>
            <a:r>
              <a:rPr lang="en-US" i="1" dirty="0">
                <a:solidFill>
                  <a:schemeClr val="tx1"/>
                </a:solidFill>
              </a:rPr>
              <a:t>CMAS and CoAlt Procedures Manual </a:t>
            </a:r>
            <a:r>
              <a:rPr lang="en-US" dirty="0">
                <a:solidFill>
                  <a:schemeClr val="tx1"/>
                </a:solidFill>
              </a:rPr>
              <a:t>(Section 6.0) for all accommodations information</a:t>
            </a:r>
          </a:p>
          <a:p>
            <a:pPr marL="342900" indent="-342900">
              <a:buFont typeface="Arial" panose="020B0604020202020204" pitchFamily="34" charset="0"/>
              <a:buChar char="•"/>
            </a:pPr>
            <a:r>
              <a:rPr lang="en-US" dirty="0">
                <a:solidFill>
                  <a:schemeClr val="tx1"/>
                </a:solidFill>
              </a:rPr>
              <a:t>Assessment Accommodations Webinar</a:t>
            </a:r>
          </a:p>
          <a:p>
            <a:pPr marL="1028700" lvl="1" indent="-342900"/>
            <a:r>
              <a:rPr lang="en-US" b="1" dirty="0"/>
              <a:t>Wednesday, September 13</a:t>
            </a:r>
            <a:r>
              <a:rPr lang="en-US" b="1" baseline="30000" dirty="0"/>
              <a:t>th</a:t>
            </a:r>
            <a:r>
              <a:rPr lang="en-US" dirty="0"/>
              <a:t> from 2:00-4:00</a:t>
            </a:r>
          </a:p>
          <a:p>
            <a:pPr marL="1028700" lvl="1" indent="-342900"/>
            <a:r>
              <a:rPr lang="en-US" b="1" dirty="0"/>
              <a:t>Thursday, September 14</a:t>
            </a:r>
            <a:r>
              <a:rPr lang="en-US" b="1" baseline="30000" dirty="0"/>
              <a:t>th</a:t>
            </a:r>
            <a:r>
              <a:rPr lang="en-US" b="1" dirty="0"/>
              <a:t> </a:t>
            </a:r>
            <a:r>
              <a:rPr lang="en-US" dirty="0"/>
              <a:t>from 10:00-12:00</a:t>
            </a:r>
          </a:p>
          <a:p>
            <a:pPr marL="1028700" lvl="1" indent="-342900"/>
            <a:r>
              <a:rPr lang="en-US" dirty="0"/>
              <a:t>Webinar recording and FAQ will be posted on Accommodations Training webpage at the end of September</a:t>
            </a:r>
          </a:p>
          <a:p>
            <a:pPr marL="342900" indent="-342900">
              <a:buFont typeface="Arial" panose="020B0604020202020204" pitchFamily="34" charset="0"/>
              <a:buChar char="•"/>
            </a:pPr>
            <a:r>
              <a:rPr lang="en-US" dirty="0">
                <a:solidFill>
                  <a:schemeClr val="tx1"/>
                </a:solidFill>
              </a:rPr>
              <a:t>Updated Accommodations Crosswalk available on CDE Assessment webpage</a:t>
            </a:r>
            <a:endParaRPr lang="en-US" u="sng" dirty="0">
              <a:solidFill>
                <a:schemeClr val="tx1"/>
              </a:solidFill>
            </a:endParaRPr>
          </a:p>
          <a:p>
            <a:pPr marL="342900" indent="-342900">
              <a:buFont typeface="Arial" panose="020B0604020202020204" pitchFamily="34" charset="0"/>
              <a:buChar char="•"/>
            </a:pPr>
            <a:r>
              <a:rPr lang="en-US" dirty="0"/>
              <a:t>Students registered for CMAS braille last year will be registered for braille in the initial file upload into </a:t>
            </a:r>
            <a:r>
              <a:rPr lang="en-US" dirty="0" err="1"/>
              <a:t>PearsonAccess</a:t>
            </a:r>
            <a:r>
              <a:rPr lang="en-US" baseline="30000" dirty="0" err="1"/>
              <a:t>next</a:t>
            </a:r>
            <a:r>
              <a:rPr lang="en-US" dirty="0"/>
              <a:t> </a:t>
            </a:r>
          </a:p>
          <a:p>
            <a:pPr marL="1028700" lvl="1" indent="-342900"/>
            <a:r>
              <a:rPr lang="en-US" dirty="0"/>
              <a:t>Confirm braille assignments</a:t>
            </a:r>
          </a:p>
          <a:p>
            <a:pPr marL="1028700" lvl="1" indent="-342900"/>
            <a:r>
              <a:rPr lang="en-US" dirty="0"/>
              <a:t>Districts need to identify and register all 3</a:t>
            </a:r>
            <a:r>
              <a:rPr lang="en-US" baseline="30000" dirty="0"/>
              <a:t>rd</a:t>
            </a:r>
            <a:r>
              <a:rPr lang="en-US" dirty="0"/>
              <a:t> graders and any new or additional students needing braille</a:t>
            </a:r>
          </a:p>
          <a:p>
            <a:pPr marL="1028700" lvl="1" indent="-342900"/>
            <a:r>
              <a:rPr lang="en-US" dirty="0"/>
              <a:t>Districts may need to pay special attention to students who were not identified or did not test last year due to special circumstances</a:t>
            </a:r>
          </a:p>
          <a:p>
            <a:pPr marL="342900" indent="-342900">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35</a:t>
            </a:fld>
            <a:endParaRPr lang="en-US" dirty="0"/>
          </a:p>
        </p:txBody>
      </p:sp>
    </p:spTree>
    <p:extLst>
      <p:ext uri="{BB962C8B-B14F-4D97-AF65-F5344CB8AC3E}">
        <p14:creationId xmlns:p14="http://schemas.microsoft.com/office/powerpoint/2010/main" val="1269809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495395" cy="756418"/>
          </a:xfrm>
        </p:spPr>
        <p:txBody>
          <a:bodyPr anchor="ctr">
            <a:noAutofit/>
          </a:bodyPr>
          <a:lstStyle/>
          <a:p>
            <a:r>
              <a:rPr lang="en-US" sz="3600" dirty="0">
                <a:latin typeface="+mn-lt"/>
              </a:rPr>
              <a:t>Unique Accommodation Requests (UARs)</a:t>
            </a:r>
          </a:p>
        </p:txBody>
      </p:sp>
      <p:sp>
        <p:nvSpPr>
          <p:cNvPr id="3" name="Content Placeholder 2"/>
          <p:cNvSpPr>
            <a:spLocks noGrp="1"/>
          </p:cNvSpPr>
          <p:nvPr>
            <p:ph idx="1"/>
          </p:nvPr>
        </p:nvSpPr>
        <p:spPr>
          <a:xfrm>
            <a:off x="274320" y="1514007"/>
            <a:ext cx="8241030" cy="5207468"/>
          </a:xfrm>
        </p:spPr>
        <p:txBody>
          <a:bodyPr>
            <a:normAutofit lnSpcReduction="10000"/>
          </a:bodyPr>
          <a:lstStyle/>
          <a:p>
            <a:pPr marL="342900" indent="-342900">
              <a:buFont typeface="Arial" panose="020B0604020202020204" pitchFamily="34" charset="0"/>
              <a:buChar char="•"/>
            </a:pPr>
            <a:r>
              <a:rPr lang="en-US" sz="2000" dirty="0">
                <a:solidFill>
                  <a:schemeClr val="tx1"/>
                </a:solidFill>
              </a:rPr>
              <a:t>A </a:t>
            </a:r>
            <a:r>
              <a:rPr lang="en-US" sz="2000" u="sng" dirty="0">
                <a:solidFill>
                  <a:schemeClr val="tx1"/>
                </a:solidFill>
              </a:rPr>
              <a:t>very limited number</a:t>
            </a:r>
            <a:r>
              <a:rPr lang="en-US" sz="2000" dirty="0">
                <a:solidFill>
                  <a:schemeClr val="tx1"/>
                </a:solidFill>
              </a:rPr>
              <a:t> of students who meet specific criteria may qualify for unique accommodations </a:t>
            </a:r>
          </a:p>
          <a:p>
            <a:pPr marL="1028700" lvl="1" indent="-342900"/>
            <a:r>
              <a:rPr lang="en-US" sz="1800" dirty="0"/>
              <a:t>The requested UAR must be listed on the IEP and tied to an instructional goal</a:t>
            </a:r>
          </a:p>
          <a:p>
            <a:pPr marL="1028700" lvl="1" indent="-342900"/>
            <a:r>
              <a:rPr lang="en-US" sz="1800" dirty="0"/>
              <a:t>These accommodations might impact the construct being measured. For that reason, additional documentation is required. </a:t>
            </a:r>
          </a:p>
          <a:p>
            <a:pPr marL="347663" lvl="1" indent="-342900"/>
            <a:r>
              <a:rPr lang="en-US" dirty="0"/>
              <a:t>ACCESS for ELLs UARs are due to CDE by </a:t>
            </a:r>
            <a:r>
              <a:rPr lang="en-US" b="1" dirty="0">
                <a:solidFill>
                  <a:srgbClr val="488BC9"/>
                </a:solidFill>
              </a:rPr>
              <a:t>December 1</a:t>
            </a:r>
            <a:r>
              <a:rPr lang="en-US" b="1" baseline="30000" dirty="0">
                <a:solidFill>
                  <a:srgbClr val="488BC9"/>
                </a:solidFill>
              </a:rPr>
              <a:t>st</a:t>
            </a:r>
            <a:r>
              <a:rPr lang="en-US" b="1" dirty="0">
                <a:solidFill>
                  <a:srgbClr val="FF0000"/>
                </a:solidFill>
              </a:rPr>
              <a:t> </a:t>
            </a:r>
            <a:r>
              <a:rPr lang="en-US" dirty="0"/>
              <a:t>for enrolled students with IEPs/504s</a:t>
            </a:r>
          </a:p>
          <a:p>
            <a:pPr marL="347663" lvl="1" indent="-342900"/>
            <a:r>
              <a:rPr lang="en-US" dirty="0"/>
              <a:t>CMAS UARs are due to CDE by </a:t>
            </a:r>
            <a:r>
              <a:rPr lang="en-US" b="1" dirty="0">
                <a:solidFill>
                  <a:srgbClr val="488BC9"/>
                </a:solidFill>
              </a:rPr>
              <a:t>December 15</a:t>
            </a:r>
            <a:r>
              <a:rPr lang="en-US" b="1" baseline="30000" dirty="0">
                <a:solidFill>
                  <a:srgbClr val="488BC9"/>
                </a:solidFill>
              </a:rPr>
              <a:t>th</a:t>
            </a:r>
            <a:r>
              <a:rPr lang="en-US" b="1" dirty="0">
                <a:solidFill>
                  <a:srgbClr val="FF0000"/>
                </a:solidFill>
              </a:rPr>
              <a:t> </a:t>
            </a:r>
            <a:r>
              <a:rPr lang="en-US" dirty="0"/>
              <a:t>for enrolled students with IEPs/504s</a:t>
            </a:r>
          </a:p>
          <a:p>
            <a:pPr marL="1025525" lvl="2" indent="-342900"/>
            <a:r>
              <a:rPr lang="en-US" dirty="0"/>
              <a:t>UARs for students who arrive in the district after January or are newly placed on IEPs/504s are due by </a:t>
            </a:r>
            <a:r>
              <a:rPr lang="en-US" b="1" dirty="0">
                <a:solidFill>
                  <a:srgbClr val="488BC9"/>
                </a:solidFill>
              </a:rPr>
              <a:t>March 15</a:t>
            </a:r>
            <a:r>
              <a:rPr lang="en-US" b="1" baseline="30000" dirty="0">
                <a:solidFill>
                  <a:srgbClr val="488BC9"/>
                </a:solidFill>
              </a:rPr>
              <a:t>th</a:t>
            </a:r>
          </a:p>
          <a:p>
            <a:pPr marL="1025525" lvl="2" indent="-342900"/>
            <a:endParaRPr lang="en-US" b="1" baseline="30000" dirty="0">
              <a:solidFill>
                <a:srgbClr val="488BC9"/>
              </a:solidFill>
            </a:endParaRPr>
          </a:p>
          <a:p>
            <a:pPr marL="1025525" lvl="2" indent="-342900"/>
            <a:endParaRPr lang="en-US" b="1" baseline="30000" dirty="0">
              <a:solidFill>
                <a:srgbClr val="488BC9"/>
              </a:solidFill>
            </a:endParaRPr>
          </a:p>
          <a:p>
            <a:pPr marL="1025525" lvl="2" indent="-342900"/>
            <a:endParaRPr lang="en-US" b="1" baseline="30000" dirty="0">
              <a:solidFill>
                <a:srgbClr val="488BC9"/>
              </a:solidFill>
            </a:endParaRPr>
          </a:p>
          <a:p>
            <a:pPr marL="1025525" lvl="2" indent="-342900"/>
            <a:endParaRPr lang="en-US" sz="1100" b="1" baseline="30000" dirty="0">
              <a:solidFill>
                <a:srgbClr val="488BC9"/>
              </a:solidFill>
            </a:endParaRPr>
          </a:p>
          <a:p>
            <a:pPr marL="342900" indent="-342900"/>
            <a:r>
              <a:rPr lang="en-US" sz="2000" dirty="0"/>
              <a:t>Accommodations requiring CDE approval:</a:t>
            </a:r>
          </a:p>
          <a:p>
            <a:pPr marL="1028700" lvl="1" indent="-342900"/>
            <a:r>
              <a:rPr lang="en-US" sz="1800" dirty="0"/>
              <a:t>Scribe Accommodation for ACCESS for ELLs Writing Domain</a:t>
            </a:r>
          </a:p>
          <a:p>
            <a:pPr marL="1028700" lvl="1" indent="-342900"/>
            <a:r>
              <a:rPr lang="en-US" sz="1800" dirty="0"/>
              <a:t>Scribe Accommodation for ELA/CSLA constructed responses (CMAS)</a:t>
            </a:r>
          </a:p>
          <a:p>
            <a:pPr marL="1028700" lvl="1" indent="-342900"/>
            <a:r>
              <a:rPr lang="en-US" sz="1800" dirty="0"/>
              <a:t>Calculator on non-calculator sections of math (CMAS)</a:t>
            </a:r>
          </a:p>
          <a:p>
            <a:pPr marL="1028700" lvl="1" indent="-342900"/>
            <a:endParaRPr lang="en-US" sz="1800" dirty="0"/>
          </a:p>
          <a:p>
            <a:pPr marL="1028700" lvl="1"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b="1" baseline="30000" dirty="0">
              <a:solidFill>
                <a:srgbClr val="488BC9"/>
              </a:solidFill>
            </a:endParaRPr>
          </a:p>
          <a:p>
            <a:pPr marL="1025525" lvl="2" indent="-342900"/>
            <a:endParaRPr lang="en-US" sz="7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36</a:t>
            </a:fld>
            <a:endParaRPr lang="en-US" dirty="0"/>
          </a:p>
        </p:txBody>
      </p:sp>
      <p:sp>
        <p:nvSpPr>
          <p:cNvPr id="5" name="TextBox 4"/>
          <p:cNvSpPr txBox="1"/>
          <p:nvPr/>
        </p:nvSpPr>
        <p:spPr>
          <a:xfrm>
            <a:off x="5276580" y="4325816"/>
            <a:ext cx="3134267" cy="1200329"/>
          </a:xfrm>
          <a:prstGeom prst="rect">
            <a:avLst/>
          </a:prstGeom>
          <a:solidFill>
            <a:schemeClr val="accent4"/>
          </a:solidFill>
        </p:spPr>
        <p:txBody>
          <a:bodyPr wrap="square" rtlCol="0">
            <a:spAutoFit/>
          </a:bodyPr>
          <a:lstStyle/>
          <a:p>
            <a:pPr algn="ctr"/>
            <a:r>
              <a:rPr lang="en-US" dirty="0"/>
              <a:t>Use of unique accommodations without CDE approval may result in invalidation or score suppression</a:t>
            </a:r>
          </a:p>
        </p:txBody>
      </p:sp>
    </p:spTree>
    <p:extLst>
      <p:ext uri="{BB962C8B-B14F-4D97-AF65-F5344CB8AC3E}">
        <p14:creationId xmlns:p14="http://schemas.microsoft.com/office/powerpoint/2010/main" val="139536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37550" cy="756418"/>
          </a:xfrm>
        </p:spPr>
        <p:txBody>
          <a:bodyPr anchor="ctr">
            <a:noAutofit/>
          </a:bodyPr>
          <a:lstStyle/>
          <a:p>
            <a:r>
              <a:rPr lang="en-US" sz="3600" dirty="0">
                <a:latin typeface="+mn-lt"/>
              </a:rPr>
              <a:t>Primary/Home Language Accommodations</a:t>
            </a:r>
          </a:p>
        </p:txBody>
      </p:sp>
      <p:sp>
        <p:nvSpPr>
          <p:cNvPr id="3" name="Content Placeholder 2"/>
          <p:cNvSpPr>
            <a:spLocks noGrp="1"/>
          </p:cNvSpPr>
          <p:nvPr>
            <p:ph idx="1"/>
          </p:nvPr>
        </p:nvSpPr>
        <p:spPr>
          <a:xfrm>
            <a:off x="274320" y="1463040"/>
            <a:ext cx="8241030" cy="4640674"/>
          </a:xfrm>
        </p:spPr>
        <p:txBody>
          <a:bodyPr>
            <a:normAutofit fontScale="92500" lnSpcReduction="10000"/>
          </a:bodyPr>
          <a:lstStyle/>
          <a:p>
            <a:pPr marL="342900" indent="-342900">
              <a:buFont typeface="Arial" panose="020B0604020202020204" pitchFamily="34" charset="0"/>
              <a:buChar char="•"/>
            </a:pPr>
            <a:r>
              <a:rPr lang="en-US" sz="2200" dirty="0">
                <a:solidFill>
                  <a:schemeClr val="tx1"/>
                </a:solidFill>
              </a:rPr>
              <a:t>Primary/home language accommodations may be used for up to 5 years, when appropriate (language of instruction should match primary/home language accommodation selection, see </a:t>
            </a:r>
            <a:r>
              <a:rPr lang="en-US" sz="2200" dirty="0">
                <a:solidFill>
                  <a:schemeClr val="tx1"/>
                </a:solidFill>
                <a:hlinkClick r:id="rId2"/>
              </a:rPr>
              <a:t>flowchart</a:t>
            </a:r>
            <a:r>
              <a:rPr lang="en-US" sz="2200" dirty="0">
                <a:solidFill>
                  <a:schemeClr val="tx1"/>
                </a:solidFill>
              </a:rPr>
              <a:t>). </a:t>
            </a: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sz="2200" dirty="0">
                <a:solidFill>
                  <a:schemeClr val="tx1"/>
                </a:solidFill>
              </a:rPr>
              <a:t>Online Spanish text version (with and without TTS)</a:t>
            </a:r>
          </a:p>
          <a:p>
            <a:pPr marL="1028700" lvl="1" indent="-342900"/>
            <a:r>
              <a:rPr lang="en-US" dirty="0">
                <a:solidFill>
                  <a:schemeClr val="tx1"/>
                </a:solidFill>
              </a:rPr>
              <a:t>Math</a:t>
            </a:r>
          </a:p>
          <a:p>
            <a:pPr marL="1028700" lvl="1" indent="-342900"/>
            <a:r>
              <a:rPr lang="en-US" dirty="0">
                <a:solidFill>
                  <a:schemeClr val="tx1"/>
                </a:solidFill>
              </a:rPr>
              <a:t>Science</a:t>
            </a:r>
          </a:p>
          <a:p>
            <a:pPr lvl="1" indent="0">
              <a:buNone/>
            </a:pPr>
            <a:endParaRPr lang="en-US" dirty="0">
              <a:solidFill>
                <a:schemeClr val="tx1"/>
              </a:solidFill>
            </a:endParaRP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sz="2200" dirty="0">
                <a:solidFill>
                  <a:schemeClr val="tx1"/>
                </a:solidFill>
              </a:rPr>
              <a:t>CSLA is available for eligible MLs (NEP &amp; LEP) in grades 3 and 4 (paper-based accommodation </a:t>
            </a:r>
            <a:r>
              <a:rPr lang="en-US" sz="2200" dirty="0"/>
              <a:t>to </a:t>
            </a:r>
            <a:r>
              <a:rPr lang="en-US" sz="2200" dirty="0">
                <a:solidFill>
                  <a:schemeClr val="tx1"/>
                </a:solidFill>
              </a:rPr>
              <a:t>ELA) who are </a:t>
            </a:r>
            <a:r>
              <a:rPr lang="en-US" sz="2000" dirty="0">
                <a:solidFill>
                  <a:schemeClr val="tx1"/>
                </a:solidFill>
              </a:rPr>
              <a:t>currently receiving or recently received Spanish </a:t>
            </a:r>
            <a:r>
              <a:rPr lang="en-US" sz="2200" dirty="0">
                <a:solidFill>
                  <a:schemeClr val="tx1"/>
                </a:solidFill>
              </a:rPr>
              <a:t>language arts instruction</a:t>
            </a:r>
          </a:p>
          <a:p>
            <a:pPr marL="1028700" lvl="1" indent="-342900"/>
            <a:r>
              <a:rPr lang="en-US" dirty="0"/>
              <a:t>Eligibility flowchart: </a:t>
            </a:r>
            <a:r>
              <a:rPr lang="en-US" dirty="0">
                <a:hlinkClick r:id="rId2"/>
              </a:rPr>
              <a:t>http://www.cde.state.co.us/assessment/cmas_spaassessflowchart</a:t>
            </a:r>
            <a:r>
              <a:rPr lang="en-US" dirty="0"/>
              <a:t> </a:t>
            </a:r>
          </a:p>
          <a:p>
            <a:pPr marL="1028700" lvl="1" indent="-342900"/>
            <a:r>
              <a:rPr lang="en-US" dirty="0"/>
              <a:t>Connect with the district’s ML coordinator</a:t>
            </a:r>
          </a:p>
          <a:p>
            <a:pPr marL="0" indent="0">
              <a:buNone/>
            </a:pPr>
            <a:r>
              <a:rPr lang="en-US" sz="2000" dirty="0"/>
              <a:t> </a:t>
            </a:r>
          </a:p>
          <a:p>
            <a:pPr marL="342900" indent="-342900">
              <a:buFont typeface="Arial" panose="020B0604020202020204" pitchFamily="34" charset="0"/>
              <a:buChar char="•"/>
            </a:pPr>
            <a:endParaRPr lang="en-US" sz="2200"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37</a:t>
            </a:fld>
            <a:endParaRPr lang="en-US" dirty="0"/>
          </a:p>
        </p:txBody>
      </p:sp>
    </p:spTree>
    <p:extLst>
      <p:ext uri="{BB962C8B-B14F-4D97-AF65-F5344CB8AC3E}">
        <p14:creationId xmlns:p14="http://schemas.microsoft.com/office/powerpoint/2010/main" val="760539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First Year in US – ELA Only</a:t>
            </a:r>
          </a:p>
        </p:txBody>
      </p:sp>
      <p:sp>
        <p:nvSpPr>
          <p:cNvPr id="3" name="Content Placeholder 2"/>
          <p:cNvSpPr>
            <a:spLocks noGrp="1"/>
          </p:cNvSpPr>
          <p:nvPr>
            <p:ph idx="1"/>
          </p:nvPr>
        </p:nvSpPr>
        <p:spPr>
          <a:xfrm>
            <a:off x="274320" y="1335024"/>
            <a:ext cx="8241030" cy="5386452"/>
          </a:xfrm>
        </p:spPr>
        <p:txBody>
          <a:bodyPr>
            <a:normAutofit lnSpcReduction="10000"/>
          </a:bodyPr>
          <a:lstStyle/>
          <a:p>
            <a:pPr marL="342900" indent="-342900">
              <a:buFont typeface="Arial" panose="020B0604020202020204" pitchFamily="34" charset="0"/>
              <a:buChar char="•"/>
            </a:pPr>
            <a:r>
              <a:rPr lang="en-US" dirty="0">
                <a:solidFill>
                  <a:schemeClr val="tx1"/>
                </a:solidFill>
              </a:rPr>
              <a:t>Enrolled in a U.S. school for fewer than 12 months</a:t>
            </a:r>
            <a:r>
              <a:rPr lang="en-US" sz="2800" dirty="0">
                <a:solidFill>
                  <a:schemeClr val="tx1"/>
                </a:solidFill>
              </a:rPr>
              <a:t> </a:t>
            </a:r>
          </a:p>
          <a:p>
            <a:pPr marL="1028700" lvl="1" indent="-342900"/>
            <a:r>
              <a:rPr lang="en-US" dirty="0"/>
              <a:t>Non-English Proficient (NEP) students, based on state </a:t>
            </a:r>
            <a:r>
              <a:rPr lang="en-US" dirty="0">
                <a:effectLst/>
                <a:hlinkClick r:id="rId2" tooltip="https://www.cde.state.co.us/cde_english/identification-placement"/>
              </a:rPr>
              <a:t>Standardized Identification Procedures</a:t>
            </a:r>
            <a:r>
              <a:rPr lang="en-US" dirty="0"/>
              <a:t>, are only exempt from the CMAS ELA assessment. A student’s parent/guardian may opt their child into testing. Results will be used for accountability and growth calculations. </a:t>
            </a:r>
          </a:p>
          <a:p>
            <a:pPr marL="1028700" lvl="1" indent="-342900"/>
            <a:r>
              <a:rPr lang="en-US" dirty="0"/>
              <a:t>Limited English Proficient (LEP) students, based on state </a:t>
            </a:r>
            <a:r>
              <a:rPr lang="en-US" dirty="0">
                <a:effectLst/>
                <a:hlinkClick r:id="rId2" tooltip="https://www.cde.state.co.us/cde_english/identification-placement"/>
              </a:rPr>
              <a:t>Standardized Identification Procedures</a:t>
            </a:r>
            <a:r>
              <a:rPr lang="en-US" dirty="0"/>
              <a:t>, are assessed on the CMAS ELA assessment</a:t>
            </a:r>
          </a:p>
          <a:p>
            <a:pPr marL="1028700" lvl="1" indent="-342900"/>
            <a:endParaRPr lang="en-US" sz="800" dirty="0"/>
          </a:p>
          <a:p>
            <a:pPr marL="342900" indent="-342900">
              <a:buFont typeface="Arial" panose="020B0604020202020204" pitchFamily="34" charset="0"/>
              <a:buChar char="•"/>
            </a:pPr>
            <a:r>
              <a:rPr lang="en-US" dirty="0">
                <a:solidFill>
                  <a:schemeClr val="tx1"/>
                </a:solidFill>
              </a:rPr>
              <a:t>First year in U.S. NEP and LEP students in grades 3 and 4 whose primary/home language with current or recent language arts instruction is Spanish should take CSLA</a:t>
            </a:r>
          </a:p>
          <a:p>
            <a:pPr marL="1028700" lvl="1" indent="-342900"/>
            <a:r>
              <a:rPr lang="en-US" dirty="0"/>
              <a:t>Students are exempt from ELA testing only when an equivalent primary/home language assessment is not available</a:t>
            </a:r>
          </a:p>
          <a:p>
            <a:pPr marL="1028700" lvl="1" indent="-342900"/>
            <a:r>
              <a:rPr lang="en-US" dirty="0"/>
              <a:t>Students who take CSLA do not take ELA; students who take ELA do not take CSLA</a:t>
            </a:r>
          </a:p>
          <a:p>
            <a:pPr marL="1028700" lvl="1" indent="-342900"/>
            <a:r>
              <a:rPr lang="en-US" dirty="0"/>
              <a:t>Students taking CSLA also take math (Spanish versions available, if appropriate)</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38</a:t>
            </a:fld>
            <a:endParaRPr lang="en-US" dirty="0"/>
          </a:p>
        </p:txBody>
      </p:sp>
    </p:spTree>
    <p:extLst>
      <p:ext uri="{BB962C8B-B14F-4D97-AF65-F5344CB8AC3E}">
        <p14:creationId xmlns:p14="http://schemas.microsoft.com/office/powerpoint/2010/main" val="3661482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7338"/>
            <a:ext cx="7772400" cy="2337620"/>
          </a:xfrm>
        </p:spPr>
        <p:txBody>
          <a:bodyPr>
            <a:noAutofit/>
          </a:bodyPr>
          <a:lstStyle/>
          <a:p>
            <a:r>
              <a:rPr lang="en-US" sz="4800" dirty="0" err="1">
                <a:latin typeface="+mn-lt"/>
              </a:rPr>
              <a:t>CoAlt</a:t>
            </a:r>
            <a:r>
              <a:rPr lang="en-US" sz="4400" dirty="0">
                <a:latin typeface="+mn-lt"/>
              </a:rPr>
              <a:t> Science</a:t>
            </a:r>
            <a:br>
              <a:rPr lang="en-US" sz="4400" dirty="0">
                <a:latin typeface="+mn-lt"/>
              </a:rPr>
            </a:br>
            <a:br>
              <a:rPr lang="en-US" sz="4400" dirty="0">
                <a:latin typeface="+mn-lt"/>
              </a:rPr>
            </a:br>
            <a:r>
              <a:rPr lang="en-US" sz="4400" dirty="0" err="1">
                <a:latin typeface="+mn-lt"/>
              </a:rPr>
              <a:t>CoAlt</a:t>
            </a:r>
            <a:r>
              <a:rPr lang="en-US" sz="4400" dirty="0">
                <a:latin typeface="+mn-lt"/>
              </a:rPr>
              <a:t> English Language Arts &amp; Mathematics (DLM)</a:t>
            </a:r>
          </a:p>
        </p:txBody>
      </p:sp>
      <p:sp>
        <p:nvSpPr>
          <p:cNvPr id="3" name="Slide Number Placeholder 2"/>
          <p:cNvSpPr>
            <a:spLocks noGrp="1"/>
          </p:cNvSpPr>
          <p:nvPr>
            <p:ph type="sldNum" sz="quarter" idx="12"/>
          </p:nvPr>
        </p:nvSpPr>
        <p:spPr/>
        <p:txBody>
          <a:bodyPr/>
          <a:lstStyle/>
          <a:p>
            <a:fld id="{67726FA2-3EC9-4717-AD62-D8C823692DD3}" type="slidenum">
              <a:rPr lang="en-US" smtClean="0"/>
              <a:pPr/>
              <a:t>39</a:t>
            </a:fld>
            <a:endParaRPr lang="en-US" dirty="0"/>
          </a:p>
        </p:txBody>
      </p:sp>
    </p:spTree>
    <p:extLst>
      <p:ext uri="{BB962C8B-B14F-4D97-AF65-F5344CB8AC3E}">
        <p14:creationId xmlns:p14="http://schemas.microsoft.com/office/powerpoint/2010/main" val="18071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A811-4698-7BC9-05D5-429C1B1E8E93}"/>
              </a:ext>
            </a:extLst>
          </p:cNvPr>
          <p:cNvSpPr>
            <a:spLocks noGrp="1"/>
          </p:cNvSpPr>
          <p:nvPr>
            <p:ph type="title"/>
          </p:nvPr>
        </p:nvSpPr>
        <p:spPr>
          <a:xfrm>
            <a:off x="245193" y="254514"/>
            <a:ext cx="8762620" cy="756418"/>
          </a:xfrm>
        </p:spPr>
        <p:txBody>
          <a:bodyPr anchor="ctr">
            <a:noAutofit/>
          </a:bodyPr>
          <a:lstStyle/>
          <a:p>
            <a:r>
              <a:rPr lang="en-US" sz="3600" dirty="0"/>
              <a:t>State Content Assessments: Purpose and Uses</a:t>
            </a:r>
          </a:p>
        </p:txBody>
      </p:sp>
      <p:sp>
        <p:nvSpPr>
          <p:cNvPr id="3" name="Content Placeholder 2">
            <a:extLst>
              <a:ext uri="{FF2B5EF4-FFF2-40B4-BE49-F238E27FC236}">
                <a16:creationId xmlns:a16="http://schemas.microsoft.com/office/drawing/2014/main" id="{1A5ADD12-6611-157D-5D68-8B97491C1530}"/>
              </a:ext>
            </a:extLst>
          </p:cNvPr>
          <p:cNvSpPr>
            <a:spLocks noGrp="1"/>
          </p:cNvSpPr>
          <p:nvPr>
            <p:ph idx="1"/>
          </p:nvPr>
        </p:nvSpPr>
        <p:spPr>
          <a:xfrm>
            <a:off x="223071" y="1332689"/>
            <a:ext cx="7383959" cy="5379396"/>
          </a:xfrm>
        </p:spPr>
        <p:txBody>
          <a:bodyPr>
            <a:noAutofit/>
          </a:bodyPr>
          <a:lstStyle/>
          <a:p>
            <a:pPr marL="0" indent="0">
              <a:buNone/>
            </a:pPr>
            <a:r>
              <a:rPr lang="en-US" sz="1800" b="1" dirty="0">
                <a:solidFill>
                  <a:schemeClr val="bg1"/>
                </a:solidFill>
                <a:highlight>
                  <a:srgbClr val="488BC9"/>
                </a:highlight>
              </a:rPr>
              <a:t>For Students/Parents</a:t>
            </a:r>
          </a:p>
          <a:p>
            <a:pPr>
              <a:lnSpc>
                <a:spcPct val="100000"/>
              </a:lnSpc>
              <a:spcBef>
                <a:spcPts val="0"/>
              </a:spcBef>
            </a:pPr>
            <a:r>
              <a:rPr lang="en-US" sz="1800" dirty="0"/>
              <a:t>Serve as only statewide indicators of student mastery of the Colorado Academic Standards</a:t>
            </a:r>
          </a:p>
          <a:p>
            <a:pPr>
              <a:lnSpc>
                <a:spcPct val="100000"/>
              </a:lnSpc>
              <a:spcBef>
                <a:spcPts val="0"/>
              </a:spcBef>
            </a:pPr>
            <a:r>
              <a:rPr lang="en-US" sz="1800" dirty="0"/>
              <a:t>Provide student achievement information to parents beyond their child’s school </a:t>
            </a:r>
          </a:p>
          <a:p>
            <a:pPr>
              <a:lnSpc>
                <a:spcPct val="100000"/>
              </a:lnSpc>
              <a:spcBef>
                <a:spcPts val="0"/>
              </a:spcBef>
            </a:pPr>
            <a:r>
              <a:rPr lang="en-US" sz="1800" dirty="0"/>
              <a:t>SAT provides a nationally recognized indicator of academic college readiness</a:t>
            </a:r>
          </a:p>
          <a:p>
            <a:pPr marL="0" indent="0">
              <a:buNone/>
            </a:pPr>
            <a:r>
              <a:rPr lang="en-US" sz="1800" b="1" dirty="0">
                <a:solidFill>
                  <a:schemeClr val="bg1"/>
                </a:solidFill>
                <a:highlight>
                  <a:srgbClr val="488BC9"/>
                </a:highlight>
              </a:rPr>
              <a:t>For Educators</a:t>
            </a:r>
          </a:p>
          <a:p>
            <a:pPr>
              <a:lnSpc>
                <a:spcPct val="100000"/>
              </a:lnSpc>
              <a:spcBef>
                <a:spcPts val="0"/>
              </a:spcBef>
            </a:pPr>
            <a:r>
              <a:rPr lang="en-US" sz="1800" dirty="0"/>
              <a:t>Provide information on student performance compared to school, district and state peers towards the end of the school year</a:t>
            </a:r>
          </a:p>
          <a:p>
            <a:pPr>
              <a:lnSpc>
                <a:spcPct val="100000"/>
              </a:lnSpc>
              <a:spcBef>
                <a:spcPts val="0"/>
              </a:spcBef>
            </a:pPr>
            <a:r>
              <a:rPr lang="en-US" sz="1800" dirty="0"/>
              <a:t>Allow teachers to see student performance against the standards and identify areas for consideration for future program and instructional adjustment</a:t>
            </a:r>
          </a:p>
          <a:p>
            <a:pPr>
              <a:lnSpc>
                <a:spcPct val="100000"/>
              </a:lnSpc>
              <a:spcBef>
                <a:spcPts val="0"/>
              </a:spcBef>
            </a:pPr>
            <a:r>
              <a:rPr lang="en-US" sz="1800" dirty="0"/>
              <a:t>Provide sources of data to support ongoing decision-making on curricula, scope and sequence, and the allocation of supports and resources</a:t>
            </a:r>
          </a:p>
          <a:p>
            <a:pPr>
              <a:lnSpc>
                <a:spcPct val="100000"/>
              </a:lnSpc>
              <a:spcBef>
                <a:spcPts val="0"/>
              </a:spcBef>
            </a:pPr>
            <a:r>
              <a:rPr lang="en-US" sz="1800" dirty="0"/>
              <a:t>Serve as comparison points as schools/districts evaluate the effectiveness of adjustments they made to address lost opportunities to learn in prior years</a:t>
            </a:r>
          </a:p>
          <a:p>
            <a:pPr marL="0" indent="0">
              <a:buNone/>
            </a:pPr>
            <a:r>
              <a:rPr lang="en-US" sz="1800" b="1" dirty="0">
                <a:solidFill>
                  <a:schemeClr val="bg1"/>
                </a:solidFill>
                <a:highlight>
                  <a:srgbClr val="488BC9"/>
                </a:highlight>
              </a:rPr>
              <a:t>For Stakeholders, Policy Makers and the Community</a:t>
            </a:r>
          </a:p>
          <a:p>
            <a:pPr>
              <a:lnSpc>
                <a:spcPct val="100000"/>
              </a:lnSpc>
              <a:spcBef>
                <a:spcPts val="0"/>
              </a:spcBef>
            </a:pPr>
            <a:r>
              <a:rPr lang="en-US" sz="1800" dirty="0"/>
              <a:t>Provide information to be used to inform the allocation of resources and evaluate the impact of policy</a:t>
            </a:r>
          </a:p>
        </p:txBody>
      </p:sp>
      <p:sp>
        <p:nvSpPr>
          <p:cNvPr id="4" name="Slide Number Placeholder 3">
            <a:extLst>
              <a:ext uri="{FF2B5EF4-FFF2-40B4-BE49-F238E27FC236}">
                <a16:creationId xmlns:a16="http://schemas.microsoft.com/office/drawing/2014/main" id="{1EE400EA-1C41-1228-D3FE-899F343768B8}"/>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
        <p:nvSpPr>
          <p:cNvPr id="7" name="TextBox 6">
            <a:extLst>
              <a:ext uri="{FF2B5EF4-FFF2-40B4-BE49-F238E27FC236}">
                <a16:creationId xmlns:a16="http://schemas.microsoft.com/office/drawing/2014/main" id="{DEA7A9DA-A6E3-9839-28B0-C688E74175E6}"/>
              </a:ext>
            </a:extLst>
          </p:cNvPr>
          <p:cNvSpPr txBox="1"/>
          <p:nvPr/>
        </p:nvSpPr>
        <p:spPr>
          <a:xfrm>
            <a:off x="7607027" y="1303510"/>
            <a:ext cx="1459149" cy="4524315"/>
          </a:xfrm>
          <a:prstGeom prst="rect">
            <a:avLst/>
          </a:prstGeom>
          <a:solidFill>
            <a:srgbClr val="488BC9"/>
          </a:solidFill>
        </p:spPr>
        <p:txBody>
          <a:bodyPr wrap="square" rtlCol="0">
            <a:spAutoFit/>
          </a:bodyPr>
          <a:lstStyle/>
          <a:p>
            <a:pPr algn="ctr"/>
            <a:r>
              <a:rPr lang="en-US" sz="1800" dirty="0">
                <a:solidFill>
                  <a:schemeClr val="bg1"/>
                </a:solidFill>
              </a:rPr>
              <a:t>As always, parents and educators should consider multiple data points and sources of information when making decisions regarding student achievement and plans for instruction.</a:t>
            </a:r>
          </a:p>
        </p:txBody>
      </p:sp>
    </p:spTree>
    <p:extLst>
      <p:ext uri="{BB962C8B-B14F-4D97-AF65-F5344CB8AC3E}">
        <p14:creationId xmlns:p14="http://schemas.microsoft.com/office/powerpoint/2010/main" val="1470714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dirty="0">
                <a:latin typeface="+mn-lt"/>
              </a:rPr>
              <a:t>CoAlt Assessment Administration</a:t>
            </a:r>
          </a:p>
        </p:txBody>
      </p:sp>
      <p:sp>
        <p:nvSpPr>
          <p:cNvPr id="3" name="Content Placeholder 2"/>
          <p:cNvSpPr>
            <a:spLocks noGrp="1"/>
          </p:cNvSpPr>
          <p:nvPr>
            <p:ph idx="1"/>
          </p:nvPr>
        </p:nvSpPr>
        <p:spPr>
          <a:xfrm>
            <a:off x="274320" y="1463040"/>
            <a:ext cx="8241030" cy="5006126"/>
          </a:xfrm>
        </p:spPr>
        <p:txBody>
          <a:bodyPr>
            <a:normAutofit/>
          </a:bodyPr>
          <a:lstStyle/>
          <a:p>
            <a:r>
              <a:rPr lang="en-US" dirty="0">
                <a:solidFill>
                  <a:schemeClr val="tx1"/>
                </a:solidFill>
              </a:rPr>
              <a:t>Eligible students with the most significant cognitive disabilities take the Colorado Alternate </a:t>
            </a:r>
            <a:r>
              <a:rPr lang="en-US" dirty="0"/>
              <a:t>(</a:t>
            </a:r>
            <a:r>
              <a:rPr lang="en-US" dirty="0" err="1"/>
              <a:t>CoAlt</a:t>
            </a:r>
            <a:r>
              <a:rPr lang="en-US" dirty="0"/>
              <a:t>) Assessments</a:t>
            </a:r>
            <a:endParaRPr lang="en-US" dirty="0">
              <a:solidFill>
                <a:schemeClr val="tx1"/>
              </a:solidFill>
            </a:endParaRPr>
          </a:p>
          <a:p>
            <a:pPr marL="1028700" lvl="1" indent="-342900"/>
            <a:r>
              <a:rPr lang="en-US" dirty="0">
                <a:solidFill>
                  <a:schemeClr val="tx1"/>
                </a:solidFill>
              </a:rPr>
              <a:t>Less than 1% of students</a:t>
            </a:r>
          </a:p>
          <a:p>
            <a:r>
              <a:rPr lang="en-US" dirty="0">
                <a:solidFill>
                  <a:schemeClr val="tx1"/>
                </a:solidFill>
              </a:rPr>
              <a:t>Science (Colorado-developed to align with 2020 CAS Extended Evidence Outcomes)</a:t>
            </a:r>
          </a:p>
          <a:p>
            <a:pPr marL="1028700" lvl="1" indent="-342900"/>
            <a:r>
              <a:rPr lang="en-US" dirty="0">
                <a:solidFill>
                  <a:schemeClr val="tx1"/>
                </a:solidFill>
              </a:rPr>
              <a:t>Elementary, middle and high school assessments</a:t>
            </a:r>
          </a:p>
          <a:p>
            <a:pPr marL="1485900" lvl="2" indent="-342900"/>
            <a:r>
              <a:rPr lang="en-US" sz="2000" dirty="0"/>
              <a:t>Administered in</a:t>
            </a:r>
            <a:r>
              <a:rPr lang="en-US" sz="2000" dirty="0">
                <a:solidFill>
                  <a:schemeClr val="tx1"/>
                </a:solidFill>
              </a:rPr>
              <a:t> grades 5, 8 and 11</a:t>
            </a:r>
          </a:p>
          <a:p>
            <a:r>
              <a:rPr lang="en-US" dirty="0">
                <a:solidFill>
                  <a:schemeClr val="tx1"/>
                </a:solidFill>
              </a:rPr>
              <a:t>English language arts and mathematics (DLM-developed)</a:t>
            </a:r>
          </a:p>
          <a:p>
            <a:pPr marL="1028700" lvl="1" indent="-342900"/>
            <a:r>
              <a:rPr lang="en-US" dirty="0">
                <a:solidFill>
                  <a:schemeClr val="tx1"/>
                </a:solidFill>
              </a:rPr>
              <a:t>Grades 3-11</a:t>
            </a:r>
          </a:p>
          <a:p>
            <a:pPr marL="1485900" lvl="2" indent="-342900"/>
            <a:r>
              <a:rPr lang="en-US" sz="2000" dirty="0">
                <a:solidFill>
                  <a:schemeClr val="tx1"/>
                </a:solidFill>
              </a:rPr>
              <a:t>Alternate for </a:t>
            </a:r>
            <a:r>
              <a:rPr lang="en-US" sz="2000" dirty="0"/>
              <a:t>CMAS </a:t>
            </a:r>
            <a:r>
              <a:rPr lang="en-US" sz="2000" dirty="0">
                <a:solidFill>
                  <a:schemeClr val="tx1"/>
                </a:solidFill>
              </a:rPr>
              <a:t>math and ELA, PSAT and SAT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40</a:t>
            </a:fld>
            <a:endParaRPr lang="en-US" dirty="0"/>
          </a:p>
        </p:txBody>
      </p:sp>
    </p:spTree>
    <p:extLst>
      <p:ext uri="{BB962C8B-B14F-4D97-AF65-F5344CB8AC3E}">
        <p14:creationId xmlns:p14="http://schemas.microsoft.com/office/powerpoint/2010/main" val="235166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50370"/>
            <a:ext cx="8270157" cy="756418"/>
          </a:xfrm>
        </p:spPr>
        <p:txBody>
          <a:bodyPr anchor="ctr">
            <a:normAutofit fontScale="90000"/>
          </a:bodyPr>
          <a:lstStyle/>
          <a:p>
            <a:r>
              <a:rPr lang="en-US" sz="3600" dirty="0">
                <a:latin typeface="+mn-lt"/>
              </a:rPr>
              <a:t>CoAlt Assessment Administration – Grades 3-8</a:t>
            </a:r>
          </a:p>
        </p:txBody>
      </p:sp>
      <p:sp>
        <p:nvSpPr>
          <p:cNvPr id="3" name="Content Placeholder 2"/>
          <p:cNvSpPr>
            <a:spLocks noGrp="1"/>
          </p:cNvSpPr>
          <p:nvPr>
            <p:ph idx="1"/>
          </p:nvPr>
        </p:nvSpPr>
        <p:spPr>
          <a:xfrm>
            <a:off x="177459" y="1342768"/>
            <a:ext cx="8270157" cy="5378708"/>
          </a:xfrm>
        </p:spPr>
        <p:txBody>
          <a:bodyPr>
            <a:normAutofit/>
          </a:bodyPr>
          <a:lstStyle/>
          <a:p>
            <a:pPr marL="342900" indent="-342900">
              <a:buFont typeface="Arial" panose="020B0604020202020204" pitchFamily="34" charset="0"/>
              <a:buChar char="•"/>
            </a:pPr>
            <a:r>
              <a:rPr lang="en-US" dirty="0" err="1">
                <a:solidFill>
                  <a:schemeClr val="tx1"/>
                </a:solidFill>
              </a:rPr>
              <a:t>CoAlt</a:t>
            </a:r>
            <a:r>
              <a:rPr lang="en-US" dirty="0">
                <a:solidFill>
                  <a:schemeClr val="tx1"/>
                </a:solidFill>
              </a:rPr>
              <a:t> Science</a:t>
            </a:r>
          </a:p>
          <a:p>
            <a:pPr marL="1028700" lvl="1" indent="-342900"/>
            <a:r>
              <a:rPr lang="en-US" dirty="0"/>
              <a:t>Paper-based assessment </a:t>
            </a:r>
          </a:p>
          <a:p>
            <a:pPr marL="1028700" lvl="1" indent="-342900"/>
            <a:r>
              <a:rPr lang="en-US" dirty="0"/>
              <a:t>Individually administered</a:t>
            </a:r>
          </a:p>
          <a:p>
            <a:pPr marL="1028700" lvl="1" indent="-342900"/>
            <a:r>
              <a:rPr lang="en-US" dirty="0"/>
              <a:t>Student answers recorded on CoAlt Answer Document by the Test Administrator</a:t>
            </a:r>
          </a:p>
          <a:p>
            <a:pPr marL="1028700" lvl="1" indent="-342900"/>
            <a:r>
              <a:rPr lang="en-US" b="1" dirty="0"/>
              <a:t>CoAlt Answer Documents returned to Pearson with scorable materials</a:t>
            </a:r>
            <a:endParaRPr lang="en-US" sz="800" dirty="0"/>
          </a:p>
          <a:p>
            <a:pPr marL="342900" indent="-342900">
              <a:buFont typeface="Arial" panose="020B0604020202020204" pitchFamily="34" charset="0"/>
              <a:buChar char="•"/>
            </a:pPr>
            <a:r>
              <a:rPr lang="en-US" dirty="0">
                <a:solidFill>
                  <a:schemeClr val="tx1"/>
                </a:solidFill>
              </a:rPr>
              <a:t>CoAlt ELA and Math (DLM)</a:t>
            </a:r>
          </a:p>
          <a:p>
            <a:pPr marL="1028700" lvl="1" indent="-342900"/>
            <a:r>
              <a:rPr lang="en-US" dirty="0"/>
              <a:t>Computer-based assessment</a:t>
            </a:r>
          </a:p>
          <a:p>
            <a:pPr marL="1028700" lvl="1" indent="-342900"/>
            <a:r>
              <a:rPr lang="en-US" dirty="0"/>
              <a:t>Individually administered</a:t>
            </a:r>
          </a:p>
          <a:p>
            <a:pPr marL="1028700" lvl="1" indent="-342900"/>
            <a:r>
              <a:rPr lang="en-US" dirty="0"/>
              <a:t>Test Administrators/DACs use Educator Portal for student management</a:t>
            </a:r>
          </a:p>
          <a:p>
            <a:pPr marL="1028700" lvl="1" indent="-342900"/>
            <a:r>
              <a:rPr lang="en-US" dirty="0"/>
              <a:t>Students test using KITE Student Portal</a:t>
            </a:r>
          </a:p>
          <a:p>
            <a:pPr marL="1028700" lvl="1" indent="-342900"/>
            <a:r>
              <a:rPr lang="en-US" dirty="0"/>
              <a:t>Same testing window as CMAS math and ELA </a:t>
            </a:r>
          </a:p>
          <a:p>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41</a:t>
            </a:fld>
            <a:endParaRPr lang="en-US" dirty="0"/>
          </a:p>
        </p:txBody>
      </p:sp>
    </p:spTree>
    <p:extLst>
      <p:ext uri="{BB962C8B-B14F-4D97-AF65-F5344CB8AC3E}">
        <p14:creationId xmlns:p14="http://schemas.microsoft.com/office/powerpoint/2010/main" val="4077187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779064" cy="756418"/>
          </a:xfrm>
        </p:spPr>
        <p:txBody>
          <a:bodyPr anchor="ctr">
            <a:noAutofit/>
          </a:bodyPr>
          <a:lstStyle/>
          <a:p>
            <a:r>
              <a:rPr lang="en-US" sz="3600" dirty="0" err="1">
                <a:latin typeface="+mn-lt"/>
              </a:rPr>
              <a:t>CoAlt</a:t>
            </a:r>
            <a:r>
              <a:rPr lang="en-US" sz="3600" dirty="0">
                <a:latin typeface="+mn-lt"/>
              </a:rPr>
              <a:t> Assessment Administration – High School</a:t>
            </a:r>
          </a:p>
        </p:txBody>
      </p:sp>
      <p:sp>
        <p:nvSpPr>
          <p:cNvPr id="3" name="Content Placeholder 2"/>
          <p:cNvSpPr>
            <a:spLocks noGrp="1"/>
          </p:cNvSpPr>
          <p:nvPr>
            <p:ph idx="1"/>
          </p:nvPr>
        </p:nvSpPr>
        <p:spPr>
          <a:xfrm>
            <a:off x="274319" y="1284513"/>
            <a:ext cx="8749938" cy="5071838"/>
          </a:xfrm>
        </p:spPr>
        <p:txBody>
          <a:bodyPr>
            <a:noAutofit/>
          </a:bodyPr>
          <a:lstStyle/>
          <a:p>
            <a:r>
              <a:rPr lang="en-US" sz="2000" dirty="0">
                <a:solidFill>
                  <a:schemeClr val="tx1"/>
                </a:solidFill>
              </a:rPr>
              <a:t>Any 9</a:t>
            </a:r>
            <a:r>
              <a:rPr lang="en-US" sz="2000" baseline="30000" dirty="0">
                <a:solidFill>
                  <a:schemeClr val="tx1"/>
                </a:solidFill>
              </a:rPr>
              <a:t>th</a:t>
            </a:r>
            <a:r>
              <a:rPr lang="en-US" sz="2000" dirty="0">
                <a:solidFill>
                  <a:schemeClr val="tx1"/>
                </a:solidFill>
              </a:rPr>
              <a:t>, 10</a:t>
            </a:r>
            <a:r>
              <a:rPr lang="en-US" sz="2000" baseline="30000" dirty="0">
                <a:solidFill>
                  <a:schemeClr val="tx1"/>
                </a:solidFill>
              </a:rPr>
              <a:t>th</a:t>
            </a:r>
            <a:r>
              <a:rPr lang="en-US" sz="2000" dirty="0">
                <a:solidFill>
                  <a:schemeClr val="tx1"/>
                </a:solidFill>
              </a:rPr>
              <a:t> or 11</a:t>
            </a:r>
            <a:r>
              <a:rPr lang="en-US" sz="2000" baseline="30000" dirty="0">
                <a:solidFill>
                  <a:schemeClr val="tx1"/>
                </a:solidFill>
              </a:rPr>
              <a:t>th</a:t>
            </a:r>
            <a:r>
              <a:rPr lang="en-US" sz="2000" dirty="0">
                <a:solidFill>
                  <a:schemeClr val="tx1"/>
                </a:solidFill>
              </a:rPr>
              <a:t> grade student with the most significant cognitive disability whose IEP indicates participation in alternate assessments will take the appropriate CoAlt assessment and not PSAT, SAT or CMAS Science</a:t>
            </a:r>
          </a:p>
          <a:p>
            <a:r>
              <a:rPr lang="en-US" sz="2000" dirty="0"/>
              <a:t>Alternate assessments are individually administered</a:t>
            </a:r>
          </a:p>
          <a:p>
            <a:pPr lvl="1"/>
            <a:r>
              <a:rPr lang="en-US" dirty="0" err="1"/>
              <a:t>CoAlt</a:t>
            </a:r>
            <a:r>
              <a:rPr lang="en-US" dirty="0"/>
              <a:t> Science</a:t>
            </a:r>
          </a:p>
          <a:p>
            <a:pPr lvl="2"/>
            <a:r>
              <a:rPr lang="en-US" sz="2000" dirty="0"/>
              <a:t>11</a:t>
            </a:r>
            <a:r>
              <a:rPr lang="en-US" sz="2000" baseline="30000" dirty="0"/>
              <a:t>th</a:t>
            </a:r>
            <a:r>
              <a:rPr lang="en-US" sz="2000" dirty="0"/>
              <a:t> grade</a:t>
            </a:r>
          </a:p>
          <a:p>
            <a:pPr lvl="1"/>
            <a:r>
              <a:rPr lang="en-US" dirty="0" err="1"/>
              <a:t>CoAlt</a:t>
            </a:r>
            <a:r>
              <a:rPr lang="en-US" dirty="0"/>
              <a:t> ELA and Math (DLM)</a:t>
            </a:r>
          </a:p>
          <a:p>
            <a:pPr lvl="2"/>
            <a:r>
              <a:rPr lang="en-US" sz="2000" dirty="0"/>
              <a:t>9</a:t>
            </a:r>
            <a:r>
              <a:rPr lang="en-US" sz="2000" baseline="30000" dirty="0"/>
              <a:t>th</a:t>
            </a:r>
            <a:r>
              <a:rPr lang="en-US" sz="2000" dirty="0"/>
              <a:t>, 10</a:t>
            </a:r>
            <a:r>
              <a:rPr lang="en-US" sz="2000" baseline="30000" dirty="0"/>
              <a:t>th</a:t>
            </a:r>
            <a:r>
              <a:rPr lang="en-US" sz="2000" dirty="0"/>
              <a:t> and 11</a:t>
            </a:r>
            <a:r>
              <a:rPr lang="en-US" sz="2000" baseline="30000" dirty="0"/>
              <a:t>th</a:t>
            </a:r>
            <a:r>
              <a:rPr lang="en-US" sz="2000" dirty="0"/>
              <a:t> grade</a:t>
            </a:r>
            <a:endParaRPr lang="en-US" sz="2000" dirty="0">
              <a:solidFill>
                <a:schemeClr val="tx1"/>
              </a:solidFill>
            </a:endParaRPr>
          </a:p>
          <a:p>
            <a:r>
              <a:rPr lang="en-US" sz="2000" dirty="0"/>
              <a:t>If the parent wishes for the student to take PSAT or SAT, the IEP team must convene a meeting </a:t>
            </a:r>
            <a:r>
              <a:rPr lang="en-US" sz="2000" dirty="0">
                <a:solidFill>
                  <a:schemeClr val="tx1"/>
                </a:solidFill>
              </a:rPr>
              <a:t>and change the IEP</a:t>
            </a:r>
          </a:p>
          <a:p>
            <a:r>
              <a:rPr lang="en-US" sz="2000" dirty="0"/>
              <a:t>CDE recommends that the testing window for the alternate assessments fit within the PSAT/SAT administration dates</a:t>
            </a:r>
          </a:p>
          <a:p>
            <a:pPr lvl="1"/>
            <a:r>
              <a:rPr lang="en-US" dirty="0"/>
              <a:t>For </a:t>
            </a:r>
            <a:r>
              <a:rPr lang="en-US" dirty="0" err="1"/>
              <a:t>CoAlt</a:t>
            </a:r>
            <a:r>
              <a:rPr lang="en-US" dirty="0"/>
              <a:t> eligible students who are also integrated into the general education environment, CDE recommends a </a:t>
            </a:r>
            <a:r>
              <a:rPr lang="en-US" dirty="0" err="1"/>
              <a:t>CoAlt</a:t>
            </a:r>
            <a:r>
              <a:rPr lang="en-US" dirty="0"/>
              <a:t> testing schedule be used that allows these students to remain with their grade level peers as much as possible and reduce interruption to their regular instruction</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42</a:t>
            </a:fld>
            <a:endParaRPr lang="en-US" dirty="0"/>
          </a:p>
        </p:txBody>
      </p:sp>
    </p:spTree>
    <p:extLst>
      <p:ext uri="{BB962C8B-B14F-4D97-AF65-F5344CB8AC3E}">
        <p14:creationId xmlns:p14="http://schemas.microsoft.com/office/powerpoint/2010/main" val="2334338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2" y="254514"/>
            <a:ext cx="8387819" cy="756418"/>
          </a:xfrm>
        </p:spPr>
        <p:txBody>
          <a:bodyPr anchor="ctr">
            <a:noAutofit/>
          </a:bodyPr>
          <a:lstStyle/>
          <a:p>
            <a:r>
              <a:rPr lang="en-US" sz="2800" dirty="0">
                <a:latin typeface="+mn-lt"/>
              </a:rPr>
              <a:t>CoAlt Training and Office Hours for SWD</a:t>
            </a:r>
          </a:p>
        </p:txBody>
      </p:sp>
      <p:sp>
        <p:nvSpPr>
          <p:cNvPr id="9" name="Content Placeholder 8"/>
          <p:cNvSpPr>
            <a:spLocks noGrp="1"/>
          </p:cNvSpPr>
          <p:nvPr>
            <p:ph idx="1"/>
          </p:nvPr>
        </p:nvSpPr>
        <p:spPr>
          <a:xfrm>
            <a:off x="274320" y="1334530"/>
            <a:ext cx="8241030" cy="4769184"/>
          </a:xfrm>
        </p:spPr>
        <p:txBody>
          <a:bodyPr>
            <a:normAutofit/>
          </a:bodyPr>
          <a:lstStyle/>
          <a:p>
            <a:pPr marL="285750" indent="-285750">
              <a:buFont typeface="Arial" panose="020B0604020202020204" pitchFamily="34" charset="0"/>
              <a:buChar char="•"/>
            </a:pPr>
            <a:r>
              <a:rPr lang="en-US" sz="1800" dirty="0">
                <a:solidFill>
                  <a:schemeClr val="tx1"/>
                </a:solidFill>
              </a:rPr>
              <a:t>Training registration information will be sent to DACs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43</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196460893"/>
              </p:ext>
            </p:extLst>
          </p:nvPr>
        </p:nvGraphicFramePr>
        <p:xfrm>
          <a:off x="653439" y="1850460"/>
          <a:ext cx="7837121" cy="4481157"/>
        </p:xfrm>
        <a:graphic>
          <a:graphicData uri="http://schemas.openxmlformats.org/drawingml/2006/table">
            <a:tbl>
              <a:tblPr firstRow="1" bandRow="1">
                <a:tableStyleId>{5C22544A-7EE6-4342-B048-85BDC9FD1C3A}</a:tableStyleId>
              </a:tblPr>
              <a:tblGrid>
                <a:gridCol w="3673672">
                  <a:extLst>
                    <a:ext uri="{9D8B030D-6E8A-4147-A177-3AD203B41FA5}">
                      <a16:colId xmlns:a16="http://schemas.microsoft.com/office/drawing/2014/main" val="20000"/>
                    </a:ext>
                  </a:extLst>
                </a:gridCol>
                <a:gridCol w="4163449">
                  <a:extLst>
                    <a:ext uri="{9D8B030D-6E8A-4147-A177-3AD203B41FA5}">
                      <a16:colId xmlns:a16="http://schemas.microsoft.com/office/drawing/2014/main" val="20001"/>
                    </a:ext>
                  </a:extLst>
                </a:gridCol>
              </a:tblGrid>
              <a:tr h="222005">
                <a:tc>
                  <a:txBody>
                    <a:bodyPr/>
                    <a:lstStyle/>
                    <a:p>
                      <a:pPr marL="0" marR="0" algn="ctr">
                        <a:spcBef>
                          <a:spcPts val="0"/>
                        </a:spcBef>
                        <a:spcAft>
                          <a:spcPts val="0"/>
                        </a:spcAft>
                      </a:pPr>
                      <a:r>
                        <a:rPr lang="en-US" sz="1800" dirty="0">
                          <a:effectLst/>
                        </a:rPr>
                        <a:t>Training Resource</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dirty="0">
                          <a:effectLst/>
                        </a:rPr>
                        <a:t>Date and Location</a:t>
                      </a:r>
                      <a:endParaRPr lang="en-US"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542247">
                <a:tc>
                  <a:txBody>
                    <a:bodyPr/>
                    <a:lstStyle/>
                    <a:p>
                      <a:pPr marL="0" marR="0" algn="ctr">
                        <a:spcBef>
                          <a:spcPts val="0"/>
                        </a:spcBef>
                        <a:spcAft>
                          <a:spcPts val="0"/>
                        </a:spcAft>
                      </a:pPr>
                      <a:r>
                        <a:rPr lang="en-US" sz="1800" dirty="0">
                          <a:effectLst/>
                        </a:rPr>
                        <a:t>Online Office Hours</a:t>
                      </a:r>
                    </a:p>
                    <a:p>
                      <a:pPr marL="0" marR="0" algn="ctr">
                        <a:spcBef>
                          <a:spcPts val="0"/>
                        </a:spcBef>
                        <a:spcAft>
                          <a:spcPts val="0"/>
                        </a:spcAft>
                      </a:pPr>
                      <a:r>
                        <a:rPr lang="en-US" sz="1800" dirty="0">
                          <a:effectLst/>
                        </a:rPr>
                        <a:t>Wednesday 3:00-3:30</a:t>
                      </a:r>
                      <a:endParaRPr lang="en-US" sz="1800" b="0" dirty="0">
                        <a:solidFill>
                          <a:schemeClr val="tx1">
                            <a:lumMod val="50000"/>
                          </a:schemeClr>
                        </a:solidFill>
                        <a:effectLst/>
                        <a:latin typeface="Calibri"/>
                        <a:ea typeface="Calibri"/>
                        <a:cs typeface="Times New Roman"/>
                      </a:endParaRPr>
                    </a:p>
                  </a:txBody>
                  <a:tcPr marL="68580" marR="68580" marT="0" marB="0" anchor="ct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December 13</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January 10 and 24</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February 14 and 28</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March 13 and 27</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Weekly beginning April 3</a:t>
                      </a:r>
                    </a:p>
                  </a:txBody>
                  <a:tcPr marL="68580" marR="68580" marT="0" marB="0" anchor="ctr"/>
                </a:tc>
                <a:extLst>
                  <a:ext uri="{0D108BD9-81ED-4DB2-BD59-A6C34878D82A}">
                    <a16:rowId xmlns:a16="http://schemas.microsoft.com/office/drawing/2014/main" val="10001"/>
                  </a:ext>
                </a:extLst>
              </a:tr>
              <a:tr h="791852">
                <a:tc>
                  <a:txBody>
                    <a:bodyPr/>
                    <a:lstStyle/>
                    <a:p>
                      <a:pPr marL="0" marR="0" algn="ctr">
                        <a:spcBef>
                          <a:spcPts val="0"/>
                        </a:spcBef>
                        <a:spcAft>
                          <a:spcPts val="0"/>
                        </a:spcAft>
                      </a:pPr>
                      <a:r>
                        <a:rPr lang="en-US" sz="1800" b="0" dirty="0">
                          <a:solidFill>
                            <a:schemeClr val="tx1">
                              <a:lumMod val="50000"/>
                            </a:schemeClr>
                          </a:solidFill>
                          <a:effectLst/>
                          <a:latin typeface="Calibri"/>
                          <a:ea typeface="Calibri"/>
                          <a:cs typeface="Times New Roman"/>
                        </a:rPr>
                        <a:t>Online Office Hours for TVIs</a:t>
                      </a:r>
                    </a:p>
                    <a:p>
                      <a:pPr marL="0" marR="0" algn="ctr">
                        <a:spcBef>
                          <a:spcPts val="0"/>
                        </a:spcBef>
                        <a:spcAft>
                          <a:spcPts val="0"/>
                        </a:spcAft>
                      </a:pPr>
                      <a:r>
                        <a:rPr lang="en-US" sz="1800" b="0" dirty="0">
                          <a:solidFill>
                            <a:schemeClr val="tx1">
                              <a:lumMod val="50000"/>
                            </a:schemeClr>
                          </a:solidFill>
                          <a:effectLst/>
                          <a:latin typeface="Calibri"/>
                          <a:ea typeface="Calibri"/>
                          <a:cs typeface="Times New Roman"/>
                        </a:rPr>
                        <a:t>Wednesday 4:00-5:00</a:t>
                      </a:r>
                    </a:p>
                  </a:txBody>
                  <a:tcPr marL="68580" marR="68580" marT="0" marB="0" anchor="ct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January 31</a:t>
                      </a:r>
                    </a:p>
                  </a:txBody>
                  <a:tcPr marL="68580" marR="68580" marT="0" marB="0" anchor="ctr"/>
                </a:tc>
                <a:extLst>
                  <a:ext uri="{0D108BD9-81ED-4DB2-BD59-A6C34878D82A}">
                    <a16:rowId xmlns:a16="http://schemas.microsoft.com/office/drawing/2014/main" val="2313322066"/>
                  </a:ext>
                </a:extLst>
              </a:tr>
              <a:tr h="775458">
                <a:tc>
                  <a:txBody>
                    <a:bodyPr/>
                    <a:lstStyle/>
                    <a:p>
                      <a:pPr marL="0" marR="0" algn="ctr">
                        <a:spcBef>
                          <a:spcPts val="0"/>
                        </a:spcBef>
                        <a:spcAft>
                          <a:spcPts val="0"/>
                        </a:spcAft>
                      </a:pPr>
                      <a:r>
                        <a:rPr lang="en-US" sz="1800" dirty="0">
                          <a:effectLst/>
                        </a:rPr>
                        <a:t>CDE Accessibilities and Accommodations Training</a:t>
                      </a:r>
                    </a:p>
                  </a:txBody>
                  <a:tcPr marL="68580" marR="68580" marT="0" marB="0" anchor="ctr"/>
                </a:tc>
                <a:tc>
                  <a:txBody>
                    <a:bodyPr/>
                    <a:lstStyle/>
                    <a:p>
                      <a:pPr marL="114300" marR="0" indent="0">
                        <a:spcBef>
                          <a:spcPts val="0"/>
                        </a:spcBef>
                        <a:spcAft>
                          <a:spcPts val="0"/>
                        </a:spcAft>
                      </a:pPr>
                      <a:r>
                        <a:rPr lang="en-US" sz="1800" baseline="0" dirty="0">
                          <a:solidFill>
                            <a:schemeClr val="tx1"/>
                          </a:solidFill>
                          <a:effectLst/>
                        </a:rPr>
                        <a:t>September 13</a:t>
                      </a:r>
                    </a:p>
                    <a:p>
                      <a:pPr marL="114300" marR="0" indent="0">
                        <a:spcBef>
                          <a:spcPts val="0"/>
                        </a:spcBef>
                        <a:spcAft>
                          <a:spcPts val="0"/>
                        </a:spcAft>
                      </a:pPr>
                      <a:r>
                        <a:rPr lang="en-US" sz="1800" baseline="0" dirty="0">
                          <a:solidFill>
                            <a:schemeClr val="tx1"/>
                          </a:solidFill>
                          <a:effectLst/>
                        </a:rPr>
                        <a:t>September 14</a:t>
                      </a:r>
                    </a:p>
                  </a:txBody>
                  <a:tcPr marL="68580" marR="68580" marT="0" marB="0" anchor="ctr"/>
                </a:tc>
                <a:extLst>
                  <a:ext uri="{0D108BD9-81ED-4DB2-BD59-A6C34878D82A}">
                    <a16:rowId xmlns:a16="http://schemas.microsoft.com/office/drawing/2014/main" val="2060426372"/>
                  </a:ext>
                </a:extLst>
              </a:tr>
              <a:tr h="789391">
                <a:tc>
                  <a:txBody>
                    <a:bodyPr/>
                    <a:lstStyle/>
                    <a:p>
                      <a:pPr marL="0" marR="0" algn="ctr">
                        <a:spcBef>
                          <a:spcPts val="0"/>
                        </a:spcBef>
                        <a:spcAft>
                          <a:spcPts val="0"/>
                        </a:spcAft>
                      </a:pPr>
                      <a:endParaRPr lang="en-US" sz="1800" dirty="0">
                        <a:effectLst/>
                      </a:endParaRPr>
                    </a:p>
                    <a:p>
                      <a:pPr marL="0" marR="0" algn="ctr">
                        <a:spcBef>
                          <a:spcPts val="0"/>
                        </a:spcBef>
                        <a:spcAft>
                          <a:spcPts val="0"/>
                        </a:spcAft>
                      </a:pPr>
                      <a:r>
                        <a:rPr lang="en-US" sz="1800" dirty="0">
                          <a:effectLst/>
                        </a:rPr>
                        <a:t>CoAlt Training for DACs</a:t>
                      </a:r>
                    </a:p>
                    <a:p>
                      <a:pPr marL="0" marR="0" algn="ctr">
                        <a:spcBef>
                          <a:spcPts val="0"/>
                        </a:spcBef>
                        <a:spcAft>
                          <a:spcPts val="0"/>
                        </a:spcAft>
                      </a:pPr>
                      <a:r>
                        <a:rPr lang="en-US" sz="1800" dirty="0">
                          <a:effectLst/>
                        </a:rPr>
                        <a:t>CoAlt Training for TAs</a:t>
                      </a:r>
                    </a:p>
                    <a:p>
                      <a:pPr marL="0" marR="0" algn="ctr">
                        <a:spcBef>
                          <a:spcPts val="0"/>
                        </a:spcBef>
                        <a:spcAft>
                          <a:spcPts val="0"/>
                        </a:spcAft>
                      </a:pPr>
                      <a:r>
                        <a:rPr lang="en-US" sz="1800" baseline="0" dirty="0">
                          <a:effectLst/>
                          <a:highlight>
                            <a:srgbClr val="FFFF00"/>
                          </a:highlight>
                        </a:rPr>
                        <a:t> </a:t>
                      </a:r>
                      <a:endParaRPr lang="en-US" sz="1800" dirty="0">
                        <a:effectLst/>
                        <a:highlight>
                          <a:srgbClr val="FFFF00"/>
                        </a:highlight>
                      </a:endParaRPr>
                    </a:p>
                  </a:txBody>
                  <a:tcPr marL="68580" marR="68580" marT="0" marB="0" anchor="ctr"/>
                </a:tc>
                <a:tc>
                  <a:txBody>
                    <a:bodyPr/>
                    <a:lstStyle/>
                    <a:p>
                      <a:pPr marL="114300" marR="0" indent="0">
                        <a:spcBef>
                          <a:spcPts val="0"/>
                        </a:spcBef>
                        <a:spcAft>
                          <a:spcPts val="0"/>
                        </a:spcAft>
                      </a:pPr>
                      <a:r>
                        <a:rPr lang="en-US" sz="1800" baseline="0" dirty="0">
                          <a:effectLst/>
                        </a:rPr>
                        <a:t>November 14</a:t>
                      </a:r>
                      <a:r>
                        <a:rPr lang="en-US" sz="1800" baseline="0" dirty="0">
                          <a:solidFill>
                            <a:schemeClr val="tx1"/>
                          </a:solidFill>
                          <a:effectLst/>
                        </a:rPr>
                        <a:t>, 15, and 16</a:t>
                      </a:r>
                    </a:p>
                    <a:p>
                      <a:pPr marL="114300" marR="0" indent="0">
                        <a:spcBef>
                          <a:spcPts val="0"/>
                        </a:spcBef>
                        <a:spcAft>
                          <a:spcPts val="0"/>
                        </a:spcAft>
                      </a:pPr>
                      <a:r>
                        <a:rPr lang="en-US" sz="1800" baseline="0" dirty="0">
                          <a:solidFill>
                            <a:schemeClr val="tx1"/>
                          </a:solidFill>
                          <a:effectLst/>
                        </a:rPr>
                        <a:t>Through Educator Portal</a:t>
                      </a:r>
                      <a:endParaRPr lang="en-US" sz="1800" baseline="0" dirty="0">
                        <a:effectLst/>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40112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CoAlt Training</a:t>
            </a:r>
          </a:p>
        </p:txBody>
      </p:sp>
      <p:sp>
        <p:nvSpPr>
          <p:cNvPr id="9" name="Content Placeholder 8"/>
          <p:cNvSpPr>
            <a:spLocks noGrp="1"/>
          </p:cNvSpPr>
          <p:nvPr>
            <p:ph idx="1"/>
          </p:nvPr>
        </p:nvSpPr>
        <p:spPr>
          <a:xfrm>
            <a:off x="274320" y="1359243"/>
            <a:ext cx="8241030" cy="5014055"/>
          </a:xfrm>
        </p:spPr>
        <p:txBody>
          <a:bodyPr>
            <a:noAutofit/>
          </a:bodyPr>
          <a:lstStyle/>
          <a:p>
            <a:pPr marL="285750" indent="-285750">
              <a:buFont typeface="Arial" panose="020B0604020202020204" pitchFamily="34" charset="0"/>
              <a:buChar char="•"/>
            </a:pPr>
            <a:r>
              <a:rPr lang="en-US" dirty="0">
                <a:solidFill>
                  <a:schemeClr val="tx1"/>
                </a:solidFill>
              </a:rPr>
              <a:t>Train teachers in all parts of the </a:t>
            </a:r>
            <a:r>
              <a:rPr lang="en-US" dirty="0" err="1">
                <a:solidFill>
                  <a:schemeClr val="tx1"/>
                </a:solidFill>
              </a:rPr>
              <a:t>CoAlt</a:t>
            </a:r>
            <a:r>
              <a:rPr lang="en-US" dirty="0">
                <a:solidFill>
                  <a:schemeClr val="tx1"/>
                </a:solidFill>
              </a:rPr>
              <a:t> assessment</a:t>
            </a:r>
          </a:p>
          <a:p>
            <a:pPr marL="742950" lvl="1" indent="-285750"/>
            <a:r>
              <a:rPr lang="en-US" dirty="0"/>
              <a:t>Separate modules, one for ELA/math and one for science</a:t>
            </a:r>
          </a:p>
          <a:p>
            <a:pPr marL="742950" lvl="1" indent="-285750"/>
            <a:r>
              <a:rPr lang="en-US" dirty="0"/>
              <a:t>Educators will be required to take and pass a quiz based on the information presented in each module</a:t>
            </a:r>
          </a:p>
          <a:p>
            <a:pPr marL="742950" lvl="1" indent="-285750"/>
            <a:endParaRPr lang="en-US" sz="800" dirty="0">
              <a:solidFill>
                <a:schemeClr val="tx1"/>
              </a:solidFill>
            </a:endParaRPr>
          </a:p>
          <a:p>
            <a:pPr marL="342900" indent="-342900">
              <a:buFont typeface="Arial" panose="020B0604020202020204" pitchFamily="34" charset="0"/>
              <a:buChar char="•"/>
            </a:pPr>
            <a:r>
              <a:rPr lang="en-US" dirty="0">
                <a:solidFill>
                  <a:schemeClr val="tx1"/>
                </a:solidFill>
              </a:rPr>
              <a:t>DAC-specific training</a:t>
            </a:r>
          </a:p>
          <a:p>
            <a:pPr marL="800100" lvl="1" indent="-342900"/>
            <a:r>
              <a:rPr lang="en-US" dirty="0"/>
              <a:t>Posted on CDE Training page at </a:t>
            </a:r>
            <a:r>
              <a:rPr lang="en-US" dirty="0">
                <a:hlinkClick r:id="rId2"/>
              </a:rPr>
              <a:t>http://www.cde.state.co.us/assessment/training-coalt</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44</a:t>
            </a:fld>
            <a:endParaRPr lang="en-US" dirty="0"/>
          </a:p>
        </p:txBody>
      </p:sp>
    </p:spTree>
    <p:extLst>
      <p:ext uri="{BB962C8B-B14F-4D97-AF65-F5344CB8AC3E}">
        <p14:creationId xmlns:p14="http://schemas.microsoft.com/office/powerpoint/2010/main" val="2269505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0190"/>
            <a:ext cx="7772400" cy="2337620"/>
          </a:xfrm>
        </p:spPr>
        <p:txBody>
          <a:bodyPr>
            <a:normAutofit fontScale="90000"/>
          </a:bodyPr>
          <a:lstStyle/>
          <a:p>
            <a:r>
              <a:rPr lang="en-US" sz="4400" dirty="0">
                <a:latin typeface="+mn-lt"/>
              </a:rPr>
              <a:t>New</a:t>
            </a:r>
            <a:br>
              <a:rPr lang="en-US" sz="4400" dirty="0">
                <a:latin typeface="+mn-lt"/>
              </a:rPr>
            </a:br>
            <a:r>
              <a:rPr lang="en-US" sz="4400" dirty="0">
                <a:latin typeface="+mn-lt"/>
              </a:rPr>
              <a:t>Colorado</a:t>
            </a:r>
            <a:br>
              <a:rPr lang="en-US" sz="4400" dirty="0">
                <a:latin typeface="+mn-lt"/>
              </a:rPr>
            </a:br>
            <a:r>
              <a:rPr lang="en-US" sz="4400" dirty="0">
                <a:latin typeface="+mn-lt"/>
              </a:rPr>
              <a:t>Digitally-Based</a:t>
            </a:r>
            <a:br>
              <a:rPr lang="en-US" sz="4400" dirty="0">
                <a:latin typeface="+mn-lt"/>
              </a:rPr>
            </a:br>
            <a:r>
              <a:rPr lang="en-US" sz="4400" dirty="0">
                <a:latin typeface="+mn-lt"/>
              </a:rPr>
              <a:t>PSAT &amp; SAT</a:t>
            </a:r>
          </a:p>
        </p:txBody>
      </p:sp>
      <p:sp>
        <p:nvSpPr>
          <p:cNvPr id="3" name="Slide Number Placeholder 2"/>
          <p:cNvSpPr>
            <a:spLocks noGrp="1"/>
          </p:cNvSpPr>
          <p:nvPr>
            <p:ph type="sldNum" sz="quarter" idx="12"/>
          </p:nvPr>
        </p:nvSpPr>
        <p:spPr/>
        <p:txBody>
          <a:bodyPr/>
          <a:lstStyle/>
          <a:p>
            <a:fld id="{67726FA2-3EC9-4717-AD62-D8C823692DD3}" type="slidenum">
              <a:rPr lang="en-US" smtClean="0"/>
              <a:pPr/>
              <a:t>45</a:t>
            </a:fld>
            <a:endParaRPr lang="en-US" dirty="0"/>
          </a:p>
        </p:txBody>
      </p:sp>
    </p:spTree>
    <p:extLst>
      <p:ext uri="{BB962C8B-B14F-4D97-AF65-F5344CB8AC3E}">
        <p14:creationId xmlns:p14="http://schemas.microsoft.com/office/powerpoint/2010/main" val="4052602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550774" cy="756418"/>
          </a:xfrm>
        </p:spPr>
        <p:txBody>
          <a:bodyPr anchor="ctr">
            <a:noAutofit/>
          </a:bodyPr>
          <a:lstStyle/>
          <a:p>
            <a:r>
              <a:rPr lang="en-US" sz="3600" dirty="0">
                <a:latin typeface="+mn-lt"/>
              </a:rPr>
              <a:t>Digitally-based Colorado PSAT and SAT</a:t>
            </a:r>
          </a:p>
        </p:txBody>
      </p:sp>
      <p:sp>
        <p:nvSpPr>
          <p:cNvPr id="3" name="Content Placeholder 2"/>
          <p:cNvSpPr>
            <a:spLocks noGrp="1"/>
          </p:cNvSpPr>
          <p:nvPr>
            <p:ph idx="1"/>
          </p:nvPr>
        </p:nvSpPr>
        <p:spPr>
          <a:xfrm>
            <a:off x="245193" y="1307592"/>
            <a:ext cx="8687140" cy="5264124"/>
          </a:xfrm>
        </p:spPr>
        <p:txBody>
          <a:bodyPr>
            <a:normAutofit/>
          </a:bodyPr>
          <a:lstStyle/>
          <a:p>
            <a:pPr marL="342900" indent="-342900">
              <a:buFont typeface="Arial" panose="020B0604020202020204" pitchFamily="34" charset="0"/>
              <a:buChar char="•"/>
            </a:pPr>
            <a:r>
              <a:rPr lang="en-US" dirty="0">
                <a:solidFill>
                  <a:schemeClr val="tx1"/>
                </a:solidFill>
              </a:rPr>
              <a:t>PSAT 9 – administered to all* students in 9</a:t>
            </a:r>
            <a:r>
              <a:rPr lang="en-US" baseline="30000" dirty="0">
                <a:solidFill>
                  <a:schemeClr val="tx1"/>
                </a:solidFill>
              </a:rPr>
              <a:t>th</a:t>
            </a:r>
            <a:r>
              <a:rPr lang="en-US" dirty="0">
                <a:solidFill>
                  <a:schemeClr val="tx1"/>
                </a:solidFill>
              </a:rPr>
              <a:t> grade</a:t>
            </a:r>
          </a:p>
          <a:p>
            <a:pPr marL="342900" indent="-342900">
              <a:buFont typeface="Arial" panose="020B0604020202020204" pitchFamily="34" charset="0"/>
              <a:buChar char="•"/>
            </a:pPr>
            <a:endParaRPr lang="en-US" sz="800" dirty="0">
              <a:solidFill>
                <a:schemeClr val="tx1"/>
              </a:solidFill>
            </a:endParaRPr>
          </a:p>
          <a:p>
            <a:pPr marL="342900" indent="-342900"/>
            <a:r>
              <a:rPr lang="en-US" dirty="0">
                <a:solidFill>
                  <a:schemeClr val="tx1"/>
                </a:solidFill>
              </a:rPr>
              <a:t>PSAT 10 </a:t>
            </a:r>
            <a:r>
              <a:rPr lang="en-US" dirty="0"/>
              <a:t>– administered </a:t>
            </a:r>
            <a:r>
              <a:rPr lang="en-US" dirty="0">
                <a:solidFill>
                  <a:schemeClr val="tx1"/>
                </a:solidFill>
              </a:rPr>
              <a:t>to all* students in 10</a:t>
            </a:r>
            <a:r>
              <a:rPr lang="en-US" baseline="30000" dirty="0">
                <a:solidFill>
                  <a:schemeClr val="tx1"/>
                </a:solidFill>
              </a:rPr>
              <a:t>th</a:t>
            </a:r>
            <a:r>
              <a:rPr lang="en-US" dirty="0">
                <a:solidFill>
                  <a:schemeClr val="tx1"/>
                </a:solidFill>
              </a:rPr>
              <a:t> grade</a:t>
            </a:r>
          </a:p>
          <a:p>
            <a:pPr marL="342900" indent="-342900">
              <a:buFont typeface="Arial" panose="020B0604020202020204" pitchFamily="34" charset="0"/>
              <a:buChar char="•"/>
            </a:pPr>
            <a:endParaRPr lang="en-US" sz="800" dirty="0">
              <a:solidFill>
                <a:schemeClr val="tx1"/>
              </a:solidFill>
            </a:endParaRPr>
          </a:p>
          <a:p>
            <a:pPr marL="342900" indent="-342900"/>
            <a:r>
              <a:rPr lang="en-US" dirty="0">
                <a:solidFill>
                  <a:schemeClr val="tx1"/>
                </a:solidFill>
              </a:rPr>
              <a:t>SAT </a:t>
            </a:r>
            <a:r>
              <a:rPr lang="en-US" dirty="0"/>
              <a:t>– administered </a:t>
            </a:r>
            <a:r>
              <a:rPr lang="en-US" dirty="0">
                <a:solidFill>
                  <a:schemeClr val="tx1"/>
                </a:solidFill>
              </a:rPr>
              <a:t>to all* students in 11</a:t>
            </a:r>
            <a:r>
              <a:rPr lang="en-US" baseline="30000" dirty="0">
                <a:solidFill>
                  <a:schemeClr val="tx1"/>
                </a:solidFill>
              </a:rPr>
              <a:t>th</a:t>
            </a:r>
            <a:r>
              <a:rPr lang="en-US" dirty="0">
                <a:solidFill>
                  <a:schemeClr val="tx1"/>
                </a:solidFill>
              </a:rPr>
              <a:t> grade </a:t>
            </a:r>
          </a:p>
          <a:p>
            <a:endParaRPr lang="en-US" sz="800" dirty="0">
              <a:solidFill>
                <a:schemeClr val="tx1"/>
              </a:solidFill>
            </a:endParaRPr>
          </a:p>
          <a:p>
            <a:pPr marL="0" indent="0">
              <a:buNone/>
            </a:pPr>
            <a:r>
              <a:rPr lang="en-US" sz="2000" dirty="0">
                <a:solidFill>
                  <a:schemeClr val="tx1"/>
                </a:solidFill>
                <a:latin typeface="+mn-lt"/>
              </a:rPr>
              <a:t>*Students who participate in CoAlt take the DLM ELA &amp; Math assessment instead of PSAT/SAT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46</a:t>
            </a:fld>
            <a:endParaRPr lang="en-US" dirty="0"/>
          </a:p>
        </p:txBody>
      </p:sp>
    </p:spTree>
    <p:extLst>
      <p:ext uri="{BB962C8B-B14F-4D97-AF65-F5344CB8AC3E}">
        <p14:creationId xmlns:p14="http://schemas.microsoft.com/office/powerpoint/2010/main" val="2484439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597908" cy="756418"/>
          </a:xfrm>
        </p:spPr>
        <p:txBody>
          <a:bodyPr anchor="ctr">
            <a:noAutofit/>
          </a:bodyPr>
          <a:lstStyle/>
          <a:p>
            <a:r>
              <a:rPr lang="en-US" sz="3600" dirty="0">
                <a:latin typeface="+mn-lt"/>
              </a:rPr>
              <a:t>Digitally-based Colorado PSAT and SAT</a:t>
            </a:r>
            <a:endParaRPr lang="en-US" sz="3600" dirty="0">
              <a:solidFill>
                <a:schemeClr val="tx1"/>
              </a:solidFill>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47</a:t>
            </a:fld>
            <a:endParaRPr lang="en-US" dirty="0"/>
          </a:p>
        </p:txBody>
      </p:sp>
      <p:graphicFrame>
        <p:nvGraphicFramePr>
          <p:cNvPr id="8" name="Content Placeholder 4"/>
          <p:cNvGraphicFramePr>
            <a:graphicFrameLocks/>
          </p:cNvGraphicFramePr>
          <p:nvPr>
            <p:extLst>
              <p:ext uri="{D42A27DB-BD31-4B8C-83A1-F6EECF244321}">
                <p14:modId xmlns:p14="http://schemas.microsoft.com/office/powerpoint/2010/main" val="2611605201"/>
              </p:ext>
            </p:extLst>
          </p:nvPr>
        </p:nvGraphicFramePr>
        <p:xfrm>
          <a:off x="508210" y="1684350"/>
          <a:ext cx="8393195" cy="3293333"/>
        </p:xfrm>
        <a:graphic>
          <a:graphicData uri="http://schemas.openxmlformats.org/drawingml/2006/table">
            <a:tbl>
              <a:tblPr firstRow="1" bandRow="1">
                <a:tableStyleId>{5C22544A-7EE6-4342-B048-85BDC9FD1C3A}</a:tableStyleId>
              </a:tblPr>
              <a:tblGrid>
                <a:gridCol w="1432557">
                  <a:extLst>
                    <a:ext uri="{9D8B030D-6E8A-4147-A177-3AD203B41FA5}">
                      <a16:colId xmlns:a16="http://schemas.microsoft.com/office/drawing/2014/main" val="20000"/>
                    </a:ext>
                  </a:extLst>
                </a:gridCol>
                <a:gridCol w="1296955">
                  <a:extLst>
                    <a:ext uri="{9D8B030D-6E8A-4147-A177-3AD203B41FA5}">
                      <a16:colId xmlns:a16="http://schemas.microsoft.com/office/drawing/2014/main" val="20001"/>
                    </a:ext>
                  </a:extLst>
                </a:gridCol>
                <a:gridCol w="5663683">
                  <a:extLst>
                    <a:ext uri="{9D8B030D-6E8A-4147-A177-3AD203B41FA5}">
                      <a16:colId xmlns:a16="http://schemas.microsoft.com/office/drawing/2014/main" val="20002"/>
                    </a:ext>
                  </a:extLst>
                </a:gridCol>
              </a:tblGrid>
              <a:tr h="0">
                <a:tc>
                  <a:txBody>
                    <a:bodyPr/>
                    <a:lstStyle/>
                    <a:p>
                      <a:pPr marL="0" marR="0" algn="ctr">
                        <a:spcBef>
                          <a:spcPts val="0"/>
                        </a:spcBef>
                        <a:spcAft>
                          <a:spcPts val="0"/>
                        </a:spcAft>
                      </a:pPr>
                      <a:r>
                        <a:rPr lang="en-US" sz="2000" dirty="0">
                          <a:effectLst/>
                        </a:rPr>
                        <a:t>Assessment</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rPr>
                        <a:t>Grade</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rPr>
                        <a:t>Administration Dates</a:t>
                      </a:r>
                      <a:endParaRPr lang="en-US" sz="20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0">
                <a:tc>
                  <a:txBody>
                    <a:bodyPr/>
                    <a:lstStyle/>
                    <a:p>
                      <a:pPr marL="0" marR="0" algn="ctr">
                        <a:spcBef>
                          <a:spcPts val="0"/>
                        </a:spcBef>
                        <a:spcAft>
                          <a:spcPts val="0"/>
                        </a:spcAft>
                      </a:pPr>
                      <a:endParaRPr lang="en-US" sz="400" dirty="0">
                        <a:effectLst/>
                      </a:endParaRPr>
                    </a:p>
                  </a:txBody>
                  <a:tcPr marL="68580" marR="68580" marT="0" marB="0" anchor="ctr"/>
                </a:tc>
                <a:tc>
                  <a:txBody>
                    <a:bodyPr/>
                    <a:lstStyle/>
                    <a:p>
                      <a:pPr marL="0" marR="0" algn="ctr">
                        <a:spcBef>
                          <a:spcPts val="0"/>
                        </a:spcBef>
                        <a:spcAft>
                          <a:spcPts val="0"/>
                        </a:spcAft>
                      </a:pPr>
                      <a:endParaRPr lang="en-US" sz="400" b="1" dirty="0">
                        <a:solidFill>
                          <a:schemeClr val="tx1">
                            <a:lumMod val="50000"/>
                          </a:schemeClr>
                        </a:solidFill>
                        <a:effectLst/>
                        <a:latin typeface="Calibri"/>
                        <a:ea typeface="Calibri"/>
                        <a:cs typeface="Times New Roman"/>
                      </a:endParaRPr>
                    </a:p>
                  </a:txBody>
                  <a:tcPr marL="68580" marR="68580" marT="0" marB="0" anchor="ctr"/>
                </a:tc>
                <a:tc>
                  <a:txBody>
                    <a:bodyPr/>
                    <a:lstStyle/>
                    <a:p>
                      <a:pPr algn="ctr"/>
                      <a:endParaRPr lang="en-US" sz="400" b="0" i="0" kern="1200" dirty="0">
                        <a:solidFill>
                          <a:srgbClr val="000000"/>
                        </a:solidFill>
                        <a:effectLst/>
                        <a:latin typeface="+mn-lt"/>
                        <a:ea typeface="+mn-ea"/>
                        <a:cs typeface="+mn-cs"/>
                      </a:endParaRPr>
                    </a:p>
                  </a:txBody>
                  <a:tcPr marL="0" marR="0" marT="0" marB="0" anchor="ctr"/>
                </a:tc>
                <a:extLst>
                  <a:ext uri="{0D108BD9-81ED-4DB2-BD59-A6C34878D82A}">
                    <a16:rowId xmlns:a16="http://schemas.microsoft.com/office/drawing/2014/main" val="10001"/>
                  </a:ext>
                </a:extLst>
              </a:tr>
              <a:tr h="1436914">
                <a:tc>
                  <a:txBody>
                    <a:bodyPr/>
                    <a:lstStyle/>
                    <a:p>
                      <a:pPr marL="0" marR="0" algn="ctr">
                        <a:spcBef>
                          <a:spcPts val="0"/>
                        </a:spcBef>
                        <a:spcAft>
                          <a:spcPts val="0"/>
                        </a:spcAft>
                      </a:pPr>
                      <a:r>
                        <a:rPr lang="en-US" sz="1800" dirty="0">
                          <a:effectLst/>
                        </a:rPr>
                        <a:t>PSAT 9</a:t>
                      </a:r>
                    </a:p>
                    <a:p>
                      <a:pPr marL="0" marR="0" algn="ctr">
                        <a:spcBef>
                          <a:spcPts val="0"/>
                        </a:spcBef>
                        <a:spcAft>
                          <a:spcPts val="0"/>
                        </a:spcAft>
                      </a:pPr>
                      <a:endParaRPr lang="en-US" sz="1800" dirty="0">
                        <a:effectLst/>
                      </a:endParaRPr>
                    </a:p>
                    <a:p>
                      <a:pPr marL="0" marR="0" algn="ctr">
                        <a:spcBef>
                          <a:spcPts val="0"/>
                        </a:spcBef>
                        <a:spcAft>
                          <a:spcPts val="0"/>
                        </a:spcAft>
                      </a:pPr>
                      <a:r>
                        <a:rPr lang="en-US" sz="1800" dirty="0">
                          <a:effectLst/>
                        </a:rPr>
                        <a:t>PSAT 10</a:t>
                      </a:r>
                      <a:endParaRPr lang="en-US" sz="1800" dirty="0">
                        <a:effectLst/>
                        <a:latin typeface="+mn-lt"/>
                      </a:endParaRPr>
                    </a:p>
                  </a:txBody>
                  <a:tcPr marL="68580" marR="68580" marT="0" marB="0" anchor="ctr"/>
                </a:tc>
                <a:tc>
                  <a:txBody>
                    <a:bodyPr/>
                    <a:lstStyle/>
                    <a:p>
                      <a:pPr marL="0" marR="0" algn="ctr">
                        <a:spcBef>
                          <a:spcPts val="0"/>
                        </a:spcBef>
                        <a:spcAft>
                          <a:spcPts val="0"/>
                        </a:spcAft>
                      </a:pPr>
                      <a:r>
                        <a:rPr lang="en-US" sz="1800" dirty="0">
                          <a:effectLst/>
                        </a:rPr>
                        <a:t>9</a:t>
                      </a:r>
                    </a:p>
                    <a:p>
                      <a:pPr marL="0" marR="0" algn="ctr">
                        <a:spcBef>
                          <a:spcPts val="0"/>
                        </a:spcBef>
                        <a:spcAft>
                          <a:spcPts val="0"/>
                        </a:spcAft>
                      </a:pPr>
                      <a:endParaRPr lang="en-US" sz="1800" dirty="0">
                        <a:effectLst/>
                      </a:endParaRPr>
                    </a:p>
                    <a:p>
                      <a:pPr marL="0" marR="0" algn="ctr">
                        <a:spcBef>
                          <a:spcPts val="0"/>
                        </a:spcBef>
                        <a:spcAft>
                          <a:spcPts val="0"/>
                        </a:spcAft>
                      </a:pPr>
                      <a:r>
                        <a:rPr lang="en-US" sz="1800" dirty="0">
                          <a:effectLst/>
                        </a:rPr>
                        <a:t>10</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algn="ctr"/>
                      <a:r>
                        <a:rPr lang="en-US" dirty="0"/>
                        <a:t>April 15 - April 26, 2024</a:t>
                      </a:r>
                    </a:p>
                    <a:p>
                      <a:pPr algn="ctr"/>
                      <a:r>
                        <a:rPr lang="en-US" sz="1800" b="0" i="0" kern="1200" dirty="0">
                          <a:solidFill>
                            <a:schemeClr val="tx1"/>
                          </a:solidFill>
                          <a:effectLst/>
                          <a:latin typeface="+mn-lt"/>
                          <a:ea typeface="+mn-ea"/>
                          <a:cs typeface="+mn-cs"/>
                        </a:rPr>
                        <a:t>Dates may be selected based on district/school preference within this window</a:t>
                      </a:r>
                    </a:p>
                  </a:txBody>
                  <a:tcPr marL="0" marR="0" marT="0" marB="0" anchor="ctr"/>
                </a:tc>
                <a:extLst>
                  <a:ext uri="{0D108BD9-81ED-4DB2-BD59-A6C34878D82A}">
                    <a16:rowId xmlns:a16="http://schemas.microsoft.com/office/drawing/2014/main" val="10002"/>
                  </a:ext>
                </a:extLst>
              </a:tr>
              <a:tr h="1490659">
                <a:tc>
                  <a:txBody>
                    <a:bodyPr/>
                    <a:lstStyle/>
                    <a:p>
                      <a:pPr marL="0" marR="0" algn="ctr">
                        <a:spcBef>
                          <a:spcPts val="0"/>
                        </a:spcBef>
                        <a:spcAft>
                          <a:spcPts val="0"/>
                        </a:spcAft>
                      </a:pPr>
                      <a:r>
                        <a:rPr lang="en-US" sz="1800" dirty="0">
                          <a:effectLst/>
                        </a:rPr>
                        <a:t>SAT</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marL="0" marR="0" algn="ctr">
                        <a:spcBef>
                          <a:spcPts val="0"/>
                        </a:spcBef>
                        <a:spcAft>
                          <a:spcPts val="0"/>
                        </a:spcAft>
                      </a:pPr>
                      <a:r>
                        <a:rPr lang="en-US" sz="1800" dirty="0">
                          <a:effectLst/>
                        </a:rPr>
                        <a:t>11</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algn="ctr"/>
                      <a:r>
                        <a:rPr lang="en-US" dirty="0"/>
                        <a:t>April 15 - April 26, 2024</a:t>
                      </a:r>
                    </a:p>
                    <a:p>
                      <a:pPr algn="ctr"/>
                      <a:r>
                        <a:rPr lang="en-US" sz="1800" b="0" i="0" kern="1200" dirty="0">
                          <a:solidFill>
                            <a:schemeClr val="tx1"/>
                          </a:solidFill>
                          <a:effectLst/>
                          <a:latin typeface="+mn-lt"/>
                          <a:ea typeface="+mn-ea"/>
                          <a:cs typeface="+mn-cs"/>
                        </a:rPr>
                        <a:t>Dates may be selected based on district/school preference within this window</a:t>
                      </a:r>
                    </a:p>
                  </a:txBody>
                  <a:tcPr marL="0" marR="0" marT="0" marB="0" anchor="ct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D25C5E15-26C2-CFAD-9572-8AF87E8616C0}"/>
              </a:ext>
            </a:extLst>
          </p:cNvPr>
          <p:cNvSpPr txBox="1"/>
          <p:nvPr/>
        </p:nvSpPr>
        <p:spPr>
          <a:xfrm>
            <a:off x="665527" y="5074177"/>
            <a:ext cx="7288772" cy="2031325"/>
          </a:xfrm>
          <a:prstGeom prst="rect">
            <a:avLst/>
          </a:prstGeom>
          <a:noFill/>
        </p:spPr>
        <p:txBody>
          <a:bodyPr wrap="square" rtlCol="0">
            <a:spAutoFit/>
          </a:bodyPr>
          <a:lstStyle/>
          <a:p>
            <a:r>
              <a:rPr lang="en-US" dirty="0"/>
              <a:t>** To the extent practicable, </a:t>
            </a:r>
            <a:r>
              <a:rPr lang="en-US" dirty="0">
                <a:latin typeface="Calibri" panose="020F0502020204030204" pitchFamily="34" charset="0"/>
                <a:ea typeface="Calibri" panose="020F0502020204030204" pitchFamily="34" charset="0"/>
              </a:rPr>
              <a:t>s</a:t>
            </a:r>
            <a:r>
              <a:rPr lang="en-US" sz="1800" dirty="0">
                <a:effectLst/>
                <a:latin typeface="Calibri" panose="020F0502020204030204" pitchFamily="34" charset="0"/>
                <a:ea typeface="Calibri" panose="020F0502020204030204" pitchFamily="34" charset="0"/>
              </a:rPr>
              <a:t>tudents taking the </a:t>
            </a:r>
            <a:r>
              <a:rPr lang="en-US" sz="1800" dirty="0" err="1">
                <a:effectLst/>
                <a:latin typeface="Calibri" panose="020F0502020204030204" pitchFamily="34" charset="0"/>
                <a:ea typeface="Calibri" panose="020F0502020204030204" pitchFamily="34" charset="0"/>
              </a:rPr>
              <a:t>CoAlt</a:t>
            </a:r>
            <a:r>
              <a:rPr lang="en-US" sz="1800" dirty="0">
                <a:effectLst/>
                <a:latin typeface="Calibri" panose="020F0502020204030204" pitchFamily="34" charset="0"/>
                <a:ea typeface="Calibri" panose="020F0502020204030204" pitchFamily="34" charset="0"/>
              </a:rPr>
              <a:t> DLM ELA/Math assessments who participate in a general education class should be assessed at the same time as their general education peers to avoid missed instruction.  Schools may also ensure students taking the alternate assessment do not miss instruction from their general education class(es) through other means.</a:t>
            </a:r>
          </a:p>
          <a:p>
            <a:endParaRPr lang="en-US" dirty="0"/>
          </a:p>
        </p:txBody>
      </p:sp>
    </p:spTree>
    <p:extLst>
      <p:ext uri="{BB962C8B-B14F-4D97-AF65-F5344CB8AC3E}">
        <p14:creationId xmlns:p14="http://schemas.microsoft.com/office/powerpoint/2010/main" val="2225040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E732B-F381-B659-736B-F05DFB77AA91}"/>
              </a:ext>
            </a:extLst>
          </p:cNvPr>
          <p:cNvSpPr>
            <a:spLocks noGrp="1"/>
          </p:cNvSpPr>
          <p:nvPr>
            <p:ph type="title"/>
          </p:nvPr>
        </p:nvSpPr>
        <p:spPr/>
        <p:txBody>
          <a:bodyPr anchor="ctr"/>
          <a:lstStyle/>
          <a:p>
            <a:r>
              <a:rPr lang="en-US" sz="3600" dirty="0">
                <a:latin typeface="+mn-lt"/>
              </a:rPr>
              <a:t>Digital</a:t>
            </a:r>
            <a:r>
              <a:rPr lang="en-US" dirty="0"/>
              <a:t> </a:t>
            </a:r>
            <a:r>
              <a:rPr lang="en-US" sz="3600" dirty="0">
                <a:latin typeface="+mn-lt"/>
              </a:rPr>
              <a:t>Testing</a:t>
            </a:r>
            <a:r>
              <a:rPr lang="en-US" dirty="0"/>
              <a:t> </a:t>
            </a:r>
            <a:r>
              <a:rPr lang="en-US" sz="3600" dirty="0">
                <a:latin typeface="+mn-lt"/>
              </a:rPr>
              <a:t>Preview</a:t>
            </a:r>
          </a:p>
        </p:txBody>
      </p:sp>
      <p:sp>
        <p:nvSpPr>
          <p:cNvPr id="3" name="Content Placeholder 2">
            <a:extLst>
              <a:ext uri="{FF2B5EF4-FFF2-40B4-BE49-F238E27FC236}">
                <a16:creationId xmlns:a16="http://schemas.microsoft.com/office/drawing/2014/main" id="{473B6BFF-2468-06B1-C954-4B94951D8B1E}"/>
              </a:ext>
            </a:extLst>
          </p:cNvPr>
          <p:cNvSpPr>
            <a:spLocks noGrp="1"/>
          </p:cNvSpPr>
          <p:nvPr>
            <p:ph idx="1"/>
          </p:nvPr>
        </p:nvSpPr>
        <p:spPr>
          <a:xfrm>
            <a:off x="628650" y="1463039"/>
            <a:ext cx="7886700" cy="4888599"/>
          </a:xfrm>
        </p:spPr>
        <p:txBody>
          <a:bodyPr>
            <a:normAutofit/>
          </a:bodyPr>
          <a:lstStyle/>
          <a:p>
            <a:r>
              <a:rPr lang="en-US" dirty="0"/>
              <a:t>Test Form: PSAT 9, PSAT 10 and SAT tests will be presented in a digital format </a:t>
            </a:r>
          </a:p>
          <a:p>
            <a:pPr lvl="1"/>
            <a:r>
              <a:rPr lang="en-US" dirty="0"/>
              <a:t>Paper-based testing will be reserved for accommodated students who require paper testing, students with religious exemptions to technology use or in a situation where a facility does not allow internet access for students – must be known in advance</a:t>
            </a:r>
          </a:p>
          <a:p>
            <a:r>
              <a:rPr lang="en-US" dirty="0"/>
              <a:t>Digital testing platforms</a:t>
            </a:r>
          </a:p>
          <a:p>
            <a:pPr lvl="1"/>
            <a:r>
              <a:rPr lang="en-US" dirty="0"/>
              <a:t>Test Day Toolkit – Test administration website used by testing staff</a:t>
            </a:r>
          </a:p>
          <a:p>
            <a:pPr lvl="1"/>
            <a:r>
              <a:rPr lang="en-US" dirty="0"/>
              <a:t>Bluebook – Testing application used by students</a:t>
            </a:r>
          </a:p>
          <a:p>
            <a:r>
              <a:rPr lang="en-US" dirty="0"/>
              <a:t>Digital Test Structure</a:t>
            </a:r>
          </a:p>
          <a:p>
            <a:endParaRPr lang="en-US" dirty="0"/>
          </a:p>
          <a:p>
            <a:endParaRPr lang="en-US" dirty="0"/>
          </a:p>
        </p:txBody>
      </p:sp>
      <p:sp>
        <p:nvSpPr>
          <p:cNvPr id="4" name="Slide Number Placeholder 3">
            <a:extLst>
              <a:ext uri="{FF2B5EF4-FFF2-40B4-BE49-F238E27FC236}">
                <a16:creationId xmlns:a16="http://schemas.microsoft.com/office/drawing/2014/main" id="{767AB710-14FA-7255-E2AA-099300065C9C}"/>
              </a:ext>
            </a:extLst>
          </p:cNvPr>
          <p:cNvSpPr>
            <a:spLocks noGrp="1"/>
          </p:cNvSpPr>
          <p:nvPr>
            <p:ph type="sldNum" sz="quarter" idx="12"/>
          </p:nvPr>
        </p:nvSpPr>
        <p:spPr/>
        <p:txBody>
          <a:bodyPr/>
          <a:lstStyle/>
          <a:p>
            <a:fld id="{C479D5F6-EDCB-402A-AC08-4943A1820E8F}" type="slidenum">
              <a:rPr lang="en-US" smtClean="0"/>
              <a:pPr/>
              <a:t>48</a:t>
            </a:fld>
            <a:endParaRPr lang="en-US" dirty="0"/>
          </a:p>
        </p:txBody>
      </p:sp>
      <p:graphicFrame>
        <p:nvGraphicFramePr>
          <p:cNvPr id="5" name="Table 5">
            <a:extLst>
              <a:ext uri="{FF2B5EF4-FFF2-40B4-BE49-F238E27FC236}">
                <a16:creationId xmlns:a16="http://schemas.microsoft.com/office/drawing/2014/main" id="{8DEBBB1A-B10A-C22B-B4FF-63A20FE5AE84}"/>
              </a:ext>
            </a:extLst>
          </p:cNvPr>
          <p:cNvGraphicFramePr>
            <a:graphicFrameLocks noGrp="1"/>
          </p:cNvGraphicFramePr>
          <p:nvPr>
            <p:extLst>
              <p:ext uri="{D42A27DB-BD31-4B8C-83A1-F6EECF244321}">
                <p14:modId xmlns:p14="http://schemas.microsoft.com/office/powerpoint/2010/main" val="3524279081"/>
              </p:ext>
            </p:extLst>
          </p:nvPr>
        </p:nvGraphicFramePr>
        <p:xfrm>
          <a:off x="855099" y="4860910"/>
          <a:ext cx="6971378" cy="1691640"/>
        </p:xfrm>
        <a:graphic>
          <a:graphicData uri="http://schemas.openxmlformats.org/drawingml/2006/table">
            <a:tbl>
              <a:tblPr firstRow="1" bandRow="1">
                <a:tableStyleId>{5C22544A-7EE6-4342-B048-85BDC9FD1C3A}</a:tableStyleId>
              </a:tblPr>
              <a:tblGrid>
                <a:gridCol w="1850409">
                  <a:extLst>
                    <a:ext uri="{9D8B030D-6E8A-4147-A177-3AD203B41FA5}">
                      <a16:colId xmlns:a16="http://schemas.microsoft.com/office/drawing/2014/main" val="3257003984"/>
                    </a:ext>
                  </a:extLst>
                </a:gridCol>
                <a:gridCol w="1713300">
                  <a:extLst>
                    <a:ext uri="{9D8B030D-6E8A-4147-A177-3AD203B41FA5}">
                      <a16:colId xmlns:a16="http://schemas.microsoft.com/office/drawing/2014/main" val="148663030"/>
                    </a:ext>
                  </a:extLst>
                </a:gridCol>
                <a:gridCol w="1238643">
                  <a:extLst>
                    <a:ext uri="{9D8B030D-6E8A-4147-A177-3AD203B41FA5}">
                      <a16:colId xmlns:a16="http://schemas.microsoft.com/office/drawing/2014/main" val="2532180491"/>
                    </a:ext>
                  </a:extLst>
                </a:gridCol>
                <a:gridCol w="2169026">
                  <a:extLst>
                    <a:ext uri="{9D8B030D-6E8A-4147-A177-3AD203B41FA5}">
                      <a16:colId xmlns:a16="http://schemas.microsoft.com/office/drawing/2014/main" val="2021033074"/>
                    </a:ext>
                  </a:extLst>
                </a:gridCol>
              </a:tblGrid>
              <a:tr h="586433">
                <a:tc>
                  <a:txBody>
                    <a:bodyPr/>
                    <a:lstStyle/>
                    <a:p>
                      <a:pPr algn="ctr"/>
                      <a:r>
                        <a:rPr lang="en-US" dirty="0"/>
                        <a:t>Test Section</a:t>
                      </a:r>
                    </a:p>
                  </a:txBody>
                  <a:tcPr/>
                </a:tc>
                <a:tc>
                  <a:txBody>
                    <a:bodyPr/>
                    <a:lstStyle/>
                    <a:p>
                      <a:pPr algn="ctr"/>
                      <a:r>
                        <a:rPr lang="en-US" dirty="0"/>
                        <a:t>Number of Questions</a:t>
                      </a:r>
                    </a:p>
                  </a:txBody>
                  <a:tcPr/>
                </a:tc>
                <a:tc>
                  <a:txBody>
                    <a:bodyPr/>
                    <a:lstStyle/>
                    <a:p>
                      <a:pPr algn="ctr"/>
                      <a:r>
                        <a:rPr lang="en-US" dirty="0"/>
                        <a:t>Time Limit</a:t>
                      </a:r>
                    </a:p>
                  </a:txBody>
                  <a:tcPr/>
                </a:tc>
                <a:tc>
                  <a:txBody>
                    <a:bodyPr/>
                    <a:lstStyle/>
                    <a:p>
                      <a:pPr algn="ctr"/>
                      <a:r>
                        <a:rPr lang="en-US" dirty="0"/>
                        <a:t>Assessment</a:t>
                      </a:r>
                    </a:p>
                  </a:txBody>
                  <a:tcPr/>
                </a:tc>
                <a:extLst>
                  <a:ext uri="{0D108BD9-81ED-4DB2-BD59-A6C34878D82A}">
                    <a16:rowId xmlns:a16="http://schemas.microsoft.com/office/drawing/2014/main" val="1167445626"/>
                  </a:ext>
                </a:extLst>
              </a:tr>
              <a:tr h="329876">
                <a:tc>
                  <a:txBody>
                    <a:bodyPr/>
                    <a:lstStyle/>
                    <a:p>
                      <a:r>
                        <a:rPr lang="en-US" sz="1700" dirty="0"/>
                        <a:t>Reading &amp; Writing</a:t>
                      </a:r>
                    </a:p>
                  </a:txBody>
                  <a:tcPr/>
                </a:tc>
                <a:tc>
                  <a:txBody>
                    <a:bodyPr/>
                    <a:lstStyle/>
                    <a:p>
                      <a:r>
                        <a:rPr lang="en-US" sz="1700" dirty="0"/>
                        <a:t>54 questions</a:t>
                      </a:r>
                    </a:p>
                  </a:txBody>
                  <a:tcPr/>
                </a:tc>
                <a:tc>
                  <a:txBody>
                    <a:bodyPr/>
                    <a:lstStyle/>
                    <a:p>
                      <a:r>
                        <a:rPr lang="en-US" sz="1700" dirty="0"/>
                        <a:t>64 minutes</a:t>
                      </a:r>
                    </a:p>
                  </a:txBody>
                  <a:tcPr/>
                </a:tc>
                <a:tc>
                  <a:txBody>
                    <a:bodyPr/>
                    <a:lstStyle/>
                    <a:p>
                      <a:r>
                        <a:rPr lang="en-US" sz="1700" dirty="0"/>
                        <a:t>PSAT 9, PSAT 10 &amp; SAT</a:t>
                      </a:r>
                    </a:p>
                  </a:txBody>
                  <a:tcPr/>
                </a:tc>
                <a:extLst>
                  <a:ext uri="{0D108BD9-81ED-4DB2-BD59-A6C34878D82A}">
                    <a16:rowId xmlns:a16="http://schemas.microsoft.com/office/drawing/2014/main" val="243068990"/>
                  </a:ext>
                </a:extLst>
              </a:tr>
              <a:tr h="336371">
                <a:tc>
                  <a:txBody>
                    <a:bodyPr/>
                    <a:lstStyle/>
                    <a:p>
                      <a:r>
                        <a:rPr lang="en-US" sz="1700" dirty="0"/>
                        <a:t>Math</a:t>
                      </a:r>
                    </a:p>
                  </a:txBody>
                  <a:tcPr/>
                </a:tc>
                <a:tc>
                  <a:txBody>
                    <a:bodyPr/>
                    <a:lstStyle/>
                    <a:p>
                      <a:r>
                        <a:rPr lang="en-US" sz="1700" dirty="0"/>
                        <a:t>44 questions</a:t>
                      </a:r>
                    </a:p>
                  </a:txBody>
                  <a:tcPr/>
                </a:tc>
                <a:tc>
                  <a:txBody>
                    <a:bodyPr/>
                    <a:lstStyle/>
                    <a:p>
                      <a:r>
                        <a:rPr lang="en-US" sz="1700" dirty="0"/>
                        <a:t>70 minutes</a:t>
                      </a:r>
                    </a:p>
                  </a:txBody>
                  <a:tcPr/>
                </a:tc>
                <a:tc>
                  <a:txBody>
                    <a:bodyPr/>
                    <a:lstStyle/>
                    <a:p>
                      <a:r>
                        <a:rPr lang="en-US" sz="1700" dirty="0"/>
                        <a:t>PSAT 9, PSAT 10 &amp; SAT</a:t>
                      </a:r>
                    </a:p>
                  </a:txBody>
                  <a:tcPr/>
                </a:tc>
                <a:extLst>
                  <a:ext uri="{0D108BD9-81ED-4DB2-BD59-A6C34878D82A}">
                    <a16:rowId xmlns:a16="http://schemas.microsoft.com/office/drawing/2014/main" val="3143084235"/>
                  </a:ext>
                </a:extLst>
              </a:tr>
              <a:tr h="336371">
                <a:tc>
                  <a:txBody>
                    <a:bodyPr/>
                    <a:lstStyle/>
                    <a:p>
                      <a:r>
                        <a:rPr lang="en-US" sz="1700" dirty="0"/>
                        <a:t>Essay (optional)</a:t>
                      </a:r>
                    </a:p>
                  </a:txBody>
                  <a:tcPr/>
                </a:tc>
                <a:tc>
                  <a:txBody>
                    <a:bodyPr/>
                    <a:lstStyle/>
                    <a:p>
                      <a:r>
                        <a:rPr lang="en-US" sz="1700" dirty="0"/>
                        <a:t>1 prompt</a:t>
                      </a:r>
                    </a:p>
                  </a:txBody>
                  <a:tcPr/>
                </a:tc>
                <a:tc>
                  <a:txBody>
                    <a:bodyPr/>
                    <a:lstStyle/>
                    <a:p>
                      <a:r>
                        <a:rPr lang="en-US" sz="1700" dirty="0"/>
                        <a:t>50 minutes</a:t>
                      </a:r>
                    </a:p>
                  </a:txBody>
                  <a:tcPr/>
                </a:tc>
                <a:tc>
                  <a:txBody>
                    <a:bodyPr/>
                    <a:lstStyle/>
                    <a:p>
                      <a:r>
                        <a:rPr lang="en-US" sz="1700" dirty="0"/>
                        <a:t>SAT only</a:t>
                      </a:r>
                    </a:p>
                  </a:txBody>
                  <a:tcPr/>
                </a:tc>
                <a:extLst>
                  <a:ext uri="{0D108BD9-81ED-4DB2-BD59-A6C34878D82A}">
                    <a16:rowId xmlns:a16="http://schemas.microsoft.com/office/drawing/2014/main" val="286895103"/>
                  </a:ext>
                </a:extLst>
              </a:tr>
            </a:tbl>
          </a:graphicData>
        </a:graphic>
      </p:graphicFrame>
    </p:spTree>
    <p:extLst>
      <p:ext uri="{BB962C8B-B14F-4D97-AF65-F5344CB8AC3E}">
        <p14:creationId xmlns:p14="http://schemas.microsoft.com/office/powerpoint/2010/main" val="894207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B92D-B747-833F-D1BE-3271C097AC72}"/>
              </a:ext>
            </a:extLst>
          </p:cNvPr>
          <p:cNvSpPr>
            <a:spLocks noGrp="1"/>
          </p:cNvSpPr>
          <p:nvPr>
            <p:ph type="title"/>
          </p:nvPr>
        </p:nvSpPr>
        <p:spPr/>
        <p:txBody>
          <a:bodyPr anchor="ctr">
            <a:normAutofit/>
          </a:bodyPr>
          <a:lstStyle/>
          <a:p>
            <a:r>
              <a:rPr lang="en-US" sz="3600" dirty="0">
                <a:latin typeface="+mn-lt"/>
              </a:rPr>
              <a:t>Digital</a:t>
            </a:r>
            <a:r>
              <a:rPr lang="en-US" sz="3600" dirty="0"/>
              <a:t> </a:t>
            </a:r>
            <a:r>
              <a:rPr lang="en-US" sz="3600" dirty="0">
                <a:latin typeface="+mn-lt"/>
              </a:rPr>
              <a:t>Testing</a:t>
            </a:r>
            <a:r>
              <a:rPr lang="en-US" sz="3600" dirty="0"/>
              <a:t> </a:t>
            </a:r>
            <a:r>
              <a:rPr lang="en-US" sz="3600" dirty="0">
                <a:latin typeface="+mn-lt"/>
              </a:rPr>
              <a:t>Advantages</a:t>
            </a:r>
            <a:endParaRPr lang="en-US" sz="3600" dirty="0"/>
          </a:p>
        </p:txBody>
      </p:sp>
      <p:sp>
        <p:nvSpPr>
          <p:cNvPr id="3" name="Content Placeholder 2">
            <a:extLst>
              <a:ext uri="{FF2B5EF4-FFF2-40B4-BE49-F238E27FC236}">
                <a16:creationId xmlns:a16="http://schemas.microsoft.com/office/drawing/2014/main" id="{535E81BC-B09F-2C7B-E7E2-F9EDBD45D20D}"/>
              </a:ext>
            </a:extLst>
          </p:cNvPr>
          <p:cNvSpPr>
            <a:spLocks noGrp="1"/>
          </p:cNvSpPr>
          <p:nvPr>
            <p:ph idx="1"/>
          </p:nvPr>
        </p:nvSpPr>
        <p:spPr>
          <a:xfrm>
            <a:off x="628650" y="1463040"/>
            <a:ext cx="7886700" cy="4963978"/>
          </a:xfrm>
        </p:spPr>
        <p:txBody>
          <a:bodyPr>
            <a:normAutofit fontScale="92500" lnSpcReduction="10000"/>
          </a:bodyPr>
          <a:lstStyle/>
          <a:p>
            <a:r>
              <a:rPr lang="en-US" dirty="0"/>
              <a:t>Each test is multi-stage adaptive </a:t>
            </a:r>
          </a:p>
          <a:p>
            <a:endParaRPr lang="en-US" dirty="0"/>
          </a:p>
          <a:p>
            <a:pPr marL="0" indent="0">
              <a:buNone/>
            </a:pPr>
            <a:endParaRPr lang="en-US" dirty="0"/>
          </a:p>
          <a:p>
            <a:endParaRPr lang="en-US" dirty="0"/>
          </a:p>
          <a:p>
            <a:endParaRPr lang="en-US" dirty="0"/>
          </a:p>
          <a:p>
            <a:r>
              <a:rPr lang="en-US" dirty="0"/>
              <a:t>The test can be taken on school-owned or student-owned computers, based on a school’s preference</a:t>
            </a:r>
          </a:p>
          <a:p>
            <a:r>
              <a:rPr lang="en-US" dirty="0"/>
              <a:t>Testing time is shorter – A little over 2 hours instead of 3</a:t>
            </a:r>
          </a:p>
          <a:p>
            <a:r>
              <a:rPr lang="en-US" dirty="0"/>
              <a:t>Reading passages are shorter with one question per passage</a:t>
            </a:r>
          </a:p>
          <a:p>
            <a:r>
              <a:rPr lang="en-US" dirty="0"/>
              <a:t>A built-in calculator is allowed on the math section, allowing students to choose to use this tool rather than bringing their own calculator</a:t>
            </a:r>
          </a:p>
          <a:p>
            <a:r>
              <a:rPr lang="en-US" dirty="0"/>
              <a:t>A test can be completed even in the midst of a power or internet outage (assuming the battery is charged)</a:t>
            </a:r>
          </a:p>
        </p:txBody>
      </p:sp>
      <p:sp>
        <p:nvSpPr>
          <p:cNvPr id="4" name="Slide Number Placeholder 3">
            <a:extLst>
              <a:ext uri="{FF2B5EF4-FFF2-40B4-BE49-F238E27FC236}">
                <a16:creationId xmlns:a16="http://schemas.microsoft.com/office/drawing/2014/main" id="{80E3AE4D-3C06-3F40-6C22-ECF873F137F5}"/>
              </a:ext>
            </a:extLst>
          </p:cNvPr>
          <p:cNvSpPr>
            <a:spLocks noGrp="1"/>
          </p:cNvSpPr>
          <p:nvPr>
            <p:ph type="sldNum" sz="quarter" idx="12"/>
          </p:nvPr>
        </p:nvSpPr>
        <p:spPr/>
        <p:txBody>
          <a:bodyPr/>
          <a:lstStyle/>
          <a:p>
            <a:fld id="{C479D5F6-EDCB-402A-AC08-4943A1820E8F}" type="slidenum">
              <a:rPr lang="en-US" smtClean="0"/>
              <a:pPr/>
              <a:t>49</a:t>
            </a:fld>
            <a:endParaRPr lang="en-US" dirty="0"/>
          </a:p>
        </p:txBody>
      </p:sp>
      <p:pic>
        <p:nvPicPr>
          <p:cNvPr id="6" name="Picture 5">
            <a:extLst>
              <a:ext uri="{FF2B5EF4-FFF2-40B4-BE49-F238E27FC236}">
                <a16:creationId xmlns:a16="http://schemas.microsoft.com/office/drawing/2014/main" id="{B44DB318-CE69-D536-8958-D7405C4EC209}"/>
              </a:ext>
            </a:extLst>
          </p:cNvPr>
          <p:cNvPicPr>
            <a:picLocks noChangeAspect="1"/>
          </p:cNvPicPr>
          <p:nvPr/>
        </p:nvPicPr>
        <p:blipFill>
          <a:blip r:embed="rId2"/>
          <a:stretch>
            <a:fillRect/>
          </a:stretch>
        </p:blipFill>
        <p:spPr>
          <a:xfrm>
            <a:off x="1251771" y="1745419"/>
            <a:ext cx="5394835" cy="1544173"/>
          </a:xfrm>
          <a:prstGeom prst="rect">
            <a:avLst/>
          </a:prstGeom>
        </p:spPr>
      </p:pic>
    </p:spTree>
    <p:extLst>
      <p:ext uri="{BB962C8B-B14F-4D97-AF65-F5344CB8AC3E}">
        <p14:creationId xmlns:p14="http://schemas.microsoft.com/office/powerpoint/2010/main" val="756023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8E0B6-08AC-4D97-9BAD-F2B3AB007234}"/>
              </a:ext>
            </a:extLst>
          </p:cNvPr>
          <p:cNvSpPr>
            <a:spLocks noGrp="1"/>
          </p:cNvSpPr>
          <p:nvPr>
            <p:ph type="title"/>
          </p:nvPr>
        </p:nvSpPr>
        <p:spPr>
          <a:xfrm>
            <a:off x="223071" y="259345"/>
            <a:ext cx="6081865" cy="756418"/>
          </a:xfrm>
        </p:spPr>
        <p:txBody>
          <a:bodyPr anchor="ctr">
            <a:normAutofit/>
          </a:bodyPr>
          <a:lstStyle/>
          <a:p>
            <a:r>
              <a:rPr lang="en-US" sz="3600" dirty="0"/>
              <a:t>Wrapping Up Spring 2023</a:t>
            </a:r>
          </a:p>
        </p:txBody>
      </p:sp>
      <p:sp>
        <p:nvSpPr>
          <p:cNvPr id="3" name="Content Placeholder 2">
            <a:extLst>
              <a:ext uri="{FF2B5EF4-FFF2-40B4-BE49-F238E27FC236}">
                <a16:creationId xmlns:a16="http://schemas.microsoft.com/office/drawing/2014/main" id="{AB23A27C-3D65-4285-8D9C-33234DDEABD2}"/>
              </a:ext>
            </a:extLst>
          </p:cNvPr>
          <p:cNvSpPr>
            <a:spLocks noGrp="1"/>
          </p:cNvSpPr>
          <p:nvPr>
            <p:ph idx="1"/>
          </p:nvPr>
        </p:nvSpPr>
        <p:spPr>
          <a:xfrm>
            <a:off x="289581" y="1463040"/>
            <a:ext cx="8631348" cy="496397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Over the summer, CDE provided DACs access to results and individual student performance reports for all state assessments</a:t>
            </a:r>
          </a:p>
          <a:p>
            <a:pPr lvl="1"/>
            <a:r>
              <a:rPr lang="en-US" sz="1800" dirty="0">
                <a:solidFill>
                  <a:srgbClr val="000000"/>
                </a:solidFill>
                <a:effectLst/>
                <a:latin typeface="Calibri" panose="020F0502020204030204" pitchFamily="34" charset="0"/>
                <a:ea typeface="Calibri" panose="020F0502020204030204" pitchFamily="34" charset="0"/>
              </a:rPr>
              <a:t>DACs provide access to other </a:t>
            </a:r>
            <a:r>
              <a:rPr lang="en-US" sz="1800" dirty="0">
                <a:solidFill>
                  <a:srgbClr val="000000"/>
                </a:solidFill>
                <a:latin typeface="Calibri" panose="020F0502020204030204" pitchFamily="34" charset="0"/>
                <a:ea typeface="Calibri" panose="020F0502020204030204" pitchFamily="34" charset="0"/>
              </a:rPr>
              <a:t>district and school personnel (Pearson)</a:t>
            </a:r>
          </a:p>
          <a:p>
            <a:pPr lvl="1"/>
            <a:r>
              <a:rPr lang="en-US" sz="1800" dirty="0">
                <a:solidFill>
                  <a:srgbClr val="000000"/>
                </a:solidFill>
                <a:latin typeface="Calibri" panose="020F0502020204030204" pitchFamily="34" charset="0"/>
                <a:ea typeface="Calibri" panose="020F0502020204030204" pitchFamily="34" charset="0"/>
              </a:rPr>
              <a:t>Student performance reports should be shared with parents as soon as possible</a:t>
            </a:r>
          </a:p>
          <a:p>
            <a:pPr lvl="2"/>
            <a:r>
              <a:rPr lang="en-US" dirty="0">
                <a:solidFill>
                  <a:srgbClr val="000000"/>
                </a:solidFill>
                <a:effectLst/>
                <a:latin typeface="Calibri" panose="020F0502020204030204" pitchFamily="34" charset="0"/>
                <a:ea typeface="Calibri" panose="020F0502020204030204" pitchFamily="34" charset="0"/>
              </a:rPr>
              <a:t>Colorado statute requires local education providers to ensure that appropriate personnel provide and explain assessment results to the parent or legal guardian of each student enrolled in the school district or the institute charter school (C.R.S.</a:t>
            </a:r>
            <a:r>
              <a:rPr lang="en-US" dirty="0">
                <a:effectLst/>
                <a:latin typeface="Calibri" panose="020F0502020204030204" pitchFamily="34" charset="0"/>
                <a:ea typeface="Calibri" panose="020F0502020204030204" pitchFamily="34" charset="0"/>
              </a:rPr>
              <a:t> §</a:t>
            </a:r>
            <a:r>
              <a:rPr lang="en-US" dirty="0">
                <a:solidFill>
                  <a:srgbClr val="000000"/>
                </a:solidFill>
                <a:effectLst/>
                <a:latin typeface="Calibri" panose="020F0502020204030204" pitchFamily="34" charset="0"/>
                <a:ea typeface="Calibri" panose="020F0502020204030204" pitchFamily="34" charset="0"/>
              </a:rPr>
              <a:t>22-7-1006.3 (8)(a)). </a:t>
            </a:r>
          </a:p>
          <a:p>
            <a:pPr marL="914400" lvl="2" indent="0">
              <a:buNone/>
            </a:pPr>
            <a:endParaRPr lang="en-US" dirty="0">
              <a:effectLst/>
              <a:latin typeface="Calibri" panose="020F0502020204030204" pitchFamily="34" charset="0"/>
              <a:ea typeface="Calibri" panose="020F0502020204030204" pitchFamily="34" charset="0"/>
            </a:endParaRPr>
          </a:p>
          <a:p>
            <a:r>
              <a:rPr lang="en-US" sz="1800" dirty="0">
                <a:solidFill>
                  <a:srgbClr val="000000"/>
                </a:solidFill>
                <a:latin typeface="Calibri" panose="020F0502020204030204" pitchFamily="34" charset="0"/>
              </a:rPr>
              <a:t>Communication resources </a:t>
            </a:r>
            <a:r>
              <a:rPr lang="en-US" sz="1800" dirty="0">
                <a:solidFill>
                  <a:srgbClr val="000000"/>
                </a:solidFill>
                <a:effectLst/>
                <a:latin typeface="Calibri" panose="020F0502020204030204" pitchFamily="34" charset="0"/>
                <a:ea typeface="Calibri" panose="020F0502020204030204" pitchFamily="34" charset="0"/>
              </a:rPr>
              <a:t>are available to help parents and other audiences understand state assessment results</a:t>
            </a:r>
          </a:p>
          <a:p>
            <a:pPr lvl="1"/>
            <a:r>
              <a:rPr lang="en-US" sz="1800" dirty="0">
                <a:solidFill>
                  <a:srgbClr val="000000"/>
                </a:solidFill>
                <a:latin typeface="Calibri" panose="020F0502020204030204" pitchFamily="34" charset="0"/>
              </a:rPr>
              <a:t>Fact Sheets</a:t>
            </a:r>
          </a:p>
          <a:p>
            <a:pPr lvl="1"/>
            <a:r>
              <a:rPr lang="en-US" sz="1800" dirty="0">
                <a:solidFill>
                  <a:srgbClr val="000000"/>
                </a:solidFill>
                <a:latin typeface="Calibri" panose="020F0502020204030204" pitchFamily="34" charset="0"/>
              </a:rPr>
              <a:t>Sample Family Letters</a:t>
            </a:r>
          </a:p>
          <a:p>
            <a:pPr lvl="1"/>
            <a:r>
              <a:rPr lang="en-US" sz="1800" dirty="0">
                <a:solidFill>
                  <a:srgbClr val="000000"/>
                </a:solidFill>
                <a:latin typeface="Calibri" panose="020F0502020204030204" pitchFamily="34" charset="0"/>
              </a:rPr>
              <a:t>Resources for communicating with educators</a:t>
            </a:r>
            <a:endParaRPr lang="en-US" sz="1800" dirty="0"/>
          </a:p>
        </p:txBody>
      </p:sp>
      <p:sp>
        <p:nvSpPr>
          <p:cNvPr id="4" name="Slide Number Placeholder 3">
            <a:extLst>
              <a:ext uri="{FF2B5EF4-FFF2-40B4-BE49-F238E27FC236}">
                <a16:creationId xmlns:a16="http://schemas.microsoft.com/office/drawing/2014/main" id="{B7386FD4-F42E-43FB-8B8A-2ACB9F91DCD9}"/>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
        <p:nvSpPr>
          <p:cNvPr id="5" name="TextBox 4">
            <a:extLst>
              <a:ext uri="{FF2B5EF4-FFF2-40B4-BE49-F238E27FC236}">
                <a16:creationId xmlns:a16="http://schemas.microsoft.com/office/drawing/2014/main" id="{0649AEF3-5303-D6DE-4942-B3D03C04A700}"/>
              </a:ext>
            </a:extLst>
          </p:cNvPr>
          <p:cNvSpPr txBox="1"/>
          <p:nvPr/>
        </p:nvSpPr>
        <p:spPr>
          <a:xfrm>
            <a:off x="2076149" y="5780687"/>
            <a:ext cx="4991702" cy="646331"/>
          </a:xfrm>
          <a:prstGeom prst="rect">
            <a:avLst/>
          </a:prstGeom>
          <a:solidFill>
            <a:srgbClr val="488BC9"/>
          </a:solidFill>
        </p:spPr>
        <p:txBody>
          <a:bodyPr wrap="square" rtlCol="0">
            <a:spAutoFit/>
          </a:bodyPr>
          <a:lstStyle/>
          <a:p>
            <a:pPr algn="ctr"/>
            <a:r>
              <a:rPr lang="en-US" b="1" dirty="0">
                <a:solidFill>
                  <a:schemeClr val="bg1"/>
                </a:solidFill>
              </a:rPr>
              <a:t>Communication Resources: </a:t>
            </a:r>
            <a:r>
              <a:rPr lang="en-US" sz="1800" dirty="0">
                <a:solidFill>
                  <a:schemeClr val="bg1"/>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https://www.cde.state.co.us/assessment/resources</a:t>
            </a:r>
            <a:endParaRPr lang="en-US" dirty="0">
              <a:solidFill>
                <a:schemeClr val="bg1"/>
              </a:solidFill>
            </a:endParaRPr>
          </a:p>
        </p:txBody>
      </p:sp>
    </p:spTree>
    <p:extLst>
      <p:ext uri="{BB962C8B-B14F-4D97-AF65-F5344CB8AC3E}">
        <p14:creationId xmlns:p14="http://schemas.microsoft.com/office/powerpoint/2010/main" val="3918919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554678" cy="756418"/>
          </a:xfrm>
        </p:spPr>
        <p:txBody>
          <a:bodyPr anchor="ctr">
            <a:noAutofit/>
          </a:bodyPr>
          <a:lstStyle/>
          <a:p>
            <a:r>
              <a:rPr lang="en-US" sz="3600" dirty="0">
                <a:latin typeface="+mn-lt"/>
              </a:rPr>
              <a:t>Digitally-based Colorado PSAT and SAT Dates </a:t>
            </a:r>
            <a:endParaRPr lang="en-US" sz="3600" dirty="0">
              <a:solidFill>
                <a:schemeClr val="tx1"/>
              </a:solidFill>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50</a:t>
            </a:fld>
            <a:endParaRPr lang="en-US" dirty="0"/>
          </a:p>
        </p:txBody>
      </p:sp>
      <p:sp>
        <p:nvSpPr>
          <p:cNvPr id="3" name="TextBox 2"/>
          <p:cNvSpPr txBox="1"/>
          <p:nvPr/>
        </p:nvSpPr>
        <p:spPr>
          <a:xfrm>
            <a:off x="245193" y="1171344"/>
            <a:ext cx="8624487" cy="5078313"/>
          </a:xfrm>
          <a:prstGeom prst="rect">
            <a:avLst/>
          </a:prstGeom>
          <a:noFill/>
        </p:spPr>
        <p:txBody>
          <a:bodyPr wrap="square" rtlCol="0">
            <a:spAutoFit/>
          </a:bodyPr>
          <a:lstStyle/>
          <a:p>
            <a:pPr algn="l"/>
            <a:r>
              <a:rPr lang="en-US" sz="1900" dirty="0"/>
              <a:t>Our historical use of primary test days and make-up days won't apply in the same way.</a:t>
            </a:r>
          </a:p>
          <a:p>
            <a:pPr algn="l"/>
            <a:endParaRPr lang="en-US" sz="1900" b="0" i="0" dirty="0">
              <a:solidFill>
                <a:srgbClr val="333333"/>
              </a:solidFill>
              <a:effectLst/>
            </a:endParaRPr>
          </a:p>
          <a:p>
            <a:pPr marL="342900" indent="-342900">
              <a:buFont typeface="Arial" panose="020B0604020202020204" pitchFamily="34" charset="0"/>
              <a:buChar char="•"/>
            </a:pPr>
            <a:r>
              <a:rPr lang="en-US" sz="1900" b="0" i="0" dirty="0">
                <a:solidFill>
                  <a:srgbClr val="333333"/>
                </a:solidFill>
                <a:effectLst/>
              </a:rPr>
              <a:t>We suggest a single test day, however, Districts/Schools will have flexibility to establish (multiple) </a:t>
            </a:r>
            <a:r>
              <a:rPr lang="en-US" sz="1900" dirty="0">
                <a:solidFill>
                  <a:srgbClr val="333333"/>
                </a:solidFill>
              </a:rPr>
              <a:t>test days within the state testing window.</a:t>
            </a:r>
          </a:p>
          <a:p>
            <a:endParaRPr lang="en-US" sz="1900" dirty="0">
              <a:solidFill>
                <a:srgbClr val="333333"/>
              </a:solidFill>
            </a:endParaRPr>
          </a:p>
          <a:p>
            <a:pPr marL="342900" indent="-342900">
              <a:buFont typeface="Arial" panose="020B0604020202020204" pitchFamily="34" charset="0"/>
              <a:buChar char="•"/>
            </a:pPr>
            <a:r>
              <a:rPr lang="en-US" sz="1900" dirty="0">
                <a:solidFill>
                  <a:srgbClr val="333333"/>
                </a:solidFill>
              </a:rPr>
              <a:t>To the extent possible, we suggest single or morning/afternoon start times, however student groups can start at different times throughout the day. </a:t>
            </a:r>
            <a:endParaRPr lang="en-US" sz="1900" b="0" i="0" dirty="0">
              <a:solidFill>
                <a:srgbClr val="333333"/>
              </a:solidFill>
              <a:effectLst/>
            </a:endParaRPr>
          </a:p>
          <a:p>
            <a:endParaRPr lang="en-US" sz="1900" dirty="0">
              <a:solidFill>
                <a:srgbClr val="333333"/>
              </a:solidFill>
            </a:endParaRPr>
          </a:p>
          <a:p>
            <a:pPr marL="342900" indent="-342900">
              <a:buFont typeface="Arial" panose="020B0604020202020204" pitchFamily="34" charset="0"/>
              <a:buChar char="•"/>
            </a:pPr>
            <a:r>
              <a:rPr lang="en-US" sz="1900" dirty="0">
                <a:solidFill>
                  <a:srgbClr val="333333"/>
                </a:solidFill>
              </a:rPr>
              <a:t>For this year, a testing room should only be comprised of the same grade level. </a:t>
            </a:r>
          </a:p>
          <a:p>
            <a:pPr marL="342900" indent="-342900">
              <a:buFont typeface="Arial" panose="020B0604020202020204" pitchFamily="34" charset="0"/>
              <a:buChar char="•"/>
            </a:pPr>
            <a:endParaRPr lang="en-US" sz="1900" dirty="0">
              <a:solidFill>
                <a:srgbClr val="333333"/>
              </a:solidFill>
            </a:endParaRPr>
          </a:p>
          <a:p>
            <a:pPr marL="342900" indent="-342900">
              <a:buFont typeface="Arial" panose="020B0604020202020204" pitchFamily="34" charset="0"/>
              <a:buChar char="•"/>
            </a:pPr>
            <a:r>
              <a:rPr lang="en-US" sz="1900" dirty="0">
                <a:solidFill>
                  <a:srgbClr val="333333"/>
                </a:solidFill>
              </a:rPr>
              <a:t>9th, 10</a:t>
            </a:r>
            <a:r>
              <a:rPr lang="en-US" sz="1900" baseline="30000" dirty="0">
                <a:solidFill>
                  <a:srgbClr val="333333"/>
                </a:solidFill>
              </a:rPr>
              <a:t>th</a:t>
            </a:r>
            <a:r>
              <a:rPr lang="en-US" sz="1900" dirty="0">
                <a:solidFill>
                  <a:srgbClr val="333333"/>
                </a:solidFill>
              </a:rPr>
              <a:t> and 11</a:t>
            </a:r>
            <a:r>
              <a:rPr lang="en-US" sz="1900" baseline="30000" dirty="0">
                <a:solidFill>
                  <a:srgbClr val="333333"/>
                </a:solidFill>
              </a:rPr>
              <a:t>th</a:t>
            </a:r>
            <a:r>
              <a:rPr lang="en-US" sz="1900" dirty="0">
                <a:solidFill>
                  <a:srgbClr val="333333"/>
                </a:solidFill>
              </a:rPr>
              <a:t> grade can be tested on the same day or different days, based on school technology availability and schedule flexibility.</a:t>
            </a:r>
          </a:p>
          <a:p>
            <a:pPr marL="342900" indent="-342900">
              <a:buFont typeface="Arial" panose="020B0604020202020204" pitchFamily="34" charset="0"/>
              <a:buChar char="•"/>
            </a:pPr>
            <a:endParaRPr lang="en-US" sz="1900" dirty="0">
              <a:solidFill>
                <a:srgbClr val="333333"/>
              </a:solidFill>
            </a:endParaRPr>
          </a:p>
          <a:p>
            <a:pPr marL="342900" indent="-342900">
              <a:buFont typeface="Arial" panose="020B0604020202020204" pitchFamily="34" charset="0"/>
              <a:buChar char="•"/>
            </a:pPr>
            <a:r>
              <a:rPr lang="en-US" sz="1900" dirty="0">
                <a:solidFill>
                  <a:srgbClr val="333333"/>
                </a:solidFill>
              </a:rPr>
              <a:t>Digitally-based accommodated test sessions can be held any day within the state testing window.</a:t>
            </a:r>
          </a:p>
          <a:p>
            <a:pPr marL="342900" indent="-342900">
              <a:buFont typeface="Arial" panose="020B0604020202020204" pitchFamily="34" charset="0"/>
              <a:buChar char="•"/>
            </a:pPr>
            <a:endParaRPr lang="en-US" sz="1900" dirty="0">
              <a:solidFill>
                <a:srgbClr val="333333"/>
              </a:solidFill>
            </a:endParaRPr>
          </a:p>
          <a:p>
            <a:pPr marL="342900" indent="-342900">
              <a:buFont typeface="Arial" panose="020B0604020202020204" pitchFamily="34" charset="0"/>
              <a:buChar char="•"/>
            </a:pPr>
            <a:r>
              <a:rPr lang="en-US" sz="1900" dirty="0">
                <a:solidFill>
                  <a:srgbClr val="333333"/>
                </a:solidFill>
              </a:rPr>
              <a:t>Be mindful of your testing window to avoid last-minute large-group test </a:t>
            </a:r>
            <a:r>
              <a:rPr lang="en-US" sz="2000" dirty="0">
                <a:solidFill>
                  <a:srgbClr val="333333"/>
                </a:solidFill>
              </a:rPr>
              <a:t>sessions.</a:t>
            </a:r>
          </a:p>
        </p:txBody>
      </p:sp>
    </p:spTree>
    <p:extLst>
      <p:ext uri="{BB962C8B-B14F-4D97-AF65-F5344CB8AC3E}">
        <p14:creationId xmlns:p14="http://schemas.microsoft.com/office/powerpoint/2010/main" val="16829113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43F62-BF7A-4885-BCE0-2BF818091DDA}"/>
              </a:ext>
            </a:extLst>
          </p:cNvPr>
          <p:cNvSpPr>
            <a:spLocks noGrp="1"/>
          </p:cNvSpPr>
          <p:nvPr>
            <p:ph type="title"/>
          </p:nvPr>
        </p:nvSpPr>
        <p:spPr/>
        <p:txBody>
          <a:bodyPr anchor="ctr">
            <a:normAutofit/>
          </a:bodyPr>
          <a:lstStyle/>
          <a:p>
            <a:r>
              <a:rPr lang="en-US" sz="3600" dirty="0"/>
              <a:t>PSAT 9, PSAT 10, SAT Test Times</a:t>
            </a:r>
          </a:p>
        </p:txBody>
      </p:sp>
      <p:sp>
        <p:nvSpPr>
          <p:cNvPr id="3" name="Content Placeholder 2">
            <a:extLst>
              <a:ext uri="{FF2B5EF4-FFF2-40B4-BE49-F238E27FC236}">
                <a16:creationId xmlns:a16="http://schemas.microsoft.com/office/drawing/2014/main" id="{437B6495-BDC3-867A-78B8-88EE66E23710}"/>
              </a:ext>
            </a:extLst>
          </p:cNvPr>
          <p:cNvSpPr>
            <a:spLocks noGrp="1"/>
          </p:cNvSpPr>
          <p:nvPr>
            <p:ph idx="1"/>
          </p:nvPr>
        </p:nvSpPr>
        <p:spPr>
          <a:xfrm>
            <a:off x="628650" y="1286060"/>
            <a:ext cx="7886700" cy="4554302"/>
          </a:xfrm>
        </p:spPr>
        <p:txBody>
          <a:bodyPr>
            <a:normAutofit lnSpcReduction="10000"/>
          </a:bodyPr>
          <a:lstStyle/>
          <a:p>
            <a:pPr marL="0" indent="0">
              <a:buNone/>
            </a:pPr>
            <a:endParaRPr lang="en-US" dirty="0"/>
          </a:p>
          <a:p>
            <a:pPr marL="0" indent="0">
              <a:buNone/>
            </a:pPr>
            <a:r>
              <a:rPr lang="en-US" dirty="0"/>
              <a:t>Standard Digital Test Times</a:t>
            </a:r>
            <a:endParaRPr lang="en-US" sz="1600" dirty="0"/>
          </a:p>
          <a:p>
            <a:pPr marL="0" indent="0">
              <a:buNone/>
            </a:pPr>
            <a:endParaRPr lang="en-US" sz="800" dirty="0"/>
          </a:p>
          <a:p>
            <a:endParaRPr lang="en-US" dirty="0"/>
          </a:p>
          <a:p>
            <a:endParaRPr lang="en-US" dirty="0"/>
          </a:p>
          <a:p>
            <a:endParaRPr lang="en-US" dirty="0"/>
          </a:p>
          <a:p>
            <a:pPr marL="0" indent="0">
              <a:buNone/>
            </a:pPr>
            <a:endParaRPr lang="en-US" sz="900" dirty="0"/>
          </a:p>
          <a:p>
            <a:pPr marL="0" indent="0">
              <a:buNone/>
            </a:pPr>
            <a:endParaRPr lang="en-US" dirty="0"/>
          </a:p>
          <a:p>
            <a:pPr marL="0" indent="0">
              <a:buNone/>
            </a:pPr>
            <a:endParaRPr lang="en-US" dirty="0"/>
          </a:p>
          <a:p>
            <a:pPr marL="0" indent="0">
              <a:buNone/>
            </a:pPr>
            <a:endParaRPr lang="en-US" dirty="0"/>
          </a:p>
          <a:p>
            <a:pPr marL="0" indent="0">
              <a:buNone/>
            </a:pPr>
            <a:r>
              <a:rPr lang="en-US" dirty="0"/>
              <a:t>Paper-based Accommodated Standard Test Times will be forthcoming</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ECD7C3C-EE41-7416-72DF-0076D4CDCDFE}"/>
              </a:ext>
            </a:extLst>
          </p:cNvPr>
          <p:cNvSpPr>
            <a:spLocks noGrp="1"/>
          </p:cNvSpPr>
          <p:nvPr>
            <p:ph type="sldNum" sz="quarter" idx="12"/>
          </p:nvPr>
        </p:nvSpPr>
        <p:spPr>
          <a:xfrm>
            <a:off x="223071" y="6427018"/>
            <a:ext cx="642168" cy="365125"/>
          </a:xfrm>
        </p:spPr>
        <p:txBody>
          <a:bodyPr/>
          <a:lstStyle/>
          <a:p>
            <a:fld id="{C479D5F6-EDCB-402A-AC08-4943A1820E8F}" type="slidenum">
              <a:rPr lang="en-US" smtClean="0"/>
              <a:pPr/>
              <a:t>51</a:t>
            </a:fld>
            <a:endParaRPr lang="en-US" dirty="0"/>
          </a:p>
        </p:txBody>
      </p:sp>
      <p:graphicFrame>
        <p:nvGraphicFramePr>
          <p:cNvPr id="5" name="Table 5">
            <a:extLst>
              <a:ext uri="{FF2B5EF4-FFF2-40B4-BE49-F238E27FC236}">
                <a16:creationId xmlns:a16="http://schemas.microsoft.com/office/drawing/2014/main" id="{B3C034C0-518C-CDCC-1A40-ACF1C0425B1E}"/>
              </a:ext>
            </a:extLst>
          </p:cNvPr>
          <p:cNvGraphicFramePr>
            <a:graphicFrameLocks noGrp="1"/>
          </p:cNvGraphicFramePr>
          <p:nvPr>
            <p:extLst>
              <p:ext uri="{D42A27DB-BD31-4B8C-83A1-F6EECF244321}">
                <p14:modId xmlns:p14="http://schemas.microsoft.com/office/powerpoint/2010/main" val="4094178911"/>
              </p:ext>
            </p:extLst>
          </p:nvPr>
        </p:nvGraphicFramePr>
        <p:xfrm>
          <a:off x="774799" y="2284433"/>
          <a:ext cx="7594402" cy="2632599"/>
        </p:xfrm>
        <a:graphic>
          <a:graphicData uri="http://schemas.openxmlformats.org/drawingml/2006/table">
            <a:tbl>
              <a:tblPr firstRow="1" bandRow="1">
                <a:tableStyleId>{5C22544A-7EE6-4342-B048-85BDC9FD1C3A}</a:tableStyleId>
              </a:tblPr>
              <a:tblGrid>
                <a:gridCol w="1661984">
                  <a:extLst>
                    <a:ext uri="{9D8B030D-6E8A-4147-A177-3AD203B41FA5}">
                      <a16:colId xmlns:a16="http://schemas.microsoft.com/office/drawing/2014/main" val="3257003984"/>
                    </a:ext>
                  </a:extLst>
                </a:gridCol>
                <a:gridCol w="2799627">
                  <a:extLst>
                    <a:ext uri="{9D8B030D-6E8A-4147-A177-3AD203B41FA5}">
                      <a16:colId xmlns:a16="http://schemas.microsoft.com/office/drawing/2014/main" val="2532180491"/>
                    </a:ext>
                  </a:extLst>
                </a:gridCol>
                <a:gridCol w="3132791">
                  <a:extLst>
                    <a:ext uri="{9D8B030D-6E8A-4147-A177-3AD203B41FA5}">
                      <a16:colId xmlns:a16="http://schemas.microsoft.com/office/drawing/2014/main" val="2021033074"/>
                    </a:ext>
                  </a:extLst>
                </a:gridCol>
              </a:tblGrid>
              <a:tr h="578891">
                <a:tc>
                  <a:txBody>
                    <a:bodyPr/>
                    <a:lstStyle/>
                    <a:p>
                      <a:pPr algn="ctr"/>
                      <a:r>
                        <a:rPr lang="en-US" sz="1650" dirty="0"/>
                        <a:t>Test Section</a:t>
                      </a:r>
                    </a:p>
                  </a:txBody>
                  <a:tcPr anchor="ctr"/>
                </a:tc>
                <a:tc>
                  <a:txBody>
                    <a:bodyPr/>
                    <a:lstStyle/>
                    <a:p>
                      <a:pPr algn="ctr"/>
                      <a:r>
                        <a:rPr lang="en-US" sz="1650" dirty="0"/>
                        <a:t>Test Times</a:t>
                      </a:r>
                    </a:p>
                  </a:txBody>
                  <a:tcPr anchor="ctr"/>
                </a:tc>
                <a:tc>
                  <a:txBody>
                    <a:bodyPr/>
                    <a:lstStyle/>
                    <a:p>
                      <a:pPr algn="ctr"/>
                      <a:r>
                        <a:rPr lang="en-US" sz="1650" dirty="0"/>
                        <a:t>Test Times + Breaks (10 min.)</a:t>
                      </a:r>
                    </a:p>
                  </a:txBody>
                  <a:tcPr anchor="ctr"/>
                </a:tc>
                <a:extLst>
                  <a:ext uri="{0D108BD9-81ED-4DB2-BD59-A6C34878D82A}">
                    <a16:rowId xmlns:a16="http://schemas.microsoft.com/office/drawing/2014/main" val="1167445626"/>
                  </a:ext>
                </a:extLst>
              </a:tr>
              <a:tr h="551324">
                <a:tc>
                  <a:txBody>
                    <a:bodyPr/>
                    <a:lstStyle/>
                    <a:p>
                      <a:r>
                        <a:rPr lang="en-US" sz="1650" dirty="0"/>
                        <a:t>PSAT 9</a:t>
                      </a:r>
                    </a:p>
                  </a:txBody>
                  <a:tcPr anchor="ctr"/>
                </a:tc>
                <a:tc>
                  <a:txBody>
                    <a:bodyPr/>
                    <a:lstStyle/>
                    <a:p>
                      <a:r>
                        <a:rPr lang="en-US" sz="1650" dirty="0"/>
                        <a:t>134 minutes</a:t>
                      </a:r>
                    </a:p>
                  </a:txBody>
                  <a:tcPr anchor="ctr"/>
                </a:tc>
                <a:tc>
                  <a:txBody>
                    <a:bodyPr/>
                    <a:lstStyle/>
                    <a:p>
                      <a:r>
                        <a:rPr lang="en-US" sz="1650" dirty="0"/>
                        <a:t>144 minutes</a:t>
                      </a:r>
                    </a:p>
                  </a:txBody>
                  <a:tcPr anchor="ctr"/>
                </a:tc>
                <a:extLst>
                  <a:ext uri="{0D108BD9-81ED-4DB2-BD59-A6C34878D82A}">
                    <a16:rowId xmlns:a16="http://schemas.microsoft.com/office/drawing/2014/main" val="243068990"/>
                  </a:ext>
                </a:extLst>
              </a:tr>
              <a:tr h="551324">
                <a:tc>
                  <a:txBody>
                    <a:bodyPr/>
                    <a:lstStyle/>
                    <a:p>
                      <a:r>
                        <a:rPr lang="en-US" sz="1650" dirty="0"/>
                        <a:t>PSAT 10</a:t>
                      </a:r>
                    </a:p>
                  </a:txBody>
                  <a:tcPr anchor="ctr"/>
                </a:tc>
                <a:tc>
                  <a:txBody>
                    <a:bodyPr/>
                    <a:lstStyle/>
                    <a:p>
                      <a:r>
                        <a:rPr lang="en-US" sz="1650" dirty="0"/>
                        <a:t>134 minutes</a:t>
                      </a:r>
                    </a:p>
                  </a:txBody>
                  <a:tcPr anchor="ctr"/>
                </a:tc>
                <a:tc>
                  <a:txBody>
                    <a:bodyPr/>
                    <a:lstStyle/>
                    <a:p>
                      <a:r>
                        <a:rPr lang="en-US" sz="1650" dirty="0"/>
                        <a:t>144 minutes</a:t>
                      </a:r>
                    </a:p>
                  </a:txBody>
                  <a:tcPr anchor="ctr"/>
                </a:tc>
                <a:extLst>
                  <a:ext uri="{0D108BD9-81ED-4DB2-BD59-A6C34878D82A}">
                    <a16:rowId xmlns:a16="http://schemas.microsoft.com/office/drawing/2014/main" val="3143084235"/>
                  </a:ext>
                </a:extLst>
              </a:tr>
              <a:tr h="951060">
                <a:tc>
                  <a:txBody>
                    <a:bodyPr/>
                    <a:lstStyle/>
                    <a:p>
                      <a:r>
                        <a:rPr lang="en-US" sz="1650" dirty="0"/>
                        <a:t>SAT</a:t>
                      </a:r>
                    </a:p>
                  </a:txBody>
                  <a:tcPr anchor="ctr"/>
                </a:tc>
                <a:tc>
                  <a:txBody>
                    <a:bodyPr/>
                    <a:lstStyle/>
                    <a:p>
                      <a:r>
                        <a:rPr lang="en-US" sz="1650" dirty="0"/>
                        <a:t>134 minutes (without essay)</a:t>
                      </a:r>
                    </a:p>
                    <a:p>
                      <a:r>
                        <a:rPr lang="en-US" sz="1650" dirty="0"/>
                        <a:t>184 (with essay)</a:t>
                      </a:r>
                    </a:p>
                  </a:txBody>
                  <a:tcPr anchor="ctr"/>
                </a:tc>
                <a:tc>
                  <a:txBody>
                    <a:bodyPr/>
                    <a:lstStyle/>
                    <a:p>
                      <a:r>
                        <a:rPr lang="en-US" sz="1650" dirty="0"/>
                        <a:t>144 minutes (without essay)</a:t>
                      </a:r>
                    </a:p>
                    <a:p>
                      <a:r>
                        <a:rPr lang="en-US" sz="1650" dirty="0"/>
                        <a:t>204 minutes (with essay)</a:t>
                      </a:r>
                    </a:p>
                  </a:txBody>
                  <a:tcPr anchor="ctr"/>
                </a:tc>
                <a:extLst>
                  <a:ext uri="{0D108BD9-81ED-4DB2-BD59-A6C34878D82A}">
                    <a16:rowId xmlns:a16="http://schemas.microsoft.com/office/drawing/2014/main" val="286895103"/>
                  </a:ext>
                </a:extLst>
              </a:tr>
            </a:tbl>
          </a:graphicData>
        </a:graphic>
      </p:graphicFrame>
      <p:sp>
        <p:nvSpPr>
          <p:cNvPr id="7" name="TextBox 6">
            <a:extLst>
              <a:ext uri="{FF2B5EF4-FFF2-40B4-BE49-F238E27FC236}">
                <a16:creationId xmlns:a16="http://schemas.microsoft.com/office/drawing/2014/main" id="{152E1DD7-B282-02E9-A839-D70E3A0AAFCA}"/>
              </a:ext>
            </a:extLst>
          </p:cNvPr>
          <p:cNvSpPr txBox="1"/>
          <p:nvPr/>
        </p:nvSpPr>
        <p:spPr>
          <a:xfrm>
            <a:off x="774799" y="5915405"/>
            <a:ext cx="6892722" cy="646331"/>
          </a:xfrm>
          <a:prstGeom prst="rect">
            <a:avLst/>
          </a:prstGeom>
          <a:noFill/>
        </p:spPr>
        <p:txBody>
          <a:bodyPr wrap="square" rtlCol="0">
            <a:spAutoFit/>
          </a:bodyPr>
          <a:lstStyle/>
          <a:p>
            <a:r>
              <a:rPr lang="en-US" dirty="0"/>
              <a:t>***To reduce the risk of misadministration, it is recommended to choose a specific day to assess your paper-based students</a:t>
            </a:r>
          </a:p>
        </p:txBody>
      </p:sp>
    </p:spTree>
    <p:extLst>
      <p:ext uri="{BB962C8B-B14F-4D97-AF65-F5344CB8AC3E}">
        <p14:creationId xmlns:p14="http://schemas.microsoft.com/office/powerpoint/2010/main" val="1054278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Colorado PSAT and SAT</a:t>
            </a:r>
          </a:p>
        </p:txBody>
      </p:sp>
      <p:sp>
        <p:nvSpPr>
          <p:cNvPr id="3" name="Content Placeholder 2"/>
          <p:cNvSpPr>
            <a:spLocks noGrp="1"/>
          </p:cNvSpPr>
          <p:nvPr>
            <p:ph idx="1"/>
          </p:nvPr>
        </p:nvSpPr>
        <p:spPr>
          <a:xfrm>
            <a:off x="274320" y="1335024"/>
            <a:ext cx="8581813" cy="5236692"/>
          </a:xfrm>
        </p:spPr>
        <p:txBody>
          <a:bodyPr>
            <a:normAutofit/>
          </a:bodyPr>
          <a:lstStyle/>
          <a:p>
            <a:pPr marL="342900" indent="-342900">
              <a:buFont typeface="Arial" panose="020B0604020202020204" pitchFamily="34" charset="0"/>
              <a:buChar char="•"/>
            </a:pPr>
            <a:r>
              <a:rPr lang="en-US" dirty="0">
                <a:solidFill>
                  <a:schemeClr val="tx1"/>
                </a:solidFill>
                <a:latin typeface="+mn-lt"/>
              </a:rPr>
              <a:t>SAT with and without Essay will be administered during the school day</a:t>
            </a:r>
          </a:p>
          <a:p>
            <a:pPr marL="914400" lvl="1" indent="-342900"/>
            <a:r>
              <a:rPr lang="en-US" dirty="0">
                <a:solidFill>
                  <a:schemeClr val="tx1"/>
                </a:solidFill>
              </a:rPr>
              <a:t>Taking the optional SAT Essay is a </a:t>
            </a:r>
            <a:r>
              <a:rPr lang="en-US" dirty="0"/>
              <a:t>student choice.</a:t>
            </a:r>
          </a:p>
          <a:p>
            <a:pPr marL="914400" lvl="1" indent="-342900"/>
            <a:r>
              <a:rPr lang="en-US" dirty="0">
                <a:solidFill>
                  <a:schemeClr val="tx1"/>
                </a:solidFill>
              </a:rPr>
              <a:t>The process for requesting the Essay will be different this year. More information wil</a:t>
            </a:r>
            <a:r>
              <a:rPr lang="en-US" dirty="0"/>
              <a:t>l follow this Fall.</a:t>
            </a:r>
            <a:endParaRPr lang="en-US" dirty="0">
              <a:solidFill>
                <a:schemeClr val="tx1"/>
              </a:solidFill>
            </a:endParaRPr>
          </a:p>
          <a:p>
            <a:pPr marL="457200" indent="-342900"/>
            <a:r>
              <a:rPr lang="en-US" dirty="0">
                <a:solidFill>
                  <a:schemeClr val="tx1"/>
                </a:solidFill>
                <a:latin typeface="+mn-lt"/>
              </a:rPr>
              <a:t>Online schools for PSAT</a:t>
            </a:r>
          </a:p>
          <a:p>
            <a:pPr marL="914400" lvl="1" indent="-342900"/>
            <a:r>
              <a:rPr lang="en-US" dirty="0"/>
              <a:t>Must</a:t>
            </a:r>
            <a:r>
              <a:rPr lang="en-US" dirty="0">
                <a:solidFill>
                  <a:schemeClr val="tx1"/>
                </a:solidFill>
                <a:latin typeface="+mn-lt"/>
              </a:rPr>
              <a:t> establish a testing center for 9</a:t>
            </a:r>
            <a:r>
              <a:rPr lang="en-US" baseline="30000" dirty="0">
                <a:solidFill>
                  <a:schemeClr val="tx1"/>
                </a:solidFill>
                <a:latin typeface="+mn-lt"/>
              </a:rPr>
              <a:t>th</a:t>
            </a:r>
            <a:r>
              <a:rPr lang="en-US" dirty="0">
                <a:solidFill>
                  <a:schemeClr val="tx1"/>
                </a:solidFill>
                <a:latin typeface="+mn-lt"/>
              </a:rPr>
              <a:t> and 10</a:t>
            </a:r>
            <a:r>
              <a:rPr lang="en-US" baseline="30000" dirty="0">
                <a:solidFill>
                  <a:schemeClr val="tx1"/>
                </a:solidFill>
                <a:latin typeface="+mn-lt"/>
              </a:rPr>
              <a:t>th</a:t>
            </a:r>
            <a:r>
              <a:rPr lang="en-US" dirty="0">
                <a:solidFill>
                  <a:schemeClr val="tx1"/>
                </a:solidFill>
                <a:latin typeface="+mn-lt"/>
              </a:rPr>
              <a:t> grade students to test.</a:t>
            </a:r>
          </a:p>
          <a:p>
            <a:pPr marL="342900" indent="-342900">
              <a:buFont typeface="Arial" panose="020B0604020202020204" pitchFamily="34" charset="0"/>
              <a:buChar char="•"/>
            </a:pPr>
            <a:r>
              <a:rPr lang="en-US" dirty="0">
                <a:solidFill>
                  <a:schemeClr val="tx1"/>
                </a:solidFill>
                <a:latin typeface="+mn-lt"/>
              </a:rPr>
              <a:t>Online schools for SAT</a:t>
            </a:r>
          </a:p>
          <a:p>
            <a:pPr marL="914400" lvl="1" indent="-342900"/>
            <a:r>
              <a:rPr lang="en-US" dirty="0"/>
              <a:t>May</a:t>
            </a:r>
            <a:r>
              <a:rPr lang="en-US" dirty="0">
                <a:solidFill>
                  <a:schemeClr val="tx1"/>
                </a:solidFill>
              </a:rPr>
              <a:t> establish a testing center for 11</a:t>
            </a:r>
            <a:r>
              <a:rPr lang="en-US" baseline="30000" dirty="0">
                <a:solidFill>
                  <a:schemeClr val="tx1"/>
                </a:solidFill>
              </a:rPr>
              <a:t>th</a:t>
            </a:r>
            <a:r>
              <a:rPr lang="en-US" dirty="0">
                <a:solidFill>
                  <a:schemeClr val="tx1"/>
                </a:solidFill>
              </a:rPr>
              <a:t> grade students to test OR</a:t>
            </a:r>
          </a:p>
          <a:p>
            <a:pPr marL="914400" lvl="1" indent="-342900"/>
            <a:r>
              <a:rPr lang="en-US" dirty="0">
                <a:solidFill>
                  <a:schemeClr val="tx1"/>
                </a:solidFill>
              </a:rPr>
              <a:t>11</a:t>
            </a:r>
            <a:r>
              <a:rPr lang="en-US" baseline="30000" dirty="0">
                <a:solidFill>
                  <a:schemeClr val="tx1"/>
                </a:solidFill>
              </a:rPr>
              <a:t>th</a:t>
            </a:r>
            <a:r>
              <a:rPr lang="en-US" dirty="0">
                <a:solidFill>
                  <a:schemeClr val="tx1"/>
                </a:solidFill>
              </a:rPr>
              <a:t> grade students can test on the national SAT test date of </a:t>
            </a:r>
            <a:r>
              <a:rPr lang="en-US" dirty="0"/>
              <a:t>March 9th.</a:t>
            </a:r>
          </a:p>
          <a:p>
            <a:pPr marL="1371600" lvl="2" indent="-342900"/>
            <a:r>
              <a:rPr lang="en-US" sz="2000" dirty="0"/>
              <a:t>The process for registering students for the Weekend Test date will change this year. More information will be presented in a webinar later this Fall.</a:t>
            </a:r>
          </a:p>
          <a:p>
            <a:pPr marL="1371600" lvl="2" indent="-342900"/>
            <a:r>
              <a:rPr lang="en-US" sz="2000" dirty="0"/>
              <a:t>Schools must establish a testing center for the make-up date session within the PSAT/SAT state testing window.</a:t>
            </a:r>
            <a:endParaRPr lang="en-US" sz="2000" dirty="0">
              <a:solidFill>
                <a:schemeClr val="tx1"/>
              </a:solidFill>
              <a:highlight>
                <a:srgbClr val="FFFF00"/>
              </a:highligh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52</a:t>
            </a:fld>
            <a:endParaRPr lang="en-US" dirty="0"/>
          </a:p>
        </p:txBody>
      </p:sp>
    </p:spTree>
    <p:extLst>
      <p:ext uri="{BB962C8B-B14F-4D97-AF65-F5344CB8AC3E}">
        <p14:creationId xmlns:p14="http://schemas.microsoft.com/office/powerpoint/2010/main" val="21674991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10940" cy="756418"/>
          </a:xfrm>
        </p:spPr>
        <p:txBody>
          <a:bodyPr anchor="ctr">
            <a:noAutofit/>
          </a:bodyPr>
          <a:lstStyle/>
          <a:p>
            <a:r>
              <a:rPr lang="en-US" sz="3600" dirty="0">
                <a:latin typeface="+mn-lt"/>
              </a:rPr>
              <a:t>Colorado PSAT and SAT Accommodations</a:t>
            </a:r>
          </a:p>
        </p:txBody>
      </p:sp>
      <p:sp>
        <p:nvSpPr>
          <p:cNvPr id="5" name="Content Placeholder 4"/>
          <p:cNvSpPr>
            <a:spLocks noGrp="1"/>
          </p:cNvSpPr>
          <p:nvPr>
            <p:ph idx="1"/>
          </p:nvPr>
        </p:nvSpPr>
        <p:spPr>
          <a:xfrm>
            <a:off x="274321" y="1463039"/>
            <a:ext cx="8581812" cy="5057401"/>
          </a:xfrm>
        </p:spPr>
        <p:txBody>
          <a:bodyPr>
            <a:noAutofit/>
          </a:bodyPr>
          <a:lstStyle/>
          <a:p>
            <a:pPr marL="342900" indent="-342900">
              <a:spcBef>
                <a:spcPts val="0"/>
              </a:spcBef>
              <a:buFont typeface="Arial" panose="020B0604020202020204" pitchFamily="34" charset="0"/>
              <a:buChar char="•"/>
            </a:pPr>
            <a:r>
              <a:rPr lang="en-US" sz="2000" dirty="0"/>
              <a:t>Students who tested using College Board-approved accommodations for the PSAT or AP exams last year continue to be approved for 2024*</a:t>
            </a:r>
          </a:p>
          <a:p>
            <a:pPr marL="800100" lvl="1" indent="-342900">
              <a:spcBef>
                <a:spcPts val="0"/>
              </a:spcBef>
            </a:pPr>
            <a:r>
              <a:rPr lang="en-US" sz="1600" dirty="0"/>
              <a:t>A crosswalk from paper-based to digitally-based accommodations is forthcoming.</a:t>
            </a:r>
          </a:p>
          <a:p>
            <a:pPr marL="342900" indent="-342900">
              <a:spcBef>
                <a:spcPts val="0"/>
              </a:spcBef>
              <a:buFont typeface="Arial" panose="020B0604020202020204" pitchFamily="34" charset="0"/>
              <a:buChar char="•"/>
            </a:pPr>
            <a:endParaRPr lang="en-US" sz="2000" dirty="0">
              <a:solidFill>
                <a:schemeClr val="tx1"/>
              </a:solidFill>
            </a:endParaRPr>
          </a:p>
          <a:p>
            <a:pPr marL="342900" indent="-342900">
              <a:spcBef>
                <a:spcPts val="0"/>
              </a:spcBef>
              <a:buFont typeface="Arial" panose="020B0604020202020204" pitchFamily="34" charset="0"/>
              <a:buChar char="•"/>
            </a:pPr>
            <a:r>
              <a:rPr lang="en-US" sz="2000" dirty="0">
                <a:solidFill>
                  <a:schemeClr val="tx1"/>
                </a:solidFill>
              </a:rPr>
              <a:t>Accommodations requests must be submitted for </a:t>
            </a:r>
          </a:p>
          <a:p>
            <a:pPr marL="1028700" lvl="1" indent="-342900">
              <a:spcBef>
                <a:spcPts val="0"/>
              </a:spcBef>
            </a:pPr>
            <a:r>
              <a:rPr lang="en-US" dirty="0">
                <a:solidFill>
                  <a:schemeClr val="tx1"/>
                </a:solidFill>
              </a:rPr>
              <a:t>9</a:t>
            </a:r>
            <a:r>
              <a:rPr lang="en-US" baseline="30000" dirty="0">
                <a:solidFill>
                  <a:schemeClr val="tx1"/>
                </a:solidFill>
              </a:rPr>
              <a:t>th</a:t>
            </a:r>
            <a:r>
              <a:rPr lang="en-US" dirty="0">
                <a:solidFill>
                  <a:schemeClr val="tx1"/>
                </a:solidFill>
              </a:rPr>
              <a:t> grade students</a:t>
            </a:r>
          </a:p>
          <a:p>
            <a:pPr marL="1028700" lvl="1" indent="-342900">
              <a:spcBef>
                <a:spcPts val="0"/>
              </a:spcBef>
            </a:pPr>
            <a:r>
              <a:rPr lang="en-US" dirty="0"/>
              <a:t>S</a:t>
            </a:r>
            <a:r>
              <a:rPr lang="en-US" dirty="0">
                <a:solidFill>
                  <a:schemeClr val="tx1"/>
                </a:solidFill>
              </a:rPr>
              <a:t>tudents whose accommodation needs have changed</a:t>
            </a:r>
          </a:p>
          <a:p>
            <a:pPr marL="1028700" lvl="1" indent="-342900">
              <a:spcBef>
                <a:spcPts val="0"/>
              </a:spcBef>
            </a:pPr>
            <a:r>
              <a:rPr lang="en-US" dirty="0"/>
              <a:t>S</a:t>
            </a:r>
            <a:r>
              <a:rPr lang="en-US" dirty="0">
                <a:solidFill>
                  <a:schemeClr val="tx1"/>
                </a:solidFill>
              </a:rPr>
              <a:t>tudents who have not been previously approved by the College Board for testing accommodations</a:t>
            </a:r>
          </a:p>
          <a:p>
            <a:pPr marL="342900" indent="-342900">
              <a:spcBef>
                <a:spcPts val="0"/>
              </a:spcBef>
              <a:buFont typeface="Arial" panose="020B0604020202020204" pitchFamily="34" charset="0"/>
              <a:buChar char="•"/>
            </a:pPr>
            <a:endParaRPr lang="en-US" sz="2000" dirty="0">
              <a:solidFill>
                <a:schemeClr val="tx1"/>
              </a:solidFill>
            </a:endParaRPr>
          </a:p>
          <a:p>
            <a:pPr marL="342900" indent="-342900">
              <a:spcBef>
                <a:spcPts val="0"/>
              </a:spcBef>
              <a:buFont typeface="Arial" panose="020B0604020202020204" pitchFamily="34" charset="0"/>
              <a:buChar char="•"/>
            </a:pPr>
            <a:r>
              <a:rPr lang="en-US" sz="2000" dirty="0">
                <a:solidFill>
                  <a:schemeClr val="tx1"/>
                </a:solidFill>
              </a:rPr>
              <a:t>State-allowed accommodations must be requested and approved each year</a:t>
            </a:r>
          </a:p>
          <a:p>
            <a:pPr marL="1028700" lvl="1" indent="-342900">
              <a:spcBef>
                <a:spcPts val="0"/>
              </a:spcBef>
            </a:pPr>
            <a:r>
              <a:rPr lang="en-US" dirty="0"/>
              <a:t>Very few students utilize state-allowed accommodations (First year in U.S. MLs, math only)</a:t>
            </a:r>
          </a:p>
          <a:p>
            <a:pPr marL="342900" indent="-342900">
              <a:spcBef>
                <a:spcPts val="0"/>
              </a:spcBef>
              <a:buFont typeface="Arial" panose="020B0604020202020204" pitchFamily="34" charset="0"/>
              <a:buChar char="•"/>
            </a:pPr>
            <a:endParaRPr lang="en-US" sz="2000" dirty="0">
              <a:solidFill>
                <a:schemeClr val="tx1"/>
              </a:solidFill>
            </a:endParaRPr>
          </a:p>
          <a:p>
            <a:pPr marL="342900" indent="-342900">
              <a:spcBef>
                <a:spcPts val="0"/>
              </a:spcBef>
              <a:buFont typeface="Arial" panose="020B0604020202020204" pitchFamily="34" charset="0"/>
              <a:buChar char="•"/>
            </a:pPr>
            <a:r>
              <a:rPr lang="en-US" sz="2000" dirty="0">
                <a:solidFill>
                  <a:schemeClr val="tx1"/>
                </a:solidFill>
              </a:rPr>
              <a:t>The default Braille code for College Board assessments will be UEB and UEB with Nemeth for math. UEB Technical math code will be available on request by contacting the College Board SSD office. </a:t>
            </a:r>
          </a:p>
          <a:p>
            <a:pPr marL="0" indent="0">
              <a:spcBef>
                <a:spcPts val="0"/>
              </a:spcBef>
              <a:buNone/>
            </a:pPr>
            <a:endParaRPr lang="en-US" sz="2000" dirty="0">
              <a:solidFill>
                <a:schemeClr val="tx1"/>
              </a:solidFill>
            </a:endParaRPr>
          </a:p>
          <a:p>
            <a:pPr marL="457200" lvl="1" indent="0">
              <a:spcBef>
                <a:spcPts val="0"/>
              </a:spcBef>
              <a:buNone/>
            </a:pPr>
            <a:r>
              <a:rPr lang="en-US" sz="1600" dirty="0"/>
              <a:t> </a:t>
            </a:r>
            <a:r>
              <a:rPr lang="en-US" sz="1600" dirty="0">
                <a:solidFill>
                  <a:schemeClr val="tx1"/>
                </a:solidFill>
              </a:rPr>
              <a:t>*As long as there are no changes to student’s primary disability or accommodations</a:t>
            </a:r>
          </a:p>
          <a:p>
            <a:pPr marL="457200" lvl="1" indent="0">
              <a:spcBef>
                <a:spcPts val="0"/>
              </a:spcBef>
              <a:buNone/>
            </a:pPr>
            <a:r>
              <a:rPr lang="en-US" sz="1600" dirty="0">
                <a:solidFill>
                  <a:schemeClr val="tx1"/>
                </a:solidFill>
              </a:rPr>
              <a:t> listed in the student’s IEP</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53</a:t>
            </a:fld>
            <a:endParaRPr lang="en-US" dirty="0"/>
          </a:p>
        </p:txBody>
      </p:sp>
    </p:spTree>
    <p:extLst>
      <p:ext uri="{BB962C8B-B14F-4D97-AF65-F5344CB8AC3E}">
        <p14:creationId xmlns:p14="http://schemas.microsoft.com/office/powerpoint/2010/main" val="1110606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742680" cy="710141"/>
          </a:xfrm>
        </p:spPr>
        <p:txBody>
          <a:bodyPr anchor="ctr">
            <a:noAutofit/>
          </a:bodyPr>
          <a:lstStyle/>
          <a:p>
            <a:r>
              <a:rPr lang="en-US" sz="3600" dirty="0">
                <a:latin typeface="+mn-lt"/>
              </a:rPr>
              <a:t>Difference Between CMAS and PSAT/SAT in Colorado</a:t>
            </a:r>
          </a:p>
        </p:txBody>
      </p:sp>
      <p:sp>
        <p:nvSpPr>
          <p:cNvPr id="3" name="Content Placeholder 2"/>
          <p:cNvSpPr>
            <a:spLocks noGrp="1"/>
          </p:cNvSpPr>
          <p:nvPr>
            <p:ph idx="1"/>
          </p:nvPr>
        </p:nvSpPr>
        <p:spPr>
          <a:xfrm>
            <a:off x="274321" y="1392195"/>
            <a:ext cx="8581812" cy="5329281"/>
          </a:xfrm>
        </p:spPr>
        <p:txBody>
          <a:bodyPr>
            <a:noAutofit/>
          </a:bodyPr>
          <a:lstStyle/>
          <a:p>
            <a:r>
              <a:rPr lang="en-US" sz="2800" dirty="0">
                <a:solidFill>
                  <a:schemeClr val="tx1"/>
                </a:solidFill>
              </a:rPr>
              <a:t>Home Schooled Students</a:t>
            </a:r>
          </a:p>
          <a:p>
            <a:pPr lvl="1"/>
            <a:r>
              <a:rPr lang="en-US" dirty="0"/>
              <a:t>Full-time home-schooled</a:t>
            </a:r>
            <a:r>
              <a:rPr lang="en-US" dirty="0">
                <a:solidFill>
                  <a:schemeClr val="tx1"/>
                </a:solidFill>
              </a:rPr>
              <a:t> students are permitted to take CMAS but are NOT permitted to take the </a:t>
            </a:r>
            <a:r>
              <a:rPr lang="en-US" b="1" dirty="0">
                <a:solidFill>
                  <a:schemeClr val="tx1"/>
                </a:solidFill>
              </a:rPr>
              <a:t>state sponsored </a:t>
            </a:r>
            <a:r>
              <a:rPr lang="en-US" dirty="0">
                <a:solidFill>
                  <a:schemeClr val="tx1"/>
                </a:solidFill>
              </a:rPr>
              <a:t>PSAT or SAT (see C.R.S. 22-7-1006.3(9)(b))  </a:t>
            </a:r>
          </a:p>
          <a:p>
            <a:pPr lvl="1"/>
            <a:r>
              <a:rPr lang="en-US" dirty="0">
                <a:solidFill>
                  <a:schemeClr val="tx1"/>
                </a:solidFill>
              </a:rPr>
              <a:t>Full-time home school students who contact the school or district should be directed to take the PSAT or SAT on a national (Saturday) test date at their own expense</a:t>
            </a:r>
          </a:p>
          <a:p>
            <a:pPr marL="457200" lvl="1" indent="0">
              <a:buNone/>
            </a:pPr>
            <a:endParaRPr lang="en-US" sz="1800"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54</a:t>
            </a:fld>
            <a:endParaRPr lang="en-US" dirty="0"/>
          </a:p>
        </p:txBody>
      </p:sp>
    </p:spTree>
    <p:extLst>
      <p:ext uri="{BB962C8B-B14F-4D97-AF65-F5344CB8AC3E}">
        <p14:creationId xmlns:p14="http://schemas.microsoft.com/office/powerpoint/2010/main" val="3369928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67961"/>
            <a:ext cx="8751025" cy="756418"/>
          </a:xfrm>
        </p:spPr>
        <p:txBody>
          <a:bodyPr anchor="ctr">
            <a:noAutofit/>
          </a:bodyPr>
          <a:lstStyle/>
          <a:p>
            <a:r>
              <a:rPr lang="en-US" sz="3600" dirty="0">
                <a:latin typeface="+mn-lt"/>
              </a:rPr>
              <a:t>Colorado PSAT and SAT Training</a:t>
            </a:r>
          </a:p>
        </p:txBody>
      </p:sp>
      <p:sp>
        <p:nvSpPr>
          <p:cNvPr id="5" name="Content Placeholder 4"/>
          <p:cNvSpPr>
            <a:spLocks noGrp="1"/>
          </p:cNvSpPr>
          <p:nvPr>
            <p:ph idx="1"/>
          </p:nvPr>
        </p:nvSpPr>
        <p:spPr>
          <a:xfrm>
            <a:off x="274320" y="1309817"/>
            <a:ext cx="8241030" cy="5210624"/>
          </a:xfrm>
        </p:spPr>
        <p:txBody>
          <a:bodyPr>
            <a:normAutofit fontScale="92500" lnSpcReduction="20000"/>
          </a:bodyPr>
          <a:lstStyle/>
          <a:p>
            <a:r>
              <a:rPr lang="en-US" dirty="0">
                <a:solidFill>
                  <a:schemeClr val="tx1"/>
                </a:solidFill>
              </a:rPr>
              <a:t>The CDE College Board DAC </a:t>
            </a:r>
            <a:r>
              <a:rPr lang="en-US" dirty="0"/>
              <a:t>i</a:t>
            </a:r>
            <a:r>
              <a:rPr lang="en-US" dirty="0">
                <a:solidFill>
                  <a:schemeClr val="tx1"/>
                </a:solidFill>
              </a:rPr>
              <a:t>nitial virtual webinars </a:t>
            </a:r>
            <a:r>
              <a:rPr lang="en-US" dirty="0"/>
              <a:t>will be held on:</a:t>
            </a:r>
          </a:p>
          <a:p>
            <a:pPr lvl="1"/>
            <a:r>
              <a:rPr lang="en-US" dirty="0"/>
              <a:t>September 12</a:t>
            </a:r>
            <a:r>
              <a:rPr lang="en-US" baseline="30000" dirty="0"/>
              <a:t>th</a:t>
            </a:r>
            <a:r>
              <a:rPr lang="en-US" dirty="0"/>
              <a:t> at 11:00 am.</a:t>
            </a:r>
          </a:p>
          <a:p>
            <a:pPr lvl="1"/>
            <a:r>
              <a:rPr lang="en-US" dirty="0"/>
              <a:t>September 19</a:t>
            </a:r>
            <a:r>
              <a:rPr lang="en-US" baseline="30000" dirty="0"/>
              <a:t>th</a:t>
            </a:r>
            <a:r>
              <a:rPr lang="en-US" dirty="0"/>
              <a:t> at 4:00 pm</a:t>
            </a:r>
          </a:p>
          <a:p>
            <a:pPr lvl="1"/>
            <a:r>
              <a:rPr lang="en-US" dirty="0"/>
              <a:t>September 20</a:t>
            </a:r>
            <a:r>
              <a:rPr lang="en-US" baseline="30000" dirty="0"/>
              <a:t>th</a:t>
            </a:r>
            <a:r>
              <a:rPr lang="en-US" dirty="0"/>
              <a:t> at 1:00 pm</a:t>
            </a:r>
          </a:p>
          <a:p>
            <a:pPr lvl="1"/>
            <a:r>
              <a:rPr lang="en-US" dirty="0"/>
              <a:t>Registration email was sent to DACs on August 29</a:t>
            </a:r>
            <a:r>
              <a:rPr lang="en-US" baseline="30000" dirty="0"/>
              <a:t>th</a:t>
            </a:r>
            <a:r>
              <a:rPr lang="en-US" dirty="0"/>
              <a:t>.</a:t>
            </a:r>
          </a:p>
          <a:p>
            <a:pPr marL="457200" lvl="1" indent="0">
              <a:buNone/>
            </a:pPr>
            <a:endParaRPr lang="en-US" dirty="0"/>
          </a:p>
          <a:p>
            <a:r>
              <a:rPr lang="en-US" dirty="0"/>
              <a:t>College Board</a:t>
            </a:r>
            <a:r>
              <a:rPr lang="en-US" dirty="0">
                <a:solidFill>
                  <a:schemeClr val="tx1"/>
                </a:solidFill>
              </a:rPr>
              <a:t> Fall workshops for SACs, Test Coordinators, SSD Coordinators and other testing staff will be virtual during the fall</a:t>
            </a:r>
            <a:endParaRPr lang="en-US" dirty="0">
              <a:solidFill>
                <a:srgbClr val="FF0000"/>
              </a:solidFill>
            </a:endParaRPr>
          </a:p>
          <a:p>
            <a:pPr marL="571500" indent="-342900"/>
            <a:r>
              <a:rPr lang="en-US" dirty="0"/>
              <a:t>Registration links for the first set of workshops will be sent out shortly after Labor Day</a:t>
            </a:r>
          </a:p>
          <a:p>
            <a:pPr lvl="1" indent="0">
              <a:buNone/>
            </a:pPr>
            <a:endParaRPr lang="en-US" dirty="0">
              <a:highlight>
                <a:srgbClr val="FFFF00"/>
              </a:highlight>
            </a:endParaRPr>
          </a:p>
          <a:p>
            <a:r>
              <a:rPr lang="en-US" dirty="0">
                <a:solidFill>
                  <a:schemeClr val="tx1"/>
                </a:solidFill>
              </a:rPr>
              <a:t>DAC Office Hours </a:t>
            </a:r>
          </a:p>
          <a:p>
            <a:pPr marL="571500" indent="-342900"/>
            <a:r>
              <a:rPr lang="en-US" dirty="0"/>
              <a:t>3:30-4:00 p.m. on Tuesdays starting in November</a:t>
            </a:r>
          </a:p>
          <a:p>
            <a:pPr marL="571500" indent="-342900"/>
            <a:r>
              <a:rPr lang="en-US" dirty="0"/>
              <a:t>Like previous years, we will have more frequent office hours as test day becomes closer</a:t>
            </a:r>
          </a:p>
          <a:p>
            <a:pPr marL="571500" indent="-342900"/>
            <a:r>
              <a:rPr lang="en-US" dirty="0"/>
              <a:t>Office Hours invites will be sent to DACs in October for all sessions</a:t>
            </a:r>
          </a:p>
          <a:p>
            <a:pPr marL="342900" indent="-342900"/>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55</a:t>
            </a:fld>
            <a:endParaRPr lang="en-US" dirty="0"/>
          </a:p>
        </p:txBody>
      </p:sp>
    </p:spTree>
    <p:extLst>
      <p:ext uri="{BB962C8B-B14F-4D97-AF65-F5344CB8AC3E}">
        <p14:creationId xmlns:p14="http://schemas.microsoft.com/office/powerpoint/2010/main" val="26477144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48" y="254514"/>
            <a:ext cx="8757293" cy="756418"/>
          </a:xfrm>
        </p:spPr>
        <p:txBody>
          <a:bodyPr anchor="ctr">
            <a:noAutofit/>
          </a:bodyPr>
          <a:lstStyle/>
          <a:p>
            <a:r>
              <a:rPr lang="en-US" sz="3600" dirty="0">
                <a:latin typeface="+mn-lt"/>
              </a:rPr>
              <a:t>Colorado PSAT and SAT Reminders for 2023-24</a:t>
            </a:r>
          </a:p>
        </p:txBody>
      </p:sp>
      <p:sp>
        <p:nvSpPr>
          <p:cNvPr id="3" name="Content Placeholder 2"/>
          <p:cNvSpPr>
            <a:spLocks noGrp="1"/>
          </p:cNvSpPr>
          <p:nvPr>
            <p:ph idx="1"/>
          </p:nvPr>
        </p:nvSpPr>
        <p:spPr>
          <a:xfrm>
            <a:off x="274320" y="1342768"/>
            <a:ext cx="8243090" cy="5378708"/>
          </a:xfrm>
        </p:spPr>
        <p:txBody>
          <a:bodyPr>
            <a:normAutofit fontScale="85000" lnSpcReduction="20000"/>
          </a:bodyPr>
          <a:lstStyle/>
          <a:p>
            <a:r>
              <a:rPr lang="en-US" dirty="0"/>
              <a:t>School Staff Confirmation</a:t>
            </a:r>
          </a:p>
          <a:p>
            <a:pPr lvl="1"/>
            <a:r>
              <a:rPr lang="en-US" dirty="0"/>
              <a:t>Survey will be e-mailed to DACs on August 30</a:t>
            </a:r>
            <a:r>
              <a:rPr lang="en-US" baseline="30000" dirty="0"/>
              <a:t>th</a:t>
            </a:r>
            <a:r>
              <a:rPr lang="en-US" dirty="0"/>
              <a:t> – please ensure this is completed no later than September 8</a:t>
            </a:r>
            <a:r>
              <a:rPr lang="en-US" baseline="30000" dirty="0"/>
              <a:t>th</a:t>
            </a:r>
            <a:r>
              <a:rPr lang="en-US" dirty="0"/>
              <a:t>.</a:t>
            </a:r>
          </a:p>
          <a:p>
            <a:pPr marL="0" indent="0">
              <a:buNone/>
            </a:pPr>
            <a:endParaRPr lang="en-US" dirty="0"/>
          </a:p>
          <a:p>
            <a:r>
              <a:rPr lang="en-US" dirty="0"/>
              <a:t>School Onboarding Survey</a:t>
            </a:r>
          </a:p>
          <a:p>
            <a:pPr lvl="1"/>
            <a:r>
              <a:rPr lang="en-US" dirty="0"/>
              <a:t>This replaces the Establishment Survey</a:t>
            </a:r>
          </a:p>
          <a:p>
            <a:pPr lvl="1"/>
            <a:r>
              <a:rPr lang="en-US" dirty="0"/>
              <a:t>Survey e-mailed to DACs on September 18th– please ensure this is completed no later than October 6</a:t>
            </a:r>
            <a:r>
              <a:rPr lang="en-US" baseline="30000" dirty="0"/>
              <a:t>th</a:t>
            </a:r>
            <a:r>
              <a:rPr lang="en-US" dirty="0"/>
              <a:t>. </a:t>
            </a:r>
          </a:p>
          <a:p>
            <a:pPr marL="457200" lvl="1" indent="0">
              <a:buNone/>
            </a:pPr>
            <a:endParaRPr lang="en-US" dirty="0"/>
          </a:p>
          <a:p>
            <a:r>
              <a:rPr lang="en-US" dirty="0"/>
              <a:t>Online Test Day Training</a:t>
            </a:r>
          </a:p>
          <a:p>
            <a:pPr lvl="1"/>
            <a:r>
              <a:rPr lang="en-US" dirty="0"/>
              <a:t>Test Coordinators are required to complete the online test day training and related quizzes in the Spring prior to the testing window.</a:t>
            </a:r>
          </a:p>
          <a:p>
            <a:pPr lvl="1"/>
            <a:r>
              <a:rPr lang="en-US" dirty="0"/>
              <a:t>Proctors and hall and room monitors can be trained using online modules or via a local training but are required to pass the online quiz related to their role.</a:t>
            </a:r>
          </a:p>
          <a:p>
            <a:pPr lvl="1"/>
            <a:r>
              <a:rPr lang="en-US" dirty="0"/>
              <a:t>All testing staff must complete training even if they completed training for prior administrations.</a:t>
            </a:r>
          </a:p>
          <a:p>
            <a:pPr marL="457200" lvl="1" indent="0">
              <a:buNone/>
            </a:pPr>
            <a:endParaRPr lang="en-US" dirty="0"/>
          </a:p>
          <a:p>
            <a:r>
              <a:rPr lang="en-US" dirty="0"/>
              <a:t>Colorado Help Line - </a:t>
            </a:r>
            <a:r>
              <a:rPr lang="en-US" altLang="zh-CN" dirty="0">
                <a:solidFill>
                  <a:schemeClr val="dk1"/>
                </a:solidFill>
              </a:rPr>
              <a:t>1-866-917-9030 </a:t>
            </a:r>
            <a:endParaRPr lang="en-US" dirty="0"/>
          </a:p>
          <a:p>
            <a:pPr lvl="1"/>
            <a:r>
              <a:rPr lang="en-US" dirty="0"/>
              <a:t>This line is specific to Colorado’s Spring testing window and will provide you with the most reliable state-specific information</a:t>
            </a:r>
          </a:p>
          <a:p>
            <a:pPr lvl="1"/>
            <a:endParaRPr lang="en-US" dirty="0"/>
          </a:p>
          <a:p>
            <a:pPr marL="457200" lvl="1" indent="0">
              <a:buNone/>
            </a:pPr>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56</a:t>
            </a:fld>
            <a:endParaRPr lang="en-US" dirty="0"/>
          </a:p>
        </p:txBody>
      </p:sp>
    </p:spTree>
    <p:extLst>
      <p:ext uri="{BB962C8B-B14F-4D97-AF65-F5344CB8AC3E}">
        <p14:creationId xmlns:p14="http://schemas.microsoft.com/office/powerpoint/2010/main" val="1642710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B4F3-515D-4402-9969-6A4D3C0A0FF3}"/>
              </a:ext>
            </a:extLst>
          </p:cNvPr>
          <p:cNvSpPr>
            <a:spLocks noGrp="1"/>
          </p:cNvSpPr>
          <p:nvPr>
            <p:ph type="title"/>
          </p:nvPr>
        </p:nvSpPr>
        <p:spPr/>
        <p:txBody>
          <a:bodyPr anchor="ctr">
            <a:normAutofit/>
          </a:bodyPr>
          <a:lstStyle/>
          <a:p>
            <a:r>
              <a:rPr lang="en-US" sz="3600" dirty="0"/>
              <a:t>PSAT/SAT Resources</a:t>
            </a:r>
          </a:p>
        </p:txBody>
      </p:sp>
      <p:sp>
        <p:nvSpPr>
          <p:cNvPr id="3" name="Content Placeholder 2">
            <a:extLst>
              <a:ext uri="{FF2B5EF4-FFF2-40B4-BE49-F238E27FC236}">
                <a16:creationId xmlns:a16="http://schemas.microsoft.com/office/drawing/2014/main" id="{E32BE5A6-33AE-4619-8A9E-F50BF9A77754}"/>
              </a:ext>
            </a:extLst>
          </p:cNvPr>
          <p:cNvSpPr>
            <a:spLocks noGrp="1"/>
          </p:cNvSpPr>
          <p:nvPr>
            <p:ph idx="1"/>
          </p:nvPr>
        </p:nvSpPr>
        <p:spPr>
          <a:xfrm>
            <a:off x="628649" y="1288026"/>
            <a:ext cx="8292280" cy="5569974"/>
          </a:xfrm>
        </p:spPr>
        <p:txBody>
          <a:bodyPr>
            <a:normAutofit fontScale="47500" lnSpcReduction="20000"/>
          </a:bodyPr>
          <a:lstStyle/>
          <a:p>
            <a:pPr>
              <a:spcAft>
                <a:spcPts val="600"/>
              </a:spcAft>
            </a:pPr>
            <a:r>
              <a:rPr lang="en-US" altLang="zh-CN" sz="3600" dirty="0">
                <a:solidFill>
                  <a:schemeClr val="dk1"/>
                </a:solidFill>
              </a:rPr>
              <a:t>Check the CDE Assessment/SAT-PSAT webpage      </a:t>
            </a:r>
            <a:r>
              <a:rPr lang="en-US" altLang="zh-CN" sz="3600" dirty="0">
                <a:solidFill>
                  <a:schemeClr val="dk1"/>
                </a:solidFill>
                <a:hlinkClick r:id="rId2"/>
              </a:rPr>
              <a:t>www.cde.state.co.us/assessment/sat-psat</a:t>
            </a:r>
            <a:endParaRPr lang="en-US" altLang="zh-CN" sz="3600" dirty="0">
              <a:solidFill>
                <a:schemeClr val="dk1"/>
              </a:solidFill>
            </a:endParaRPr>
          </a:p>
          <a:p>
            <a:pPr>
              <a:spcAft>
                <a:spcPts val="600"/>
              </a:spcAft>
              <a:buFont typeface="Arial" panose="020B0604020202020204" pitchFamily="34" charset="0"/>
              <a:buChar char="•"/>
            </a:pPr>
            <a:r>
              <a:rPr lang="en-US" altLang="zh-CN" sz="3600" dirty="0">
                <a:solidFill>
                  <a:schemeClr val="dk1"/>
                </a:solidFill>
              </a:rPr>
              <a:t>Check the College Board Colorado Website:  </a:t>
            </a:r>
            <a:br>
              <a:rPr lang="en-US" altLang="zh-CN" sz="3600" dirty="0">
                <a:solidFill>
                  <a:schemeClr val="dk1"/>
                </a:solidFill>
              </a:rPr>
            </a:br>
            <a:r>
              <a:rPr lang="en-US" altLang="zh-CN" sz="3600" dirty="0">
                <a:solidFill>
                  <a:schemeClr val="dk1"/>
                </a:solidFill>
                <a:hlinkClick r:id="rId3"/>
              </a:rPr>
              <a:t>www.collegeboard.org/colorado</a:t>
            </a:r>
            <a:endParaRPr lang="en-US" altLang="zh-CN" sz="3600" dirty="0">
              <a:solidFill>
                <a:schemeClr val="dk1"/>
              </a:solidFill>
            </a:endParaRPr>
          </a:p>
          <a:p>
            <a:pPr>
              <a:spcAft>
                <a:spcPts val="1200"/>
              </a:spcAft>
              <a:buFont typeface="Arial" panose="020B0604020202020204" pitchFamily="34" charset="0"/>
              <a:buChar char="•"/>
            </a:pPr>
            <a:r>
              <a:rPr lang="en-US" altLang="zh-CN" sz="3600" dirty="0">
                <a:solidFill>
                  <a:schemeClr val="dk1"/>
                </a:solidFill>
              </a:rPr>
              <a:t>Check the College Board Colorado </a:t>
            </a:r>
            <a:r>
              <a:rPr lang="en-US" altLang="zh-CN" sz="3600" dirty="0">
                <a:solidFill>
                  <a:schemeClr val="dk1"/>
                </a:solidFill>
                <a:hlinkClick r:id="rId4"/>
              </a:rPr>
              <a:t>Resource Repository</a:t>
            </a:r>
            <a:endParaRPr lang="en-US" altLang="zh-CN" sz="3600" dirty="0">
              <a:solidFill>
                <a:schemeClr val="dk1"/>
              </a:solidFill>
            </a:endParaRPr>
          </a:p>
          <a:p>
            <a:pPr>
              <a:spcAft>
                <a:spcPts val="1200"/>
              </a:spcAft>
              <a:buFont typeface="Arial" panose="020B0604020202020204" pitchFamily="34" charset="0"/>
              <a:buChar char="•"/>
            </a:pPr>
            <a:r>
              <a:rPr lang="en-US" altLang="zh-CN" sz="3600" dirty="0">
                <a:solidFill>
                  <a:schemeClr val="dk1"/>
                </a:solidFill>
              </a:rPr>
              <a:t>College Board’s CO Customer Service</a:t>
            </a:r>
            <a:br>
              <a:rPr lang="en-US" altLang="zh-CN" sz="3600" dirty="0">
                <a:solidFill>
                  <a:schemeClr val="dk1"/>
                </a:solidFill>
              </a:rPr>
            </a:br>
            <a:r>
              <a:rPr lang="en-US" altLang="zh-CN" sz="3600" dirty="0">
                <a:solidFill>
                  <a:schemeClr val="dk1"/>
                </a:solidFill>
              </a:rPr>
              <a:t>1-866-917-9030 </a:t>
            </a:r>
            <a:br>
              <a:rPr lang="en-US" altLang="zh-CN" sz="3600" dirty="0">
                <a:solidFill>
                  <a:schemeClr val="dk1"/>
                </a:solidFill>
              </a:rPr>
            </a:br>
            <a:r>
              <a:rPr lang="en-US" altLang="zh-CN" sz="3600" dirty="0">
                <a:solidFill>
                  <a:schemeClr val="dk1"/>
                </a:solidFill>
                <a:hlinkClick r:id="rId5"/>
              </a:rPr>
              <a:t>coloradoadministratorsupport@collegeboard.org</a:t>
            </a:r>
            <a:r>
              <a:rPr lang="en-US" altLang="zh-CN" sz="3600" dirty="0">
                <a:solidFill>
                  <a:schemeClr val="dk1"/>
                </a:solidFill>
              </a:rPr>
              <a:t> </a:t>
            </a:r>
          </a:p>
          <a:p>
            <a:pPr>
              <a:buFont typeface="Arial" panose="020B0604020202020204" pitchFamily="34" charset="0"/>
              <a:buChar char="•"/>
            </a:pPr>
            <a:r>
              <a:rPr lang="en-US" altLang="zh-CN" sz="3600" dirty="0">
                <a:solidFill>
                  <a:schemeClr val="dk1"/>
                </a:solidFill>
              </a:rPr>
              <a:t>Contact the College Board Field Team</a:t>
            </a:r>
          </a:p>
          <a:p>
            <a:pPr marL="685737" lvl="1" indent="-285724">
              <a:buFont typeface="Arial" panose="020B0604020202020204" pitchFamily="34" charset="0"/>
              <a:buChar char="•"/>
            </a:pPr>
            <a:r>
              <a:rPr lang="en-US" altLang="zh-CN" sz="3600" dirty="0">
                <a:solidFill>
                  <a:schemeClr val="dk1"/>
                </a:solidFill>
                <a:hlinkClick r:id="rId6"/>
              </a:rPr>
              <a:t>ColoradoSchoolDaySupport@collegeboard.org</a:t>
            </a:r>
            <a:r>
              <a:rPr lang="en-US" altLang="zh-CN" sz="3600" dirty="0">
                <a:solidFill>
                  <a:schemeClr val="dk1"/>
                </a:solidFill>
              </a:rPr>
              <a:t> </a:t>
            </a:r>
          </a:p>
          <a:p>
            <a:pPr marL="400013" lvl="1" indent="0">
              <a:buNone/>
            </a:pPr>
            <a:endParaRPr lang="en-US" sz="3600" dirty="0">
              <a:solidFill>
                <a:schemeClr val="dk1"/>
              </a:solidFill>
            </a:endParaRPr>
          </a:p>
          <a:p>
            <a:pPr marL="400013" lvl="1" indent="0">
              <a:buNone/>
            </a:pPr>
            <a:r>
              <a:rPr lang="en-US" sz="3400" dirty="0">
                <a:solidFill>
                  <a:schemeClr val="dk1"/>
                </a:solidFill>
              </a:rPr>
              <a:t>Sarah Orlowski 		      Kelly Doubleday		     Noah </a:t>
            </a:r>
            <a:r>
              <a:rPr lang="en-US" sz="3400" dirty="0" err="1">
                <a:solidFill>
                  <a:schemeClr val="dk1"/>
                </a:solidFill>
              </a:rPr>
              <a:t>Hurianek</a:t>
            </a:r>
            <a:endParaRPr lang="en-US" sz="3400" dirty="0">
              <a:solidFill>
                <a:schemeClr val="dk1"/>
              </a:solidFill>
            </a:endParaRPr>
          </a:p>
          <a:p>
            <a:pPr marL="400013" lvl="1" indent="0">
              <a:buNone/>
            </a:pPr>
            <a:r>
              <a:rPr lang="en-US" sz="3400" dirty="0">
                <a:solidFill>
                  <a:schemeClr val="dk1"/>
                </a:solidFill>
              </a:rPr>
              <a:t>720-470-2343		      970-230-1665		     646-767-8110</a:t>
            </a:r>
          </a:p>
          <a:p>
            <a:pPr marL="400013" lvl="1" indent="0">
              <a:buNone/>
            </a:pPr>
            <a:r>
              <a:rPr lang="en-US" sz="3400" dirty="0">
                <a:solidFill>
                  <a:schemeClr val="dk1"/>
                </a:solidFill>
                <a:hlinkClick r:id="rId7"/>
              </a:rPr>
              <a:t>sorlowski@collegeboard.org</a:t>
            </a:r>
            <a:r>
              <a:rPr lang="en-US" sz="3400" dirty="0">
                <a:solidFill>
                  <a:schemeClr val="dk1"/>
                </a:solidFill>
              </a:rPr>
              <a:t>      </a:t>
            </a:r>
            <a:r>
              <a:rPr lang="en-US" sz="3400" dirty="0">
                <a:solidFill>
                  <a:schemeClr val="dk1"/>
                </a:solidFill>
                <a:hlinkClick r:id="rId8"/>
              </a:rPr>
              <a:t>kdoubleday@collegeboard.org</a:t>
            </a:r>
            <a:r>
              <a:rPr lang="en-US" sz="3400" dirty="0">
                <a:solidFill>
                  <a:schemeClr val="dk1"/>
                </a:solidFill>
              </a:rPr>
              <a:t>    </a:t>
            </a:r>
            <a:r>
              <a:rPr lang="en-US" sz="3400" dirty="0">
                <a:solidFill>
                  <a:schemeClr val="dk1"/>
                </a:solidFill>
                <a:hlinkClick r:id="rId9"/>
              </a:rPr>
              <a:t>nhurianek@collegeboard.org</a:t>
            </a:r>
            <a:endParaRPr lang="en-US" sz="3400" dirty="0">
              <a:solidFill>
                <a:schemeClr val="dk1"/>
              </a:solidFill>
            </a:endParaRPr>
          </a:p>
          <a:p>
            <a:pPr marL="400013" lvl="1" indent="0">
              <a:buNone/>
            </a:pPr>
            <a:endParaRPr lang="en-US" sz="3400" dirty="0">
              <a:solidFill>
                <a:schemeClr val="dk1"/>
              </a:solidFill>
            </a:endParaRPr>
          </a:p>
          <a:p>
            <a:r>
              <a:rPr lang="en-US" sz="3600" dirty="0">
                <a:solidFill>
                  <a:schemeClr val="dk1"/>
                </a:solidFill>
              </a:rPr>
              <a:t>Contact the College Board State Contract Program Management Team (f</a:t>
            </a:r>
            <a:r>
              <a:rPr lang="en-US" sz="3600" dirty="0"/>
              <a:t>or DAC’s use only):</a:t>
            </a:r>
          </a:p>
          <a:p>
            <a:pPr marL="457200" lvl="1" indent="0">
              <a:buNone/>
            </a:pPr>
            <a:endParaRPr lang="en-US" sz="3600" dirty="0"/>
          </a:p>
          <a:p>
            <a:pPr marL="457200" lvl="1" indent="0">
              <a:buNone/>
            </a:pPr>
            <a:r>
              <a:rPr lang="en-US" sz="3600" dirty="0"/>
              <a:t>	</a:t>
            </a:r>
            <a:r>
              <a:rPr lang="en-US" sz="3400" dirty="0"/>
              <a:t>Adrienne Kupper			James Wilson</a:t>
            </a:r>
          </a:p>
          <a:p>
            <a:pPr marL="0" marR="0" indent="0">
              <a:spcBef>
                <a:spcPts val="0"/>
              </a:spcBef>
              <a:spcAft>
                <a:spcPts val="0"/>
              </a:spcAft>
              <a:buNone/>
            </a:pPr>
            <a:r>
              <a:rPr lang="en-US" sz="3400" dirty="0"/>
              <a:t>	212-713-8332			</a:t>
            </a:r>
            <a:r>
              <a:rPr lang="en-US" sz="3400" dirty="0">
                <a:effectLst/>
                <a:latin typeface="Calibri" panose="020F0502020204030204" pitchFamily="34" charset="0"/>
                <a:ea typeface="Calibri" panose="020F0502020204030204" pitchFamily="34" charset="0"/>
              </a:rPr>
              <a:t> 212-713-8139</a:t>
            </a:r>
          </a:p>
          <a:p>
            <a:pPr marL="0" marR="0" indent="0">
              <a:spcBef>
                <a:spcPts val="0"/>
              </a:spcBef>
              <a:spcAft>
                <a:spcPts val="0"/>
              </a:spcAft>
              <a:buNone/>
            </a:pPr>
            <a:r>
              <a:rPr lang="en-US" sz="3400" dirty="0">
                <a:solidFill>
                  <a:srgbClr val="0000FF"/>
                </a:solidFill>
                <a:effectLst/>
                <a:latin typeface="Calibri" panose="020F0502020204030204" pitchFamily="34" charset="0"/>
                <a:ea typeface="Calibri" panose="020F0502020204030204" pitchFamily="34" charset="0"/>
              </a:rPr>
              <a:t>	</a:t>
            </a:r>
            <a:r>
              <a:rPr lang="en-US" sz="3400" dirty="0">
                <a:solidFill>
                  <a:srgbClr val="0000FF"/>
                </a:solidFill>
                <a:effectLst/>
                <a:latin typeface="Calibri" panose="020F0502020204030204" pitchFamily="34" charset="0"/>
                <a:ea typeface="Calibri" panose="020F0502020204030204" pitchFamily="34" charset="0"/>
                <a:hlinkClick r:id="rId10"/>
              </a:rPr>
              <a:t>akupper@collegeboard.org</a:t>
            </a:r>
            <a:r>
              <a:rPr lang="en-US" sz="3400" dirty="0">
                <a:solidFill>
                  <a:srgbClr val="0000FF"/>
                </a:solidFill>
                <a:effectLst/>
                <a:latin typeface="Calibri" panose="020F0502020204030204" pitchFamily="34" charset="0"/>
                <a:ea typeface="Calibri" panose="020F0502020204030204" pitchFamily="34" charset="0"/>
              </a:rPr>
              <a:t> 		</a:t>
            </a:r>
            <a:r>
              <a:rPr lang="en-US" sz="3400" dirty="0">
                <a:solidFill>
                  <a:srgbClr val="0000FF"/>
                </a:solidFill>
                <a:effectLst/>
                <a:latin typeface="Calibri" panose="020F0502020204030204" pitchFamily="34" charset="0"/>
                <a:ea typeface="Calibri" panose="020F0502020204030204" pitchFamily="34" charset="0"/>
                <a:hlinkClick r:id="rId11"/>
              </a:rPr>
              <a:t>jawilson@collegeboard.org</a:t>
            </a:r>
            <a:r>
              <a:rPr lang="en-US" sz="3400" dirty="0">
                <a:solidFill>
                  <a:srgbClr val="0000FF"/>
                </a:solidFill>
                <a:effectLst/>
                <a:latin typeface="Calibri" panose="020F0502020204030204" pitchFamily="34" charset="0"/>
                <a:ea typeface="Calibri" panose="020F0502020204030204" pitchFamily="34" charset="0"/>
              </a:rPr>
              <a:t> </a:t>
            </a:r>
            <a:endParaRPr lang="en-US" sz="3400" dirty="0">
              <a:effectLst/>
              <a:latin typeface="Calibri" panose="020F0502020204030204" pitchFamily="34" charset="0"/>
              <a:ea typeface="Calibri" panose="020F0502020204030204" pitchFamily="34" charset="0"/>
            </a:endParaRPr>
          </a:p>
          <a:p>
            <a:pPr marL="457200" lvl="1" indent="0">
              <a:buNone/>
            </a:pPr>
            <a:endParaRPr lang="en-US" dirty="0"/>
          </a:p>
        </p:txBody>
      </p:sp>
      <p:sp>
        <p:nvSpPr>
          <p:cNvPr id="4" name="Slide Number Placeholder 3">
            <a:extLst>
              <a:ext uri="{FF2B5EF4-FFF2-40B4-BE49-F238E27FC236}">
                <a16:creationId xmlns:a16="http://schemas.microsoft.com/office/drawing/2014/main" id="{FC2EF20A-4F92-40F2-8BE4-CF0DCB70AEEE}"/>
              </a:ext>
            </a:extLst>
          </p:cNvPr>
          <p:cNvSpPr>
            <a:spLocks noGrp="1"/>
          </p:cNvSpPr>
          <p:nvPr>
            <p:ph type="sldNum" sz="quarter" idx="12"/>
          </p:nvPr>
        </p:nvSpPr>
        <p:spPr/>
        <p:txBody>
          <a:bodyPr/>
          <a:lstStyle/>
          <a:p>
            <a:fld id="{C479D5F6-EDCB-402A-AC08-4943A1820E8F}" type="slidenum">
              <a:rPr lang="en-US" smtClean="0"/>
              <a:pPr/>
              <a:t>57</a:t>
            </a:fld>
            <a:endParaRPr lang="en-US" dirty="0"/>
          </a:p>
        </p:txBody>
      </p:sp>
    </p:spTree>
    <p:extLst>
      <p:ext uri="{BB962C8B-B14F-4D97-AF65-F5344CB8AC3E}">
        <p14:creationId xmlns:p14="http://schemas.microsoft.com/office/powerpoint/2010/main" val="42150995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National &amp; International Assessments</a:t>
            </a:r>
            <a:br>
              <a:rPr lang="en-US" sz="2700" dirty="0">
                <a:latin typeface="+mn-lt"/>
              </a:rPr>
            </a:br>
            <a:r>
              <a:rPr lang="en-US" sz="2400" dirty="0">
                <a:latin typeface="+mn-lt"/>
              </a:rPr>
              <a:t>(Selected Schools Only)</a:t>
            </a:r>
          </a:p>
        </p:txBody>
      </p:sp>
      <p:sp>
        <p:nvSpPr>
          <p:cNvPr id="3" name="Slide Number Placeholder 2"/>
          <p:cNvSpPr>
            <a:spLocks noGrp="1"/>
          </p:cNvSpPr>
          <p:nvPr>
            <p:ph type="sldNum" sz="quarter" idx="12"/>
          </p:nvPr>
        </p:nvSpPr>
        <p:spPr/>
        <p:txBody>
          <a:bodyPr/>
          <a:lstStyle/>
          <a:p>
            <a:fld id="{67726FA2-3EC9-4717-AD62-D8C823692DD3}" type="slidenum">
              <a:rPr lang="en-US" smtClean="0"/>
              <a:pPr/>
              <a:t>58</a:t>
            </a:fld>
            <a:endParaRPr lang="en-US" dirty="0"/>
          </a:p>
        </p:txBody>
      </p:sp>
    </p:spTree>
    <p:extLst>
      <p:ext uri="{BB962C8B-B14F-4D97-AF65-F5344CB8AC3E}">
        <p14:creationId xmlns:p14="http://schemas.microsoft.com/office/powerpoint/2010/main" val="30551545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33784" cy="756418"/>
          </a:xfrm>
        </p:spPr>
        <p:txBody>
          <a:bodyPr anchor="ctr">
            <a:noAutofit/>
          </a:bodyPr>
          <a:lstStyle/>
          <a:p>
            <a:r>
              <a:rPr lang="en-US" sz="3200" dirty="0">
                <a:latin typeface="+mn-lt"/>
              </a:rPr>
              <a:t>National Assessment of Educational Progress (NAEP)</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solidFill>
                  <a:prstClr val="white">
                    <a:lumMod val="65000"/>
                  </a:prstClr>
                </a:solidFill>
              </a:rPr>
              <a:pPr/>
              <a:t>59</a:t>
            </a:fld>
            <a:endParaRPr lang="en-US" dirty="0">
              <a:solidFill>
                <a:prstClr val="white">
                  <a:lumMod val="65000"/>
                </a:prst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6841" y="1362042"/>
            <a:ext cx="852136" cy="1102762"/>
          </a:xfrm>
          <a:prstGeom prst="rect">
            <a:avLst/>
          </a:prstGeom>
        </p:spPr>
      </p:pic>
      <p:graphicFrame>
        <p:nvGraphicFramePr>
          <p:cNvPr id="6" name="Table 5"/>
          <p:cNvGraphicFramePr>
            <a:graphicFrameLocks noGrp="1"/>
          </p:cNvGraphicFramePr>
          <p:nvPr/>
        </p:nvGraphicFramePr>
        <p:xfrm>
          <a:off x="82143" y="1362042"/>
          <a:ext cx="7722453" cy="4999755"/>
        </p:xfrm>
        <a:graphic>
          <a:graphicData uri="http://schemas.openxmlformats.org/drawingml/2006/table">
            <a:tbl>
              <a:tblPr firstRow="1" bandRow="1">
                <a:tableStyleId>{5C22544A-7EE6-4342-B048-85BDC9FD1C3A}</a:tableStyleId>
              </a:tblPr>
              <a:tblGrid>
                <a:gridCol w="1422481">
                  <a:extLst>
                    <a:ext uri="{9D8B030D-6E8A-4147-A177-3AD203B41FA5}">
                      <a16:colId xmlns:a16="http://schemas.microsoft.com/office/drawing/2014/main" val="3064689663"/>
                    </a:ext>
                  </a:extLst>
                </a:gridCol>
                <a:gridCol w="1851224">
                  <a:extLst>
                    <a:ext uri="{9D8B030D-6E8A-4147-A177-3AD203B41FA5}">
                      <a16:colId xmlns:a16="http://schemas.microsoft.com/office/drawing/2014/main" val="2010507143"/>
                    </a:ext>
                  </a:extLst>
                </a:gridCol>
                <a:gridCol w="2103120">
                  <a:extLst>
                    <a:ext uri="{9D8B030D-6E8A-4147-A177-3AD203B41FA5}">
                      <a16:colId xmlns:a16="http://schemas.microsoft.com/office/drawing/2014/main" val="2363087349"/>
                    </a:ext>
                  </a:extLst>
                </a:gridCol>
                <a:gridCol w="2345628">
                  <a:extLst>
                    <a:ext uri="{9D8B030D-6E8A-4147-A177-3AD203B41FA5}">
                      <a16:colId xmlns:a16="http://schemas.microsoft.com/office/drawing/2014/main" val="4006876786"/>
                    </a:ext>
                  </a:extLst>
                </a:gridCol>
              </a:tblGrid>
              <a:tr h="58438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a:solidFill>
                            <a:schemeClr val="lt1"/>
                          </a:solidFill>
                          <a:effectLst/>
                          <a:latin typeface="+mn-lt"/>
                          <a:ea typeface="+mn-ea"/>
                          <a:cs typeface="+mn-cs"/>
                        </a:rPr>
                        <a:t>2024 NAEP Assessment Schedule</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49012067"/>
                  </a:ext>
                </a:extLst>
              </a:tr>
              <a:tr h="699031">
                <a:tc>
                  <a:txBody>
                    <a:bodyPr/>
                    <a:lstStyle/>
                    <a:p>
                      <a:r>
                        <a:rPr lang="en-US" sz="1800" b="1" dirty="0"/>
                        <a:t>Program</a:t>
                      </a:r>
                    </a:p>
                  </a:txBody>
                  <a:tcPr/>
                </a:tc>
                <a:tc>
                  <a:txBody>
                    <a:bodyPr/>
                    <a:lstStyle/>
                    <a:p>
                      <a:r>
                        <a:rPr lang="en-US" sz="2000" b="0" dirty="0"/>
                        <a:t>Colorado NAEP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National NAEP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1"/>
                          </a:solidFill>
                          <a:effectLst/>
                          <a:latin typeface="+mn-lt"/>
                          <a:ea typeface="+mn-ea"/>
                          <a:cs typeface="+mn-cs"/>
                        </a:rPr>
                        <a:t>International Assessments</a:t>
                      </a:r>
                    </a:p>
                  </a:txBody>
                  <a:tcPr/>
                </a:tc>
                <a:extLst>
                  <a:ext uri="{0D108BD9-81ED-4DB2-BD59-A6C34878D82A}">
                    <a16:rowId xmlns:a16="http://schemas.microsoft.com/office/drawing/2014/main" val="4097524411"/>
                  </a:ext>
                </a:extLst>
              </a:tr>
              <a:tr h="911779">
                <a:tc>
                  <a:txBody>
                    <a:bodyPr/>
                    <a:lstStyle/>
                    <a:p>
                      <a:r>
                        <a:rPr lang="en-US" sz="1800" b="1" dirty="0"/>
                        <a:t>Assessment</a:t>
                      </a:r>
                    </a:p>
                  </a:txBody>
                  <a:tcPr/>
                </a:tc>
                <a:tc>
                  <a:txBody>
                    <a:bodyPr/>
                    <a:lstStyle/>
                    <a:p>
                      <a:r>
                        <a:rPr lang="en-US" sz="1800" dirty="0"/>
                        <a:t>Reading and Math</a:t>
                      </a:r>
                    </a:p>
                    <a:p>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Science, </a:t>
                      </a:r>
                      <a:r>
                        <a:rPr lang="en-US" sz="1800" dirty="0"/>
                        <a:t>Reading and Math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High School Transcript Study</a:t>
                      </a:r>
                    </a:p>
                  </a:txBody>
                  <a:tcPr/>
                </a:tc>
                <a:tc>
                  <a:txBody>
                    <a:bodyPr/>
                    <a:lstStyle/>
                    <a:p>
                      <a:r>
                        <a:rPr lang="en-US" sz="1800" kern="1200" dirty="0">
                          <a:solidFill>
                            <a:schemeClr val="dk1"/>
                          </a:solidFill>
                          <a:effectLst/>
                          <a:latin typeface="+mn-lt"/>
                          <a:ea typeface="+mn-ea"/>
                          <a:cs typeface="+mn-cs"/>
                        </a:rPr>
                        <a:t>Teaching and Learning International Survey </a:t>
                      </a:r>
                    </a:p>
                    <a:p>
                      <a:r>
                        <a:rPr lang="en-US" sz="1800" kern="1200" dirty="0">
                          <a:solidFill>
                            <a:schemeClr val="dk1"/>
                          </a:solidFill>
                          <a:effectLst/>
                          <a:latin typeface="+mn-lt"/>
                          <a:ea typeface="+mn-ea"/>
                          <a:cs typeface="+mn-cs"/>
                        </a:rPr>
                        <a:t>(TALIS)</a:t>
                      </a:r>
                      <a:endParaRPr lang="en-US" sz="1800" dirty="0">
                        <a:solidFill>
                          <a:schemeClr val="tx1"/>
                        </a:solidFill>
                      </a:endParaRPr>
                    </a:p>
                  </a:txBody>
                  <a:tcPr/>
                </a:tc>
                <a:extLst>
                  <a:ext uri="{0D108BD9-81ED-4DB2-BD59-A6C34878D82A}">
                    <a16:rowId xmlns:a16="http://schemas.microsoft.com/office/drawing/2014/main" val="3881787879"/>
                  </a:ext>
                </a:extLst>
              </a:tr>
              <a:tr h="638245">
                <a:tc>
                  <a:txBody>
                    <a:bodyPr/>
                    <a:lstStyle/>
                    <a:p>
                      <a:r>
                        <a:rPr lang="en-US" sz="1800" b="1" dirty="0"/>
                        <a:t>Grade/Age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Grades 4 and 8</a:t>
                      </a:r>
                    </a:p>
                    <a:p>
                      <a:endParaRPr lang="en-US" sz="1800" dirty="0"/>
                    </a:p>
                  </a:txBody>
                  <a:tcPr/>
                </a:tc>
                <a:tc>
                  <a:txBody>
                    <a:bodyPr/>
                    <a:lstStyle/>
                    <a:p>
                      <a:r>
                        <a:rPr lang="en-US" sz="1800" dirty="0">
                          <a:solidFill>
                            <a:schemeClr val="tx1"/>
                          </a:solidFill>
                        </a:rPr>
                        <a:t>Grade 8 and 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Principals and Teachers </a:t>
                      </a:r>
                      <a:r>
                        <a:rPr lang="en-US" sz="1800" dirty="0">
                          <a:solidFill>
                            <a:schemeClr val="tx1"/>
                          </a:solidFill>
                        </a:rPr>
                        <a:t> </a:t>
                      </a:r>
                    </a:p>
                    <a:p>
                      <a:endParaRPr lang="en-US" sz="1800" dirty="0">
                        <a:solidFill>
                          <a:schemeClr val="tx1"/>
                        </a:solidFill>
                      </a:endParaRPr>
                    </a:p>
                  </a:txBody>
                  <a:tcPr/>
                </a:tc>
                <a:extLst>
                  <a:ext uri="{0D108BD9-81ED-4DB2-BD59-A6C34878D82A}">
                    <a16:rowId xmlns:a16="http://schemas.microsoft.com/office/drawing/2014/main" val="1618777680"/>
                  </a:ext>
                </a:extLst>
              </a:tr>
              <a:tr h="662408">
                <a:tc>
                  <a:txBody>
                    <a:bodyPr/>
                    <a:lstStyle/>
                    <a:p>
                      <a:r>
                        <a:rPr lang="en-US" sz="1800" b="1" dirty="0"/>
                        <a:t>Mode</a:t>
                      </a:r>
                    </a:p>
                  </a:txBody>
                  <a:tcPr/>
                </a:tc>
                <a:tc>
                  <a:txBody>
                    <a:bodyPr/>
                    <a:lstStyle/>
                    <a:p>
                      <a:r>
                        <a:rPr lang="en-US" sz="1800" dirty="0"/>
                        <a:t>Digitally Based Assessment</a:t>
                      </a:r>
                    </a:p>
                  </a:txBody>
                  <a:tcPr/>
                </a:tc>
                <a:tc>
                  <a:txBody>
                    <a:bodyPr/>
                    <a:lstStyle/>
                    <a:p>
                      <a:r>
                        <a:rPr lang="en-US" sz="1800" dirty="0"/>
                        <a:t>Digitally Based Assessment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Digitally Based Survey</a:t>
                      </a:r>
                    </a:p>
                  </a:txBody>
                  <a:tcPr/>
                </a:tc>
                <a:extLst>
                  <a:ext uri="{0D108BD9-81ED-4DB2-BD59-A6C34878D82A}">
                    <a16:rowId xmlns:a16="http://schemas.microsoft.com/office/drawing/2014/main" val="2980601390"/>
                  </a:ext>
                </a:extLst>
              </a:tr>
              <a:tr h="479135">
                <a:tc>
                  <a:txBody>
                    <a:bodyPr/>
                    <a:lstStyle/>
                    <a:p>
                      <a:r>
                        <a:rPr lang="en-US" sz="1800" b="1" dirty="0"/>
                        <a:t>Sampling</a:t>
                      </a:r>
                    </a:p>
                  </a:txBody>
                  <a:tcPr/>
                </a:tc>
                <a:tc>
                  <a:txBody>
                    <a:bodyPr/>
                    <a:lstStyle/>
                    <a:p>
                      <a:r>
                        <a:rPr lang="en-US" sz="1800" b="0" i="0" kern="1200" dirty="0">
                          <a:solidFill>
                            <a:schemeClr val="dk1"/>
                          </a:solidFill>
                          <a:effectLst/>
                          <a:latin typeface="+mn-lt"/>
                          <a:ea typeface="+mn-ea"/>
                          <a:cs typeface="+mn-cs"/>
                        </a:rPr>
                        <a:t>State</a:t>
                      </a:r>
                      <a:endParaRPr lang="en-US" sz="1800" dirty="0"/>
                    </a:p>
                  </a:txBody>
                  <a:tcPr/>
                </a:tc>
                <a:tc>
                  <a:txBody>
                    <a:bodyPr/>
                    <a:lstStyle/>
                    <a:p>
                      <a:r>
                        <a:rPr lang="en-US" sz="1800" dirty="0">
                          <a:solidFill>
                            <a:schemeClr val="tx1"/>
                          </a:solidFill>
                        </a:rPr>
                        <a:t>National</a:t>
                      </a:r>
                    </a:p>
                  </a:txBody>
                  <a:tcPr/>
                </a:tc>
                <a:tc>
                  <a:txBody>
                    <a:bodyPr/>
                    <a:lstStyle/>
                    <a:p>
                      <a:r>
                        <a:rPr lang="en-US" sz="1800" dirty="0">
                          <a:solidFill>
                            <a:schemeClr val="tx1"/>
                          </a:solidFill>
                        </a:rPr>
                        <a:t>National</a:t>
                      </a:r>
                    </a:p>
                  </a:txBody>
                  <a:tcPr/>
                </a:tc>
                <a:extLst>
                  <a:ext uri="{0D108BD9-81ED-4DB2-BD59-A6C34878D82A}">
                    <a16:rowId xmlns:a16="http://schemas.microsoft.com/office/drawing/2014/main" val="1889888267"/>
                  </a:ext>
                </a:extLst>
              </a:tr>
              <a:tr h="743992">
                <a:tc>
                  <a:txBody>
                    <a:bodyPr/>
                    <a:lstStyle/>
                    <a:p>
                      <a:r>
                        <a:rPr lang="en-US" sz="1800" b="1" dirty="0"/>
                        <a:t>Status</a:t>
                      </a:r>
                    </a:p>
                  </a:txBody>
                  <a:tcPr/>
                </a:tc>
                <a:tc>
                  <a:txBody>
                    <a:bodyPr/>
                    <a:lstStyle/>
                    <a:p>
                      <a:r>
                        <a:rPr lang="en-US" sz="1800" b="0" i="0" kern="1200" dirty="0">
                          <a:solidFill>
                            <a:schemeClr val="dk1"/>
                          </a:solidFill>
                          <a:effectLst/>
                          <a:latin typeface="+mn-lt"/>
                          <a:ea typeface="+mn-ea"/>
                          <a:cs typeface="+mn-cs"/>
                        </a:rPr>
                        <a:t>January 29 to March 8, 2024</a:t>
                      </a:r>
                    </a:p>
                  </a:txBody>
                  <a:tcPr/>
                </a:tc>
                <a:tc>
                  <a:txBody>
                    <a:bodyPr/>
                    <a:lstStyle/>
                    <a:p>
                      <a:r>
                        <a:rPr lang="en-US" sz="1800" b="0" i="0" kern="1200" dirty="0">
                          <a:solidFill>
                            <a:schemeClr val="dk1"/>
                          </a:solidFill>
                          <a:effectLst/>
                          <a:latin typeface="+mn-lt"/>
                          <a:ea typeface="+mn-ea"/>
                          <a:cs typeface="+mn-cs"/>
                        </a:rPr>
                        <a:t>January 29 to March 8, 2024</a:t>
                      </a:r>
                    </a:p>
                  </a:txBody>
                  <a:tcPr/>
                </a:tc>
                <a:tc>
                  <a:txBody>
                    <a:bodyPr/>
                    <a:lstStyle/>
                    <a:p>
                      <a:r>
                        <a:rPr lang="en-US" sz="1800" kern="1200" dirty="0">
                          <a:solidFill>
                            <a:schemeClr val="dk1"/>
                          </a:solidFill>
                          <a:effectLst/>
                          <a:latin typeface="+mn-lt"/>
                          <a:ea typeface="+mn-ea"/>
                          <a:cs typeface="+mn-cs"/>
                        </a:rPr>
                        <a:t>March and April 2024</a:t>
                      </a:r>
                      <a:endParaRPr lang="en-US"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3459971026"/>
                  </a:ext>
                </a:extLst>
              </a:tr>
            </a:tbl>
          </a:graphicData>
        </a:graphic>
      </p:graphicFrame>
    </p:spTree>
    <p:extLst>
      <p:ext uri="{BB962C8B-B14F-4D97-AF65-F5344CB8AC3E}">
        <p14:creationId xmlns:p14="http://schemas.microsoft.com/office/powerpoint/2010/main" val="200417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8E0B6-08AC-4D97-9BAD-F2B3AB007234}"/>
              </a:ext>
            </a:extLst>
          </p:cNvPr>
          <p:cNvSpPr>
            <a:spLocks noGrp="1"/>
          </p:cNvSpPr>
          <p:nvPr>
            <p:ph type="title"/>
          </p:nvPr>
        </p:nvSpPr>
        <p:spPr>
          <a:xfrm>
            <a:off x="223071" y="239889"/>
            <a:ext cx="8809393" cy="756418"/>
          </a:xfrm>
        </p:spPr>
        <p:txBody>
          <a:bodyPr anchor="ctr">
            <a:normAutofit fontScale="90000"/>
          </a:bodyPr>
          <a:lstStyle/>
          <a:p>
            <a:r>
              <a:rPr lang="en-US" sz="3600" dirty="0"/>
              <a:t>Spring 2023 State Content Assessment </a:t>
            </a:r>
            <a:br>
              <a:rPr lang="en-US" sz="3600" dirty="0"/>
            </a:br>
            <a:r>
              <a:rPr lang="en-US" sz="3600" dirty="0"/>
              <a:t>Reporting Timeline</a:t>
            </a:r>
          </a:p>
        </p:txBody>
      </p:sp>
      <p:sp>
        <p:nvSpPr>
          <p:cNvPr id="4" name="Slide Number Placeholder 3">
            <a:extLst>
              <a:ext uri="{FF2B5EF4-FFF2-40B4-BE49-F238E27FC236}">
                <a16:creationId xmlns:a16="http://schemas.microsoft.com/office/drawing/2014/main" id="{B7386FD4-F42E-43FB-8B8A-2ACB9F91DCD9}"/>
              </a:ext>
            </a:extLst>
          </p:cNvPr>
          <p:cNvSpPr>
            <a:spLocks noGrp="1"/>
          </p:cNvSpPr>
          <p:nvPr>
            <p:ph type="sldNum" sz="quarter" idx="12"/>
          </p:nvPr>
        </p:nvSpPr>
        <p:spPr/>
        <p:txBody>
          <a:bodyPr/>
          <a:lstStyle/>
          <a:p>
            <a:fld id="{C479D5F6-EDCB-402A-AC08-4943A1820E8F}" type="slidenum">
              <a:rPr lang="en-US" smtClean="0"/>
              <a:pPr/>
              <a:t>6</a:t>
            </a:fld>
            <a:endParaRPr lang="en-US" dirty="0"/>
          </a:p>
        </p:txBody>
      </p:sp>
      <p:graphicFrame>
        <p:nvGraphicFramePr>
          <p:cNvPr id="11" name="Table 11">
            <a:extLst>
              <a:ext uri="{FF2B5EF4-FFF2-40B4-BE49-F238E27FC236}">
                <a16:creationId xmlns:a16="http://schemas.microsoft.com/office/drawing/2014/main" id="{96755369-F06A-0615-FD00-D11B55DCAA9D}"/>
              </a:ext>
            </a:extLst>
          </p:cNvPr>
          <p:cNvGraphicFramePr>
            <a:graphicFrameLocks noGrp="1"/>
          </p:cNvGraphicFramePr>
          <p:nvPr>
            <p:extLst>
              <p:ext uri="{D42A27DB-BD31-4B8C-83A1-F6EECF244321}">
                <p14:modId xmlns:p14="http://schemas.microsoft.com/office/powerpoint/2010/main" val="682045448"/>
              </p:ext>
            </p:extLst>
          </p:nvPr>
        </p:nvGraphicFramePr>
        <p:xfrm>
          <a:off x="111535" y="1335883"/>
          <a:ext cx="8935275" cy="5366474"/>
        </p:xfrm>
        <a:graphic>
          <a:graphicData uri="http://schemas.openxmlformats.org/drawingml/2006/table">
            <a:tbl>
              <a:tblPr bandRow="1">
                <a:tableStyleId>{5C22544A-7EE6-4342-B048-85BDC9FD1C3A}</a:tableStyleId>
              </a:tblPr>
              <a:tblGrid>
                <a:gridCol w="933855">
                  <a:extLst>
                    <a:ext uri="{9D8B030D-6E8A-4147-A177-3AD203B41FA5}">
                      <a16:colId xmlns:a16="http://schemas.microsoft.com/office/drawing/2014/main" val="1309284358"/>
                    </a:ext>
                  </a:extLst>
                </a:gridCol>
                <a:gridCol w="4110377">
                  <a:extLst>
                    <a:ext uri="{9D8B030D-6E8A-4147-A177-3AD203B41FA5}">
                      <a16:colId xmlns:a16="http://schemas.microsoft.com/office/drawing/2014/main" val="2513478265"/>
                    </a:ext>
                  </a:extLst>
                </a:gridCol>
                <a:gridCol w="3891043">
                  <a:extLst>
                    <a:ext uri="{9D8B030D-6E8A-4147-A177-3AD203B41FA5}">
                      <a16:colId xmlns:a16="http://schemas.microsoft.com/office/drawing/2014/main" val="4254026647"/>
                    </a:ext>
                  </a:extLst>
                </a:gridCol>
              </a:tblGrid>
              <a:tr h="386725">
                <a:tc rowSpan="4">
                  <a:txBody>
                    <a:bodyPr/>
                    <a:lstStyle/>
                    <a:p>
                      <a:pPr algn="ctr"/>
                      <a:r>
                        <a:rPr lang="en-US" sz="2000" dirty="0"/>
                        <a:t>CMAS</a:t>
                      </a:r>
                    </a:p>
                  </a:txBody>
                  <a:tcPr vert="vert270" anchor="ctr"/>
                </a:tc>
                <a:tc gridSpan="2">
                  <a:txBody>
                    <a:bodyPr/>
                    <a:lstStyle/>
                    <a:p>
                      <a:r>
                        <a:rPr lang="en-US" sz="1800" dirty="0"/>
                        <a:t>2023 </a:t>
                      </a:r>
                      <a:r>
                        <a:rPr lang="en-US" sz="1800" b="1" dirty="0"/>
                        <a:t>individual student-level</a:t>
                      </a:r>
                      <a:r>
                        <a:rPr lang="en-US" sz="1800" dirty="0"/>
                        <a:t> CMAS and CoAlt ELA, Math and Science results</a:t>
                      </a:r>
                      <a:endParaRPr lang="en-US" dirty="0"/>
                    </a:p>
                  </a:txBody>
                  <a:tcPr anchor="ctr"/>
                </a:tc>
                <a:tc hMerge="1">
                  <a:txBody>
                    <a:bodyPr/>
                    <a:lstStyle/>
                    <a:p>
                      <a:endParaRPr lang="en-US"/>
                    </a:p>
                  </a:txBody>
                  <a:tcPr/>
                </a:tc>
                <a:extLst>
                  <a:ext uri="{0D108BD9-81ED-4DB2-BD59-A6C34878D82A}">
                    <a16:rowId xmlns:a16="http://schemas.microsoft.com/office/drawing/2014/main" val="2201307685"/>
                  </a:ext>
                </a:extLst>
              </a:tr>
              <a:tr h="386725">
                <a:tc vMerge="1">
                  <a:txBody>
                    <a:bodyPr/>
                    <a:lstStyle/>
                    <a:p>
                      <a:endParaRPr lang="en-US" dirty="0"/>
                    </a:p>
                  </a:txBody>
                  <a:tcPr/>
                </a:tc>
                <a:tc>
                  <a:txBody>
                    <a:bodyPr/>
                    <a:lstStyle/>
                    <a:p>
                      <a:pPr marL="285750" indent="-285750">
                        <a:buFont typeface="Arial" panose="020B0604020202020204" pitchFamily="34" charset="0"/>
                        <a:buChar char="•"/>
                      </a:pPr>
                      <a:r>
                        <a:rPr lang="en-US" sz="1800" b="0" dirty="0">
                          <a:solidFill>
                            <a:schemeClr val="tx1"/>
                          </a:solidFill>
                        </a:rPr>
                        <a:t>Student level files: </a:t>
                      </a:r>
                      <a:r>
                        <a:rPr lang="en-US" sz="1800" b="1" dirty="0">
                          <a:solidFill>
                            <a:schemeClr val="tx1"/>
                          </a:solidFill>
                        </a:rPr>
                        <a:t>June 16</a:t>
                      </a:r>
                      <a:r>
                        <a:rPr lang="en-US" sz="1800" b="1" baseline="30000" dirty="0">
                          <a:solidFill>
                            <a:schemeClr val="tx1"/>
                          </a:solidFill>
                        </a:rPr>
                        <a:t>th</a:t>
                      </a:r>
                      <a:endParaRPr lang="en-US" dirty="0"/>
                    </a:p>
                  </a:txBody>
                  <a:tcPr anchor="ctr"/>
                </a:tc>
                <a:tc>
                  <a:txBody>
                    <a:bodyPr/>
                    <a:lstStyle/>
                    <a:p>
                      <a:pPr marL="285750" indent="-285750">
                        <a:buFont typeface="Arial" panose="020B0604020202020204" pitchFamily="34" charset="0"/>
                        <a:buChar char="•"/>
                      </a:pPr>
                      <a:r>
                        <a:rPr lang="en-US" sz="1800" b="0" dirty="0">
                          <a:solidFill>
                            <a:schemeClr val="tx1"/>
                          </a:solidFill>
                        </a:rPr>
                        <a:t>Preliminary reports: </a:t>
                      </a:r>
                      <a:r>
                        <a:rPr lang="en-US" sz="1800" b="1" dirty="0">
                          <a:solidFill>
                            <a:schemeClr val="tx1"/>
                          </a:solidFill>
                        </a:rPr>
                        <a:t>June 16</a:t>
                      </a:r>
                      <a:r>
                        <a:rPr lang="en-US" sz="1800" b="1" baseline="30000" dirty="0">
                          <a:solidFill>
                            <a:schemeClr val="tx1"/>
                          </a:solidFill>
                        </a:rPr>
                        <a:t>th</a:t>
                      </a:r>
                      <a:endParaRPr lang="en-US" dirty="0"/>
                    </a:p>
                  </a:txBody>
                  <a:tcPr anchor="ctr"/>
                </a:tc>
                <a:extLst>
                  <a:ext uri="{0D108BD9-81ED-4DB2-BD59-A6C34878D82A}">
                    <a16:rowId xmlns:a16="http://schemas.microsoft.com/office/drawing/2014/main" val="196137167"/>
                  </a:ext>
                </a:extLst>
              </a:tr>
              <a:tr h="667499">
                <a:tc vMerge="1">
                  <a:txBody>
                    <a:bodyPr/>
                    <a:lstStyle/>
                    <a:p>
                      <a:endParaRPr lang="en-US" dirty="0"/>
                    </a:p>
                  </a:txBody>
                  <a:tcPr/>
                </a:tc>
                <a:tc gridSpan="2">
                  <a:txBody>
                    <a:bodyPr/>
                    <a:lstStyle/>
                    <a:p>
                      <a:r>
                        <a:rPr lang="en-US" sz="1800" dirty="0"/>
                        <a:t>Other confidential files and reports containing personally identifiable information were made available throughout June and July</a:t>
                      </a:r>
                      <a:endParaRPr lang="en-US" dirty="0"/>
                    </a:p>
                  </a:txBody>
                  <a:tcPr anchor="ctr"/>
                </a:tc>
                <a:tc hMerge="1">
                  <a:txBody>
                    <a:bodyPr/>
                    <a:lstStyle/>
                    <a:p>
                      <a:endParaRPr lang="en-US"/>
                    </a:p>
                  </a:txBody>
                  <a:tcPr/>
                </a:tc>
                <a:extLst>
                  <a:ext uri="{0D108BD9-81ED-4DB2-BD59-A6C34878D82A}">
                    <a16:rowId xmlns:a16="http://schemas.microsoft.com/office/drawing/2014/main" val="306405320"/>
                  </a:ext>
                </a:extLst>
              </a:tr>
              <a:tr h="2097851">
                <a:tc vMerge="1">
                  <a:txBody>
                    <a:bodyPr/>
                    <a:lstStyle/>
                    <a:p>
                      <a:endParaRPr lang="en-US" dirty="0"/>
                    </a:p>
                  </a:txBody>
                  <a:tcPr/>
                </a:tc>
                <a:tc gridSpan="2">
                  <a:txBody>
                    <a:bodyPr/>
                    <a:lstStyle/>
                    <a:p>
                      <a:pPr marL="285750" indent="-285750">
                        <a:buFont typeface="Arial" panose="020B0604020202020204" pitchFamily="34" charset="0"/>
                        <a:buChar char="•"/>
                      </a:pPr>
                      <a:r>
                        <a:rPr lang="en-US" dirty="0"/>
                        <a:t>District and School Summary Files</a:t>
                      </a:r>
                    </a:p>
                    <a:p>
                      <a:pPr marL="285750" indent="-285750">
                        <a:buFont typeface="Arial" panose="020B0604020202020204" pitchFamily="34" charset="0"/>
                        <a:buChar char="•"/>
                      </a:pPr>
                      <a:r>
                        <a:rPr lang="en-US" dirty="0"/>
                        <a:t>Participation Summary Reports</a:t>
                      </a:r>
                    </a:p>
                    <a:p>
                      <a:pPr marL="285750" indent="-285750">
                        <a:buFont typeface="Arial" panose="020B0604020202020204" pitchFamily="34" charset="0"/>
                        <a:buChar char="•"/>
                      </a:pPr>
                      <a:r>
                        <a:rPr lang="en-US" dirty="0"/>
                        <a:t>Performance Level Summaries</a:t>
                      </a:r>
                    </a:p>
                    <a:p>
                      <a:pPr marL="285750" indent="-285750">
                        <a:buFont typeface="Arial" panose="020B0604020202020204" pitchFamily="34" charset="0"/>
                        <a:buChar char="•"/>
                      </a:pPr>
                      <a:r>
                        <a:rPr lang="en-US" dirty="0"/>
                        <a:t>Content Standards Rosters and District Summary of Schools</a:t>
                      </a:r>
                    </a:p>
                    <a:p>
                      <a:pPr marL="285750" indent="-285750">
                        <a:buFont typeface="Arial" panose="020B0604020202020204" pitchFamily="34" charset="0"/>
                        <a:buChar char="•"/>
                      </a:pPr>
                      <a:r>
                        <a:rPr lang="en-US" dirty="0"/>
                        <a:t>Evidence Statement and Item Analysis Reports</a:t>
                      </a:r>
                    </a:p>
                    <a:p>
                      <a:pPr marL="285750" indent="-285750">
                        <a:buFont typeface="Arial" panose="020B0604020202020204" pitchFamily="34" charset="0"/>
                        <a:buChar char="•"/>
                      </a:pPr>
                      <a:r>
                        <a:rPr lang="en-US" dirty="0"/>
                        <a:t>Individual Student Level Reports – electronic versions </a:t>
                      </a:r>
                      <a:r>
                        <a:rPr lang="en-US" b="1" dirty="0"/>
                        <a:t>July 10</a:t>
                      </a:r>
                      <a:r>
                        <a:rPr lang="en-US" b="1" baseline="30000" dirty="0"/>
                        <a:t>th</a:t>
                      </a:r>
                      <a:r>
                        <a:rPr lang="en-US" dirty="0"/>
                        <a:t> </a:t>
                      </a:r>
                    </a:p>
                    <a:p>
                      <a:pPr marL="285750" indent="-285750">
                        <a:buFont typeface="Arial" panose="020B0604020202020204" pitchFamily="34" charset="0"/>
                        <a:buChar char="•"/>
                      </a:pPr>
                      <a:r>
                        <a:rPr lang="en-US" dirty="0"/>
                        <a:t>Individual Student Level Reports – hard copies delivered the week of </a:t>
                      </a:r>
                      <a:r>
                        <a:rPr lang="en-US" b="1" dirty="0"/>
                        <a:t>July 24</a:t>
                      </a:r>
                      <a:r>
                        <a:rPr lang="en-US" b="1" baseline="30000" dirty="0"/>
                        <a:t>th</a:t>
                      </a:r>
                      <a:r>
                        <a:rPr lang="en-US" b="1" dirty="0"/>
                        <a:t> </a:t>
                      </a:r>
                    </a:p>
                  </a:txBody>
                  <a:tcPr anchor="ctr"/>
                </a:tc>
                <a:tc hMerge="1">
                  <a:txBody>
                    <a:bodyPr/>
                    <a:lstStyle/>
                    <a:p>
                      <a:endParaRPr lang="en-US"/>
                    </a:p>
                  </a:txBody>
                  <a:tcPr/>
                </a:tc>
                <a:extLst>
                  <a:ext uri="{0D108BD9-81ED-4DB2-BD59-A6C34878D82A}">
                    <a16:rowId xmlns:a16="http://schemas.microsoft.com/office/drawing/2014/main" val="1706810194"/>
                  </a:ext>
                </a:extLst>
              </a:tr>
              <a:tr h="386725">
                <a:tc rowSpan="3">
                  <a:txBody>
                    <a:bodyPr/>
                    <a:lstStyle/>
                    <a:p>
                      <a:pPr algn="ctr"/>
                      <a:r>
                        <a:rPr lang="en-US" sz="2000" dirty="0"/>
                        <a:t>PSAT/SAT</a:t>
                      </a:r>
                    </a:p>
                  </a:txBody>
                  <a:tcPr vert="vert270"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Individual students had access to their scores through College Board portal starting:</a:t>
                      </a:r>
                    </a:p>
                  </a:txBody>
                  <a:tcPr anchor="ctr"/>
                </a:tc>
                <a:tc hMerge="1">
                  <a:txBody>
                    <a:bodyPr/>
                    <a:lstStyle/>
                    <a:p>
                      <a:endParaRPr lang="en-US"/>
                    </a:p>
                  </a:txBody>
                  <a:tcPr/>
                </a:tc>
                <a:extLst>
                  <a:ext uri="{0D108BD9-81ED-4DB2-BD59-A6C34878D82A}">
                    <a16:rowId xmlns:a16="http://schemas.microsoft.com/office/drawing/2014/main" val="2759791728"/>
                  </a:ext>
                </a:extLst>
              </a:tr>
              <a:tr h="386725">
                <a:tc vMerge="1">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SAT: </a:t>
                      </a:r>
                      <a:r>
                        <a:rPr lang="en-US" sz="1800" b="1" dirty="0">
                          <a:solidFill>
                            <a:schemeClr val="tx1"/>
                          </a:solidFill>
                        </a:rPr>
                        <a:t>May 3</a:t>
                      </a:r>
                      <a:r>
                        <a:rPr lang="en-US" sz="1800" b="1" baseline="30000" dirty="0">
                          <a:solidFill>
                            <a:schemeClr val="tx1"/>
                          </a:solidFill>
                        </a:rPr>
                        <a:t>rd</a:t>
                      </a:r>
                      <a:r>
                        <a:rPr lang="en-US" sz="1800" b="1" dirty="0">
                          <a:solidFill>
                            <a:schemeClr val="tx1"/>
                          </a:solidFill>
                        </a:rPr>
                        <a:t> </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PSAT 9 and 10: </a:t>
                      </a:r>
                      <a:r>
                        <a:rPr lang="en-US" sz="1800" b="1" dirty="0">
                          <a:solidFill>
                            <a:schemeClr val="tx1"/>
                          </a:solidFill>
                        </a:rPr>
                        <a:t>May 22</a:t>
                      </a:r>
                      <a:r>
                        <a:rPr lang="en-US" sz="1800" b="1" baseline="30000" dirty="0">
                          <a:solidFill>
                            <a:schemeClr val="tx1"/>
                          </a:solidFill>
                        </a:rPr>
                        <a:t>nd</a:t>
                      </a:r>
                      <a:r>
                        <a:rPr lang="en-US" sz="1800" b="1" dirty="0">
                          <a:solidFill>
                            <a:schemeClr val="tx1"/>
                          </a:solidFill>
                        </a:rPr>
                        <a:t> </a:t>
                      </a:r>
                    </a:p>
                  </a:txBody>
                  <a:tcPr anchor="ctr"/>
                </a:tc>
                <a:extLst>
                  <a:ext uri="{0D108BD9-81ED-4DB2-BD59-A6C34878D82A}">
                    <a16:rowId xmlns:a16="http://schemas.microsoft.com/office/drawing/2014/main" val="4057575868"/>
                  </a:ext>
                </a:extLst>
              </a:tr>
              <a:tr h="386725">
                <a:tc vMerge="1">
                  <a:txBody>
                    <a:bodyPr/>
                    <a:lstStyle/>
                    <a:p>
                      <a:endParaRPr lang="en-US"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Educators had access to scores through College Board portal on </a:t>
                      </a:r>
                      <a:r>
                        <a:rPr lang="en-US" sz="1800" b="1" dirty="0"/>
                        <a:t>June 9</a:t>
                      </a:r>
                      <a:r>
                        <a:rPr lang="en-US" sz="1800" b="1" baseline="30000" dirty="0"/>
                        <a:t>th</a:t>
                      </a:r>
                      <a:r>
                        <a:rPr lang="en-US" sz="1800" b="1" dirty="0"/>
                        <a:t> </a:t>
                      </a:r>
                    </a:p>
                  </a:txBody>
                  <a:tcPr anchor="ctr"/>
                </a:tc>
                <a:tc hMerge="1">
                  <a:txBody>
                    <a:bodyPr/>
                    <a:lstStyle/>
                    <a:p>
                      <a:endParaRPr lang="en-US"/>
                    </a:p>
                  </a:txBody>
                  <a:tcPr/>
                </a:tc>
                <a:extLst>
                  <a:ext uri="{0D108BD9-81ED-4DB2-BD59-A6C34878D82A}">
                    <a16:rowId xmlns:a16="http://schemas.microsoft.com/office/drawing/2014/main" val="1748311609"/>
                  </a:ext>
                </a:extLst>
              </a:tr>
              <a:tr h="667499">
                <a:tc>
                  <a:txBody>
                    <a:bodyPr/>
                    <a:lstStyle/>
                    <a:p>
                      <a:pPr algn="ctr"/>
                      <a:r>
                        <a:rPr lang="en-US" dirty="0"/>
                        <a:t>Public Release</a:t>
                      </a:r>
                    </a:p>
                  </a:txBody>
                  <a:tcPr anchor="ctr"/>
                </a:tc>
                <a:tc>
                  <a:txBody>
                    <a:bodyPr/>
                    <a:lstStyle/>
                    <a:p>
                      <a:pPr marL="285750" indent="-285750">
                        <a:buFont typeface="Arial" panose="020B0604020202020204" pitchFamily="34" charset="0"/>
                        <a:buChar char="•"/>
                      </a:pPr>
                      <a:r>
                        <a:rPr lang="en-US" sz="1800" b="0" dirty="0"/>
                        <a:t>Results presented to State Board of Ed.</a:t>
                      </a:r>
                      <a:endParaRPr lang="en-US" b="0" dirty="0"/>
                    </a:p>
                  </a:txBody>
                  <a:tcPr anchor="ctr"/>
                </a:tc>
                <a:tc>
                  <a:txBody>
                    <a:bodyPr/>
                    <a:lstStyle/>
                    <a:p>
                      <a:pPr marL="285750" indent="-285750">
                        <a:buFont typeface="Arial" panose="020B0604020202020204" pitchFamily="34" charset="0"/>
                        <a:buChar char="•"/>
                      </a:pPr>
                      <a:r>
                        <a:rPr lang="en-US" dirty="0"/>
                        <a:t>Embargo lifted: </a:t>
                      </a:r>
                      <a:r>
                        <a:rPr lang="en-US" b="1" dirty="0"/>
                        <a:t>August 17</a:t>
                      </a:r>
                      <a:r>
                        <a:rPr lang="en-US" b="1" baseline="30000" dirty="0"/>
                        <a:t>th</a:t>
                      </a:r>
                      <a:r>
                        <a:rPr lang="en-US" b="1" dirty="0"/>
                        <a:t> </a:t>
                      </a:r>
                    </a:p>
                  </a:txBody>
                  <a:tcPr anchor="ctr"/>
                </a:tc>
                <a:extLst>
                  <a:ext uri="{0D108BD9-81ED-4DB2-BD59-A6C34878D82A}">
                    <a16:rowId xmlns:a16="http://schemas.microsoft.com/office/drawing/2014/main" val="113061217"/>
                  </a:ext>
                </a:extLst>
              </a:tr>
            </a:tbl>
          </a:graphicData>
        </a:graphic>
      </p:graphicFrame>
    </p:spTree>
    <p:extLst>
      <p:ext uri="{BB962C8B-B14F-4D97-AF65-F5344CB8AC3E}">
        <p14:creationId xmlns:p14="http://schemas.microsoft.com/office/powerpoint/2010/main" val="20970672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Data &amp; Reporting</a:t>
            </a:r>
          </a:p>
        </p:txBody>
      </p:sp>
      <p:sp>
        <p:nvSpPr>
          <p:cNvPr id="3" name="Slide Number Placeholder 2"/>
          <p:cNvSpPr>
            <a:spLocks noGrp="1"/>
          </p:cNvSpPr>
          <p:nvPr>
            <p:ph type="sldNum" sz="quarter" idx="12"/>
          </p:nvPr>
        </p:nvSpPr>
        <p:spPr/>
        <p:txBody>
          <a:bodyPr/>
          <a:lstStyle/>
          <a:p>
            <a:fld id="{67726FA2-3EC9-4717-AD62-D8C823692DD3}" type="slidenum">
              <a:rPr lang="en-US" smtClean="0"/>
              <a:pPr/>
              <a:t>60</a:t>
            </a:fld>
            <a:endParaRPr lang="en-US" dirty="0"/>
          </a:p>
        </p:txBody>
      </p:sp>
    </p:spTree>
    <p:extLst>
      <p:ext uri="{BB962C8B-B14F-4D97-AF65-F5344CB8AC3E}">
        <p14:creationId xmlns:p14="http://schemas.microsoft.com/office/powerpoint/2010/main" val="15055338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Assessment Data Collections</a:t>
            </a:r>
          </a:p>
        </p:txBody>
      </p:sp>
      <p:sp>
        <p:nvSpPr>
          <p:cNvPr id="5" name="Content Placeholder 4"/>
          <p:cNvSpPr>
            <a:spLocks noGrp="1"/>
          </p:cNvSpPr>
          <p:nvPr>
            <p:ph idx="1"/>
          </p:nvPr>
        </p:nvSpPr>
        <p:spPr>
          <a:xfrm>
            <a:off x="274320" y="1547700"/>
            <a:ext cx="8181857" cy="4991213"/>
          </a:xfrm>
        </p:spPr>
        <p:txBody>
          <a:bodyPr>
            <a:normAutofit lnSpcReduction="10000"/>
          </a:bodyPr>
          <a:lstStyle/>
          <a:p>
            <a:pPr marL="342900" indent="-342900">
              <a:buFont typeface="Arial" panose="020B0604020202020204" pitchFamily="34" charset="0"/>
              <a:buChar char="•"/>
            </a:pPr>
            <a:r>
              <a:rPr lang="en-US" dirty="0"/>
              <a:t>DACs: Know who your data respondent is for each assessment collection</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Assessment collections include two types of Data Pipeline activities</a:t>
            </a:r>
          </a:p>
          <a:p>
            <a:pPr marL="1028700" lvl="1" indent="-342900"/>
            <a:r>
              <a:rPr lang="en-US" sz="2100" dirty="0"/>
              <a:t>Pre-ID student data</a:t>
            </a:r>
            <a:r>
              <a:rPr lang="en-US" sz="2100" dirty="0">
                <a:solidFill>
                  <a:schemeClr val="tx1"/>
                </a:solidFill>
              </a:rPr>
              <a:t> are pulled from the October Count Collection</a:t>
            </a:r>
          </a:p>
          <a:p>
            <a:pPr marL="1485900" lvl="2" indent="-342900"/>
            <a:r>
              <a:rPr lang="en-US" sz="2100" dirty="0"/>
              <a:t>WIDA ACCESS data are pulled from students reported as ML – NEP and LEP after the snapshot soft deadline (November 3rd)</a:t>
            </a:r>
          </a:p>
          <a:p>
            <a:pPr marL="1943100" lvl="3" indent="-342900"/>
            <a:r>
              <a:rPr lang="en-US" sz="2100" dirty="0">
                <a:solidFill>
                  <a:srgbClr val="FF0000"/>
                </a:solidFill>
              </a:rPr>
              <a:t>Make sure your data respondents have all NEP and LEP students and alternate testers identified, or they will not be loaded into WIDA AMS by the state</a:t>
            </a:r>
          </a:p>
          <a:p>
            <a:pPr marL="1485900" lvl="2" indent="-342900"/>
            <a:r>
              <a:rPr lang="en-US" sz="2100" dirty="0">
                <a:solidFill>
                  <a:schemeClr val="tx1"/>
                </a:solidFill>
              </a:rPr>
              <a:t>All othe</a:t>
            </a:r>
            <a:r>
              <a:rPr lang="en-US" sz="2100" dirty="0"/>
              <a:t>r assessment data are pulled from the final approved data in January</a:t>
            </a:r>
            <a:endParaRPr lang="en-US" sz="2100" dirty="0">
              <a:solidFill>
                <a:schemeClr val="tx1"/>
              </a:solidFill>
            </a:endParaRPr>
          </a:p>
          <a:p>
            <a:pPr marL="1028700" lvl="1" indent="-342900"/>
            <a:r>
              <a:rPr lang="en-US" sz="2100" dirty="0">
                <a:solidFill>
                  <a:schemeClr val="tx1"/>
                </a:solidFill>
              </a:rPr>
              <a:t>Student Biographical Data (SBD) reviews</a:t>
            </a:r>
          </a:p>
          <a:p>
            <a:pPr marL="1485900" lvl="2" indent="-342900"/>
            <a:r>
              <a:rPr lang="en-US" sz="2100" dirty="0">
                <a:solidFill>
                  <a:schemeClr val="tx1"/>
                </a:solidFill>
              </a:rPr>
              <a:t>WIDA ACCESS for ELLs: </a:t>
            </a:r>
            <a:r>
              <a:rPr lang="en-US" sz="2100" dirty="0"/>
              <a:t>late March</a:t>
            </a:r>
            <a:endParaRPr lang="en-US" sz="2100" dirty="0">
              <a:solidFill>
                <a:schemeClr val="tx1"/>
              </a:solidFill>
            </a:endParaRPr>
          </a:p>
          <a:p>
            <a:pPr marL="1485900" lvl="2" indent="-342900"/>
            <a:r>
              <a:rPr lang="en-US" sz="2100" dirty="0"/>
              <a:t>CMAS, CO SAT/PSAT and DLM</a:t>
            </a:r>
            <a:r>
              <a:rPr lang="en-US" sz="2100" dirty="0">
                <a:solidFill>
                  <a:schemeClr val="tx1"/>
                </a:solidFill>
              </a:rPr>
              <a:t>: late May – June</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61</a:t>
            </a:fld>
            <a:endParaRPr lang="en-US" dirty="0"/>
          </a:p>
        </p:txBody>
      </p:sp>
    </p:spTree>
    <p:extLst>
      <p:ext uri="{BB962C8B-B14F-4D97-AF65-F5344CB8AC3E}">
        <p14:creationId xmlns:p14="http://schemas.microsoft.com/office/powerpoint/2010/main" val="4911739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53D60-12A0-4F29-92BC-224A3DCF4AD5}"/>
              </a:ext>
            </a:extLst>
          </p:cNvPr>
          <p:cNvSpPr>
            <a:spLocks noGrp="1"/>
          </p:cNvSpPr>
          <p:nvPr>
            <p:ph type="title"/>
          </p:nvPr>
        </p:nvSpPr>
        <p:spPr>
          <a:xfrm>
            <a:off x="223071" y="247131"/>
            <a:ext cx="6081865" cy="756418"/>
          </a:xfrm>
        </p:spPr>
        <p:txBody>
          <a:bodyPr anchor="ctr">
            <a:normAutofit/>
          </a:bodyPr>
          <a:lstStyle/>
          <a:p>
            <a:r>
              <a:rPr lang="en-US" sz="3600" dirty="0">
                <a:latin typeface="+mn-lt"/>
              </a:rPr>
              <a:t>Assessment Data Collections</a:t>
            </a:r>
            <a:endParaRPr lang="en-US" sz="3600" dirty="0"/>
          </a:p>
        </p:txBody>
      </p:sp>
      <p:sp>
        <p:nvSpPr>
          <p:cNvPr id="3" name="Content Placeholder 2">
            <a:extLst>
              <a:ext uri="{FF2B5EF4-FFF2-40B4-BE49-F238E27FC236}">
                <a16:creationId xmlns:a16="http://schemas.microsoft.com/office/drawing/2014/main" id="{DC8409D0-8972-4F5C-9507-911F0B89D0FF}"/>
              </a:ext>
            </a:extLst>
          </p:cNvPr>
          <p:cNvSpPr>
            <a:spLocks noGrp="1"/>
          </p:cNvSpPr>
          <p:nvPr>
            <p:ph idx="1"/>
          </p:nvPr>
        </p:nvSpPr>
        <p:spPr/>
        <p:txBody>
          <a:bodyPr>
            <a:normAutofit fontScale="92500"/>
          </a:bodyPr>
          <a:lstStyle/>
          <a:p>
            <a:pPr marL="342900" indent="-342900">
              <a:buFont typeface="Arial" panose="020B0604020202020204" pitchFamily="34" charset="0"/>
              <a:buChar char="•"/>
            </a:pPr>
            <a:r>
              <a:rPr lang="en-US" dirty="0">
                <a:solidFill>
                  <a:schemeClr val="tx1"/>
                </a:solidFill>
              </a:rPr>
              <a:t>Training materials (updated annually before the ACCESS SBD)</a:t>
            </a:r>
          </a:p>
          <a:p>
            <a:pPr marL="1028700" lvl="1" indent="-342900"/>
            <a:r>
              <a:rPr lang="en-US" sz="2100" dirty="0">
                <a:solidFill>
                  <a:schemeClr val="tx1"/>
                </a:solidFill>
              </a:rPr>
              <a:t>Assessment Division Data Pipeline Manual for SBD</a:t>
            </a:r>
          </a:p>
          <a:p>
            <a:pPr marL="1485900" lvl="2" indent="-342900"/>
            <a:r>
              <a:rPr lang="en-US" sz="2000" dirty="0">
                <a:hlinkClick r:id="rId2"/>
              </a:rPr>
              <a:t>http://www.cde.state.co.us/datapipeline/stepbystepmanualforsbdreviewprocess2023</a:t>
            </a:r>
            <a:endParaRPr lang="en-US" sz="1900" dirty="0">
              <a:solidFill>
                <a:schemeClr val="tx1"/>
              </a:solidFill>
            </a:endParaRPr>
          </a:p>
          <a:p>
            <a:pPr marL="1028700" lvl="1" indent="-342900"/>
            <a:r>
              <a:rPr lang="en-US" sz="2100" dirty="0"/>
              <a:t>SBD file layouts and definitions will be posted as they are finalized</a:t>
            </a:r>
          </a:p>
          <a:p>
            <a:pPr marL="1485900" lvl="2" indent="-342900"/>
            <a:r>
              <a:rPr lang="en-US" sz="2200" dirty="0">
                <a:hlinkClick r:id="rId3"/>
              </a:rPr>
              <a:t>http://www.cde.state.co.us/datapipeline/per-collections</a:t>
            </a:r>
            <a:endParaRPr lang="en-US" sz="2200" dirty="0"/>
          </a:p>
          <a:p>
            <a:pPr marL="342900" indent="-342900"/>
            <a:r>
              <a:rPr lang="en-US" sz="2500" dirty="0"/>
              <a:t>SBD Training Webinars</a:t>
            </a:r>
          </a:p>
          <a:p>
            <a:pPr marL="800100" lvl="1" indent="-342900"/>
            <a:r>
              <a:rPr lang="en-US" dirty="0">
                <a:solidFill>
                  <a:schemeClr val="tx1"/>
                </a:solidFill>
              </a:rPr>
              <a:t>ACCESS Training in March</a:t>
            </a:r>
          </a:p>
          <a:p>
            <a:pPr marL="800100" lvl="1" indent="-342900"/>
            <a:r>
              <a:rPr lang="en-US" dirty="0"/>
              <a:t>SAT-PSAT/CMAS/</a:t>
            </a:r>
            <a:r>
              <a:rPr lang="en-US" dirty="0" err="1"/>
              <a:t>CoAlt</a:t>
            </a:r>
            <a:r>
              <a:rPr lang="en-US" dirty="0"/>
              <a:t> DLM Training the first week of May</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IMS Town Hall virtual meetings</a:t>
            </a:r>
          </a:p>
          <a:p>
            <a:pPr marL="1028700" lvl="1" indent="-342900"/>
            <a:r>
              <a:rPr lang="en-US" sz="2100" dirty="0"/>
              <a:t>Assessment will present and answer questions during active collections </a:t>
            </a:r>
            <a:r>
              <a:rPr lang="en-US" sz="2100" dirty="0">
                <a:hlinkClick r:id="rId4"/>
              </a:rPr>
              <a:t>http://www.cde.state.co.us/datapipeline/train_schedule</a:t>
            </a:r>
            <a:r>
              <a:rPr lang="en-US" sz="2100" dirty="0"/>
              <a:t> </a:t>
            </a:r>
            <a:endParaRPr lang="en-US" sz="2100"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4BF6D7C8-0783-481F-B164-A6E497A9B8BF}"/>
              </a:ext>
            </a:extLst>
          </p:cNvPr>
          <p:cNvSpPr>
            <a:spLocks noGrp="1"/>
          </p:cNvSpPr>
          <p:nvPr>
            <p:ph type="sldNum" sz="quarter" idx="12"/>
          </p:nvPr>
        </p:nvSpPr>
        <p:spPr/>
        <p:txBody>
          <a:bodyPr/>
          <a:lstStyle/>
          <a:p>
            <a:fld id="{C479D5F6-EDCB-402A-AC08-4943A1820E8F}" type="slidenum">
              <a:rPr lang="en-US" smtClean="0"/>
              <a:pPr/>
              <a:t>62</a:t>
            </a:fld>
            <a:endParaRPr lang="en-US" dirty="0"/>
          </a:p>
        </p:txBody>
      </p:sp>
    </p:spTree>
    <p:extLst>
      <p:ext uri="{BB962C8B-B14F-4D97-AF65-F5344CB8AC3E}">
        <p14:creationId xmlns:p14="http://schemas.microsoft.com/office/powerpoint/2010/main" val="3304538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536B3-D355-41CC-9560-8C44544D5148}"/>
              </a:ext>
            </a:extLst>
          </p:cNvPr>
          <p:cNvSpPr>
            <a:spLocks noGrp="1"/>
          </p:cNvSpPr>
          <p:nvPr>
            <p:ph type="title"/>
          </p:nvPr>
        </p:nvSpPr>
        <p:spPr>
          <a:xfrm>
            <a:off x="245193" y="254514"/>
            <a:ext cx="8270157" cy="756418"/>
          </a:xfrm>
        </p:spPr>
        <p:txBody>
          <a:bodyPr anchor="ctr">
            <a:normAutofit/>
          </a:bodyPr>
          <a:lstStyle/>
          <a:p>
            <a:r>
              <a:rPr lang="en-US" sz="3600" dirty="0">
                <a:latin typeface="+mn-lt"/>
              </a:rPr>
              <a:t>Reporting of Results</a:t>
            </a:r>
          </a:p>
        </p:txBody>
      </p:sp>
      <p:sp>
        <p:nvSpPr>
          <p:cNvPr id="3" name="Content Placeholder 2">
            <a:extLst>
              <a:ext uri="{FF2B5EF4-FFF2-40B4-BE49-F238E27FC236}">
                <a16:creationId xmlns:a16="http://schemas.microsoft.com/office/drawing/2014/main" id="{D156C1BB-6AFA-4412-9A80-C922CB2BBF46}"/>
              </a:ext>
            </a:extLst>
          </p:cNvPr>
          <p:cNvSpPr>
            <a:spLocks noGrp="1"/>
          </p:cNvSpPr>
          <p:nvPr>
            <p:ph idx="1"/>
          </p:nvPr>
        </p:nvSpPr>
        <p:spPr>
          <a:xfrm>
            <a:off x="245193" y="1463040"/>
            <a:ext cx="8898807" cy="5030124"/>
          </a:xfrm>
        </p:spPr>
        <p:txBody>
          <a:bodyPr>
            <a:noAutofit/>
          </a:bodyPr>
          <a:lstStyle/>
          <a:p>
            <a:r>
              <a:rPr lang="en-US" sz="1800" dirty="0"/>
              <a:t>Publicly posted State summary results and District and School overall and disaggregated results available at </a:t>
            </a:r>
            <a:r>
              <a:rPr lang="en-US" sz="1800" dirty="0">
                <a:hlinkClick r:id="rId2"/>
              </a:rPr>
              <a:t>http://www.cde.state.co.us/assessment</a:t>
            </a:r>
            <a:endParaRPr lang="en-US" sz="1800" dirty="0"/>
          </a:p>
          <a:p>
            <a:r>
              <a:rPr lang="en-US" sz="1800" dirty="0"/>
              <a:t>Refer to the following </a:t>
            </a:r>
            <a:r>
              <a:rPr lang="en-US" sz="1800" i="1" dirty="0"/>
              <a:t>Data and Results </a:t>
            </a:r>
            <a:r>
              <a:rPr lang="en-US" sz="1800" dirty="0"/>
              <a:t>pages for each program:</a:t>
            </a:r>
          </a:p>
          <a:p>
            <a:pPr lvl="1"/>
            <a:r>
              <a:rPr lang="en-US" sz="1800" dirty="0"/>
              <a:t>WIDA ACCESS for ELLs – </a:t>
            </a:r>
            <a:r>
              <a:rPr lang="en-US" sz="1800" dirty="0">
                <a:hlinkClick r:id="rId3"/>
              </a:rPr>
              <a:t>http://www.cde.state.co.us/assessment/ela-dataandresults</a:t>
            </a:r>
            <a:endParaRPr lang="en-US" sz="1800" dirty="0"/>
          </a:p>
          <a:p>
            <a:pPr lvl="2"/>
            <a:r>
              <a:rPr lang="en-US" sz="1600" dirty="0"/>
              <a:t>Confidential District and School reports and data files in WIDA AMS</a:t>
            </a:r>
          </a:p>
          <a:p>
            <a:pPr lvl="1"/>
            <a:r>
              <a:rPr lang="en-US" sz="1800" dirty="0"/>
              <a:t>CMAS (all content areas) – </a:t>
            </a:r>
            <a:r>
              <a:rPr lang="en-US" sz="1800" dirty="0">
                <a:hlinkClick r:id="rId4"/>
              </a:rPr>
              <a:t>http://www.cde.state.co.us/assessment/cmas-dataandresults</a:t>
            </a:r>
            <a:r>
              <a:rPr lang="en-US" sz="1800" dirty="0"/>
              <a:t>  </a:t>
            </a:r>
          </a:p>
          <a:p>
            <a:pPr lvl="2"/>
            <a:r>
              <a:rPr lang="en-US" sz="1600" dirty="0"/>
              <a:t>Confidential District and School reports and data files in PearsonAccess</a:t>
            </a:r>
            <a:r>
              <a:rPr lang="en-US" sz="1600" baseline="30000" dirty="0"/>
              <a:t>next</a:t>
            </a:r>
          </a:p>
          <a:p>
            <a:pPr lvl="1"/>
            <a:r>
              <a:rPr lang="en-US" sz="1800" dirty="0"/>
              <a:t>PSAT and SAT – </a:t>
            </a:r>
            <a:r>
              <a:rPr lang="en-US" sz="1800" dirty="0">
                <a:hlinkClick r:id="rId5"/>
              </a:rPr>
              <a:t>http://www.cde.state.co.us/assessment/sat-psat-data</a:t>
            </a:r>
            <a:r>
              <a:rPr lang="en-US" sz="1800" dirty="0"/>
              <a:t>  </a:t>
            </a:r>
          </a:p>
          <a:p>
            <a:pPr lvl="2"/>
            <a:r>
              <a:rPr lang="en-US" sz="1600" dirty="0"/>
              <a:t>Confidential District and School reports in CB Reporting Portal; data files in CDE Assessment Syncplicity</a:t>
            </a:r>
          </a:p>
          <a:p>
            <a:pPr lvl="1"/>
            <a:r>
              <a:rPr lang="en-US" sz="1800" dirty="0" err="1"/>
              <a:t>CoAlt</a:t>
            </a:r>
            <a:endParaRPr lang="en-US" sz="1800" dirty="0"/>
          </a:p>
          <a:p>
            <a:pPr lvl="2"/>
            <a:r>
              <a:rPr lang="en-US" dirty="0"/>
              <a:t>ELA and Math – </a:t>
            </a:r>
            <a:r>
              <a:rPr lang="en-US" dirty="0">
                <a:hlinkClick r:id="rId6"/>
              </a:rPr>
              <a:t>http://www.cde.state.co.us/assessment/coalt-englishmath-dataandresults</a:t>
            </a:r>
            <a:r>
              <a:rPr lang="en-US" dirty="0"/>
              <a:t> </a:t>
            </a:r>
          </a:p>
          <a:p>
            <a:pPr lvl="3"/>
            <a:r>
              <a:rPr lang="en-US" sz="1600" dirty="0"/>
              <a:t>Confidential District and School reports and data files in Educator Portal</a:t>
            </a:r>
          </a:p>
          <a:p>
            <a:pPr lvl="2"/>
            <a:r>
              <a:rPr lang="en-US" dirty="0"/>
              <a:t>Science – </a:t>
            </a:r>
            <a:r>
              <a:rPr lang="en-US" dirty="0">
                <a:hlinkClick r:id="rId7"/>
              </a:rPr>
              <a:t>http://www.cde.state.co.us/assessment/coalt-sciencesocial-dataandresults</a:t>
            </a:r>
            <a:r>
              <a:rPr lang="en-US" dirty="0"/>
              <a:t> </a:t>
            </a:r>
          </a:p>
          <a:p>
            <a:pPr lvl="3"/>
            <a:r>
              <a:rPr lang="en-US" sz="1600" dirty="0"/>
              <a:t>Confidential District and School reports and data files in PearsonAccess</a:t>
            </a:r>
            <a:r>
              <a:rPr lang="en-US" sz="1600" baseline="30000" dirty="0"/>
              <a:t>next</a:t>
            </a:r>
          </a:p>
        </p:txBody>
      </p:sp>
      <p:sp>
        <p:nvSpPr>
          <p:cNvPr id="4" name="Slide Number Placeholder 3">
            <a:extLst>
              <a:ext uri="{FF2B5EF4-FFF2-40B4-BE49-F238E27FC236}">
                <a16:creationId xmlns:a16="http://schemas.microsoft.com/office/drawing/2014/main" id="{BCBF19A9-6AB7-4A6C-859A-99F5432D00BF}"/>
              </a:ext>
            </a:extLst>
          </p:cNvPr>
          <p:cNvSpPr>
            <a:spLocks noGrp="1"/>
          </p:cNvSpPr>
          <p:nvPr>
            <p:ph type="sldNum" sz="quarter" idx="12"/>
          </p:nvPr>
        </p:nvSpPr>
        <p:spPr/>
        <p:txBody>
          <a:bodyPr/>
          <a:lstStyle/>
          <a:p>
            <a:fld id="{C479D5F6-EDCB-402A-AC08-4943A1820E8F}" type="slidenum">
              <a:rPr lang="en-US" smtClean="0"/>
              <a:pPr/>
              <a:t>63</a:t>
            </a:fld>
            <a:endParaRPr lang="en-US" dirty="0"/>
          </a:p>
        </p:txBody>
      </p:sp>
    </p:spTree>
    <p:extLst>
      <p:ext uri="{BB962C8B-B14F-4D97-AF65-F5344CB8AC3E}">
        <p14:creationId xmlns:p14="http://schemas.microsoft.com/office/powerpoint/2010/main" val="36425979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0898-378D-9317-B946-C0994CF16465}"/>
              </a:ext>
            </a:extLst>
          </p:cNvPr>
          <p:cNvSpPr>
            <a:spLocks noGrp="1"/>
          </p:cNvSpPr>
          <p:nvPr>
            <p:ph type="title"/>
          </p:nvPr>
        </p:nvSpPr>
        <p:spPr/>
        <p:txBody>
          <a:bodyPr anchor="ctr">
            <a:normAutofit/>
          </a:bodyPr>
          <a:lstStyle/>
          <a:p>
            <a:r>
              <a:rPr lang="en-US" sz="3600" dirty="0"/>
              <a:t>Report and Data Interpretation</a:t>
            </a:r>
          </a:p>
        </p:txBody>
      </p:sp>
      <p:sp>
        <p:nvSpPr>
          <p:cNvPr id="3" name="Content Placeholder 2">
            <a:extLst>
              <a:ext uri="{FF2B5EF4-FFF2-40B4-BE49-F238E27FC236}">
                <a16:creationId xmlns:a16="http://schemas.microsoft.com/office/drawing/2014/main" id="{7012B67D-0669-422C-B310-EA0EAA07DB34}"/>
              </a:ext>
            </a:extLst>
          </p:cNvPr>
          <p:cNvSpPr>
            <a:spLocks noGrp="1"/>
          </p:cNvSpPr>
          <p:nvPr>
            <p:ph idx="1"/>
          </p:nvPr>
        </p:nvSpPr>
        <p:spPr/>
        <p:txBody>
          <a:bodyPr/>
          <a:lstStyle/>
          <a:p>
            <a:r>
              <a:rPr lang="en-US" dirty="0"/>
              <a:t>CMAS report interpretive guide:</a:t>
            </a:r>
          </a:p>
          <a:p>
            <a:pPr lvl="1"/>
            <a:r>
              <a:rPr lang="en-US" dirty="0">
                <a:hlinkClick r:id="rId2"/>
              </a:rPr>
              <a:t>http://www.cde.state.co.us/assessment/cmas_coalt_interpretiveguide_2023</a:t>
            </a:r>
            <a:endParaRPr lang="en-US" dirty="0"/>
          </a:p>
          <a:p>
            <a:pPr lvl="1"/>
            <a:endParaRPr lang="en-US" dirty="0"/>
          </a:p>
          <a:p>
            <a:r>
              <a:rPr lang="en-US" dirty="0"/>
              <a:t>CMAS data interpretation training</a:t>
            </a:r>
          </a:p>
          <a:p>
            <a:pPr lvl="1"/>
            <a:r>
              <a:rPr lang="en-US" dirty="0"/>
              <a:t>PowerPoint and webinar – coming soon, availability and training dates will be announced in a DAC email</a:t>
            </a:r>
          </a:p>
        </p:txBody>
      </p:sp>
      <p:sp>
        <p:nvSpPr>
          <p:cNvPr id="4" name="Slide Number Placeholder 3">
            <a:extLst>
              <a:ext uri="{FF2B5EF4-FFF2-40B4-BE49-F238E27FC236}">
                <a16:creationId xmlns:a16="http://schemas.microsoft.com/office/drawing/2014/main" id="{4C504829-F180-05F4-B7A1-88FD20B2C6B9}"/>
              </a:ext>
            </a:extLst>
          </p:cNvPr>
          <p:cNvSpPr>
            <a:spLocks noGrp="1"/>
          </p:cNvSpPr>
          <p:nvPr>
            <p:ph type="sldNum" sz="quarter" idx="12"/>
          </p:nvPr>
        </p:nvSpPr>
        <p:spPr/>
        <p:txBody>
          <a:bodyPr/>
          <a:lstStyle/>
          <a:p>
            <a:fld id="{C479D5F6-EDCB-402A-AC08-4943A1820E8F}" type="slidenum">
              <a:rPr lang="en-US" smtClean="0"/>
              <a:pPr/>
              <a:t>64</a:t>
            </a:fld>
            <a:endParaRPr lang="en-US" dirty="0"/>
          </a:p>
        </p:txBody>
      </p:sp>
    </p:spTree>
    <p:extLst>
      <p:ext uri="{BB962C8B-B14F-4D97-AF65-F5344CB8AC3E}">
        <p14:creationId xmlns:p14="http://schemas.microsoft.com/office/powerpoint/2010/main" val="7704102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192A-A4A6-4BCE-ADF1-E5067740108A}"/>
              </a:ext>
            </a:extLst>
          </p:cNvPr>
          <p:cNvSpPr>
            <a:spLocks noGrp="1"/>
          </p:cNvSpPr>
          <p:nvPr>
            <p:ph type="ctrTitle"/>
          </p:nvPr>
        </p:nvSpPr>
        <p:spPr>
          <a:xfrm>
            <a:off x="324091" y="1901235"/>
            <a:ext cx="8576841" cy="2337620"/>
          </a:xfrm>
        </p:spPr>
        <p:txBody>
          <a:bodyPr anchor="ctr">
            <a:noAutofit/>
          </a:bodyPr>
          <a:lstStyle/>
          <a:p>
            <a:r>
              <a:rPr lang="en-US" sz="4800" dirty="0">
                <a:latin typeface="+mn-lt"/>
              </a:rPr>
              <a:t>Comprehensive Assessment System Initiatives &amp; Resources</a:t>
            </a:r>
          </a:p>
        </p:txBody>
      </p:sp>
      <p:sp>
        <p:nvSpPr>
          <p:cNvPr id="3" name="Slide Number Placeholder 2">
            <a:extLst>
              <a:ext uri="{FF2B5EF4-FFF2-40B4-BE49-F238E27FC236}">
                <a16:creationId xmlns:a16="http://schemas.microsoft.com/office/drawing/2014/main" id="{BBD1277F-30A9-4086-97C3-386CFD9BC286}"/>
              </a:ext>
            </a:extLst>
          </p:cNvPr>
          <p:cNvSpPr>
            <a:spLocks noGrp="1"/>
          </p:cNvSpPr>
          <p:nvPr>
            <p:ph type="sldNum" sz="quarter" idx="12"/>
          </p:nvPr>
        </p:nvSpPr>
        <p:spPr/>
        <p:txBody>
          <a:bodyPr/>
          <a:lstStyle/>
          <a:p>
            <a:fld id="{C479D5F6-EDCB-402A-AC08-4943A1820E8F}" type="slidenum">
              <a:rPr lang="en-US" smtClean="0"/>
              <a:pPr/>
              <a:t>65</a:t>
            </a:fld>
            <a:endParaRPr lang="en-US" dirty="0"/>
          </a:p>
        </p:txBody>
      </p:sp>
    </p:spTree>
    <p:extLst>
      <p:ext uri="{BB962C8B-B14F-4D97-AF65-F5344CB8AC3E}">
        <p14:creationId xmlns:p14="http://schemas.microsoft.com/office/powerpoint/2010/main" val="36147077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A405C-23AA-FDDC-F42D-29E6D70375F1}"/>
              </a:ext>
            </a:extLst>
          </p:cNvPr>
          <p:cNvSpPr>
            <a:spLocks noGrp="1"/>
          </p:cNvSpPr>
          <p:nvPr>
            <p:ph type="title"/>
          </p:nvPr>
        </p:nvSpPr>
        <p:spPr/>
        <p:txBody>
          <a:bodyPr/>
          <a:lstStyle/>
          <a:p>
            <a:r>
              <a:rPr lang="en-US" dirty="0"/>
              <a:t>Colorado Assessment Literacy Program</a:t>
            </a:r>
          </a:p>
        </p:txBody>
      </p:sp>
      <p:sp>
        <p:nvSpPr>
          <p:cNvPr id="4" name="Slide Number Placeholder 3">
            <a:extLst>
              <a:ext uri="{FF2B5EF4-FFF2-40B4-BE49-F238E27FC236}">
                <a16:creationId xmlns:a16="http://schemas.microsoft.com/office/drawing/2014/main" id="{CD492A75-C291-14EE-BEF9-B94F2C2626B1}"/>
              </a:ext>
            </a:extLst>
          </p:cNvPr>
          <p:cNvSpPr>
            <a:spLocks noGrp="1"/>
          </p:cNvSpPr>
          <p:nvPr>
            <p:ph type="sldNum" sz="quarter" idx="12"/>
          </p:nvPr>
        </p:nvSpPr>
        <p:spPr/>
        <p:txBody>
          <a:bodyPr/>
          <a:lstStyle/>
          <a:p>
            <a:fld id="{C479D5F6-EDCB-402A-AC08-4943A1820E8F}" type="slidenum">
              <a:rPr lang="en-US" smtClean="0"/>
              <a:pPr/>
              <a:t>66</a:t>
            </a:fld>
            <a:endParaRPr lang="en-US" dirty="0"/>
          </a:p>
        </p:txBody>
      </p:sp>
      <p:graphicFrame>
        <p:nvGraphicFramePr>
          <p:cNvPr id="5" name="Content Placeholder 3">
            <a:extLst>
              <a:ext uri="{FF2B5EF4-FFF2-40B4-BE49-F238E27FC236}">
                <a16:creationId xmlns:a16="http://schemas.microsoft.com/office/drawing/2014/main" id="{ADC426AA-2CF5-07BC-0A0C-BBA06EDC46CA}"/>
              </a:ext>
            </a:extLst>
          </p:cNvPr>
          <p:cNvGraphicFramePr>
            <a:graphicFrameLocks/>
          </p:cNvGraphicFramePr>
          <p:nvPr/>
        </p:nvGraphicFramePr>
        <p:xfrm>
          <a:off x="4660900" y="1295400"/>
          <a:ext cx="4303059" cy="4801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E077979-6B53-2497-9D9D-9BB8C66DD595}"/>
              </a:ext>
            </a:extLst>
          </p:cNvPr>
          <p:cNvSpPr txBox="1"/>
          <p:nvPr/>
        </p:nvSpPr>
        <p:spPr>
          <a:xfrm>
            <a:off x="457200" y="1397000"/>
            <a:ext cx="4483100" cy="4801314"/>
          </a:xfrm>
          <a:prstGeom prst="rect">
            <a:avLst/>
          </a:prstGeom>
          <a:noFill/>
        </p:spPr>
        <p:txBody>
          <a:bodyPr wrap="square" rtlCol="0">
            <a:spAutoFit/>
          </a:bodyPr>
          <a:lstStyle/>
          <a:p>
            <a:r>
              <a:rPr lang="en-US" sz="2400" dirty="0"/>
              <a:t>Online Professional Learning Modules and Customized Workshops to Support Local Systems of Assessment</a:t>
            </a:r>
          </a:p>
          <a:p>
            <a:pPr marL="742950" lvl="1" indent="-285750">
              <a:buFont typeface="Arial" panose="020B0604020202020204" pitchFamily="34" charset="0"/>
              <a:buChar char="•"/>
            </a:pPr>
            <a:r>
              <a:rPr lang="en-US" sz="2400" dirty="0"/>
              <a:t>Achieving a Balanced Assessment System</a:t>
            </a:r>
          </a:p>
          <a:p>
            <a:pPr marL="742950" lvl="1" indent="-285750">
              <a:buFont typeface="Arial" panose="020B0604020202020204" pitchFamily="34" charset="0"/>
              <a:buChar char="•"/>
            </a:pPr>
            <a:r>
              <a:rPr lang="en-US" sz="2400" dirty="0"/>
              <a:t>Assessment Inventory &amp; Decision-making Tools </a:t>
            </a:r>
          </a:p>
          <a:p>
            <a:pPr marL="742950" lvl="1" indent="-285750">
              <a:buFont typeface="Arial" panose="020B0604020202020204" pitchFamily="34" charset="0"/>
              <a:buChar char="•"/>
            </a:pPr>
            <a:r>
              <a:rPr lang="en-US" sz="2400" dirty="0"/>
              <a:t>Customized Classroom Assessment Workshop </a:t>
            </a:r>
          </a:p>
          <a:p>
            <a:pPr marL="742950" lvl="1" indent="-285750">
              <a:buFont typeface="Arial" panose="020B0604020202020204" pitchFamily="34" charset="0"/>
              <a:buChar char="•"/>
            </a:pPr>
            <a:r>
              <a:rPr lang="en-US" sz="2400" dirty="0"/>
              <a:t>Designing for Instructional Relevance</a:t>
            </a:r>
          </a:p>
          <a:p>
            <a:endParaRPr lang="en-US" dirty="0"/>
          </a:p>
        </p:txBody>
      </p:sp>
      <p:sp>
        <p:nvSpPr>
          <p:cNvPr id="8" name="TextBox 7">
            <a:extLst>
              <a:ext uri="{FF2B5EF4-FFF2-40B4-BE49-F238E27FC236}">
                <a16:creationId xmlns:a16="http://schemas.microsoft.com/office/drawing/2014/main" id="{7C312BF0-7D81-F3A8-5DE7-CA25D3ADC709}"/>
              </a:ext>
            </a:extLst>
          </p:cNvPr>
          <p:cNvSpPr txBox="1"/>
          <p:nvPr/>
        </p:nvSpPr>
        <p:spPr>
          <a:xfrm>
            <a:off x="1251771" y="6240248"/>
            <a:ext cx="5969000" cy="369332"/>
          </a:xfrm>
          <a:prstGeom prst="rect">
            <a:avLst/>
          </a:prstGeom>
          <a:noFill/>
        </p:spPr>
        <p:txBody>
          <a:bodyPr wrap="square">
            <a:spAutoFit/>
          </a:bodyPr>
          <a:lstStyle/>
          <a:p>
            <a:r>
              <a:rPr lang="en-US" dirty="0">
                <a:hlinkClick r:id="rId8"/>
              </a:rPr>
              <a:t>https://www.cde.state.co.us/assessment/coassessmentlitprog</a:t>
            </a:r>
            <a:r>
              <a:rPr lang="en-US" dirty="0"/>
              <a:t> </a:t>
            </a:r>
          </a:p>
        </p:txBody>
      </p:sp>
    </p:spTree>
    <p:extLst>
      <p:ext uri="{BB962C8B-B14F-4D97-AF65-F5344CB8AC3E}">
        <p14:creationId xmlns:p14="http://schemas.microsoft.com/office/powerpoint/2010/main" val="25454181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F1B6-58AB-59A1-C2B1-2DE3B8F93EF6}"/>
              </a:ext>
            </a:extLst>
          </p:cNvPr>
          <p:cNvSpPr>
            <a:spLocks noGrp="1"/>
          </p:cNvSpPr>
          <p:nvPr>
            <p:ph type="title"/>
          </p:nvPr>
        </p:nvSpPr>
        <p:spPr>
          <a:xfrm>
            <a:off x="1156111" y="181440"/>
            <a:ext cx="5158247" cy="590603"/>
          </a:xfrm>
        </p:spPr>
        <p:txBody>
          <a:bodyPr>
            <a:normAutofit fontScale="90000"/>
          </a:bodyPr>
          <a:lstStyle/>
          <a:p>
            <a:r>
              <a:rPr lang="en-US" dirty="0"/>
              <a:t>Expanding Assessment Options: </a:t>
            </a:r>
            <a:r>
              <a:rPr lang="en-US" sz="2400" dirty="0"/>
              <a:t>Collaboratively-developed, Standards-based Performance Assessments</a:t>
            </a:r>
            <a:br>
              <a:rPr lang="en-US" sz="2400" dirty="0"/>
            </a:br>
            <a:br>
              <a:rPr lang="en-US" dirty="0"/>
            </a:br>
            <a:endParaRPr lang="en-US" dirty="0"/>
          </a:p>
        </p:txBody>
      </p:sp>
      <p:sp>
        <p:nvSpPr>
          <p:cNvPr id="4" name="Slide Number Placeholder 3">
            <a:extLst>
              <a:ext uri="{FF2B5EF4-FFF2-40B4-BE49-F238E27FC236}">
                <a16:creationId xmlns:a16="http://schemas.microsoft.com/office/drawing/2014/main" id="{13168EBA-9D6A-0A16-7B5A-0875176E04EB}"/>
              </a:ext>
            </a:extLst>
          </p:cNvPr>
          <p:cNvSpPr>
            <a:spLocks noGrp="1"/>
          </p:cNvSpPr>
          <p:nvPr>
            <p:ph type="sldNum" sz="quarter" idx="12"/>
          </p:nvPr>
        </p:nvSpPr>
        <p:spPr/>
        <p:txBody>
          <a:bodyPr/>
          <a:lstStyle/>
          <a:p>
            <a:fld id="{C479D5F6-EDCB-402A-AC08-4943A1820E8F}" type="slidenum">
              <a:rPr lang="en-US" smtClean="0"/>
              <a:pPr/>
              <a:t>67</a:t>
            </a:fld>
            <a:endParaRPr lang="en-US" dirty="0"/>
          </a:p>
        </p:txBody>
      </p:sp>
      <p:sp>
        <p:nvSpPr>
          <p:cNvPr id="5" name="Content Placeholder 1">
            <a:extLst>
              <a:ext uri="{FF2B5EF4-FFF2-40B4-BE49-F238E27FC236}">
                <a16:creationId xmlns:a16="http://schemas.microsoft.com/office/drawing/2014/main" id="{885983EE-EE27-8907-826A-101193CB0B6D}"/>
              </a:ext>
            </a:extLst>
          </p:cNvPr>
          <p:cNvSpPr>
            <a:spLocks noGrp="1"/>
          </p:cNvSpPr>
          <p:nvPr>
            <p:ph sz="half" idx="1"/>
          </p:nvPr>
        </p:nvSpPr>
        <p:spPr>
          <a:xfrm>
            <a:off x="454436" y="2120975"/>
            <a:ext cx="3886200" cy="3829139"/>
          </a:xfrm>
        </p:spPr>
        <p:txBody>
          <a:bodyPr>
            <a:noAutofit/>
          </a:bodyPr>
          <a:lstStyle/>
          <a:p>
            <a:pPr marL="0" indent="0">
              <a:buFont typeface="Arial" panose="020B0604020202020204" pitchFamily="34" charset="0"/>
              <a:buNone/>
            </a:pPr>
            <a:r>
              <a:rPr lang="en-US" sz="1800" dirty="0"/>
              <a:t>Driven by Essential Skills &amp; Rigorous Expectations</a:t>
            </a:r>
          </a:p>
          <a:p>
            <a:pPr lvl="1">
              <a:buFont typeface="Wingdings" panose="05000000000000000000" pitchFamily="2" charset="2"/>
              <a:buChar char="Ø"/>
            </a:pPr>
            <a:r>
              <a:rPr lang="en-US" sz="1600" dirty="0"/>
              <a:t>Content is the vehicle through which skills are demonstrated</a:t>
            </a:r>
          </a:p>
          <a:p>
            <a:pPr marL="0" indent="0">
              <a:buFont typeface="Arial" panose="020B0604020202020204" pitchFamily="34" charset="0"/>
              <a:buNone/>
            </a:pPr>
            <a:r>
              <a:rPr lang="en-US" sz="1800" dirty="0"/>
              <a:t>Development &amp; Implementation</a:t>
            </a:r>
          </a:p>
          <a:p>
            <a:pPr lvl="1">
              <a:buFont typeface="Wingdings" panose="05000000000000000000" pitchFamily="2" charset="2"/>
              <a:buChar char="Ø"/>
            </a:pPr>
            <a:r>
              <a:rPr lang="en-US" sz="1600" dirty="0"/>
              <a:t>Design Criteria</a:t>
            </a:r>
          </a:p>
          <a:p>
            <a:pPr lvl="1">
              <a:buFont typeface="Wingdings" panose="05000000000000000000" pitchFamily="2" charset="2"/>
              <a:buChar char="Ø"/>
            </a:pPr>
            <a:r>
              <a:rPr lang="en-US" sz="1600" dirty="0"/>
              <a:t>Rubrics &amp; Design Tools</a:t>
            </a:r>
          </a:p>
          <a:p>
            <a:pPr lvl="1">
              <a:buFont typeface="Wingdings" panose="05000000000000000000" pitchFamily="2" charset="2"/>
              <a:buChar char="Ø"/>
            </a:pPr>
            <a:r>
              <a:rPr lang="en-US" sz="1600" dirty="0"/>
              <a:t>System Recommendations</a:t>
            </a:r>
          </a:p>
          <a:p>
            <a:pPr lvl="1">
              <a:buFont typeface="Wingdings" panose="05000000000000000000" pitchFamily="2" charset="2"/>
              <a:buChar char="Ø"/>
            </a:pPr>
            <a:r>
              <a:rPr lang="en-US" sz="1600" dirty="0"/>
              <a:t>Validation &amp; Calibration Processes</a:t>
            </a:r>
          </a:p>
          <a:p>
            <a:pPr lvl="1">
              <a:buFont typeface="Wingdings" panose="05000000000000000000" pitchFamily="2" charset="2"/>
              <a:buChar char="Ø"/>
            </a:pPr>
            <a:r>
              <a:rPr lang="en-US" sz="1600" dirty="0"/>
              <a:t>Collaborative Scoring Resources</a:t>
            </a:r>
          </a:p>
          <a:p>
            <a:pPr lvl="1">
              <a:buFont typeface="Wingdings" panose="05000000000000000000" pitchFamily="2" charset="2"/>
              <a:buChar char="Ø"/>
            </a:pPr>
            <a:r>
              <a:rPr lang="en-US" sz="1600" dirty="0"/>
              <a:t>Informed by PLC &amp; Pilot Outcomes  </a:t>
            </a:r>
          </a:p>
          <a:p>
            <a:pPr lvl="1">
              <a:buFont typeface="Wingdings" panose="05000000000000000000" pitchFamily="2" charset="2"/>
              <a:buChar char="Ø"/>
            </a:pPr>
            <a:r>
              <a:rPr lang="en-US" sz="1600" dirty="0"/>
              <a:t>Professional Learning Modules &amp; Customized Supports</a:t>
            </a:r>
          </a:p>
          <a:p>
            <a:pPr marL="0" indent="0">
              <a:buNone/>
            </a:pPr>
            <a:endParaRPr lang="en-US" sz="1600" dirty="0"/>
          </a:p>
        </p:txBody>
      </p:sp>
      <p:sp>
        <p:nvSpPr>
          <p:cNvPr id="6" name="Content Placeholder 2">
            <a:extLst>
              <a:ext uri="{FF2B5EF4-FFF2-40B4-BE49-F238E27FC236}">
                <a16:creationId xmlns:a16="http://schemas.microsoft.com/office/drawing/2014/main" id="{00D50674-F8F0-DB0B-EB55-C93DFA547520}"/>
              </a:ext>
            </a:extLst>
          </p:cNvPr>
          <p:cNvSpPr txBox="1">
            <a:spLocks/>
          </p:cNvSpPr>
          <p:nvPr/>
        </p:nvSpPr>
        <p:spPr>
          <a:xfrm>
            <a:off x="4572000" y="2046350"/>
            <a:ext cx="3886200" cy="41542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Student Experience</a:t>
            </a:r>
          </a:p>
          <a:p>
            <a:pPr lvl="1">
              <a:buFont typeface="Wingdings" panose="05000000000000000000" pitchFamily="2" charset="2"/>
              <a:buChar char="Ø"/>
            </a:pPr>
            <a:r>
              <a:rPr lang="en-US" sz="1600" dirty="0"/>
              <a:t>Validation of their perspective and lived experiences</a:t>
            </a:r>
          </a:p>
          <a:p>
            <a:pPr lvl="1">
              <a:buFont typeface="Wingdings" panose="05000000000000000000" pitchFamily="2" charset="2"/>
              <a:buChar char="Ø"/>
            </a:pPr>
            <a:r>
              <a:rPr lang="en-US" sz="1600" dirty="0"/>
              <a:t>Support for the transference of knowledge and skills into new situations by through the development of skills to articulate what they know and can do, as well as identify their areas of strengths and challenges</a:t>
            </a:r>
          </a:p>
          <a:p>
            <a:pPr lvl="1">
              <a:buFont typeface="Wingdings" panose="05000000000000000000" pitchFamily="2" charset="2"/>
              <a:buChar char="Ø"/>
            </a:pPr>
            <a:r>
              <a:rPr lang="en-US" sz="1600" dirty="0"/>
              <a:t>Agency through formative feedback (teacher/mentor/peer)</a:t>
            </a:r>
          </a:p>
          <a:p>
            <a:pPr lvl="1">
              <a:buFont typeface="Wingdings" panose="05000000000000000000" pitchFamily="2" charset="2"/>
              <a:buChar char="Ø"/>
            </a:pPr>
            <a:r>
              <a:rPr lang="en-US" sz="1600" dirty="0"/>
              <a:t>An asset-based approach to assessment for learning</a:t>
            </a:r>
          </a:p>
          <a:p>
            <a:pPr lvl="1">
              <a:buFont typeface="Wingdings" panose="05000000000000000000" pitchFamily="2" charset="2"/>
              <a:buChar char="Ø"/>
            </a:pPr>
            <a:r>
              <a:rPr lang="en-US" sz="1600" dirty="0"/>
              <a:t>Engagement in the co-creation of learning goals and success criteria</a:t>
            </a:r>
          </a:p>
          <a:p>
            <a:endParaRPr lang="en-US" sz="1600" dirty="0"/>
          </a:p>
        </p:txBody>
      </p:sp>
      <p:sp>
        <p:nvSpPr>
          <p:cNvPr id="7" name="TextBox 6">
            <a:extLst>
              <a:ext uri="{FF2B5EF4-FFF2-40B4-BE49-F238E27FC236}">
                <a16:creationId xmlns:a16="http://schemas.microsoft.com/office/drawing/2014/main" id="{E6242528-2A07-AC3B-17EA-417A454FBF0E}"/>
              </a:ext>
            </a:extLst>
          </p:cNvPr>
          <p:cNvSpPr txBox="1"/>
          <p:nvPr/>
        </p:nvSpPr>
        <p:spPr>
          <a:xfrm>
            <a:off x="223071" y="1244600"/>
            <a:ext cx="8552629" cy="646331"/>
          </a:xfrm>
          <a:prstGeom prst="rect">
            <a:avLst/>
          </a:prstGeom>
          <a:noFill/>
        </p:spPr>
        <p:txBody>
          <a:bodyPr wrap="square" rtlCol="0">
            <a:spAutoFit/>
          </a:bodyPr>
          <a:lstStyle/>
          <a:p>
            <a:pPr algn="ctr"/>
            <a:r>
              <a:rPr lang="en-US" dirty="0"/>
              <a:t>Graduation Guidelines Menu of Assessment Options:</a:t>
            </a:r>
          </a:p>
          <a:p>
            <a:pPr algn="ctr"/>
            <a:r>
              <a:rPr lang="en-US" i="1" dirty="0"/>
              <a:t>A policy opportunity supporting the evolution of comprehensive assessment systems</a:t>
            </a:r>
          </a:p>
        </p:txBody>
      </p:sp>
      <p:sp>
        <p:nvSpPr>
          <p:cNvPr id="9" name="TextBox 8">
            <a:extLst>
              <a:ext uri="{FF2B5EF4-FFF2-40B4-BE49-F238E27FC236}">
                <a16:creationId xmlns:a16="http://schemas.microsoft.com/office/drawing/2014/main" id="{DB770550-9F72-CE23-D9B3-1F2F93843699}"/>
              </a:ext>
            </a:extLst>
          </p:cNvPr>
          <p:cNvSpPr txBox="1"/>
          <p:nvPr/>
        </p:nvSpPr>
        <p:spPr>
          <a:xfrm>
            <a:off x="1251771" y="6303588"/>
            <a:ext cx="6273800" cy="369332"/>
          </a:xfrm>
          <a:prstGeom prst="rect">
            <a:avLst/>
          </a:prstGeom>
          <a:noFill/>
        </p:spPr>
        <p:txBody>
          <a:bodyPr wrap="square">
            <a:spAutoFit/>
          </a:bodyPr>
          <a:lstStyle/>
          <a:p>
            <a:pPr marL="0" indent="0" algn="ctr">
              <a:buNone/>
            </a:pPr>
            <a:r>
              <a:rPr lang="en-US" sz="1800" dirty="0">
                <a:hlinkClick r:id="rId3"/>
              </a:rPr>
              <a:t>https://www.cde.state.co.us/postsecondary/perfassessment</a:t>
            </a:r>
            <a:endParaRPr lang="en" dirty="0"/>
          </a:p>
        </p:txBody>
      </p:sp>
    </p:spTree>
    <p:extLst>
      <p:ext uri="{BB962C8B-B14F-4D97-AF65-F5344CB8AC3E}">
        <p14:creationId xmlns:p14="http://schemas.microsoft.com/office/powerpoint/2010/main" val="38773280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F1B6-58AB-59A1-C2B1-2DE3B8F93EF6}"/>
              </a:ext>
            </a:extLst>
          </p:cNvPr>
          <p:cNvSpPr>
            <a:spLocks noGrp="1"/>
          </p:cNvSpPr>
          <p:nvPr>
            <p:ph type="title"/>
          </p:nvPr>
        </p:nvSpPr>
        <p:spPr>
          <a:xfrm>
            <a:off x="1156111" y="181440"/>
            <a:ext cx="5158247" cy="590603"/>
          </a:xfrm>
        </p:spPr>
        <p:txBody>
          <a:bodyPr>
            <a:normAutofit fontScale="90000"/>
          </a:bodyPr>
          <a:lstStyle/>
          <a:p>
            <a:r>
              <a:rPr lang="en-US" dirty="0"/>
              <a:t>Expanding Assessment Options:</a:t>
            </a:r>
            <a:br>
              <a:rPr lang="en-US" dirty="0"/>
            </a:br>
            <a:r>
              <a:rPr lang="en-US" dirty="0"/>
              <a:t>Revising </a:t>
            </a:r>
            <a:r>
              <a:rPr lang="en-US" sz="2400" dirty="0"/>
              <a:t>District Capstone Assessment Guidance</a:t>
            </a:r>
            <a:br>
              <a:rPr lang="en-US" sz="2400" dirty="0"/>
            </a:br>
            <a:br>
              <a:rPr lang="en-US" sz="2400" dirty="0"/>
            </a:br>
            <a:br>
              <a:rPr lang="en-US" dirty="0"/>
            </a:br>
            <a:endParaRPr lang="en-US" dirty="0"/>
          </a:p>
        </p:txBody>
      </p:sp>
      <p:sp>
        <p:nvSpPr>
          <p:cNvPr id="4" name="Slide Number Placeholder 3">
            <a:extLst>
              <a:ext uri="{FF2B5EF4-FFF2-40B4-BE49-F238E27FC236}">
                <a16:creationId xmlns:a16="http://schemas.microsoft.com/office/drawing/2014/main" id="{13168EBA-9D6A-0A16-7B5A-0875176E04EB}"/>
              </a:ext>
            </a:extLst>
          </p:cNvPr>
          <p:cNvSpPr>
            <a:spLocks noGrp="1"/>
          </p:cNvSpPr>
          <p:nvPr>
            <p:ph type="sldNum" sz="quarter" idx="12"/>
          </p:nvPr>
        </p:nvSpPr>
        <p:spPr/>
        <p:txBody>
          <a:bodyPr/>
          <a:lstStyle/>
          <a:p>
            <a:fld id="{C479D5F6-EDCB-402A-AC08-4943A1820E8F}" type="slidenum">
              <a:rPr lang="en-US" smtClean="0"/>
              <a:pPr/>
              <a:t>68</a:t>
            </a:fld>
            <a:endParaRPr lang="en-US" dirty="0"/>
          </a:p>
        </p:txBody>
      </p:sp>
      <p:sp>
        <p:nvSpPr>
          <p:cNvPr id="7" name="TextBox 6">
            <a:extLst>
              <a:ext uri="{FF2B5EF4-FFF2-40B4-BE49-F238E27FC236}">
                <a16:creationId xmlns:a16="http://schemas.microsoft.com/office/drawing/2014/main" id="{E6242528-2A07-AC3B-17EA-417A454FBF0E}"/>
              </a:ext>
            </a:extLst>
          </p:cNvPr>
          <p:cNvSpPr txBox="1"/>
          <p:nvPr/>
        </p:nvSpPr>
        <p:spPr>
          <a:xfrm>
            <a:off x="223071" y="1244600"/>
            <a:ext cx="8552629" cy="646331"/>
          </a:xfrm>
          <a:prstGeom prst="rect">
            <a:avLst/>
          </a:prstGeom>
          <a:noFill/>
        </p:spPr>
        <p:txBody>
          <a:bodyPr wrap="square" rtlCol="0">
            <a:spAutoFit/>
          </a:bodyPr>
          <a:lstStyle/>
          <a:p>
            <a:pPr algn="ctr"/>
            <a:r>
              <a:rPr lang="en-US" dirty="0"/>
              <a:t>Graduation Guidelines Menu of Assessment Options:</a:t>
            </a:r>
          </a:p>
          <a:p>
            <a:pPr algn="ctr"/>
            <a:r>
              <a:rPr lang="en-US" i="1" dirty="0"/>
              <a:t>A policy opportunity supporting the evolution of comprehensive assessment systems</a:t>
            </a:r>
          </a:p>
        </p:txBody>
      </p:sp>
      <p:sp>
        <p:nvSpPr>
          <p:cNvPr id="10" name="TextBox 9">
            <a:extLst>
              <a:ext uri="{FF2B5EF4-FFF2-40B4-BE49-F238E27FC236}">
                <a16:creationId xmlns:a16="http://schemas.microsoft.com/office/drawing/2014/main" id="{D83A81E6-41DD-A84A-0959-F649760C6D07}"/>
              </a:ext>
            </a:extLst>
          </p:cNvPr>
          <p:cNvSpPr txBox="1"/>
          <p:nvPr/>
        </p:nvSpPr>
        <p:spPr>
          <a:xfrm>
            <a:off x="292100" y="1844457"/>
            <a:ext cx="8697858" cy="4524315"/>
          </a:xfrm>
          <a:prstGeom prst="rect">
            <a:avLst/>
          </a:prstGeom>
          <a:noFill/>
        </p:spPr>
        <p:txBody>
          <a:bodyPr wrap="square">
            <a:spAutoFit/>
          </a:bodyPr>
          <a:lstStyle/>
          <a:p>
            <a:pPr marL="0" indent="0">
              <a:buNone/>
            </a:pPr>
            <a:r>
              <a:rPr lang="en-US" u="sng" dirty="0"/>
              <a:t>Impetus</a:t>
            </a:r>
          </a:p>
          <a:p>
            <a:pPr marL="285750" indent="-285750">
              <a:buFont typeface="Arial" panose="020B0604020202020204" pitchFamily="34" charset="0"/>
              <a:buChar char="•"/>
            </a:pPr>
            <a:r>
              <a:rPr lang="en-US" dirty="0"/>
              <a:t>Growing interest and implementation of student-centered instruction and assessment practices: Performance-based Learning, Competency-based Education, Apprenticeships, Internships, Graduate Profiles, Graduation Defenses</a:t>
            </a:r>
          </a:p>
          <a:p>
            <a:pPr marL="285750" indent="-285750">
              <a:buFont typeface="Arial" panose="020B0604020202020204" pitchFamily="34" charset="0"/>
              <a:buChar char="•"/>
            </a:pPr>
            <a:r>
              <a:rPr lang="en-US" dirty="0"/>
              <a:t>Requests from leaders and practitioners for clearer guidance and quality expectations </a:t>
            </a:r>
          </a:p>
          <a:p>
            <a:pPr marL="285750" indent="-285750">
              <a:buFont typeface="Arial" panose="020B0604020202020204" pitchFamily="34" charset="0"/>
              <a:buChar char="•"/>
            </a:pPr>
            <a:r>
              <a:rPr lang="en-US" dirty="0"/>
              <a:t>2021-2022 Graduation Guidance Data Collection: 152 Districts Report District Capstone </a:t>
            </a:r>
          </a:p>
          <a:p>
            <a:pPr marL="0" indent="0">
              <a:buNone/>
            </a:pPr>
            <a:endParaRPr lang="en-US" u="sng" dirty="0"/>
          </a:p>
          <a:p>
            <a:pPr marL="0" indent="0">
              <a:buNone/>
            </a:pPr>
            <a:r>
              <a:rPr lang="en-US" u="sng" dirty="0"/>
              <a:t>Goal</a:t>
            </a:r>
          </a:p>
          <a:p>
            <a:pPr marL="0" indent="0">
              <a:buNone/>
            </a:pPr>
            <a:r>
              <a:rPr lang="en-US" dirty="0"/>
              <a:t>To establish high-quality capstone criteria that will serve as a guide for district capstone development and implementation processes.</a:t>
            </a:r>
          </a:p>
          <a:p>
            <a:pPr marL="0" indent="0">
              <a:buNone/>
            </a:pPr>
            <a:endParaRPr lang="en-US" u="sng" dirty="0"/>
          </a:p>
          <a:p>
            <a:pPr marL="0" indent="0">
              <a:buNone/>
            </a:pPr>
            <a:r>
              <a:rPr lang="en-US" u="sng" dirty="0"/>
              <a:t>Timeline</a:t>
            </a:r>
          </a:p>
          <a:p>
            <a:pPr lvl="1"/>
            <a:r>
              <a:rPr lang="en-US" dirty="0"/>
              <a:t>Fall 2023 Stakeholder Committee: Synthesizing Best Practices of Capstone Practitioners </a:t>
            </a:r>
          </a:p>
          <a:p>
            <a:pPr lvl="1"/>
            <a:r>
              <a:rPr lang="en-US" dirty="0"/>
              <a:t>Winter 2024: Gather Feedback on Draft Capstone Guidelines</a:t>
            </a:r>
          </a:p>
          <a:p>
            <a:pPr lvl="1"/>
            <a:r>
              <a:rPr lang="en-US" dirty="0"/>
              <a:t>Spring 2024: Final Guidelines Published and Learning Opportunities Offered</a:t>
            </a:r>
          </a:p>
        </p:txBody>
      </p:sp>
      <p:sp>
        <p:nvSpPr>
          <p:cNvPr id="12" name="TextBox 11">
            <a:extLst>
              <a:ext uri="{FF2B5EF4-FFF2-40B4-BE49-F238E27FC236}">
                <a16:creationId xmlns:a16="http://schemas.microsoft.com/office/drawing/2014/main" id="{861883E9-F85C-2855-2D33-1BA46F30E753}"/>
              </a:ext>
            </a:extLst>
          </p:cNvPr>
          <p:cNvSpPr txBox="1"/>
          <p:nvPr/>
        </p:nvSpPr>
        <p:spPr>
          <a:xfrm>
            <a:off x="1400585" y="6368772"/>
            <a:ext cx="6197600" cy="369332"/>
          </a:xfrm>
          <a:prstGeom prst="rect">
            <a:avLst/>
          </a:prstGeom>
          <a:noFill/>
        </p:spPr>
        <p:txBody>
          <a:bodyPr wrap="square">
            <a:spAutoFit/>
          </a:bodyPr>
          <a:lstStyle/>
          <a:p>
            <a:r>
              <a:rPr lang="en-US" dirty="0">
                <a:hlinkClick r:id="rId3"/>
              </a:rPr>
              <a:t>https://www.cde.state.co.us/postsecondary/grad-capstone</a:t>
            </a:r>
            <a:r>
              <a:rPr lang="en-US" dirty="0"/>
              <a:t> </a:t>
            </a:r>
          </a:p>
        </p:txBody>
      </p:sp>
    </p:spTree>
    <p:extLst>
      <p:ext uri="{BB962C8B-B14F-4D97-AF65-F5344CB8AC3E}">
        <p14:creationId xmlns:p14="http://schemas.microsoft.com/office/powerpoint/2010/main" val="8332464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2" name="Title 1">
            <a:extLst>
              <a:ext uri="{FF2B5EF4-FFF2-40B4-BE49-F238E27FC236}">
                <a16:creationId xmlns:a16="http://schemas.microsoft.com/office/drawing/2014/main" id="{73C52A80-1EC6-F3C4-7DFD-68C686C8251F}"/>
              </a:ext>
            </a:extLst>
          </p:cNvPr>
          <p:cNvSpPr>
            <a:spLocks noGrp="1"/>
          </p:cNvSpPr>
          <p:nvPr>
            <p:ph type="title"/>
          </p:nvPr>
        </p:nvSpPr>
        <p:spPr>
          <a:xfrm>
            <a:off x="1251771" y="251712"/>
            <a:ext cx="5158247" cy="590603"/>
          </a:xfrm>
        </p:spPr>
        <p:txBody>
          <a:bodyPr>
            <a:normAutofit fontScale="90000"/>
          </a:bodyPr>
          <a:lstStyle/>
          <a:p>
            <a:r>
              <a:rPr lang="en-US" dirty="0"/>
              <a:t>Expanding Assessment Options:</a:t>
            </a:r>
            <a:br>
              <a:rPr lang="en-US" dirty="0"/>
            </a:br>
            <a:r>
              <a:rPr lang="en-US" dirty="0"/>
              <a:t>Aligned Initiatives</a:t>
            </a:r>
          </a:p>
        </p:txBody>
      </p:sp>
      <p:sp>
        <p:nvSpPr>
          <p:cNvPr id="182" name="Google Shape;182;p22"/>
          <p:cNvSpPr txBox="1">
            <a:spLocks noGrp="1"/>
          </p:cNvSpPr>
          <p:nvPr>
            <p:ph idx="1"/>
          </p:nvPr>
        </p:nvSpPr>
        <p:spPr>
          <a:xfrm>
            <a:off x="142173" y="1053845"/>
            <a:ext cx="8817099" cy="5630324"/>
          </a:xfrm>
          <a:prstGeom prst="rect">
            <a:avLst/>
          </a:prstGeom>
        </p:spPr>
        <p:txBody>
          <a:bodyPr spcFirstLastPara="1" vert="horz" wrap="square" lIns="91425" tIns="91425" rIns="91425" bIns="91425" rtlCol="0" anchor="t" anchorCtr="0">
            <a:noAutofit/>
          </a:bodyPr>
          <a:lstStyle/>
          <a:p>
            <a:r>
              <a:rPr lang="en" dirty="0">
                <a:hlinkClick r:id="rId3"/>
              </a:rPr>
              <a:t>Student-Centered Science Assessment Toolkit &amp; PLC</a:t>
            </a:r>
            <a:endParaRPr lang="en" dirty="0"/>
          </a:p>
          <a:p>
            <a:pPr lvl="1"/>
            <a:r>
              <a:rPr lang="en-US" dirty="0"/>
              <a:t>Supports ongoing, embedded learning for science educators in the development of 3-dimensional performance assessments</a:t>
            </a:r>
          </a:p>
          <a:p>
            <a:pPr lvl="1"/>
            <a:r>
              <a:rPr lang="en" dirty="0"/>
              <a:t>2022-23 Pilot with 4 Colorado Districts</a:t>
            </a:r>
          </a:p>
          <a:p>
            <a:pPr lvl="1"/>
            <a:r>
              <a:rPr lang="en" dirty="0"/>
              <a:t>Expanding </a:t>
            </a:r>
            <a:r>
              <a:rPr lang="en" dirty="0">
                <a:hlinkClick r:id="rId4"/>
              </a:rPr>
              <a:t>participation opportunities </a:t>
            </a:r>
            <a:r>
              <a:rPr lang="en" dirty="0"/>
              <a:t>in 2023-24</a:t>
            </a:r>
          </a:p>
          <a:p>
            <a:r>
              <a:rPr lang="en" dirty="0">
                <a:hlinkClick r:id="rId5"/>
              </a:rPr>
              <a:t>Performance Assessment Case Studies</a:t>
            </a:r>
            <a:endParaRPr lang="en" dirty="0"/>
          </a:p>
          <a:p>
            <a:pPr lvl="1"/>
            <a:r>
              <a:rPr lang="en-US" sz="2000" dirty="0"/>
              <a:t>Carried out by </a:t>
            </a:r>
            <a:r>
              <a:rPr lang="en-US" sz="2000" dirty="0">
                <a:hlinkClick r:id="rId6"/>
              </a:rPr>
              <a:t>CADRE at CU Boulder</a:t>
            </a:r>
            <a:endParaRPr lang="en-US" sz="2000" dirty="0"/>
          </a:p>
          <a:p>
            <a:pPr lvl="1"/>
            <a:r>
              <a:rPr lang="en-US" sz="2000" dirty="0"/>
              <a:t>Multi-site case study with educators using curriculum-embedded classroom performance assessment as the primary means for evaluating student learning</a:t>
            </a:r>
          </a:p>
          <a:p>
            <a:pPr lvl="1"/>
            <a:r>
              <a:rPr lang="en-US" dirty="0"/>
              <a:t>New briefs begin released October 2023</a:t>
            </a:r>
          </a:p>
          <a:p>
            <a:r>
              <a:rPr lang="en-US" dirty="0">
                <a:hlinkClick r:id="rId7"/>
              </a:rPr>
              <a:t>Reimagining College Access</a:t>
            </a:r>
            <a:endParaRPr lang="en-US" dirty="0"/>
          </a:p>
          <a:p>
            <a:pPr lvl="1"/>
            <a:r>
              <a:rPr lang="en-US" dirty="0"/>
              <a:t>National effort to support the use of performance assessment in higher education admissions, placement and advising processes</a:t>
            </a:r>
          </a:p>
          <a:p>
            <a:pPr lvl="1"/>
            <a:r>
              <a:rPr lang="en-US" dirty="0"/>
              <a:t>Colorado Pilot: Metro State University utilizing a performance assessment model for placement in Freshman level English courses</a:t>
            </a:r>
            <a:endParaRPr lang="en-US" dirty="0">
              <a:hlinkClick r:id="rId8">
                <a:extLst>
                  <a:ext uri="{A12FA001-AC4F-418D-AE19-62706E023703}">
                    <ahyp:hlinkClr xmlns:ahyp="http://schemas.microsoft.com/office/drawing/2018/hyperlinkcolor" val="tx"/>
                  </a:ext>
                </a:extLst>
              </a:hlinkClick>
            </a:endParaRPr>
          </a:p>
        </p:txBody>
      </p:sp>
      <p:sp>
        <p:nvSpPr>
          <p:cNvPr id="183" name="Google Shape;183;p22"/>
          <p:cNvSpPr txBox="1">
            <a:spLocks noGrp="1"/>
          </p:cNvSpPr>
          <p:nvPr>
            <p:ph type="sldNum" sz="quarter" idx="12"/>
          </p:nvPr>
        </p:nvSpPr>
        <p:spPr>
          <a:prstGeom prst="rect">
            <a:avLst/>
          </a:prstGeom>
        </p:spPr>
        <p:txBody>
          <a:bodyPr spcFirstLastPara="1" wrap="square" lIns="91425" tIns="91425" rIns="91425" bIns="91425" anchor="t" anchorCtr="0">
            <a:noAutofit/>
          </a:bodyPr>
          <a:lstStyle/>
          <a:p>
            <a:fld id="{00000000-1234-1234-1234-123412341234}" type="slidenum">
              <a:rPr lang="en"/>
              <a:pPr/>
              <a:t>69</a:t>
            </a:fld>
            <a:endParaRPr dirty="0"/>
          </a:p>
        </p:txBody>
      </p:sp>
      <p:sp>
        <p:nvSpPr>
          <p:cNvPr id="7" name="Title 1">
            <a:extLst>
              <a:ext uri="{FF2B5EF4-FFF2-40B4-BE49-F238E27FC236}">
                <a16:creationId xmlns:a16="http://schemas.microsoft.com/office/drawing/2014/main" id="{4C638FF7-9219-4F96-89EB-0C73E2587C24}"/>
              </a:ext>
            </a:extLst>
          </p:cNvPr>
          <p:cNvSpPr txBox="1">
            <a:spLocks/>
          </p:cNvSpPr>
          <p:nvPr/>
        </p:nvSpPr>
        <p:spPr>
          <a:xfrm>
            <a:off x="142174" y="173831"/>
            <a:ext cx="8817099" cy="802133"/>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endParaRPr lang="en-US"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012FF5-22E2-A430-443E-5017D3388C38}"/>
              </a:ext>
            </a:extLst>
          </p:cNvPr>
          <p:cNvSpPr>
            <a:spLocks noGrp="1"/>
          </p:cNvSpPr>
          <p:nvPr>
            <p:ph type="ctrTitle"/>
          </p:nvPr>
        </p:nvSpPr>
        <p:spPr>
          <a:xfrm>
            <a:off x="685800" y="1507787"/>
            <a:ext cx="7772400" cy="3425549"/>
          </a:xfrm>
        </p:spPr>
        <p:txBody>
          <a:bodyPr>
            <a:normAutofit fontScale="90000"/>
          </a:bodyPr>
          <a:lstStyle/>
          <a:p>
            <a:r>
              <a:rPr lang="en-US" dirty="0"/>
              <a:t>New this year!</a:t>
            </a:r>
            <a:br>
              <a:rPr lang="en-US" dirty="0"/>
            </a:br>
            <a:br>
              <a:rPr lang="en-US" sz="3600" dirty="0"/>
            </a:br>
            <a:r>
              <a:rPr lang="en-US" sz="3600" dirty="0"/>
              <a:t>QR code on individual student level performance reports linking to online videos</a:t>
            </a:r>
            <a:br>
              <a:rPr lang="en-US" sz="3600" dirty="0"/>
            </a:br>
            <a:br>
              <a:rPr lang="en-US" sz="3600" dirty="0"/>
            </a:br>
            <a:br>
              <a:rPr lang="en-US" sz="3600" dirty="0"/>
            </a:br>
            <a:br>
              <a:rPr lang="en-US" sz="3600" dirty="0"/>
            </a:br>
            <a:br>
              <a:rPr lang="en-US" sz="3600" dirty="0"/>
            </a:br>
            <a:r>
              <a:rPr lang="en-US" sz="2700" dirty="0"/>
              <a:t>Visit </a:t>
            </a:r>
            <a:r>
              <a:rPr lang="en-US" sz="2700" dirty="0">
                <a:hlinkClick r:id="rId2">
                  <a:extLst>
                    <a:ext uri="{A12FA001-AC4F-418D-AE19-62706E023703}">
                      <ahyp:hlinkClr xmlns:ahyp="http://schemas.microsoft.com/office/drawing/2018/hyperlinkcolor" val="tx"/>
                    </a:ext>
                  </a:extLst>
                </a:hlinkClick>
              </a:rPr>
              <a:t>https://coassessments.com/parentsandguardians/</a:t>
            </a:r>
            <a:r>
              <a:rPr lang="en-US" sz="2700" dirty="0"/>
              <a:t> </a:t>
            </a:r>
            <a:br>
              <a:rPr lang="en-US" sz="2700" dirty="0"/>
            </a:br>
            <a:r>
              <a:rPr lang="en-US" sz="2700" dirty="0"/>
              <a:t>to access all video reports</a:t>
            </a:r>
            <a:endParaRPr lang="en-US" sz="2000" dirty="0"/>
          </a:p>
        </p:txBody>
      </p:sp>
      <p:sp>
        <p:nvSpPr>
          <p:cNvPr id="4" name="Slide Number Placeholder 3">
            <a:extLst>
              <a:ext uri="{FF2B5EF4-FFF2-40B4-BE49-F238E27FC236}">
                <a16:creationId xmlns:a16="http://schemas.microsoft.com/office/drawing/2014/main" id="{A8E8D334-9451-89E5-9AD6-07FF82D3E36F}"/>
              </a:ext>
            </a:extLst>
          </p:cNvPr>
          <p:cNvSpPr>
            <a:spLocks noGrp="1"/>
          </p:cNvSpPr>
          <p:nvPr>
            <p:ph type="sldNum" sz="quarter" idx="12"/>
          </p:nvPr>
        </p:nvSpPr>
        <p:spPr/>
        <p:txBody>
          <a:bodyPr/>
          <a:lstStyle/>
          <a:p>
            <a:fld id="{C479D5F6-EDCB-402A-AC08-4943A1820E8F}" type="slidenum">
              <a:rPr lang="en-US" smtClean="0"/>
              <a:pPr/>
              <a:t>7</a:t>
            </a:fld>
            <a:endParaRPr lang="en-US" dirty="0"/>
          </a:p>
        </p:txBody>
      </p:sp>
      <p:pic>
        <p:nvPicPr>
          <p:cNvPr id="7" name="Picture 6">
            <a:extLst>
              <a:ext uri="{FF2B5EF4-FFF2-40B4-BE49-F238E27FC236}">
                <a16:creationId xmlns:a16="http://schemas.microsoft.com/office/drawing/2014/main" id="{DA68A98A-9873-6BC0-A69C-732F52AD1F8D}"/>
              </a:ext>
            </a:extLst>
          </p:cNvPr>
          <p:cNvPicPr>
            <a:picLocks noChangeAspect="1"/>
          </p:cNvPicPr>
          <p:nvPr/>
        </p:nvPicPr>
        <p:blipFill>
          <a:blip r:embed="rId3"/>
          <a:stretch>
            <a:fillRect/>
          </a:stretch>
        </p:blipFill>
        <p:spPr>
          <a:xfrm>
            <a:off x="3908188" y="3638629"/>
            <a:ext cx="1327623" cy="1294707"/>
          </a:xfrm>
          <a:prstGeom prst="rect">
            <a:avLst/>
          </a:prstGeom>
        </p:spPr>
      </p:pic>
    </p:spTree>
    <p:extLst>
      <p:ext uri="{BB962C8B-B14F-4D97-AF65-F5344CB8AC3E}">
        <p14:creationId xmlns:p14="http://schemas.microsoft.com/office/powerpoint/2010/main" val="30672242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0C8310-E52B-FE0F-EA66-B4207906EA30}"/>
              </a:ext>
            </a:extLst>
          </p:cNvPr>
          <p:cNvSpPr>
            <a:spLocks noGrp="1"/>
          </p:cNvSpPr>
          <p:nvPr>
            <p:ph type="ctrTitle"/>
          </p:nvPr>
        </p:nvSpPr>
        <p:spPr/>
        <p:txBody>
          <a:bodyPr>
            <a:normAutofit/>
          </a:bodyPr>
          <a:lstStyle/>
          <a:p>
            <a:r>
              <a:rPr lang="en-US" sz="4800" dirty="0">
                <a:latin typeface="+mn-lt"/>
              </a:rPr>
              <a:t>Universal Tech Tips </a:t>
            </a:r>
            <a:br>
              <a:rPr lang="en-US" sz="4800" dirty="0">
                <a:latin typeface="+mn-lt"/>
              </a:rPr>
            </a:br>
            <a:r>
              <a:rPr lang="en-US" sz="4800" dirty="0">
                <a:latin typeface="+mn-lt"/>
              </a:rPr>
              <a:t>for State Assessments</a:t>
            </a:r>
          </a:p>
        </p:txBody>
      </p:sp>
      <p:sp>
        <p:nvSpPr>
          <p:cNvPr id="4" name="Slide Number Placeholder 3">
            <a:extLst>
              <a:ext uri="{FF2B5EF4-FFF2-40B4-BE49-F238E27FC236}">
                <a16:creationId xmlns:a16="http://schemas.microsoft.com/office/drawing/2014/main" id="{BFCEFB02-DC76-5312-7EFD-8B669FDF75F6}"/>
              </a:ext>
            </a:extLst>
          </p:cNvPr>
          <p:cNvSpPr>
            <a:spLocks noGrp="1"/>
          </p:cNvSpPr>
          <p:nvPr>
            <p:ph type="sldNum" sz="quarter" idx="12"/>
          </p:nvPr>
        </p:nvSpPr>
        <p:spPr/>
        <p:txBody>
          <a:bodyPr/>
          <a:lstStyle/>
          <a:p>
            <a:fld id="{C479D5F6-EDCB-402A-AC08-4943A1820E8F}" type="slidenum">
              <a:rPr lang="en-US" smtClean="0"/>
              <a:pPr/>
              <a:t>70</a:t>
            </a:fld>
            <a:endParaRPr lang="en-US" dirty="0"/>
          </a:p>
        </p:txBody>
      </p:sp>
    </p:spTree>
    <p:extLst>
      <p:ext uri="{BB962C8B-B14F-4D97-AF65-F5344CB8AC3E}">
        <p14:creationId xmlns:p14="http://schemas.microsoft.com/office/powerpoint/2010/main" val="35682424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024867" cy="756418"/>
          </a:xfrm>
        </p:spPr>
        <p:txBody>
          <a:bodyPr anchor="ctr">
            <a:noAutofit/>
          </a:bodyPr>
          <a:lstStyle/>
          <a:p>
            <a:r>
              <a:rPr lang="en-US" sz="3600" dirty="0">
                <a:latin typeface="+mn-lt"/>
              </a:rPr>
              <a:t>District Technology Coordinator (DTC)</a:t>
            </a:r>
          </a:p>
        </p:txBody>
      </p:sp>
      <p:sp>
        <p:nvSpPr>
          <p:cNvPr id="3" name="Content Placeholder 2"/>
          <p:cNvSpPr>
            <a:spLocks noGrp="1"/>
          </p:cNvSpPr>
          <p:nvPr>
            <p:ph idx="1"/>
          </p:nvPr>
        </p:nvSpPr>
        <p:spPr>
          <a:xfrm>
            <a:off x="274320" y="1309816"/>
            <a:ext cx="8241030" cy="5253354"/>
          </a:xfrm>
        </p:spPr>
        <p:txBody>
          <a:bodyPr>
            <a:normAutofit/>
          </a:bodyPr>
          <a:lstStyle/>
          <a:p>
            <a:r>
              <a:rPr lang="en-US" dirty="0">
                <a:solidFill>
                  <a:schemeClr val="tx1"/>
                </a:solidFill>
              </a:rPr>
              <a:t>DTC responsibilities and privileges</a:t>
            </a:r>
          </a:p>
          <a:p>
            <a:pPr marL="1028700" lvl="1" indent="-342900"/>
            <a:r>
              <a:rPr lang="en-US" dirty="0">
                <a:solidFill>
                  <a:schemeClr val="tx1"/>
                </a:solidFill>
              </a:rPr>
              <a:t>Primary technology contact for the district who w</a:t>
            </a:r>
            <a:r>
              <a:rPr lang="en-US" dirty="0"/>
              <a:t>orks with </a:t>
            </a:r>
            <a:r>
              <a:rPr lang="en-US" dirty="0">
                <a:solidFill>
                  <a:schemeClr val="tx1"/>
                </a:solidFill>
              </a:rPr>
              <a:t>CDE Assessment Division regarding online administration of state assessments</a:t>
            </a:r>
          </a:p>
          <a:p>
            <a:pPr marL="1485900" lvl="2" indent="-342900"/>
            <a:r>
              <a:rPr lang="en-US" dirty="0">
                <a:solidFill>
                  <a:schemeClr val="tx1"/>
                </a:solidFill>
              </a:rPr>
              <a:t>Receive critical, in-depth testing vendor communications directly from CDE during administrations</a:t>
            </a:r>
          </a:p>
          <a:p>
            <a:pPr marL="1485900" lvl="2" indent="-342900"/>
            <a:r>
              <a:rPr lang="en-US" dirty="0">
                <a:solidFill>
                  <a:schemeClr val="tx1"/>
                </a:solidFill>
              </a:rPr>
              <a:t>Communicate pertinent technology information to district stakeholders concerning the online administration of state assessments</a:t>
            </a:r>
          </a:p>
          <a:p>
            <a:pPr marL="1028700" lvl="1" indent="-342900"/>
            <a:r>
              <a:rPr lang="en-US" dirty="0">
                <a:solidFill>
                  <a:schemeClr val="tx1"/>
                </a:solidFill>
              </a:rPr>
              <a:t>DTC support for CMAS math, ELA </a:t>
            </a:r>
            <a:r>
              <a:rPr lang="en-US" dirty="0"/>
              <a:t>and science </a:t>
            </a:r>
            <a:r>
              <a:rPr lang="en-US" sz="1900" dirty="0">
                <a:solidFill>
                  <a:schemeClr val="tx1"/>
                </a:solidFill>
              </a:rPr>
              <a:t>DTCs are escalated to Pearson’s Level 2 Technical Support when contacting the help desk with questions regarding the online assessment system</a:t>
            </a:r>
          </a:p>
          <a:p>
            <a:pPr marL="1485900" lvl="2" indent="-342900"/>
            <a:r>
              <a:rPr lang="en-US" sz="1900" b="1" dirty="0">
                <a:solidFill>
                  <a:schemeClr val="tx1"/>
                </a:solidFill>
              </a:rPr>
              <a:t>Note: </a:t>
            </a:r>
            <a:r>
              <a:rPr lang="en-US" sz="1900" dirty="0">
                <a:solidFill>
                  <a:schemeClr val="tx1"/>
                </a:solidFill>
              </a:rPr>
              <a:t>Only the one officially identified DTC for each district is escalated</a:t>
            </a:r>
          </a:p>
          <a:p>
            <a:pPr marL="1028700" lvl="1" indent="-342900"/>
            <a:r>
              <a:rPr lang="en-US" dirty="0">
                <a:solidFill>
                  <a:schemeClr val="tx1"/>
                </a:solidFill>
              </a:rPr>
              <a:t>Request support directly from Collin Bonner in the CDE Assessment Division</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71</a:t>
            </a:fld>
            <a:endParaRPr lang="en-US" dirty="0"/>
          </a:p>
        </p:txBody>
      </p:sp>
    </p:spTree>
    <p:extLst>
      <p:ext uri="{BB962C8B-B14F-4D97-AF65-F5344CB8AC3E}">
        <p14:creationId xmlns:p14="http://schemas.microsoft.com/office/powerpoint/2010/main" val="24521636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Autofit/>
          </a:bodyPr>
          <a:lstStyle/>
          <a:p>
            <a:r>
              <a:rPr lang="en-US" sz="3600" dirty="0">
                <a:latin typeface="+mn-lt"/>
              </a:rPr>
              <a:t>District Technology Coordinator (DTC)</a:t>
            </a:r>
          </a:p>
        </p:txBody>
      </p:sp>
      <p:sp>
        <p:nvSpPr>
          <p:cNvPr id="3" name="Content Placeholder 2"/>
          <p:cNvSpPr>
            <a:spLocks noGrp="1"/>
          </p:cNvSpPr>
          <p:nvPr>
            <p:ph idx="1"/>
          </p:nvPr>
        </p:nvSpPr>
        <p:spPr>
          <a:xfrm>
            <a:off x="274320" y="1359243"/>
            <a:ext cx="8241030" cy="4744471"/>
          </a:xfrm>
        </p:spPr>
        <p:txBody>
          <a:bodyPr>
            <a:normAutofit/>
          </a:bodyPr>
          <a:lstStyle/>
          <a:p>
            <a:r>
              <a:rPr lang="en-US" sz="2000" dirty="0">
                <a:solidFill>
                  <a:schemeClr val="tx1"/>
                </a:solidFill>
              </a:rPr>
              <a:t>Check the CDE website to determine the appropriate person is listed as DTC</a:t>
            </a:r>
          </a:p>
          <a:p>
            <a:pPr marL="1028700" lvl="1" indent="-342900"/>
            <a:r>
              <a:rPr lang="en-US" dirty="0">
                <a:solidFill>
                  <a:schemeClr val="tx1"/>
                </a:solidFill>
                <a:hlinkClick r:id="rId2"/>
              </a:rPr>
              <a:t>http://www.cde.state.co.us/assessment/DTC</a:t>
            </a:r>
            <a:r>
              <a:rPr lang="en-US" dirty="0">
                <a:solidFill>
                  <a:schemeClr val="tx1"/>
                </a:solidFill>
              </a:rPr>
              <a:t>  </a:t>
            </a:r>
          </a:p>
          <a:p>
            <a:pPr marL="342900" indent="-342900">
              <a:buFont typeface="Arial" panose="020B0604020202020204" pitchFamily="34" charset="0"/>
              <a:buChar char="•"/>
            </a:pPr>
            <a:endParaRPr lang="en-US" sz="800" dirty="0">
              <a:solidFill>
                <a:schemeClr val="tx1"/>
              </a:solidFill>
            </a:endParaRPr>
          </a:p>
          <a:p>
            <a:endParaRPr lang="en-US" sz="2000" dirty="0">
              <a:solidFill>
                <a:schemeClr val="tx1"/>
              </a:solidFill>
            </a:endParaRPr>
          </a:p>
          <a:p>
            <a:r>
              <a:rPr lang="en-US" sz="2000" dirty="0">
                <a:solidFill>
                  <a:schemeClr val="tx1"/>
                </a:solidFill>
              </a:rPr>
              <a:t>It is important to identify a DTC for the district –</a:t>
            </a:r>
            <a:r>
              <a:rPr lang="en-US" sz="2000" dirty="0"/>
              <a:t> </a:t>
            </a:r>
            <a:r>
              <a:rPr lang="en-US" sz="2000" dirty="0">
                <a:solidFill>
                  <a:schemeClr val="tx1"/>
                </a:solidFill>
              </a:rPr>
              <a:t>make sure this position is updated if there is a change</a:t>
            </a:r>
          </a:p>
          <a:p>
            <a:pPr marL="1028700" lvl="1" indent="-342900"/>
            <a:r>
              <a:rPr lang="en-US" dirty="0">
                <a:solidFill>
                  <a:schemeClr val="tx1"/>
                </a:solidFill>
              </a:rPr>
              <a:t>Superintendent-appointed</a:t>
            </a:r>
          </a:p>
          <a:p>
            <a:pPr marL="342900" indent="-342900">
              <a:buFont typeface="Arial" panose="020B0604020202020204" pitchFamily="34" charset="0"/>
              <a:buChar char="•"/>
            </a:pPr>
            <a:endParaRPr lang="en-US" sz="800" dirty="0">
              <a:solidFill>
                <a:schemeClr val="tx1"/>
              </a:solidFill>
            </a:endParaRPr>
          </a:p>
          <a:p>
            <a:endParaRPr lang="en-US" sz="2000" dirty="0">
              <a:solidFill>
                <a:schemeClr val="tx1"/>
              </a:solidFill>
            </a:endParaRPr>
          </a:p>
          <a:p>
            <a:r>
              <a:rPr lang="en-US" sz="2000" dirty="0">
                <a:solidFill>
                  <a:schemeClr val="tx1"/>
                </a:solidFill>
              </a:rPr>
              <a:t>DTC receives emails from CDE with information about training and technology updates throughout the year</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72</a:t>
            </a:fld>
            <a:endParaRPr lang="en-US" dirty="0"/>
          </a:p>
        </p:txBody>
      </p:sp>
    </p:spTree>
    <p:extLst>
      <p:ext uri="{BB962C8B-B14F-4D97-AF65-F5344CB8AC3E}">
        <p14:creationId xmlns:p14="http://schemas.microsoft.com/office/powerpoint/2010/main" val="18528047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Online Assessment Platforms</a:t>
            </a:r>
          </a:p>
        </p:txBody>
      </p:sp>
      <p:graphicFrame>
        <p:nvGraphicFramePr>
          <p:cNvPr id="5" name="Content Placeholder 2"/>
          <p:cNvGraphicFramePr>
            <a:graphicFrameLocks noGrp="1"/>
          </p:cNvGraphicFramePr>
          <p:nvPr>
            <p:ph idx="1"/>
          </p:nvPr>
        </p:nvGraphicFramePr>
        <p:xfrm>
          <a:off x="-1" y="1310943"/>
          <a:ext cx="9144001" cy="5701187"/>
        </p:xfrm>
        <a:graphic>
          <a:graphicData uri="http://schemas.openxmlformats.org/drawingml/2006/table">
            <a:tbl>
              <a:tblPr firstRow="1" bandRow="1">
                <a:tableStyleId>{5C22544A-7EE6-4342-B048-85BDC9FD1C3A}</a:tableStyleId>
              </a:tblPr>
              <a:tblGrid>
                <a:gridCol w="1792941">
                  <a:extLst>
                    <a:ext uri="{9D8B030D-6E8A-4147-A177-3AD203B41FA5}">
                      <a16:colId xmlns:a16="http://schemas.microsoft.com/office/drawing/2014/main" val="20000"/>
                    </a:ext>
                  </a:extLst>
                </a:gridCol>
                <a:gridCol w="1792941">
                  <a:extLst>
                    <a:ext uri="{9D8B030D-6E8A-4147-A177-3AD203B41FA5}">
                      <a16:colId xmlns:a16="http://schemas.microsoft.com/office/drawing/2014/main" val="20001"/>
                    </a:ext>
                  </a:extLst>
                </a:gridCol>
                <a:gridCol w="1792941">
                  <a:extLst>
                    <a:ext uri="{9D8B030D-6E8A-4147-A177-3AD203B41FA5}">
                      <a16:colId xmlns:a16="http://schemas.microsoft.com/office/drawing/2014/main" val="20002"/>
                    </a:ext>
                  </a:extLst>
                </a:gridCol>
                <a:gridCol w="3765178">
                  <a:extLst>
                    <a:ext uri="{9D8B030D-6E8A-4147-A177-3AD203B41FA5}">
                      <a16:colId xmlns:a16="http://schemas.microsoft.com/office/drawing/2014/main" val="20003"/>
                    </a:ext>
                  </a:extLst>
                </a:gridCol>
              </a:tblGrid>
              <a:tr h="645136">
                <a:tc>
                  <a:txBody>
                    <a:bodyPr/>
                    <a:lstStyle/>
                    <a:p>
                      <a:pPr algn="ctr"/>
                      <a:r>
                        <a:rPr lang="en-US" sz="1800" dirty="0"/>
                        <a:t>Assessment</a:t>
                      </a:r>
                    </a:p>
                  </a:txBody>
                  <a:tcPr marL="79938" marR="79938" marT="45183" marB="45183" anchor="ctr"/>
                </a:tc>
                <a:tc>
                  <a:txBody>
                    <a:bodyPr/>
                    <a:lstStyle/>
                    <a:p>
                      <a:pPr algn="ctr"/>
                      <a:r>
                        <a:rPr lang="en-US" sz="1800" dirty="0"/>
                        <a:t>Test Engine</a:t>
                      </a:r>
                    </a:p>
                  </a:txBody>
                  <a:tcPr marL="79938" marR="79938" marT="45183" marB="45183" anchor="ctr"/>
                </a:tc>
                <a:tc>
                  <a:txBody>
                    <a:bodyPr/>
                    <a:lstStyle/>
                    <a:p>
                      <a:pPr algn="ctr"/>
                      <a:r>
                        <a:rPr lang="en-US" sz="1800" dirty="0"/>
                        <a:t>Student Info</a:t>
                      </a:r>
                      <a:r>
                        <a:rPr lang="en-US" sz="1800" baseline="0" dirty="0"/>
                        <a:t> </a:t>
                      </a:r>
                      <a:r>
                        <a:rPr lang="en-US" sz="1800" dirty="0"/>
                        <a:t>System</a:t>
                      </a:r>
                    </a:p>
                  </a:txBody>
                  <a:tcPr marL="79938" marR="79938" marT="45183" marB="45183" anchor="ctr"/>
                </a:tc>
                <a:tc>
                  <a:txBody>
                    <a:bodyPr/>
                    <a:lstStyle/>
                    <a:p>
                      <a:pPr algn="ctr"/>
                      <a:r>
                        <a:rPr lang="en-US" sz="1800" dirty="0"/>
                        <a:t>Features</a:t>
                      </a:r>
                    </a:p>
                  </a:txBody>
                  <a:tcPr marL="79938" marR="79938" marT="45183" marB="45183" anchor="ctr"/>
                </a:tc>
                <a:extLst>
                  <a:ext uri="{0D108BD9-81ED-4DB2-BD59-A6C34878D82A}">
                    <a16:rowId xmlns:a16="http://schemas.microsoft.com/office/drawing/2014/main" val="10000"/>
                  </a:ext>
                </a:extLst>
              </a:tr>
              <a:tr h="584176">
                <a:tc>
                  <a:txBody>
                    <a:bodyPr/>
                    <a:lstStyle/>
                    <a:p>
                      <a:pPr marL="0" marR="0" algn="ctr">
                        <a:spcBef>
                          <a:spcPts val="0"/>
                        </a:spcBef>
                        <a:spcAft>
                          <a:spcPts val="0"/>
                        </a:spcAft>
                      </a:pPr>
                      <a:r>
                        <a:rPr lang="en-US" sz="1800" dirty="0">
                          <a:effectLst/>
                        </a:rPr>
                        <a:t>ACCESS for ELLs®</a:t>
                      </a:r>
                      <a:endParaRPr lang="en-US" sz="1800" dirty="0">
                        <a:solidFill>
                          <a:schemeClr val="tx1">
                            <a:lumMod val="50000"/>
                          </a:schemeClr>
                        </a:solidFill>
                        <a:effectLst/>
                      </a:endParaRPr>
                    </a:p>
                  </a:txBody>
                  <a:tcPr marL="79938" marR="79938" marT="45183" marB="45183" anchor="ctr"/>
                </a:tc>
                <a:tc>
                  <a:txBody>
                    <a:bodyPr/>
                    <a:lstStyle/>
                    <a:p>
                      <a:endParaRPr lang="en-US" sz="1800" dirty="0">
                        <a:solidFill>
                          <a:schemeClr val="tx1">
                            <a:lumMod val="50000"/>
                          </a:schemeClr>
                        </a:solidFill>
                      </a:endParaRPr>
                    </a:p>
                  </a:txBody>
                  <a:tcPr marL="79938" marR="79938" marT="45183" marB="45183"/>
                </a:tc>
                <a:tc>
                  <a:txBody>
                    <a:bodyPr/>
                    <a:lstStyle/>
                    <a:p>
                      <a:pPr algn="ctr"/>
                      <a:r>
                        <a:rPr lang="en-US" sz="1800" dirty="0"/>
                        <a:t>WIDA AMS</a:t>
                      </a:r>
                      <a:endParaRPr lang="en-US" sz="180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r>
                        <a:rPr lang="en-US" sz="1800" dirty="0"/>
                        <a:t>Caching server</a:t>
                      </a:r>
                    </a:p>
                    <a:p>
                      <a:pPr marL="285750" indent="-285750">
                        <a:buFont typeface="Arial" panose="020B0604020202020204" pitchFamily="34" charset="0"/>
                        <a:buChar char="•"/>
                      </a:pPr>
                      <a:r>
                        <a:rPr lang="en-US" sz="1800" dirty="0"/>
                        <a:t>Clients for Windows, Linux, Mac OSX,</a:t>
                      </a:r>
                      <a:r>
                        <a:rPr lang="en-US" sz="1800" baseline="0" dirty="0"/>
                        <a:t> Chromebooks, iPads and Android</a:t>
                      </a:r>
                      <a:endParaRPr lang="en-US" sz="1800" baseline="0" dirty="0">
                        <a:solidFill>
                          <a:schemeClr val="tx1">
                            <a:lumMod val="50000"/>
                          </a:schemeClr>
                        </a:solidFill>
                      </a:endParaRPr>
                    </a:p>
                  </a:txBody>
                  <a:tcPr marL="79938" marR="79938" marT="45183" marB="45183" anchor="ctr"/>
                </a:tc>
                <a:extLst>
                  <a:ext uri="{0D108BD9-81ED-4DB2-BD59-A6C34878D82A}">
                    <a16:rowId xmlns:a16="http://schemas.microsoft.com/office/drawing/2014/main" val="10001"/>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CMAS</a:t>
                      </a:r>
                      <a:endParaRPr lang="en-US" sz="1800" dirty="0">
                        <a:solidFill>
                          <a:schemeClr val="tx1">
                            <a:lumMod val="50000"/>
                          </a:schemeClr>
                        </a:solidFill>
                      </a:endParaRPr>
                    </a:p>
                  </a:txBody>
                  <a:tcPr marL="79938" marR="79938" marT="45183" marB="45183" anchor="ctr"/>
                </a:tc>
                <a:tc>
                  <a:txBody>
                    <a:bodyPr/>
                    <a:lstStyle/>
                    <a:p>
                      <a:endParaRPr lang="en-US" sz="1800" dirty="0">
                        <a:solidFill>
                          <a:schemeClr val="tx1">
                            <a:lumMod val="50000"/>
                          </a:schemeClr>
                        </a:solidFill>
                      </a:endParaRPr>
                    </a:p>
                  </a:txBody>
                  <a:tcPr marL="79938" marR="79938" marT="45183" marB="45183"/>
                </a:tc>
                <a:tc>
                  <a:txBody>
                    <a:bodyPr/>
                    <a:lstStyle/>
                    <a:p>
                      <a:pPr algn="ctr"/>
                      <a:endParaRPr lang="en-US" sz="1800" dirty="0">
                        <a:solidFill>
                          <a:schemeClr val="tx1">
                            <a:lumMod val="50000"/>
                          </a:schemeClr>
                        </a:solidFill>
                      </a:endParaRPr>
                    </a:p>
                  </a:txBody>
                  <a:tcPr marL="79938" marR="79938" marT="45183" marB="45183"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Caching server available</a:t>
                      </a:r>
                    </a:p>
                    <a:p>
                      <a:pPr marL="285750" indent="-285750">
                        <a:buFont typeface="Arial" panose="020B0604020202020204" pitchFamily="34" charset="0"/>
                        <a:buChar char="•"/>
                      </a:pPr>
                      <a:r>
                        <a:rPr lang="en-US" sz="1800" dirty="0"/>
                        <a:t>Installable apps for desktop, </a:t>
                      </a:r>
                      <a:r>
                        <a:rPr lang="en-US" sz="1800" baseline="0" dirty="0"/>
                        <a:t>Chromebooks, Androids and iPads</a:t>
                      </a:r>
                      <a:endParaRPr lang="en-US" sz="1800" dirty="0">
                        <a:solidFill>
                          <a:schemeClr val="tx1">
                            <a:lumMod val="50000"/>
                          </a:schemeClr>
                        </a:solidFill>
                      </a:endParaRPr>
                    </a:p>
                  </a:txBody>
                  <a:tcPr marL="79938" marR="79938" marT="45183" marB="45183" anchor="ctr"/>
                </a:tc>
                <a:extLst>
                  <a:ext uri="{0D108BD9-81ED-4DB2-BD59-A6C34878D82A}">
                    <a16:rowId xmlns:a16="http://schemas.microsoft.com/office/drawing/2014/main" val="10002"/>
                  </a:ext>
                </a:extLst>
              </a:tr>
              <a:tr h="5797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CoAlt</a:t>
                      </a:r>
                      <a:r>
                        <a:rPr lang="en-US" sz="1800" dirty="0"/>
                        <a:t> Science</a:t>
                      </a:r>
                      <a:endParaRPr lang="en-US" sz="1800" dirty="0">
                        <a:solidFill>
                          <a:schemeClr val="tx1">
                            <a:lumMod val="50000"/>
                          </a:schemeClr>
                        </a:solidFill>
                      </a:endParaRPr>
                    </a:p>
                  </a:txBody>
                  <a:tcPr marL="79938" marR="79938" marT="45183" marB="45183" anchor="ctr"/>
                </a:tc>
                <a:tc>
                  <a:txBody>
                    <a:bodyPr/>
                    <a:lstStyle/>
                    <a:p>
                      <a:pPr algn="ctr"/>
                      <a:r>
                        <a:rPr lang="en-US" sz="1800" dirty="0"/>
                        <a:t>N/A</a:t>
                      </a:r>
                      <a:endParaRPr lang="en-US" sz="1800" dirty="0">
                        <a:solidFill>
                          <a:schemeClr val="tx1">
                            <a:lumMod val="50000"/>
                          </a:schemeClr>
                        </a:solidFill>
                      </a:endParaRPr>
                    </a:p>
                  </a:txBody>
                  <a:tcPr marL="79938" marR="79938" marT="45183" marB="45183" anchor="ctr"/>
                </a:tc>
                <a:tc>
                  <a:txBody>
                    <a:bodyPr/>
                    <a:lstStyle/>
                    <a:p>
                      <a:pPr algn="ctr"/>
                      <a:endParaRPr lang="en-US" sz="180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endParaRPr lang="en-US" sz="1800" dirty="0">
                        <a:solidFill>
                          <a:schemeClr val="tx1">
                            <a:lumMod val="50000"/>
                          </a:schemeClr>
                        </a:solidFill>
                      </a:endParaRPr>
                    </a:p>
                  </a:txBody>
                  <a:tcPr marL="79938" marR="79938" marT="45183" marB="45183" anchor="ctr"/>
                </a:tc>
                <a:extLst>
                  <a:ext uri="{0D108BD9-81ED-4DB2-BD59-A6C34878D82A}">
                    <a16:rowId xmlns:a16="http://schemas.microsoft.com/office/drawing/2014/main" val="10003"/>
                  </a:ext>
                </a:extLst>
              </a:tr>
              <a:tr h="354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CoAlt ELA and Math (Dynamic Learning Maps)</a:t>
                      </a:r>
                      <a:endParaRPr lang="en-US" sz="1800" dirty="0">
                        <a:solidFill>
                          <a:schemeClr val="tx1">
                            <a:lumMod val="50000"/>
                          </a:schemeClr>
                        </a:solidFill>
                      </a:endParaRPr>
                    </a:p>
                  </a:txBody>
                  <a:tcPr marL="79938" marR="79938" marT="45183" marB="45183" anchor="ctr"/>
                </a:tc>
                <a:tc>
                  <a:txBody>
                    <a:bodyPr/>
                    <a:lstStyle/>
                    <a:p>
                      <a:pPr algn="ctr"/>
                      <a:r>
                        <a:rPr lang="en-US" sz="1800" dirty="0"/>
                        <a:t>Student Portal</a:t>
                      </a:r>
                      <a:endParaRPr lang="en-US" sz="1800" dirty="0">
                        <a:solidFill>
                          <a:schemeClr val="tx1">
                            <a:lumMod val="50000"/>
                          </a:schemeClr>
                        </a:solidFill>
                      </a:endParaRPr>
                    </a:p>
                  </a:txBody>
                  <a:tcPr marL="79938" marR="79938" marT="45183" marB="45183"/>
                </a:tc>
                <a:tc>
                  <a:txBody>
                    <a:bodyPr/>
                    <a:lstStyle/>
                    <a:p>
                      <a:pPr algn="ctr"/>
                      <a:r>
                        <a:rPr lang="en-US" sz="1800" kern="1200" dirty="0">
                          <a:effectLst/>
                        </a:rPr>
                        <a:t>Educator Portal</a:t>
                      </a:r>
                      <a:endParaRPr lang="en-US" sz="1800" b="0" dirty="0">
                        <a:solidFill>
                          <a:schemeClr val="tx1">
                            <a:lumMod val="50000"/>
                          </a:schemeClr>
                        </a:solidFill>
                      </a:endParaRPr>
                    </a:p>
                  </a:txBody>
                  <a:tcPr marL="79938" marR="79938" marT="45183" marB="45183"/>
                </a:tc>
                <a:tc>
                  <a:txBody>
                    <a:bodyPr/>
                    <a:lstStyle/>
                    <a:p>
                      <a:pPr marL="285750" indent="-285750">
                        <a:buFont typeface="Arial" panose="020B0604020202020204" pitchFamily="34" charset="0"/>
                        <a:buChar char="•"/>
                      </a:pPr>
                      <a:r>
                        <a:rPr lang="en-US" sz="1800" dirty="0"/>
                        <a:t>KITE</a:t>
                      </a:r>
                      <a:r>
                        <a:rPr lang="en-US" sz="1800" baseline="0" dirty="0"/>
                        <a:t> Student Portal</a:t>
                      </a:r>
                      <a:r>
                        <a:rPr lang="en-US" sz="1800" dirty="0"/>
                        <a:t> installed on each student device</a:t>
                      </a:r>
                      <a:endParaRPr lang="en-US" sz="1800" dirty="0">
                        <a:solidFill>
                          <a:schemeClr val="tx1">
                            <a:lumMod val="50000"/>
                          </a:schemeClr>
                        </a:solidFill>
                      </a:endParaRPr>
                    </a:p>
                  </a:txBody>
                  <a:tcPr marL="79938" marR="79938" marT="45183" marB="45183" anchor="ctr"/>
                </a:tc>
                <a:extLst>
                  <a:ext uri="{0D108BD9-81ED-4DB2-BD59-A6C34878D82A}">
                    <a16:rowId xmlns:a16="http://schemas.microsoft.com/office/drawing/2014/main" val="10004"/>
                  </a:ext>
                </a:extLst>
              </a:tr>
              <a:tr h="11200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rPr>
                        <a:t>PSAT and SAT</a:t>
                      </a:r>
                    </a:p>
                  </a:txBody>
                  <a:tcPr marL="79938" marR="79938" marT="45183" marB="45183" anchor="ctr"/>
                </a:tc>
                <a:tc>
                  <a:txBody>
                    <a:bodyPr/>
                    <a:lstStyle/>
                    <a:p>
                      <a:pPr algn="ctr"/>
                      <a:r>
                        <a:rPr lang="en-US" sz="1800" dirty="0">
                          <a:solidFill>
                            <a:schemeClr val="tx1">
                              <a:lumMod val="50000"/>
                            </a:schemeClr>
                          </a:solidFill>
                        </a:rPr>
                        <a:t>Student Portal:</a:t>
                      </a:r>
                    </a:p>
                    <a:p>
                      <a:pPr algn="ctr"/>
                      <a:r>
                        <a:rPr lang="en-US" sz="1800" dirty="0">
                          <a:solidFill>
                            <a:schemeClr val="tx1">
                              <a:lumMod val="50000"/>
                            </a:schemeClr>
                          </a:solidFill>
                        </a:rPr>
                        <a:t>Bluebook App</a:t>
                      </a:r>
                    </a:p>
                    <a:p>
                      <a:pPr algn="ctr"/>
                      <a:endParaRPr lang="en-US" sz="1800" dirty="0">
                        <a:solidFill>
                          <a:schemeClr val="tx1">
                            <a:lumMod val="50000"/>
                          </a:schemeClr>
                        </a:solidFill>
                      </a:endParaRPr>
                    </a:p>
                    <a:p>
                      <a:pPr algn="ctr"/>
                      <a:endParaRPr lang="en-US" sz="1800" dirty="0">
                        <a:solidFill>
                          <a:schemeClr val="tx1">
                            <a:lumMod val="50000"/>
                          </a:schemeClr>
                        </a:solidFill>
                      </a:endParaRPr>
                    </a:p>
                  </a:txBody>
                  <a:tcPr marL="79938" marR="79938" marT="45183" marB="45183" anchor="ctr"/>
                </a:tc>
                <a:tc>
                  <a:txBody>
                    <a:bodyPr/>
                    <a:lstStyle/>
                    <a:p>
                      <a:pPr algn="ctr"/>
                      <a:r>
                        <a:rPr lang="en-US" sz="1800" b="0" dirty="0">
                          <a:solidFill>
                            <a:schemeClr val="tx1">
                              <a:lumMod val="50000"/>
                            </a:schemeClr>
                          </a:solidFill>
                        </a:rPr>
                        <a:t>Test Day Toolkit (TDTK)</a:t>
                      </a:r>
                    </a:p>
                  </a:txBody>
                  <a:tcPr marL="79938" marR="79938" marT="45183" marB="45183" anchor="ctr"/>
                </a:tc>
                <a:tc>
                  <a:txBody>
                    <a:bodyPr/>
                    <a:lstStyle/>
                    <a:p>
                      <a:pPr marL="285750" indent="-285750" algn="l">
                        <a:buFont typeface="Arial" panose="020B0604020202020204" pitchFamily="34" charset="0"/>
                        <a:buChar char="•"/>
                      </a:pPr>
                      <a:r>
                        <a:rPr lang="en-US" sz="1800" dirty="0">
                          <a:solidFill>
                            <a:schemeClr val="tx1">
                              <a:lumMod val="50000"/>
                            </a:schemeClr>
                          </a:solidFill>
                        </a:rPr>
                        <a:t>Bluebook is an installable app for Windows, Mac, iPad or school-managed Chromebooks</a:t>
                      </a:r>
                    </a:p>
                    <a:p>
                      <a:pPr marL="285750" indent="-285750" algn="l">
                        <a:buFont typeface="Arial" panose="020B0604020202020204" pitchFamily="34" charset="0"/>
                        <a:buChar char="•"/>
                      </a:pPr>
                      <a:r>
                        <a:rPr lang="en-US" sz="1800" dirty="0">
                          <a:solidFill>
                            <a:schemeClr val="tx1">
                              <a:lumMod val="50000"/>
                            </a:schemeClr>
                          </a:solidFill>
                        </a:rPr>
                        <a:t>TDTK can be accessed through an established College Board account</a:t>
                      </a:r>
                    </a:p>
                  </a:txBody>
                  <a:tcPr marL="79938" marR="79938" marT="45183" marB="45183" anchor="ctr"/>
                </a:tc>
                <a:extLst>
                  <a:ext uri="{0D108BD9-81ED-4DB2-BD59-A6C34878D82A}">
                    <a16:rowId xmlns:a16="http://schemas.microsoft.com/office/drawing/2014/main" val="3724675464"/>
                  </a:ext>
                </a:extLst>
              </a:tr>
            </a:tbl>
          </a:graphicData>
        </a:graphic>
      </p:graphicFrame>
      <p:sp>
        <p:nvSpPr>
          <p:cNvPr id="4" name="Slide Number Placeholder 3"/>
          <p:cNvSpPr>
            <a:spLocks noGrp="1"/>
          </p:cNvSpPr>
          <p:nvPr>
            <p:ph type="sldNum" sz="quarter" idx="12"/>
          </p:nvPr>
        </p:nvSpPr>
        <p:spPr>
          <a:xfrm>
            <a:off x="274320" y="6305075"/>
            <a:ext cx="467783" cy="365125"/>
          </a:xfrm>
          <a:prstGeom prst="rect">
            <a:avLst/>
          </a:prstGeom>
        </p:spPr>
        <p:txBody>
          <a:bodyPr/>
          <a:lstStyle/>
          <a:p>
            <a:fld id="{67726FA2-3EC9-4717-AD62-D8C823692DD3}" type="slidenum">
              <a:rPr lang="en-US" smtClean="0"/>
              <a:pPr/>
              <a:t>73</a:t>
            </a:fld>
            <a:endParaRPr lang="en-US" dirty="0"/>
          </a:p>
        </p:txBody>
      </p:sp>
      <p:pic>
        <p:nvPicPr>
          <p:cNvPr id="8" name="Picture 5" descr="https://support.assessment.pearson.com/download/attachments/6029315/pearsonaccess-next-text-small-orange.png?version=1&amp;modificationDate=1414172621000&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973" y="3466678"/>
            <a:ext cx="16668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https://support.assessment.pearson.com/download/attachments/6029315/pearsonaccess-next-text-small-orange.png?version=1&amp;modificationDate=1414172621000&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974" y="4183732"/>
            <a:ext cx="16668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3555" y="4970930"/>
            <a:ext cx="890755" cy="45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032" y="4974557"/>
            <a:ext cx="890755" cy="45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F0418661-AD5E-4C24-9534-11587B0D685D}"/>
              </a:ext>
            </a:extLst>
          </p:cNvPr>
          <p:cNvPicPr>
            <a:picLocks noChangeAspect="1"/>
          </p:cNvPicPr>
          <p:nvPr/>
        </p:nvPicPr>
        <p:blipFill>
          <a:blip r:embed="rId5"/>
          <a:stretch>
            <a:fillRect/>
          </a:stretch>
        </p:blipFill>
        <p:spPr>
          <a:xfrm>
            <a:off x="1885948" y="2323689"/>
            <a:ext cx="1565968" cy="439235"/>
          </a:xfrm>
          <a:prstGeom prst="rect">
            <a:avLst/>
          </a:prstGeom>
        </p:spPr>
      </p:pic>
      <p:pic>
        <p:nvPicPr>
          <p:cNvPr id="1028" name="Picture 4">
            <a:extLst>
              <a:ext uri="{FF2B5EF4-FFF2-40B4-BE49-F238E27FC236}">
                <a16:creationId xmlns:a16="http://schemas.microsoft.com/office/drawing/2014/main" id="{D6D2442E-FAE2-44D7-B7CE-D25E06F78C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7413" y="3408310"/>
            <a:ext cx="1463040" cy="4099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DBEA635-EA57-9326-5828-FE89632448F3}"/>
              </a:ext>
            </a:extLst>
          </p:cNvPr>
          <p:cNvPicPr>
            <a:picLocks noChangeAspect="1"/>
          </p:cNvPicPr>
          <p:nvPr/>
        </p:nvPicPr>
        <p:blipFill>
          <a:blip r:embed="rId7"/>
          <a:stretch>
            <a:fillRect/>
          </a:stretch>
        </p:blipFill>
        <p:spPr>
          <a:xfrm>
            <a:off x="2366943" y="6382016"/>
            <a:ext cx="581147" cy="546215"/>
          </a:xfrm>
          <a:prstGeom prst="rect">
            <a:avLst/>
          </a:prstGeom>
        </p:spPr>
      </p:pic>
    </p:spTree>
    <p:extLst>
      <p:ext uri="{BB962C8B-B14F-4D97-AF65-F5344CB8AC3E}">
        <p14:creationId xmlns:p14="http://schemas.microsoft.com/office/powerpoint/2010/main" val="26111682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INSIGHT: Disable Background Processes</a:t>
            </a:r>
          </a:p>
        </p:txBody>
      </p:sp>
      <p:sp>
        <p:nvSpPr>
          <p:cNvPr id="3" name="Content Placeholder 2"/>
          <p:cNvSpPr>
            <a:spLocks noGrp="1"/>
          </p:cNvSpPr>
          <p:nvPr>
            <p:ph idx="1"/>
          </p:nvPr>
        </p:nvSpPr>
        <p:spPr>
          <a:xfrm>
            <a:off x="329184" y="1463040"/>
            <a:ext cx="8186166" cy="4640674"/>
          </a:xfrm>
        </p:spPr>
        <p:txBody>
          <a:bodyPr>
            <a:normAutofit/>
          </a:bodyPr>
          <a:lstStyle/>
          <a:p>
            <a:pPr>
              <a:lnSpc>
                <a:spcPct val="100000"/>
              </a:lnSpc>
            </a:pPr>
            <a:r>
              <a:rPr lang="en-US" dirty="0"/>
              <a:t>For both test </a:t>
            </a:r>
            <a:r>
              <a:rPr lang="en-US" b="1" dirty="0"/>
              <a:t>security</a:t>
            </a:r>
            <a:r>
              <a:rPr lang="en-US" dirty="0"/>
              <a:t> and </a:t>
            </a:r>
            <a:r>
              <a:rPr lang="en-US" b="1" dirty="0"/>
              <a:t>device performance</a:t>
            </a:r>
            <a:r>
              <a:rPr lang="en-US" dirty="0"/>
              <a:t>, DRC recommends that unnecessary background processes and software be disabled.</a:t>
            </a:r>
          </a:p>
          <a:p>
            <a:pPr>
              <a:lnSpc>
                <a:spcPct val="100000"/>
              </a:lnSpc>
            </a:pPr>
            <a:r>
              <a:rPr lang="en-US" dirty="0"/>
              <a:t>Test Performance </a:t>
            </a:r>
          </a:p>
          <a:p>
            <a:pPr marL="1028700" lvl="1" indent="-342900">
              <a:lnSpc>
                <a:spcPct val="100000"/>
              </a:lnSpc>
            </a:pPr>
            <a:r>
              <a:rPr lang="en-US" dirty="0"/>
              <a:t>Update processes or unnecessary applications and features running in the background on testing devices consume CPU and memory</a:t>
            </a:r>
          </a:p>
          <a:p>
            <a:pPr marL="1028700" lvl="1" indent="-342900">
              <a:lnSpc>
                <a:spcPct val="100000"/>
              </a:lnSpc>
            </a:pPr>
            <a:r>
              <a:rPr lang="en-US" dirty="0"/>
              <a:t>Can affect the testing experience</a:t>
            </a:r>
          </a:p>
          <a:p>
            <a:pPr marL="1485900" lvl="2" indent="-342900">
              <a:lnSpc>
                <a:spcPct val="100000"/>
              </a:lnSpc>
            </a:pPr>
            <a:r>
              <a:rPr lang="en-US" sz="2000" dirty="0"/>
              <a:t>Audio playback may be choppy </a:t>
            </a:r>
          </a:p>
          <a:p>
            <a:pPr marL="1485900" lvl="2" indent="-342900">
              <a:lnSpc>
                <a:spcPct val="100000"/>
              </a:lnSpc>
            </a:pPr>
            <a:r>
              <a:rPr lang="en-US" sz="2000" dirty="0"/>
              <a:t>Speaking test responses may be distorted</a:t>
            </a:r>
          </a:p>
          <a:p>
            <a:pPr>
              <a:lnSpc>
                <a:spcPct val="100000"/>
              </a:lnSpc>
            </a:pPr>
            <a:r>
              <a:rPr lang="en-US" dirty="0"/>
              <a:t>Test Security</a:t>
            </a:r>
          </a:p>
          <a:p>
            <a:pPr lvl="1">
              <a:lnSpc>
                <a:spcPct val="100000"/>
              </a:lnSpc>
            </a:pPr>
            <a:r>
              <a:rPr lang="en-US" dirty="0"/>
              <a:t>Software that can compromise test content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74</a:t>
            </a:fld>
            <a:endParaRPr lang="en-US" dirty="0"/>
          </a:p>
        </p:txBody>
      </p:sp>
    </p:spTree>
    <p:extLst>
      <p:ext uri="{BB962C8B-B14F-4D97-AF65-F5344CB8AC3E}">
        <p14:creationId xmlns:p14="http://schemas.microsoft.com/office/powerpoint/2010/main" val="42376881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INSIGHT : Disable Background Processes</a:t>
            </a:r>
          </a:p>
        </p:txBody>
      </p:sp>
      <p:sp>
        <p:nvSpPr>
          <p:cNvPr id="3" name="Content Placeholder 2"/>
          <p:cNvSpPr>
            <a:spLocks noGrp="1"/>
          </p:cNvSpPr>
          <p:nvPr>
            <p:ph idx="1"/>
          </p:nvPr>
        </p:nvSpPr>
        <p:spPr>
          <a:xfrm>
            <a:off x="329184" y="1463040"/>
            <a:ext cx="8186166" cy="4640674"/>
          </a:xfrm>
        </p:spPr>
        <p:txBody>
          <a:bodyPr>
            <a:normAutofit/>
          </a:bodyPr>
          <a:lstStyle/>
          <a:p>
            <a:pPr>
              <a:lnSpc>
                <a:spcPct val="100000"/>
              </a:lnSpc>
            </a:pPr>
            <a:r>
              <a:rPr lang="en-US" dirty="0"/>
              <a:t>The following are five (5) types of applications sites should review before devices are used for testing:</a:t>
            </a:r>
          </a:p>
          <a:p>
            <a:pPr marL="1028700" lvl="1" indent="-342900">
              <a:lnSpc>
                <a:spcPct val="100000"/>
              </a:lnSpc>
            </a:pPr>
            <a:r>
              <a:rPr lang="en-US" dirty="0"/>
              <a:t>Instructional Software </a:t>
            </a:r>
          </a:p>
          <a:p>
            <a:pPr marL="1028700" lvl="1" indent="-342900">
              <a:lnSpc>
                <a:spcPct val="100000"/>
              </a:lnSpc>
            </a:pPr>
            <a:r>
              <a:rPr lang="en-US" dirty="0"/>
              <a:t> Automatic Updates </a:t>
            </a:r>
          </a:p>
          <a:p>
            <a:pPr marL="1028700" lvl="1" indent="-342900">
              <a:lnSpc>
                <a:spcPct val="100000"/>
              </a:lnSpc>
            </a:pPr>
            <a:r>
              <a:rPr lang="en-US" dirty="0"/>
              <a:t>Intelligent Personal Assistant (IPA) </a:t>
            </a:r>
          </a:p>
          <a:p>
            <a:pPr marL="1028700" lvl="1" indent="-342900">
              <a:lnSpc>
                <a:spcPct val="100000"/>
              </a:lnSpc>
            </a:pPr>
            <a:r>
              <a:rPr lang="en-US" dirty="0" err="1"/>
              <a:t>iPadOS</a:t>
            </a:r>
            <a:r>
              <a:rPr lang="en-US" dirty="0"/>
              <a:t>, Chrome OS, Netbook Devices </a:t>
            </a:r>
          </a:p>
          <a:p>
            <a:pPr marL="1028700" lvl="1" indent="-342900">
              <a:lnSpc>
                <a:spcPct val="100000"/>
              </a:lnSpc>
            </a:pPr>
            <a:r>
              <a:rPr lang="en-US" dirty="0"/>
              <a:t>Collaboration Tools </a:t>
            </a:r>
          </a:p>
          <a:p>
            <a:pPr marL="1028700" lvl="1" indent="-342900">
              <a:lnSpc>
                <a:spcPct val="100000"/>
              </a:lnSpc>
            </a:pPr>
            <a:r>
              <a:rPr lang="en-US" dirty="0"/>
              <a:t>Microsoft Game Bar and Other Screen Capture Software</a:t>
            </a:r>
            <a:endParaRPr lang="en-US" sz="20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75</a:t>
            </a:fld>
            <a:endParaRPr lang="en-US" dirty="0"/>
          </a:p>
        </p:txBody>
      </p:sp>
    </p:spTree>
    <p:extLst>
      <p:ext uri="{BB962C8B-B14F-4D97-AF65-F5344CB8AC3E}">
        <p14:creationId xmlns:p14="http://schemas.microsoft.com/office/powerpoint/2010/main" val="33772133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dirty="0">
                <a:latin typeface="+mn-lt"/>
              </a:rPr>
              <a:t>TestNav Requirements Policy</a:t>
            </a:r>
            <a:endParaRPr lang="en-US" sz="36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76</a:t>
            </a:fld>
            <a:endParaRPr lang="en-US" dirty="0"/>
          </a:p>
        </p:txBody>
      </p:sp>
      <p:graphicFrame>
        <p:nvGraphicFramePr>
          <p:cNvPr id="5" name="Table 4">
            <a:extLst>
              <a:ext uri="{FF2B5EF4-FFF2-40B4-BE49-F238E27FC236}">
                <a16:creationId xmlns:a16="http://schemas.microsoft.com/office/drawing/2014/main" id="{137650A2-7D68-4140-80A3-073641EF718B}"/>
              </a:ext>
            </a:extLst>
          </p:cNvPr>
          <p:cNvGraphicFramePr>
            <a:graphicFrameLocks noGrp="1"/>
          </p:cNvGraphicFramePr>
          <p:nvPr>
            <p:extLst>
              <p:ext uri="{D42A27DB-BD31-4B8C-83A1-F6EECF244321}">
                <p14:modId xmlns:p14="http://schemas.microsoft.com/office/powerpoint/2010/main" val="2005027914"/>
              </p:ext>
            </p:extLst>
          </p:nvPr>
        </p:nvGraphicFramePr>
        <p:xfrm>
          <a:off x="56561" y="1233172"/>
          <a:ext cx="9040304" cy="5584570"/>
        </p:xfrm>
        <a:graphic>
          <a:graphicData uri="http://schemas.openxmlformats.org/drawingml/2006/table">
            <a:tbl>
              <a:tblPr firstRow="1" bandRow="1">
                <a:tableStyleId>{5C22544A-7EE6-4342-B048-85BDC9FD1C3A}</a:tableStyleId>
              </a:tblPr>
              <a:tblGrid>
                <a:gridCol w="1766336">
                  <a:extLst>
                    <a:ext uri="{9D8B030D-6E8A-4147-A177-3AD203B41FA5}">
                      <a16:colId xmlns:a16="http://schemas.microsoft.com/office/drawing/2014/main" val="126237389"/>
                    </a:ext>
                  </a:extLst>
                </a:gridCol>
                <a:gridCol w="4575785">
                  <a:extLst>
                    <a:ext uri="{9D8B030D-6E8A-4147-A177-3AD203B41FA5}">
                      <a16:colId xmlns:a16="http://schemas.microsoft.com/office/drawing/2014/main" val="874784100"/>
                    </a:ext>
                  </a:extLst>
                </a:gridCol>
                <a:gridCol w="2698183">
                  <a:extLst>
                    <a:ext uri="{9D8B030D-6E8A-4147-A177-3AD203B41FA5}">
                      <a16:colId xmlns:a16="http://schemas.microsoft.com/office/drawing/2014/main" val="3796661186"/>
                    </a:ext>
                  </a:extLst>
                </a:gridCol>
              </a:tblGrid>
              <a:tr h="894510">
                <a:tc>
                  <a:txBody>
                    <a:bodyPr/>
                    <a:lstStyle/>
                    <a:p>
                      <a:pPr algn="l" fontAlgn="t"/>
                      <a:r>
                        <a:rPr lang="en-US" sz="2400" dirty="0">
                          <a:effectLst/>
                        </a:rPr>
                        <a:t>OS:</a:t>
                      </a:r>
                    </a:p>
                  </a:txBody>
                  <a:tcPr marL="84328" marR="84328" marT="59030" marB="59030" anchor="ctr"/>
                </a:tc>
                <a:tc>
                  <a:txBody>
                    <a:bodyPr/>
                    <a:lstStyle/>
                    <a:p>
                      <a:pPr algn="l" fontAlgn="t"/>
                      <a:r>
                        <a:rPr lang="en-US" sz="2400" dirty="0">
                          <a:effectLst/>
                        </a:rPr>
                        <a:t>Based on manufacturer support Pearson will support:</a:t>
                      </a:r>
                    </a:p>
                  </a:txBody>
                  <a:tcPr marL="84328" marR="84328" marT="59030" marB="59030" anchor="ctr"/>
                </a:tc>
                <a:tc>
                  <a:txBody>
                    <a:bodyPr/>
                    <a:lstStyle/>
                    <a:p>
                      <a:pPr algn="l" fontAlgn="t"/>
                      <a:r>
                        <a:rPr lang="en-US" sz="2400" dirty="0">
                          <a:effectLst/>
                        </a:rPr>
                        <a:t>Resources:</a:t>
                      </a:r>
                    </a:p>
                  </a:txBody>
                  <a:tcPr marL="84328" marR="84328" marT="59030" marB="59030" anchor="ctr"/>
                </a:tc>
                <a:extLst>
                  <a:ext uri="{0D108BD9-81ED-4DB2-BD59-A6C34878D82A}">
                    <a16:rowId xmlns:a16="http://schemas.microsoft.com/office/drawing/2014/main" val="578628003"/>
                  </a:ext>
                </a:extLst>
              </a:tr>
              <a:tr h="731520">
                <a:tc>
                  <a:txBody>
                    <a:bodyPr/>
                    <a:lstStyle/>
                    <a:p>
                      <a:pPr algn="l" fontAlgn="t"/>
                      <a:r>
                        <a:rPr lang="en-US" sz="2000" dirty="0">
                          <a:effectLst/>
                        </a:rPr>
                        <a:t>OS X and macOS</a:t>
                      </a:r>
                    </a:p>
                  </a:txBody>
                  <a:tcPr marL="84328" marR="84328" marT="59030" marB="59030"/>
                </a:tc>
                <a:tc>
                  <a:txBody>
                    <a:bodyPr/>
                    <a:lstStyle/>
                    <a:p>
                      <a:pPr algn="l" fontAlgn="t"/>
                      <a:r>
                        <a:rPr lang="en-US" sz="2000" dirty="0">
                          <a:effectLst/>
                        </a:rPr>
                        <a:t>The two past releases as of July 15.</a:t>
                      </a:r>
                    </a:p>
                  </a:txBody>
                  <a:tcPr marL="84328" marR="84328" marT="59030" marB="59030"/>
                </a:tc>
                <a:tc>
                  <a:txBody>
                    <a:bodyPr/>
                    <a:lstStyle/>
                    <a:p>
                      <a:pPr algn="l" fontAlgn="t"/>
                      <a:r>
                        <a:rPr lang="en-US" sz="2000" dirty="0">
                          <a:effectLst/>
                        </a:rPr>
                        <a:t>N/A</a:t>
                      </a:r>
                    </a:p>
                  </a:txBody>
                  <a:tcPr marL="84328" marR="84328" marT="59030" marB="59030"/>
                </a:tc>
                <a:extLst>
                  <a:ext uri="{0D108BD9-81ED-4DB2-BD59-A6C34878D82A}">
                    <a16:rowId xmlns:a16="http://schemas.microsoft.com/office/drawing/2014/main" val="3514949110"/>
                  </a:ext>
                </a:extLst>
              </a:tr>
              <a:tr h="731520">
                <a:tc>
                  <a:txBody>
                    <a:bodyPr/>
                    <a:lstStyle/>
                    <a:p>
                      <a:pPr algn="l" fontAlgn="t"/>
                      <a:r>
                        <a:rPr lang="en-US" sz="2000" dirty="0">
                          <a:effectLst/>
                        </a:rPr>
                        <a:t>iOS</a:t>
                      </a:r>
                    </a:p>
                  </a:txBody>
                  <a:tcPr marL="84328" marR="84328" marT="59030" marB="59030"/>
                </a:tc>
                <a:tc>
                  <a:txBody>
                    <a:bodyPr/>
                    <a:lstStyle/>
                    <a:p>
                      <a:pPr algn="l" fontAlgn="t"/>
                      <a:r>
                        <a:rPr lang="en-US" sz="2000" dirty="0">
                          <a:effectLst/>
                        </a:rPr>
                        <a:t>The two past releases as of July 15.</a:t>
                      </a:r>
                    </a:p>
                    <a:p>
                      <a:pPr marL="457200" marR="0" lvl="1" indent="0" algn="l" defTabSz="914400" rtl="0" eaLnBrk="1" fontAlgn="t" latinLnBrk="0" hangingPunct="1">
                        <a:lnSpc>
                          <a:spcPct val="100000"/>
                        </a:lnSpc>
                        <a:spcBef>
                          <a:spcPts val="0"/>
                        </a:spcBef>
                        <a:spcAft>
                          <a:spcPts val="0"/>
                        </a:spcAft>
                        <a:buClrTx/>
                        <a:buSzTx/>
                        <a:buFontTx/>
                        <a:buNone/>
                        <a:tabLst/>
                        <a:defRPr/>
                      </a:pPr>
                      <a:r>
                        <a:rPr lang="en-US" sz="1800" dirty="0"/>
                        <a:t>Stable channel update for Chrome OS</a:t>
                      </a:r>
                    </a:p>
                  </a:txBody>
                  <a:tcPr marL="84328" marR="84328" marT="59030" marB="59030"/>
                </a:tc>
                <a:tc>
                  <a:txBody>
                    <a:bodyPr/>
                    <a:lstStyle/>
                    <a:p>
                      <a:pPr algn="l" fontAlgn="t"/>
                      <a:r>
                        <a:rPr lang="en-US" sz="2000" u="none" strike="noStrike">
                          <a:effectLst/>
                          <a:hlinkClick r:id="rId3"/>
                        </a:rPr>
                        <a:t>iOS Life Cycle Management</a:t>
                      </a:r>
                      <a:endParaRPr lang="en-US" sz="2000">
                        <a:effectLst/>
                      </a:endParaRPr>
                    </a:p>
                  </a:txBody>
                  <a:tcPr marL="84328" marR="84328" marT="59030" marB="59030"/>
                </a:tc>
                <a:extLst>
                  <a:ext uri="{0D108BD9-81ED-4DB2-BD59-A6C34878D82A}">
                    <a16:rowId xmlns:a16="http://schemas.microsoft.com/office/drawing/2014/main" val="1373260375"/>
                  </a:ext>
                </a:extLst>
              </a:tr>
              <a:tr h="731520">
                <a:tc>
                  <a:txBody>
                    <a:bodyPr/>
                    <a:lstStyle/>
                    <a:p>
                      <a:pPr algn="l" fontAlgn="t"/>
                      <a:r>
                        <a:rPr lang="en-US" sz="2000">
                          <a:effectLst/>
                        </a:rPr>
                        <a:t>ChromeOS</a:t>
                      </a:r>
                    </a:p>
                  </a:txBody>
                  <a:tcPr marL="84328" marR="84328" marT="59030" marB="59030"/>
                </a:tc>
                <a:tc>
                  <a:txBody>
                    <a:bodyPr/>
                    <a:lstStyle/>
                    <a:p>
                      <a:pPr algn="l" fontAlgn="t"/>
                      <a:r>
                        <a:rPr lang="en-US" sz="2000" dirty="0">
                          <a:effectLst/>
                        </a:rPr>
                        <a:t>Releases Google supports as of July 15 of the current calendar school year.</a:t>
                      </a:r>
                    </a:p>
                  </a:txBody>
                  <a:tcPr marL="84328" marR="84328" marT="59030" marB="59030"/>
                </a:tc>
                <a:tc>
                  <a:txBody>
                    <a:bodyPr/>
                    <a:lstStyle/>
                    <a:p>
                      <a:pPr algn="l" fontAlgn="t"/>
                      <a:r>
                        <a:rPr lang="en-US" sz="2000" u="none" strike="noStrike" dirty="0">
                          <a:effectLst/>
                          <a:hlinkClick r:id="rId4"/>
                        </a:rPr>
                        <a:t>Chrome Update Policy</a:t>
                      </a:r>
                      <a:endParaRPr lang="en-US" sz="2000" dirty="0">
                        <a:effectLst/>
                      </a:endParaRPr>
                    </a:p>
                  </a:txBody>
                  <a:tcPr marL="84328" marR="84328" marT="59030" marB="59030"/>
                </a:tc>
                <a:extLst>
                  <a:ext uri="{0D108BD9-81ED-4DB2-BD59-A6C34878D82A}">
                    <a16:rowId xmlns:a16="http://schemas.microsoft.com/office/drawing/2014/main" val="3578071310"/>
                  </a:ext>
                </a:extLst>
              </a:tr>
              <a:tr h="731520">
                <a:tc>
                  <a:txBody>
                    <a:bodyPr/>
                    <a:lstStyle/>
                    <a:p>
                      <a:pPr algn="l" fontAlgn="t"/>
                      <a:r>
                        <a:rPr lang="en-US" sz="2000">
                          <a:effectLst/>
                        </a:rPr>
                        <a:t>Windows</a:t>
                      </a:r>
                    </a:p>
                    <a:p>
                      <a:pPr algn="l" fontAlgn="t"/>
                      <a:br>
                        <a:rPr lang="en-US" sz="2000">
                          <a:effectLst/>
                        </a:rPr>
                      </a:br>
                      <a:endParaRPr lang="en-US" sz="2000">
                        <a:effectLst/>
                      </a:endParaRPr>
                    </a:p>
                  </a:txBody>
                  <a:tcPr marL="84328" marR="84328" marT="59030" marB="59030"/>
                </a:tc>
                <a:tc>
                  <a:txBody>
                    <a:bodyPr/>
                    <a:lstStyle/>
                    <a:p>
                      <a:pPr algn="l" fontAlgn="t"/>
                      <a:r>
                        <a:rPr lang="en-US" sz="2000" dirty="0">
                          <a:effectLst/>
                        </a:rPr>
                        <a:t>Releases Microsoft supports as of July 15 of the current calendar school year.</a:t>
                      </a:r>
                    </a:p>
                  </a:txBody>
                  <a:tcPr marL="84328" marR="84328" marT="59030" marB="59030"/>
                </a:tc>
                <a:tc>
                  <a:txBody>
                    <a:bodyPr/>
                    <a:lstStyle/>
                    <a:p>
                      <a:pPr algn="l" fontAlgn="t"/>
                      <a:r>
                        <a:rPr lang="en-US" sz="2000" u="none" strike="noStrike" dirty="0">
                          <a:effectLst/>
                          <a:hlinkClick r:id="rId5"/>
                        </a:rPr>
                        <a:t>Windows lifecycle fact sheet</a:t>
                      </a:r>
                      <a:endParaRPr lang="en-US" sz="2000" dirty="0">
                        <a:effectLst/>
                      </a:endParaRPr>
                    </a:p>
                  </a:txBody>
                  <a:tcPr marL="84328" marR="84328" marT="59030" marB="59030"/>
                </a:tc>
                <a:extLst>
                  <a:ext uri="{0D108BD9-81ED-4DB2-BD59-A6C34878D82A}">
                    <a16:rowId xmlns:a16="http://schemas.microsoft.com/office/drawing/2014/main" val="1375356253"/>
                  </a:ext>
                </a:extLst>
              </a:tr>
              <a:tr h="731520">
                <a:tc>
                  <a:txBody>
                    <a:bodyPr/>
                    <a:lstStyle/>
                    <a:p>
                      <a:pPr algn="l" fontAlgn="t"/>
                      <a:r>
                        <a:rPr lang="en-US" sz="2000">
                          <a:effectLst/>
                        </a:rPr>
                        <a:t>Ubuntu</a:t>
                      </a:r>
                    </a:p>
                  </a:txBody>
                  <a:tcPr marL="84328" marR="84328" marT="59030" marB="59030"/>
                </a:tc>
                <a:tc>
                  <a:txBody>
                    <a:bodyPr/>
                    <a:lstStyle/>
                    <a:p>
                      <a:pPr algn="l" fontAlgn="t"/>
                      <a:r>
                        <a:rPr lang="en-US" sz="2000">
                          <a:effectLst/>
                        </a:rPr>
                        <a:t>The last two long-term releases.</a:t>
                      </a:r>
                    </a:p>
                  </a:txBody>
                  <a:tcPr marL="84328" marR="84328" marT="59030" marB="59030"/>
                </a:tc>
                <a:tc>
                  <a:txBody>
                    <a:bodyPr/>
                    <a:lstStyle/>
                    <a:p>
                      <a:pPr algn="l" fontAlgn="t"/>
                      <a:r>
                        <a:rPr lang="en-US" sz="2000" dirty="0">
                          <a:effectLst/>
                        </a:rPr>
                        <a:t>N/A</a:t>
                      </a:r>
                    </a:p>
                  </a:txBody>
                  <a:tcPr marL="84328" marR="84328" marT="59030" marB="59030"/>
                </a:tc>
                <a:extLst>
                  <a:ext uri="{0D108BD9-81ED-4DB2-BD59-A6C34878D82A}">
                    <a16:rowId xmlns:a16="http://schemas.microsoft.com/office/drawing/2014/main" val="1140792607"/>
                  </a:ext>
                </a:extLst>
              </a:tr>
              <a:tr h="731520">
                <a:tc>
                  <a:txBody>
                    <a:bodyPr/>
                    <a:lstStyle/>
                    <a:p>
                      <a:pPr algn="l" fontAlgn="t"/>
                      <a:r>
                        <a:rPr lang="en-US" sz="2000">
                          <a:effectLst/>
                        </a:rPr>
                        <a:t>Android</a:t>
                      </a:r>
                    </a:p>
                  </a:txBody>
                  <a:tcPr marL="84328" marR="84328" marT="59030" marB="59030"/>
                </a:tc>
                <a:tc>
                  <a:txBody>
                    <a:bodyPr/>
                    <a:lstStyle/>
                    <a:p>
                      <a:pPr algn="l" fontAlgn="t"/>
                      <a:r>
                        <a:rPr lang="en-US" sz="2000">
                          <a:effectLst/>
                        </a:rPr>
                        <a:t>The last two releases.</a:t>
                      </a:r>
                    </a:p>
                  </a:txBody>
                  <a:tcPr marL="84328" marR="84328" marT="59030" marB="59030"/>
                </a:tc>
                <a:tc>
                  <a:txBody>
                    <a:bodyPr/>
                    <a:lstStyle/>
                    <a:p>
                      <a:pPr algn="l" fontAlgn="t"/>
                      <a:r>
                        <a:rPr lang="en-US" sz="2000" u="none" strike="noStrike" dirty="0">
                          <a:effectLst/>
                          <a:hlinkClick r:id="rId6"/>
                        </a:rPr>
                        <a:t>Android</a:t>
                      </a:r>
                      <a:r>
                        <a:rPr lang="en-US" sz="2000" dirty="0">
                          <a:effectLst/>
                        </a:rPr>
                        <a:t> website</a:t>
                      </a:r>
                    </a:p>
                  </a:txBody>
                  <a:tcPr marL="84328" marR="84328" marT="59030" marB="59030"/>
                </a:tc>
                <a:extLst>
                  <a:ext uri="{0D108BD9-81ED-4DB2-BD59-A6C34878D82A}">
                    <a16:rowId xmlns:a16="http://schemas.microsoft.com/office/drawing/2014/main" val="2501382552"/>
                  </a:ext>
                </a:extLst>
              </a:tr>
            </a:tbl>
          </a:graphicData>
        </a:graphic>
      </p:graphicFrame>
    </p:spTree>
    <p:extLst>
      <p:ext uri="{BB962C8B-B14F-4D97-AF65-F5344CB8AC3E}">
        <p14:creationId xmlns:p14="http://schemas.microsoft.com/office/powerpoint/2010/main" val="14428525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fontScale="90000"/>
          </a:bodyPr>
          <a:lstStyle/>
          <a:p>
            <a:r>
              <a:rPr lang="en-US" sz="3600" dirty="0">
                <a:latin typeface="+mn-lt"/>
              </a:rPr>
              <a:t>Assessment Technology Device Requirements</a:t>
            </a:r>
            <a:endParaRPr lang="en-US" sz="36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77</a:t>
            </a:fld>
            <a:endParaRPr lang="en-US" dirty="0"/>
          </a:p>
        </p:txBody>
      </p:sp>
      <p:sp>
        <p:nvSpPr>
          <p:cNvPr id="6" name="TextBox 5">
            <a:extLst>
              <a:ext uri="{FF2B5EF4-FFF2-40B4-BE49-F238E27FC236}">
                <a16:creationId xmlns:a16="http://schemas.microsoft.com/office/drawing/2014/main" id="{4601EFD6-CF6A-4704-8D1F-F090E34CC734}"/>
              </a:ext>
            </a:extLst>
          </p:cNvPr>
          <p:cNvSpPr txBox="1"/>
          <p:nvPr/>
        </p:nvSpPr>
        <p:spPr>
          <a:xfrm>
            <a:off x="2263515" y="3244334"/>
            <a:ext cx="4586990" cy="369332"/>
          </a:xfrm>
          <a:prstGeom prst="rect">
            <a:avLst/>
          </a:prstGeom>
          <a:noFill/>
        </p:spPr>
        <p:txBody>
          <a:bodyPr wrap="square">
            <a:spAutoFit/>
          </a:bodyPr>
          <a:lstStyle/>
          <a:p>
            <a:r>
              <a:rPr lang="en-US" dirty="0"/>
              <a:t>Stable channel update for Chrome OS</a:t>
            </a:r>
          </a:p>
        </p:txBody>
      </p:sp>
      <p:sp>
        <p:nvSpPr>
          <p:cNvPr id="8" name="TextBox 7">
            <a:extLst>
              <a:ext uri="{FF2B5EF4-FFF2-40B4-BE49-F238E27FC236}">
                <a16:creationId xmlns:a16="http://schemas.microsoft.com/office/drawing/2014/main" id="{B98A90F6-F818-45D4-8F5B-C61FB0411422}"/>
              </a:ext>
            </a:extLst>
          </p:cNvPr>
          <p:cNvSpPr txBox="1"/>
          <p:nvPr/>
        </p:nvSpPr>
        <p:spPr>
          <a:xfrm>
            <a:off x="2263515" y="3244334"/>
            <a:ext cx="4586990" cy="369332"/>
          </a:xfrm>
          <a:prstGeom prst="rect">
            <a:avLst/>
          </a:prstGeom>
          <a:noFill/>
        </p:spPr>
        <p:txBody>
          <a:bodyPr wrap="square">
            <a:spAutoFit/>
          </a:bodyPr>
          <a:lstStyle/>
          <a:p>
            <a:r>
              <a:rPr lang="en-US" dirty="0"/>
              <a:t>Stable channel update for Chrome OS</a:t>
            </a:r>
          </a:p>
        </p:txBody>
      </p:sp>
      <p:graphicFrame>
        <p:nvGraphicFramePr>
          <p:cNvPr id="7" name="Table 6">
            <a:extLst>
              <a:ext uri="{FF2B5EF4-FFF2-40B4-BE49-F238E27FC236}">
                <a16:creationId xmlns:a16="http://schemas.microsoft.com/office/drawing/2014/main" id="{A1B219A7-6B99-22F5-29E3-15EAF6995D9D}"/>
              </a:ext>
            </a:extLst>
          </p:cNvPr>
          <p:cNvGraphicFramePr>
            <a:graphicFrameLocks noGrp="1"/>
          </p:cNvGraphicFramePr>
          <p:nvPr>
            <p:extLst>
              <p:ext uri="{D42A27DB-BD31-4B8C-83A1-F6EECF244321}">
                <p14:modId xmlns:p14="http://schemas.microsoft.com/office/powerpoint/2010/main" val="111148607"/>
              </p:ext>
            </p:extLst>
          </p:nvPr>
        </p:nvGraphicFramePr>
        <p:xfrm>
          <a:off x="109728" y="1271017"/>
          <a:ext cx="8906256" cy="5336005"/>
        </p:xfrm>
        <a:graphic>
          <a:graphicData uri="http://schemas.openxmlformats.org/drawingml/2006/table">
            <a:tbl>
              <a:tblPr firstRow="1" firstCol="1">
                <a:tableStyleId>{5C22544A-7EE6-4342-B048-85BDC9FD1C3A}</a:tableStyleId>
              </a:tblPr>
              <a:tblGrid>
                <a:gridCol w="966922">
                  <a:extLst>
                    <a:ext uri="{9D8B030D-6E8A-4147-A177-3AD203B41FA5}">
                      <a16:colId xmlns:a16="http://schemas.microsoft.com/office/drawing/2014/main" val="331905948"/>
                    </a:ext>
                  </a:extLst>
                </a:gridCol>
                <a:gridCol w="2452934">
                  <a:extLst>
                    <a:ext uri="{9D8B030D-6E8A-4147-A177-3AD203B41FA5}">
                      <a16:colId xmlns:a16="http://schemas.microsoft.com/office/drawing/2014/main" val="1878862516"/>
                    </a:ext>
                  </a:extLst>
                </a:gridCol>
                <a:gridCol w="2032230">
                  <a:extLst>
                    <a:ext uri="{9D8B030D-6E8A-4147-A177-3AD203B41FA5}">
                      <a16:colId xmlns:a16="http://schemas.microsoft.com/office/drawing/2014/main" val="2567200424"/>
                    </a:ext>
                  </a:extLst>
                </a:gridCol>
                <a:gridCol w="2149312">
                  <a:extLst>
                    <a:ext uri="{9D8B030D-6E8A-4147-A177-3AD203B41FA5}">
                      <a16:colId xmlns:a16="http://schemas.microsoft.com/office/drawing/2014/main" val="3287371548"/>
                    </a:ext>
                  </a:extLst>
                </a:gridCol>
                <a:gridCol w="1304858">
                  <a:extLst>
                    <a:ext uri="{9D8B030D-6E8A-4147-A177-3AD203B41FA5}">
                      <a16:colId xmlns:a16="http://schemas.microsoft.com/office/drawing/2014/main" val="3555557545"/>
                    </a:ext>
                  </a:extLst>
                </a:gridCol>
              </a:tblGrid>
              <a:tr h="1161098">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Devices/OS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CMAS</a:t>
                      </a:r>
                    </a:p>
                    <a:p>
                      <a:pPr marL="0" algn="ctr" defTabSz="914400" rtl="0" eaLnBrk="1" fontAlgn="t" latinLnBrk="0" hangingPunct="1"/>
                      <a:r>
                        <a:rPr lang="en-US" sz="2000" b="1" kern="1200" dirty="0">
                          <a:solidFill>
                            <a:schemeClr val="lt1"/>
                          </a:solidFill>
                          <a:effectLst/>
                          <a:latin typeface="+mn-lt"/>
                          <a:ea typeface="+mn-ea"/>
                          <a:cs typeface="+mn-cs"/>
                        </a:rPr>
                        <a:t>TN Supported</a:t>
                      </a:r>
                      <a:br>
                        <a:rPr lang="en-US" sz="2000" b="1" kern="1200" dirty="0">
                          <a:solidFill>
                            <a:schemeClr val="lt1"/>
                          </a:solidFill>
                          <a:effectLst/>
                          <a:latin typeface="+mn-lt"/>
                          <a:ea typeface="+mn-ea"/>
                          <a:cs typeface="+mn-cs"/>
                        </a:rPr>
                      </a:br>
                      <a:r>
                        <a:rPr lang="en-US" sz="2000" b="1" kern="1200" dirty="0">
                          <a:solidFill>
                            <a:schemeClr val="lt1"/>
                          </a:solidFill>
                          <a:effectLst/>
                          <a:latin typeface="+mn-lt"/>
                          <a:ea typeface="+mn-ea"/>
                          <a:cs typeface="+mn-cs"/>
                        </a:rPr>
                        <a:t>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ACCESS</a:t>
                      </a:r>
                    </a:p>
                    <a:p>
                      <a:pPr marL="0" algn="ctr" defTabSz="914400" rtl="0" eaLnBrk="1" fontAlgn="t" latinLnBrk="0" hangingPunct="1"/>
                      <a:r>
                        <a:rPr lang="en-US" sz="2000" b="1" kern="1200" dirty="0">
                          <a:solidFill>
                            <a:schemeClr val="lt1"/>
                          </a:solidFill>
                          <a:effectLst/>
                          <a:latin typeface="+mn-lt"/>
                          <a:ea typeface="+mn-ea"/>
                          <a:cs typeface="+mn-cs"/>
                        </a:rPr>
                        <a:t>Insight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PSAT/SAT</a:t>
                      </a:r>
                    </a:p>
                    <a:p>
                      <a:pPr marL="0" algn="ctr" defTabSz="914400" rtl="0" eaLnBrk="1" fontAlgn="t" latinLnBrk="0" hangingPunct="1"/>
                      <a:r>
                        <a:rPr lang="en-US" sz="2000" b="1" kern="1200" dirty="0">
                          <a:solidFill>
                            <a:schemeClr val="lt1"/>
                          </a:solidFill>
                          <a:effectLst/>
                          <a:latin typeface="+mn-lt"/>
                          <a:ea typeface="+mn-ea"/>
                          <a:cs typeface="+mn-cs"/>
                        </a:rPr>
                        <a:t>Bluebook  Supported Versions</a:t>
                      </a:r>
                      <a:endParaRPr lang="en-US" dirty="0"/>
                    </a:p>
                  </a:txBody>
                  <a:tcPr marL="4929" marR="4929" marT="4929"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b="1" kern="1200" dirty="0">
                          <a:solidFill>
                            <a:schemeClr val="lt1"/>
                          </a:solidFill>
                          <a:effectLst/>
                          <a:latin typeface="+mn-lt"/>
                          <a:ea typeface="+mn-ea"/>
                          <a:cs typeface="+mn-cs"/>
                        </a:rPr>
                        <a:t>CoAlt DLM KITE</a:t>
                      </a:r>
                    </a:p>
                  </a:txBody>
                  <a:tcPr marL="4929" marR="4929" marT="4929" marB="0" anchor="ctr"/>
                </a:tc>
                <a:extLst>
                  <a:ext uri="{0D108BD9-81ED-4DB2-BD59-A6C34878D82A}">
                    <a16:rowId xmlns:a16="http://schemas.microsoft.com/office/drawing/2014/main" val="1221682264"/>
                  </a:ext>
                </a:extLst>
              </a:tr>
              <a:tr h="433633">
                <a:tc gridSpan="5">
                  <a:txBody>
                    <a:bodyPr/>
                    <a:lstStyle/>
                    <a:p>
                      <a:pPr algn="l" fontAlgn="t"/>
                      <a:r>
                        <a:rPr lang="en-US" sz="1800" u="none" strike="noStrike" dirty="0">
                          <a:effectLst/>
                        </a:rPr>
                        <a:t>Tablets, Chromebooks, </a:t>
                      </a:r>
                      <a:r>
                        <a:rPr lang="en-US" sz="1800" u="none" strike="noStrike" dirty="0" err="1">
                          <a:effectLst/>
                        </a:rPr>
                        <a:t>Chromeboxes</a:t>
                      </a:r>
                      <a:endParaRPr lang="en-US" sz="1800" b="1" i="0" u="none" strike="noStrike" dirty="0">
                        <a:solidFill>
                          <a:srgbClr val="000000"/>
                        </a:solidFill>
                        <a:effectLst/>
                        <a:latin typeface="Calibri" panose="020F0502020204030204" pitchFamily="34" charset="0"/>
                      </a:endParaRPr>
                    </a:p>
                  </a:txBody>
                  <a:tcPr marL="4929" marR="4929" marT="4929"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t"/>
                      <a:endParaRPr lang="en-US" sz="1800" b="1" i="0" u="none" strike="noStrike" dirty="0">
                        <a:solidFill>
                          <a:srgbClr val="000000"/>
                        </a:solidFill>
                        <a:effectLst/>
                        <a:latin typeface="Calibri" panose="020F0502020204030204" pitchFamily="34" charset="0"/>
                      </a:endParaRPr>
                    </a:p>
                  </a:txBody>
                  <a:tcPr marL="4929" marR="4929" marT="4929" marB="0" anchor="ctr"/>
                </a:tc>
                <a:extLst>
                  <a:ext uri="{0D108BD9-81ED-4DB2-BD59-A6C34878D82A}">
                    <a16:rowId xmlns:a16="http://schemas.microsoft.com/office/drawing/2014/main" val="1687805981"/>
                  </a:ext>
                </a:extLst>
              </a:tr>
              <a:tr h="1163744">
                <a:tc rowSpan="5">
                  <a:txBody>
                    <a:bodyPr/>
                    <a:lstStyle/>
                    <a:p>
                      <a:pPr algn="ctr" fontAlgn="t"/>
                      <a:r>
                        <a:rPr lang="en-US" sz="1800" u="none" strike="noStrike" dirty="0">
                          <a:effectLst/>
                        </a:rPr>
                        <a:t>Chrome OS</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Stable Channel (S)</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r>
                        <a:rPr lang="en-US" sz="1800" u="none" strike="noStrike" dirty="0">
                          <a:effectLst/>
                        </a:rPr>
                        <a:t>Stable Channel (S)</a:t>
                      </a:r>
                      <a:endParaRPr lang="en-US" dirty="0"/>
                    </a:p>
                  </a:txBody>
                  <a:tcPr marL="4929" marR="4929" marT="4929" marB="0" anchor="ctr"/>
                </a:tc>
                <a:tc>
                  <a:txBody>
                    <a:bodyPr/>
                    <a:lstStyle/>
                    <a:p>
                      <a:pPr algn="l" fontAlgn="t"/>
                      <a:r>
                        <a:rPr lang="en-US" sz="1800" u="none" strike="noStrike">
                          <a:effectLst/>
                        </a:rPr>
                        <a:t>Chromebooks must be school-managed, run in kiosk mode, and from 2017 or later.</a:t>
                      </a:r>
                      <a:endParaRPr lang="en-US" sz="1800" b="0" i="0" u="none" strike="noStrike">
                        <a:solidFill>
                          <a:srgbClr val="C00000"/>
                        </a:solidFill>
                        <a:effectLst/>
                        <a:latin typeface="Calibri" panose="020F0502020204030204" pitchFamily="34" charset="0"/>
                      </a:endParaRPr>
                    </a:p>
                  </a:txBody>
                  <a:tcPr marL="4929" marR="4929" marT="4929" marB="0" anchor="ctr"/>
                </a:tc>
                <a:tc>
                  <a:txBody>
                    <a:bodyPr/>
                    <a:lstStyle/>
                    <a:p>
                      <a:pPr marL="0" algn="l" defTabSz="914400" rtl="0" eaLnBrk="1" fontAlgn="t" latinLnBrk="0" hangingPunct="1"/>
                      <a:endParaRPr lang="en-US" sz="1800" u="none" strike="noStrike" kern="1200" dirty="0">
                        <a:solidFill>
                          <a:schemeClr val="dk1"/>
                        </a:solidFill>
                        <a:effectLst/>
                        <a:latin typeface="+mn-lt"/>
                        <a:ea typeface="+mn-ea"/>
                        <a:cs typeface="+mn-cs"/>
                      </a:endParaRPr>
                    </a:p>
                  </a:txBody>
                  <a:tcPr marL="4929" marR="4929" marT="4929" marB="0" anchor="ctr"/>
                </a:tc>
                <a:extLst>
                  <a:ext uri="{0D108BD9-81ED-4DB2-BD59-A6C34878D82A}">
                    <a16:rowId xmlns:a16="http://schemas.microsoft.com/office/drawing/2014/main" val="1230454153"/>
                  </a:ext>
                </a:extLst>
              </a:tr>
              <a:tr h="540503">
                <a:tc vMerge="1">
                  <a:txBody>
                    <a:bodyPr/>
                    <a:lstStyle/>
                    <a:p>
                      <a:pPr algn="l" fontAlgn="t"/>
                      <a:endParaRPr lang="en-US" sz="900" b="0" i="0" u="none" strike="noStrike" dirty="0">
                        <a:solidFill>
                          <a:srgbClr val="000000"/>
                        </a:solidFill>
                        <a:effectLst/>
                        <a:latin typeface="Calibri" panose="020F0502020204030204" pitchFamily="34" charset="0"/>
                      </a:endParaRPr>
                    </a:p>
                  </a:txBody>
                  <a:tcPr marL="4929" marR="4929" marT="4929" marB="0"/>
                </a:tc>
                <a:tc>
                  <a:txBody>
                    <a:bodyPr/>
                    <a:lstStyle/>
                    <a:p>
                      <a:r>
                        <a:rPr lang="en-US" sz="1800" u="none" strike="noStrike" dirty="0">
                          <a:effectLst/>
                        </a:rPr>
                        <a:t>115 S+</a:t>
                      </a:r>
                      <a:endParaRPr lang="en-US" dirty="0"/>
                    </a:p>
                  </a:txBody>
                  <a:tcPr marL="4929" marR="4929" marT="4929" marB="0" anchor="ctr"/>
                </a:tc>
                <a:tc>
                  <a:txBody>
                    <a:bodyPr/>
                    <a:lstStyle/>
                    <a:p>
                      <a:r>
                        <a:rPr lang="en-US" sz="1800" u="none" strike="noStrike" dirty="0">
                          <a:effectLst/>
                        </a:rPr>
                        <a:t>109 S+</a:t>
                      </a:r>
                      <a:endParaRPr lang="en-US" dirty="0"/>
                    </a:p>
                  </a:txBody>
                  <a:tcPr marL="4929" marR="4929" marT="4929" marB="0" anchor="ctr"/>
                </a:tc>
                <a:tc>
                  <a:txBody>
                    <a:bodyPr/>
                    <a:lstStyle/>
                    <a:p>
                      <a:pPr algn="l" fontAlgn="t"/>
                      <a:r>
                        <a:rPr lang="en-US" sz="1800" u="none" strike="noStrike">
                          <a:effectLst/>
                        </a:rPr>
                        <a:t>114+</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u="none" strike="noStrike" kern="1200">
                          <a:solidFill>
                            <a:schemeClr val="dk1"/>
                          </a:solidFill>
                          <a:effectLst/>
                          <a:latin typeface="+mn-lt"/>
                          <a:ea typeface="+mn-ea"/>
                          <a:cs typeface="+mn-cs"/>
                        </a:rPr>
                        <a:t>102+</a:t>
                      </a:r>
                      <a:endParaRPr lang="en-US" sz="1800" u="none" strike="noStrike" kern="1200" dirty="0">
                        <a:solidFill>
                          <a:schemeClr val="dk1"/>
                        </a:solidFill>
                        <a:effectLst/>
                        <a:latin typeface="+mn-lt"/>
                        <a:ea typeface="+mn-ea"/>
                        <a:cs typeface="+mn-cs"/>
                      </a:endParaRPr>
                    </a:p>
                  </a:txBody>
                  <a:tcPr marL="4929" marR="4929" marT="4929" marB="0" anchor="ctr"/>
                </a:tc>
                <a:extLst>
                  <a:ext uri="{0D108BD9-81ED-4DB2-BD59-A6C34878D82A}">
                    <a16:rowId xmlns:a16="http://schemas.microsoft.com/office/drawing/2014/main" val="655626000"/>
                  </a:ext>
                </a:extLst>
              </a:tr>
              <a:tr h="582749">
                <a:tc vMerge="1">
                  <a:txBody>
                    <a:bodyPr/>
                    <a:lstStyle/>
                    <a:p>
                      <a:pPr algn="l" fontAlgn="t"/>
                      <a:endParaRPr lang="en-US" sz="900" b="0" i="0" u="none" strike="noStrike" dirty="0">
                        <a:solidFill>
                          <a:srgbClr val="000000"/>
                        </a:solidFill>
                        <a:effectLst/>
                        <a:latin typeface="Calibri" panose="020F0502020204030204" pitchFamily="34" charset="0"/>
                      </a:endParaRPr>
                    </a:p>
                  </a:txBody>
                  <a:tcPr marL="4929" marR="4929" marT="4929" marB="0"/>
                </a:tc>
                <a:tc>
                  <a:txBody>
                    <a:bodyPr/>
                    <a:lstStyle/>
                    <a:p>
                      <a:r>
                        <a:rPr lang="en-US" sz="1800" u="none" strike="noStrike" dirty="0">
                          <a:effectLst/>
                        </a:rPr>
                        <a:t>Long-term support (LTS)*</a:t>
                      </a:r>
                      <a:endParaRPr lang="en-US" dirty="0"/>
                    </a:p>
                  </a:txBody>
                  <a:tcPr marL="4929" marR="4929" marT="4929" marB="0" anchor="ctr"/>
                </a:tc>
                <a:tc>
                  <a:txBody>
                    <a:bodyPr/>
                    <a:lstStyle/>
                    <a:p>
                      <a:endParaRPr lang="en-US" dirty="0"/>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extLst>
                  <a:ext uri="{0D108BD9-81ED-4DB2-BD59-A6C34878D82A}">
                    <a16:rowId xmlns:a16="http://schemas.microsoft.com/office/drawing/2014/main" val="4088964846"/>
                  </a:ext>
                </a:extLst>
              </a:tr>
              <a:tr h="582749">
                <a:tc vMerge="1">
                  <a:txBody>
                    <a:bodyPr/>
                    <a:lstStyle/>
                    <a:p>
                      <a:pPr algn="l" fontAlgn="t"/>
                      <a:endParaRPr lang="en-US" sz="900" b="0" i="0" u="none" strike="noStrike" dirty="0">
                        <a:solidFill>
                          <a:srgbClr val="000000"/>
                        </a:solidFill>
                        <a:effectLst/>
                        <a:latin typeface="Calibri" panose="020F0502020204030204" pitchFamily="34" charset="0"/>
                      </a:endParaRPr>
                    </a:p>
                  </a:txBody>
                  <a:tcPr marL="4929" marR="4929" marT="4929" marB="0"/>
                </a:tc>
                <a:tc>
                  <a:txBody>
                    <a:bodyPr/>
                    <a:lstStyle/>
                    <a:p>
                      <a:r>
                        <a:rPr lang="en-US" sz="1800" u="none" strike="noStrike" dirty="0">
                          <a:effectLst/>
                        </a:rPr>
                        <a:t>114+ LTS after Aug. 2023</a:t>
                      </a:r>
                      <a:endParaRPr lang="en-US" dirty="0"/>
                    </a:p>
                  </a:txBody>
                  <a:tcPr marL="4929" marR="4929" marT="4929" marB="0" anchor="ctr"/>
                </a:tc>
                <a:tc>
                  <a:txBody>
                    <a:bodyPr/>
                    <a:lstStyle/>
                    <a:p>
                      <a:endParaRPr lang="en-US"/>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extLst>
                  <a:ext uri="{0D108BD9-81ED-4DB2-BD59-A6C34878D82A}">
                    <a16:rowId xmlns:a16="http://schemas.microsoft.com/office/drawing/2014/main" val="3597718163"/>
                  </a:ext>
                </a:extLst>
              </a:tr>
              <a:tr h="871529">
                <a:tc vMerge="1">
                  <a:txBody>
                    <a:bodyPr/>
                    <a:lstStyle/>
                    <a:p>
                      <a:pPr algn="l" fontAlgn="t"/>
                      <a:endParaRPr lang="en-US" sz="900" b="0" i="0" u="none" strike="noStrike" dirty="0">
                        <a:solidFill>
                          <a:srgbClr val="000000"/>
                        </a:solidFill>
                        <a:effectLst/>
                        <a:latin typeface="Calibri" panose="020F0502020204030204" pitchFamily="34" charset="0"/>
                      </a:endParaRPr>
                    </a:p>
                  </a:txBody>
                  <a:tcPr marL="4929" marR="4929" marT="4929" marB="0"/>
                </a:tc>
                <a:tc>
                  <a:txBody>
                    <a:bodyPr/>
                    <a:lstStyle/>
                    <a:p>
                      <a:r>
                        <a:rPr lang="en-US" sz="1800" u="none" strike="noStrike" dirty="0">
                          <a:effectLst/>
                        </a:rPr>
                        <a:t>No tablet mode for Convertible Chromebooks </a:t>
                      </a:r>
                      <a:endParaRPr lang="en-US" dirty="0"/>
                    </a:p>
                  </a:txBody>
                  <a:tcPr marL="4929" marR="4929" marT="4929" marB="0" anchor="ctr"/>
                </a:tc>
                <a:tc>
                  <a:txBody>
                    <a:bodyPr/>
                    <a:lstStyle/>
                    <a:p>
                      <a:endParaRPr lang="en-US" dirty="0"/>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extLst>
                  <a:ext uri="{0D108BD9-81ED-4DB2-BD59-A6C34878D82A}">
                    <a16:rowId xmlns:a16="http://schemas.microsoft.com/office/drawing/2014/main" val="4045227799"/>
                  </a:ext>
                </a:extLst>
              </a:tr>
            </a:tbl>
          </a:graphicData>
        </a:graphic>
      </p:graphicFrame>
    </p:spTree>
    <p:extLst>
      <p:ext uri="{BB962C8B-B14F-4D97-AF65-F5344CB8AC3E}">
        <p14:creationId xmlns:p14="http://schemas.microsoft.com/office/powerpoint/2010/main" val="30105436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fontScale="90000"/>
          </a:bodyPr>
          <a:lstStyle/>
          <a:p>
            <a:r>
              <a:rPr lang="en-US" sz="3600" dirty="0">
                <a:latin typeface="+mn-lt"/>
              </a:rPr>
              <a:t>Assessment Technology Device Requirements</a:t>
            </a:r>
            <a:endParaRPr lang="en-US" sz="36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78</a:t>
            </a:fld>
            <a:endParaRPr lang="en-US" dirty="0"/>
          </a:p>
        </p:txBody>
      </p:sp>
      <p:sp>
        <p:nvSpPr>
          <p:cNvPr id="6" name="TextBox 5">
            <a:extLst>
              <a:ext uri="{FF2B5EF4-FFF2-40B4-BE49-F238E27FC236}">
                <a16:creationId xmlns:a16="http://schemas.microsoft.com/office/drawing/2014/main" id="{4601EFD6-CF6A-4704-8D1F-F090E34CC734}"/>
              </a:ext>
            </a:extLst>
          </p:cNvPr>
          <p:cNvSpPr txBox="1"/>
          <p:nvPr/>
        </p:nvSpPr>
        <p:spPr>
          <a:xfrm>
            <a:off x="2263515" y="3244334"/>
            <a:ext cx="4586990" cy="369332"/>
          </a:xfrm>
          <a:prstGeom prst="rect">
            <a:avLst/>
          </a:prstGeom>
          <a:noFill/>
        </p:spPr>
        <p:txBody>
          <a:bodyPr wrap="square">
            <a:spAutoFit/>
          </a:bodyPr>
          <a:lstStyle/>
          <a:p>
            <a:r>
              <a:rPr lang="en-US" dirty="0"/>
              <a:t>Stable channel update for Chrome OS</a:t>
            </a:r>
          </a:p>
        </p:txBody>
      </p:sp>
      <p:sp>
        <p:nvSpPr>
          <p:cNvPr id="8" name="TextBox 7">
            <a:extLst>
              <a:ext uri="{FF2B5EF4-FFF2-40B4-BE49-F238E27FC236}">
                <a16:creationId xmlns:a16="http://schemas.microsoft.com/office/drawing/2014/main" id="{B98A90F6-F818-45D4-8F5B-C61FB0411422}"/>
              </a:ext>
            </a:extLst>
          </p:cNvPr>
          <p:cNvSpPr txBox="1"/>
          <p:nvPr/>
        </p:nvSpPr>
        <p:spPr>
          <a:xfrm>
            <a:off x="2263515" y="3244334"/>
            <a:ext cx="4586990" cy="369332"/>
          </a:xfrm>
          <a:prstGeom prst="rect">
            <a:avLst/>
          </a:prstGeom>
          <a:noFill/>
        </p:spPr>
        <p:txBody>
          <a:bodyPr wrap="square">
            <a:spAutoFit/>
          </a:bodyPr>
          <a:lstStyle/>
          <a:p>
            <a:r>
              <a:rPr lang="en-US" dirty="0"/>
              <a:t>Stable channel update for Chrome OS</a:t>
            </a:r>
          </a:p>
        </p:txBody>
      </p:sp>
      <p:graphicFrame>
        <p:nvGraphicFramePr>
          <p:cNvPr id="7" name="Table 6">
            <a:extLst>
              <a:ext uri="{FF2B5EF4-FFF2-40B4-BE49-F238E27FC236}">
                <a16:creationId xmlns:a16="http://schemas.microsoft.com/office/drawing/2014/main" id="{A1B219A7-6B99-22F5-29E3-15EAF6995D9D}"/>
              </a:ext>
            </a:extLst>
          </p:cNvPr>
          <p:cNvGraphicFramePr>
            <a:graphicFrameLocks noGrp="1"/>
          </p:cNvGraphicFramePr>
          <p:nvPr>
            <p:extLst>
              <p:ext uri="{D42A27DB-BD31-4B8C-83A1-F6EECF244321}">
                <p14:modId xmlns:p14="http://schemas.microsoft.com/office/powerpoint/2010/main" val="3706715689"/>
              </p:ext>
            </p:extLst>
          </p:nvPr>
        </p:nvGraphicFramePr>
        <p:xfrm>
          <a:off x="109728" y="1271017"/>
          <a:ext cx="8878823" cy="4837175"/>
        </p:xfrm>
        <a:graphic>
          <a:graphicData uri="http://schemas.openxmlformats.org/drawingml/2006/table">
            <a:tbl>
              <a:tblPr firstRow="1" firstCol="1">
                <a:tableStyleId>{5C22544A-7EE6-4342-B048-85BDC9FD1C3A}</a:tableStyleId>
              </a:tblPr>
              <a:tblGrid>
                <a:gridCol w="967772">
                  <a:extLst>
                    <a:ext uri="{9D8B030D-6E8A-4147-A177-3AD203B41FA5}">
                      <a16:colId xmlns:a16="http://schemas.microsoft.com/office/drawing/2014/main" val="331905948"/>
                    </a:ext>
                  </a:extLst>
                </a:gridCol>
                <a:gridCol w="1921732">
                  <a:extLst>
                    <a:ext uri="{9D8B030D-6E8A-4147-A177-3AD203B41FA5}">
                      <a16:colId xmlns:a16="http://schemas.microsoft.com/office/drawing/2014/main" val="817507394"/>
                    </a:ext>
                  </a:extLst>
                </a:gridCol>
                <a:gridCol w="1993392">
                  <a:extLst>
                    <a:ext uri="{9D8B030D-6E8A-4147-A177-3AD203B41FA5}">
                      <a16:colId xmlns:a16="http://schemas.microsoft.com/office/drawing/2014/main" val="3125008642"/>
                    </a:ext>
                  </a:extLst>
                </a:gridCol>
                <a:gridCol w="2532888">
                  <a:extLst>
                    <a:ext uri="{9D8B030D-6E8A-4147-A177-3AD203B41FA5}">
                      <a16:colId xmlns:a16="http://schemas.microsoft.com/office/drawing/2014/main" val="3924549378"/>
                    </a:ext>
                  </a:extLst>
                </a:gridCol>
                <a:gridCol w="1463039">
                  <a:extLst>
                    <a:ext uri="{9D8B030D-6E8A-4147-A177-3AD203B41FA5}">
                      <a16:colId xmlns:a16="http://schemas.microsoft.com/office/drawing/2014/main" val="2656479261"/>
                    </a:ext>
                  </a:extLst>
                </a:gridCol>
              </a:tblGrid>
              <a:tr h="1212539">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Devices/OS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CMAS</a:t>
                      </a:r>
                    </a:p>
                    <a:p>
                      <a:pPr marL="0" algn="ctr" defTabSz="914400" rtl="0" eaLnBrk="1" fontAlgn="t" latinLnBrk="0" hangingPunct="1"/>
                      <a:r>
                        <a:rPr lang="en-US" sz="2000" b="1" kern="1200" dirty="0">
                          <a:solidFill>
                            <a:schemeClr val="lt1"/>
                          </a:solidFill>
                          <a:effectLst/>
                          <a:latin typeface="+mn-lt"/>
                          <a:ea typeface="+mn-ea"/>
                          <a:cs typeface="+mn-cs"/>
                        </a:rPr>
                        <a:t>TN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ACCESS</a:t>
                      </a:r>
                    </a:p>
                    <a:p>
                      <a:pPr marL="0" algn="ctr" defTabSz="914400" rtl="0" eaLnBrk="1" fontAlgn="t" latinLnBrk="0" hangingPunct="1"/>
                      <a:r>
                        <a:rPr lang="en-US" sz="2000" b="1" kern="1200" dirty="0">
                          <a:solidFill>
                            <a:schemeClr val="lt1"/>
                          </a:solidFill>
                          <a:effectLst/>
                          <a:latin typeface="+mn-lt"/>
                          <a:ea typeface="+mn-ea"/>
                          <a:cs typeface="+mn-cs"/>
                        </a:rPr>
                        <a:t>Insight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PSAT/SAT</a:t>
                      </a:r>
                    </a:p>
                    <a:p>
                      <a:pPr marL="0" algn="ctr" defTabSz="914400" rtl="0" eaLnBrk="1" fontAlgn="t" latinLnBrk="0" hangingPunct="1"/>
                      <a:r>
                        <a:rPr lang="en-US" sz="2000" b="1" kern="1200" dirty="0">
                          <a:solidFill>
                            <a:schemeClr val="lt1"/>
                          </a:solidFill>
                          <a:effectLst/>
                          <a:latin typeface="+mn-lt"/>
                          <a:ea typeface="+mn-ea"/>
                          <a:cs typeface="+mn-cs"/>
                        </a:rPr>
                        <a:t>Bluebook  Supported Versions</a:t>
                      </a:r>
                    </a:p>
                  </a:txBody>
                  <a:tcPr marL="4929" marR="4929" marT="4929" marB="0" anchor="ctr"/>
                </a:tc>
                <a:tc>
                  <a:txBody>
                    <a:bodyPr/>
                    <a:lstStyle/>
                    <a:p>
                      <a:pPr marL="0" algn="ctr" defTabSz="914400" rtl="0" eaLnBrk="1" fontAlgn="t" latinLnBrk="0" hangingPunct="1"/>
                      <a:r>
                        <a:rPr lang="en-US" sz="2000" b="1" kern="1200" dirty="0" err="1">
                          <a:solidFill>
                            <a:schemeClr val="lt1"/>
                          </a:solidFill>
                          <a:effectLst/>
                          <a:latin typeface="+mn-lt"/>
                          <a:ea typeface="+mn-ea"/>
                          <a:cs typeface="+mn-cs"/>
                        </a:rPr>
                        <a:t>CoAlt</a:t>
                      </a:r>
                      <a:r>
                        <a:rPr lang="en-US" sz="2000" b="1" kern="1200" dirty="0">
                          <a:solidFill>
                            <a:schemeClr val="lt1"/>
                          </a:solidFill>
                          <a:effectLst/>
                          <a:latin typeface="+mn-lt"/>
                          <a:ea typeface="+mn-ea"/>
                          <a:cs typeface="+mn-cs"/>
                        </a:rPr>
                        <a:t> DLM KITE</a:t>
                      </a:r>
                    </a:p>
                  </a:txBody>
                  <a:tcPr marL="4929" marR="4929" marT="4929" marB="0" anchor="ctr"/>
                </a:tc>
                <a:extLst>
                  <a:ext uri="{0D108BD9-81ED-4DB2-BD59-A6C34878D82A}">
                    <a16:rowId xmlns:a16="http://schemas.microsoft.com/office/drawing/2014/main" val="1221682264"/>
                  </a:ext>
                </a:extLst>
              </a:tr>
              <a:tr h="906159">
                <a:tc rowSpan="4">
                  <a:txBody>
                    <a:bodyPr/>
                    <a:lstStyle/>
                    <a:p>
                      <a:pPr algn="ctr" fontAlgn="t"/>
                      <a:r>
                        <a:rPr lang="en-US" sz="1800" u="none" strike="noStrike" dirty="0">
                          <a:effectLst/>
                        </a:rPr>
                        <a:t>Windows</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10 x64 - 21H2, 22H2 </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marL="0" marR="0" lvl="0" indent="0" algn="l" defTabSz="914400" rtl="0" eaLnBrk="1" fontAlgn="t" latinLnBrk="0" hangingPunct="1">
                        <a:lnSpc>
                          <a:spcPct val="100000"/>
                        </a:lnSpc>
                        <a:spcBef>
                          <a:spcPts val="0"/>
                        </a:spcBef>
                        <a:spcAft>
                          <a:spcPts val="0"/>
                        </a:spcAft>
                        <a:buClr>
                          <a:srgbClr val="000000"/>
                        </a:buClr>
                        <a:buSzPts val="1100"/>
                        <a:buFont typeface="Calibri" panose="020F0502020204030204" pitchFamily="34" charset="0"/>
                        <a:buNone/>
                        <a:tabLst/>
                        <a:defRPr/>
                      </a:pPr>
                      <a:r>
                        <a:rPr lang="en-US" sz="1800" u="none" strike="noStrike" kern="1200" dirty="0">
                          <a:solidFill>
                            <a:schemeClr val="dk1"/>
                          </a:solidFill>
                          <a:effectLst/>
                          <a:latin typeface="+mn-lt"/>
                          <a:ea typeface="+mn-ea"/>
                          <a:cs typeface="+mn-cs"/>
                        </a:rPr>
                        <a:t>Windows 8.1</a:t>
                      </a:r>
                    </a:p>
                    <a:p>
                      <a:pPr marL="0" algn="l" defTabSz="914400" rtl="0" eaLnBrk="1" fontAlgn="t" latinLnBrk="0" hangingPunct="1">
                        <a:buClr>
                          <a:srgbClr val="000000"/>
                        </a:buClr>
                        <a:buSzPts val="1100"/>
                        <a:buFont typeface="Calibri" panose="020F0502020204030204" pitchFamily="34" charset="0"/>
                        <a:buChar char="W"/>
                      </a:pPr>
                      <a:endParaRPr lang="en-US" sz="1800" u="none" strike="noStrike" kern="1200" dirty="0">
                        <a:solidFill>
                          <a:schemeClr val="dk1"/>
                        </a:solidFill>
                        <a:effectLst/>
                        <a:latin typeface="+mn-lt"/>
                        <a:ea typeface="+mn-ea"/>
                        <a:cs typeface="+mn-cs"/>
                      </a:endParaRPr>
                    </a:p>
                  </a:txBody>
                  <a:tcPr marL="6350" marR="6350" marT="6350" marB="0" anchor="ctr"/>
                </a:tc>
                <a:tc>
                  <a:txBody>
                    <a:bodyPr/>
                    <a:lstStyle/>
                    <a:p>
                      <a:pPr algn="l" fontAlgn="t"/>
                      <a:r>
                        <a:rPr lang="en-US" sz="1800" u="none" strike="noStrike" dirty="0">
                          <a:effectLst/>
                        </a:rPr>
                        <a:t>10 and 11 (Home, Pro, Education, and Enterprise)</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u="none" strike="noStrike" kern="1200" dirty="0">
                          <a:solidFill>
                            <a:schemeClr val="dk1"/>
                          </a:solidFill>
                          <a:effectLst/>
                          <a:latin typeface="+mn-lt"/>
                          <a:ea typeface="+mn-ea"/>
                          <a:cs typeface="+mn-cs"/>
                        </a:rPr>
                        <a:t>Windows 8.1</a:t>
                      </a:r>
                    </a:p>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extLst>
                  <a:ext uri="{0D108BD9-81ED-4DB2-BD59-A6C34878D82A}">
                    <a16:rowId xmlns:a16="http://schemas.microsoft.com/office/drawing/2014/main" val="3589453693"/>
                  </a:ext>
                </a:extLst>
              </a:tr>
              <a:tr h="906159">
                <a:tc vMerge="1">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tc>
                <a:tc>
                  <a:txBody>
                    <a:bodyPr/>
                    <a:lstStyle/>
                    <a:p>
                      <a:pPr algn="l" fontAlgn="t"/>
                      <a:r>
                        <a:rPr lang="en-US" sz="1800" u="none" strike="noStrike" dirty="0">
                          <a:effectLst/>
                        </a:rPr>
                        <a:t>11 x64 - 21H2, 22H2 </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marL="0" algn="l" defTabSz="914400" rtl="0" eaLnBrk="1" fontAlgn="t" latinLnBrk="0" hangingPunct="1">
                        <a:buClr>
                          <a:srgbClr val="000000"/>
                        </a:buClr>
                        <a:buSzPts val="1100"/>
                        <a:buFont typeface="Calibri" panose="020F0502020204030204" pitchFamily="34" charset="0"/>
                        <a:buNone/>
                      </a:pPr>
                      <a:r>
                        <a:rPr lang="en-US" sz="1800" u="none" strike="noStrike" kern="1200" dirty="0">
                          <a:solidFill>
                            <a:schemeClr val="dk1"/>
                          </a:solidFill>
                          <a:effectLst/>
                          <a:latin typeface="+mn-lt"/>
                          <a:ea typeface="+mn-ea"/>
                          <a:cs typeface="+mn-cs"/>
                        </a:rPr>
                        <a:t>Windows 10 in S mode, 20H2, 21H1, and 21H2 </a:t>
                      </a:r>
                    </a:p>
                  </a:txBody>
                  <a:tcPr marL="6350" marR="6350" marT="6350" marB="0" anchor="ctr"/>
                </a:tc>
                <a:tc>
                  <a:txBody>
                    <a:bodyPr/>
                    <a:lstStyle/>
                    <a:p>
                      <a:pPr algn="l" fontAlgn="t"/>
                      <a:r>
                        <a:rPr lang="en-US" sz="1800" u="none" strike="noStrike" dirty="0">
                          <a:effectLst/>
                        </a:rPr>
                        <a:t>Windows 10 in S mode is not supported.</a:t>
                      </a:r>
                      <a:endParaRPr lang="en-US" sz="1800" b="0" i="0" u="none" strike="noStrike" dirty="0">
                        <a:solidFill>
                          <a:srgbClr val="FF0000"/>
                        </a:solidFill>
                        <a:effectLst/>
                        <a:latin typeface="Calibri" panose="020F0502020204030204" pitchFamily="34" charset="0"/>
                      </a:endParaRPr>
                    </a:p>
                  </a:txBody>
                  <a:tcPr marL="4929" marR="4929" marT="4929"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u="none" strike="noStrike" kern="1200" dirty="0">
                          <a:solidFill>
                            <a:schemeClr val="dk1"/>
                          </a:solidFill>
                          <a:effectLst/>
                          <a:latin typeface="+mn-lt"/>
                          <a:ea typeface="+mn-ea"/>
                          <a:cs typeface="+mn-cs"/>
                        </a:rPr>
                        <a:t>Windows 10</a:t>
                      </a:r>
                    </a:p>
                  </a:txBody>
                  <a:tcPr marL="4929" marR="4929" marT="4929" marB="0" anchor="ctr"/>
                </a:tc>
                <a:extLst>
                  <a:ext uri="{0D108BD9-81ED-4DB2-BD59-A6C34878D82A}">
                    <a16:rowId xmlns:a16="http://schemas.microsoft.com/office/drawing/2014/main" val="1006139101"/>
                  </a:ext>
                </a:extLst>
              </a:tr>
              <a:tr h="906159">
                <a:tc vMerge="1">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tc>
                <a:tc>
                  <a:txBody>
                    <a:bodyPr/>
                    <a:lstStyle/>
                    <a:p>
                      <a:pPr algn="l" fontAlgn="t"/>
                      <a:endParaRPr lang="en-US" sz="1800" b="0" i="0" u="none" strike="noStrike">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Windows 11 in S mode, 21H2, and 22H2</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FF0000"/>
                        </a:solidFill>
                        <a:effectLst/>
                        <a:latin typeface="Calibri" panose="020F0502020204030204" pitchFamily="34" charset="0"/>
                      </a:endParaRPr>
                    </a:p>
                  </a:txBody>
                  <a:tcPr marL="4929" marR="4929" marT="4929"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u="none" strike="noStrike" kern="1200" dirty="0">
                          <a:solidFill>
                            <a:schemeClr val="dk1"/>
                          </a:solidFill>
                          <a:effectLst/>
                          <a:latin typeface="+mn-lt"/>
                          <a:ea typeface="+mn-ea"/>
                          <a:cs typeface="+mn-cs"/>
                        </a:rPr>
                        <a:t>Windows 11</a:t>
                      </a:r>
                    </a:p>
                    <a:p>
                      <a:pPr algn="l" fontAlgn="t"/>
                      <a:endParaRPr lang="en-US" sz="1800" b="0" i="0" u="none" strike="noStrike" dirty="0">
                        <a:solidFill>
                          <a:srgbClr val="FF0000"/>
                        </a:solidFill>
                        <a:effectLst/>
                        <a:latin typeface="Calibri" panose="020F0502020204030204" pitchFamily="34" charset="0"/>
                      </a:endParaRPr>
                    </a:p>
                  </a:txBody>
                  <a:tcPr marL="4929" marR="4929" marT="4929" marB="0" anchor="ctr"/>
                </a:tc>
                <a:extLst>
                  <a:ext uri="{0D108BD9-81ED-4DB2-BD59-A6C34878D82A}">
                    <a16:rowId xmlns:a16="http://schemas.microsoft.com/office/drawing/2014/main" val="4146262137"/>
                  </a:ext>
                </a:extLst>
              </a:tr>
              <a:tr h="906159">
                <a:tc vMerge="1">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Windows Server 2012 R2, 2016, 2019, and 2022 </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FF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FF0000"/>
                        </a:solidFill>
                        <a:effectLst/>
                        <a:latin typeface="Calibri" panose="020F0502020204030204" pitchFamily="34" charset="0"/>
                      </a:endParaRPr>
                    </a:p>
                  </a:txBody>
                  <a:tcPr marL="4929" marR="4929" marT="4929" marB="0" anchor="ctr"/>
                </a:tc>
                <a:extLst>
                  <a:ext uri="{0D108BD9-81ED-4DB2-BD59-A6C34878D82A}">
                    <a16:rowId xmlns:a16="http://schemas.microsoft.com/office/drawing/2014/main" val="434560493"/>
                  </a:ext>
                </a:extLst>
              </a:tr>
            </a:tbl>
          </a:graphicData>
        </a:graphic>
      </p:graphicFrame>
    </p:spTree>
    <p:extLst>
      <p:ext uri="{BB962C8B-B14F-4D97-AF65-F5344CB8AC3E}">
        <p14:creationId xmlns:p14="http://schemas.microsoft.com/office/powerpoint/2010/main" val="24120126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fontScale="90000"/>
          </a:bodyPr>
          <a:lstStyle/>
          <a:p>
            <a:r>
              <a:rPr lang="en-US" sz="3600" dirty="0">
                <a:latin typeface="+mn-lt"/>
              </a:rPr>
              <a:t>Assessment Technology Device Requirements</a:t>
            </a:r>
            <a:endParaRPr lang="en-US" sz="36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79</a:t>
            </a:fld>
            <a:endParaRPr lang="en-US" dirty="0"/>
          </a:p>
        </p:txBody>
      </p:sp>
      <p:sp>
        <p:nvSpPr>
          <p:cNvPr id="6" name="TextBox 5">
            <a:extLst>
              <a:ext uri="{FF2B5EF4-FFF2-40B4-BE49-F238E27FC236}">
                <a16:creationId xmlns:a16="http://schemas.microsoft.com/office/drawing/2014/main" id="{4601EFD6-CF6A-4704-8D1F-F090E34CC734}"/>
              </a:ext>
            </a:extLst>
          </p:cNvPr>
          <p:cNvSpPr txBox="1"/>
          <p:nvPr/>
        </p:nvSpPr>
        <p:spPr>
          <a:xfrm>
            <a:off x="2263515" y="3244334"/>
            <a:ext cx="4586990" cy="369332"/>
          </a:xfrm>
          <a:prstGeom prst="rect">
            <a:avLst/>
          </a:prstGeom>
          <a:noFill/>
        </p:spPr>
        <p:txBody>
          <a:bodyPr wrap="square">
            <a:spAutoFit/>
          </a:bodyPr>
          <a:lstStyle/>
          <a:p>
            <a:r>
              <a:rPr lang="en-US" dirty="0"/>
              <a:t>Stable channel update for Chrome OS</a:t>
            </a:r>
          </a:p>
        </p:txBody>
      </p:sp>
      <p:sp>
        <p:nvSpPr>
          <p:cNvPr id="8" name="TextBox 7">
            <a:extLst>
              <a:ext uri="{FF2B5EF4-FFF2-40B4-BE49-F238E27FC236}">
                <a16:creationId xmlns:a16="http://schemas.microsoft.com/office/drawing/2014/main" id="{B98A90F6-F818-45D4-8F5B-C61FB0411422}"/>
              </a:ext>
            </a:extLst>
          </p:cNvPr>
          <p:cNvSpPr txBox="1"/>
          <p:nvPr/>
        </p:nvSpPr>
        <p:spPr>
          <a:xfrm>
            <a:off x="2263515" y="3244334"/>
            <a:ext cx="4586990" cy="369332"/>
          </a:xfrm>
          <a:prstGeom prst="rect">
            <a:avLst/>
          </a:prstGeom>
          <a:noFill/>
        </p:spPr>
        <p:txBody>
          <a:bodyPr wrap="square">
            <a:spAutoFit/>
          </a:bodyPr>
          <a:lstStyle/>
          <a:p>
            <a:r>
              <a:rPr lang="en-US" dirty="0"/>
              <a:t>Stable channel update for Chrome OS</a:t>
            </a:r>
          </a:p>
        </p:txBody>
      </p:sp>
      <p:graphicFrame>
        <p:nvGraphicFramePr>
          <p:cNvPr id="7" name="Table 6">
            <a:extLst>
              <a:ext uri="{FF2B5EF4-FFF2-40B4-BE49-F238E27FC236}">
                <a16:creationId xmlns:a16="http://schemas.microsoft.com/office/drawing/2014/main" id="{A1B219A7-6B99-22F5-29E3-15EAF6995D9D}"/>
              </a:ext>
            </a:extLst>
          </p:cNvPr>
          <p:cNvGraphicFramePr>
            <a:graphicFrameLocks noGrp="1"/>
          </p:cNvGraphicFramePr>
          <p:nvPr>
            <p:extLst>
              <p:ext uri="{D42A27DB-BD31-4B8C-83A1-F6EECF244321}">
                <p14:modId xmlns:p14="http://schemas.microsoft.com/office/powerpoint/2010/main" val="771311921"/>
              </p:ext>
            </p:extLst>
          </p:nvPr>
        </p:nvGraphicFramePr>
        <p:xfrm>
          <a:off x="109728" y="1271016"/>
          <a:ext cx="8924544" cy="4457573"/>
        </p:xfrm>
        <a:graphic>
          <a:graphicData uri="http://schemas.openxmlformats.org/drawingml/2006/table">
            <a:tbl>
              <a:tblPr firstRow="1" firstCol="1">
                <a:tableStyleId>{5C22544A-7EE6-4342-B048-85BDC9FD1C3A}</a:tableStyleId>
              </a:tblPr>
              <a:tblGrid>
                <a:gridCol w="1146580">
                  <a:extLst>
                    <a:ext uri="{9D8B030D-6E8A-4147-A177-3AD203B41FA5}">
                      <a16:colId xmlns:a16="http://schemas.microsoft.com/office/drawing/2014/main" val="331905948"/>
                    </a:ext>
                  </a:extLst>
                </a:gridCol>
                <a:gridCol w="1622691">
                  <a:extLst>
                    <a:ext uri="{9D8B030D-6E8A-4147-A177-3AD203B41FA5}">
                      <a16:colId xmlns:a16="http://schemas.microsoft.com/office/drawing/2014/main" val="817507394"/>
                    </a:ext>
                  </a:extLst>
                </a:gridCol>
                <a:gridCol w="2173768">
                  <a:extLst>
                    <a:ext uri="{9D8B030D-6E8A-4147-A177-3AD203B41FA5}">
                      <a16:colId xmlns:a16="http://schemas.microsoft.com/office/drawing/2014/main" val="3125008642"/>
                    </a:ext>
                  </a:extLst>
                </a:gridCol>
                <a:gridCol w="2083324">
                  <a:extLst>
                    <a:ext uri="{9D8B030D-6E8A-4147-A177-3AD203B41FA5}">
                      <a16:colId xmlns:a16="http://schemas.microsoft.com/office/drawing/2014/main" val="3924549378"/>
                    </a:ext>
                  </a:extLst>
                </a:gridCol>
                <a:gridCol w="1898181">
                  <a:extLst>
                    <a:ext uri="{9D8B030D-6E8A-4147-A177-3AD203B41FA5}">
                      <a16:colId xmlns:a16="http://schemas.microsoft.com/office/drawing/2014/main" val="2082439785"/>
                    </a:ext>
                  </a:extLst>
                </a:gridCol>
              </a:tblGrid>
              <a:tr h="1170526">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Devices/OS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CMAS</a:t>
                      </a:r>
                    </a:p>
                    <a:p>
                      <a:pPr marL="0" algn="ctr" defTabSz="914400" rtl="0" eaLnBrk="1" fontAlgn="t" latinLnBrk="0" hangingPunct="1"/>
                      <a:r>
                        <a:rPr lang="en-US" sz="2000" b="1" kern="1200" dirty="0">
                          <a:solidFill>
                            <a:schemeClr val="lt1"/>
                          </a:solidFill>
                          <a:effectLst/>
                          <a:latin typeface="+mn-lt"/>
                          <a:ea typeface="+mn-ea"/>
                          <a:cs typeface="+mn-cs"/>
                        </a:rPr>
                        <a:t>TN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ACCESS</a:t>
                      </a:r>
                    </a:p>
                    <a:p>
                      <a:pPr marL="0" algn="ctr" defTabSz="914400" rtl="0" eaLnBrk="1" fontAlgn="t" latinLnBrk="0" hangingPunct="1"/>
                      <a:r>
                        <a:rPr lang="en-US" sz="2000" b="1" kern="1200" dirty="0">
                          <a:solidFill>
                            <a:schemeClr val="lt1"/>
                          </a:solidFill>
                          <a:effectLst/>
                          <a:latin typeface="+mn-lt"/>
                          <a:ea typeface="+mn-ea"/>
                          <a:cs typeface="+mn-cs"/>
                        </a:rPr>
                        <a:t>Insight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PSAT/SAT</a:t>
                      </a:r>
                    </a:p>
                    <a:p>
                      <a:pPr marL="0" algn="ctr" defTabSz="914400" rtl="0" eaLnBrk="1" fontAlgn="t" latinLnBrk="0" hangingPunct="1"/>
                      <a:r>
                        <a:rPr lang="en-US" sz="2000" b="1" kern="1200" dirty="0">
                          <a:solidFill>
                            <a:schemeClr val="lt1"/>
                          </a:solidFill>
                          <a:effectLst/>
                          <a:latin typeface="+mn-lt"/>
                          <a:ea typeface="+mn-ea"/>
                          <a:cs typeface="+mn-cs"/>
                        </a:rPr>
                        <a:t>Bluebook  Supported Versions</a:t>
                      </a:r>
                    </a:p>
                  </a:txBody>
                  <a:tcPr marL="4929" marR="4929" marT="4929"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b="1" kern="1200" dirty="0" err="1">
                          <a:solidFill>
                            <a:schemeClr val="lt1"/>
                          </a:solidFill>
                          <a:effectLst/>
                          <a:latin typeface="+mn-lt"/>
                          <a:ea typeface="+mn-ea"/>
                          <a:cs typeface="+mn-cs"/>
                        </a:rPr>
                        <a:t>CoAlt</a:t>
                      </a:r>
                      <a:r>
                        <a:rPr lang="en-US" sz="2000" b="1" kern="1200" dirty="0">
                          <a:solidFill>
                            <a:schemeClr val="lt1"/>
                          </a:solidFill>
                          <a:effectLst/>
                          <a:latin typeface="+mn-lt"/>
                          <a:ea typeface="+mn-ea"/>
                          <a:cs typeface="+mn-cs"/>
                        </a:rPr>
                        <a:t> DLM KITE</a:t>
                      </a:r>
                    </a:p>
                    <a:p>
                      <a:pPr marL="0" algn="ctr" defTabSz="914400" rtl="0" eaLnBrk="1" fontAlgn="t" latinLnBrk="0" hangingPunct="1"/>
                      <a:endParaRPr lang="en-US" sz="2000" b="1" kern="1200" dirty="0">
                        <a:solidFill>
                          <a:schemeClr val="lt1"/>
                        </a:solidFill>
                        <a:effectLst/>
                        <a:latin typeface="+mn-lt"/>
                        <a:ea typeface="+mn-ea"/>
                        <a:cs typeface="+mn-cs"/>
                      </a:endParaRPr>
                    </a:p>
                  </a:txBody>
                  <a:tcPr marL="4929" marR="4929" marT="4929" marB="0" anchor="ctr"/>
                </a:tc>
                <a:extLst>
                  <a:ext uri="{0D108BD9-81ED-4DB2-BD59-A6C34878D82A}">
                    <a16:rowId xmlns:a16="http://schemas.microsoft.com/office/drawing/2014/main" val="1221682264"/>
                  </a:ext>
                </a:extLst>
              </a:tr>
              <a:tr h="413619">
                <a:tc>
                  <a:txBody>
                    <a:bodyPr/>
                    <a:lstStyle/>
                    <a:p>
                      <a:pPr algn="ctr" fontAlgn="t"/>
                      <a:r>
                        <a:rPr lang="en-US" sz="1800" u="none" strike="noStrike" dirty="0" err="1">
                          <a:effectLst/>
                        </a:rPr>
                        <a:t>iPadOS</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15.2 - 16.x</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14.x-16.x</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14.x+</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b="0" i="0" u="none" strike="noStrike" dirty="0">
                          <a:solidFill>
                            <a:srgbClr val="000000"/>
                          </a:solidFill>
                          <a:effectLst/>
                          <a:latin typeface="Calibri" panose="020F0502020204030204" pitchFamily="34" charset="0"/>
                        </a:rPr>
                        <a:t>14.3 - 16.4</a:t>
                      </a:r>
                    </a:p>
                  </a:txBody>
                  <a:tcPr marL="4929" marR="4929" marT="4929" marB="0" anchor="ctr"/>
                </a:tc>
                <a:extLst>
                  <a:ext uri="{0D108BD9-81ED-4DB2-BD59-A6C34878D82A}">
                    <a16:rowId xmlns:a16="http://schemas.microsoft.com/office/drawing/2014/main" val="4164631774"/>
                  </a:ext>
                </a:extLst>
              </a:tr>
              <a:tr h="819936">
                <a:tc>
                  <a:txBody>
                    <a:bodyPr/>
                    <a:lstStyle/>
                    <a:p>
                      <a:pPr algn="ctr" fontAlgn="t"/>
                      <a:r>
                        <a:rPr lang="en-US" sz="1800" u="none" strike="noStrike" dirty="0">
                          <a:effectLst/>
                        </a:rPr>
                        <a:t>Laptops, Desktops</a:t>
                      </a:r>
                      <a:endParaRPr lang="en-US" sz="1800" b="1"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extLst>
                  <a:ext uri="{0D108BD9-81ED-4DB2-BD59-A6C34878D82A}">
                    <a16:rowId xmlns:a16="http://schemas.microsoft.com/office/drawing/2014/main" val="2740699414"/>
                  </a:ext>
                </a:extLst>
              </a:tr>
              <a:tr h="413619">
                <a:tc>
                  <a:txBody>
                    <a:bodyPr/>
                    <a:lstStyle/>
                    <a:p>
                      <a:pPr algn="ctr" fontAlgn="t"/>
                      <a:r>
                        <a:rPr lang="en-US" sz="1800" u="none" strike="noStrike" dirty="0">
                          <a:effectLst/>
                        </a:rPr>
                        <a:t>Linux</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Fedora 37+ x64</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Not Supported</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b="0" i="0" u="none" strike="noStrike" dirty="0">
                          <a:solidFill>
                            <a:srgbClr val="000000"/>
                          </a:solidFill>
                          <a:effectLst/>
                          <a:latin typeface="Calibri" panose="020F0502020204030204" pitchFamily="34" charset="0"/>
                        </a:rPr>
                        <a:t>Coming Fall 2023</a:t>
                      </a:r>
                    </a:p>
                  </a:txBody>
                  <a:tcPr marL="4929" marR="4929" marT="4929" marB="0" anchor="ctr"/>
                </a:tc>
                <a:extLst>
                  <a:ext uri="{0D108BD9-81ED-4DB2-BD59-A6C34878D82A}">
                    <a16:rowId xmlns:a16="http://schemas.microsoft.com/office/drawing/2014/main" val="3141764021"/>
                  </a:ext>
                </a:extLst>
              </a:tr>
              <a:tr h="1226254">
                <a:tc>
                  <a:txBody>
                    <a:bodyPr/>
                    <a:lstStyle/>
                    <a:p>
                      <a:pPr algn="ctr"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Ubuntu 22.10+ x64</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a:effectLst/>
                        </a:rPr>
                        <a:t>Ubuntu 18.04, 20.04, and  22.04  LTS version with Gnome</a:t>
                      </a:r>
                      <a:endParaRPr lang="en-US" sz="1800" b="0" i="0" u="none" strike="noStrike">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4929" marR="4929" marT="4929" marB="0" anchor="ctr"/>
                </a:tc>
                <a:extLst>
                  <a:ext uri="{0D108BD9-81ED-4DB2-BD59-A6C34878D82A}">
                    <a16:rowId xmlns:a16="http://schemas.microsoft.com/office/drawing/2014/main" val="2265538263"/>
                  </a:ext>
                </a:extLst>
              </a:tr>
              <a:tr h="413619">
                <a:tc>
                  <a:txBody>
                    <a:bodyPr/>
                    <a:lstStyle/>
                    <a:p>
                      <a:pPr algn="ctr" fontAlgn="t"/>
                      <a:r>
                        <a:rPr lang="en-US" sz="1800" u="none" strike="noStrike" dirty="0">
                          <a:effectLst/>
                        </a:rPr>
                        <a:t>macOS</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12, 13</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fr-FR" sz="1800" u="none" strike="noStrike" dirty="0">
                          <a:effectLst/>
                        </a:rPr>
                        <a:t>10.15, 11.x, 12.x, 13.x</a:t>
                      </a:r>
                      <a:endParaRPr lang="fr-FR"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u="none" strike="noStrike" dirty="0">
                          <a:effectLst/>
                        </a:rPr>
                        <a:t>11.4+</a:t>
                      </a:r>
                      <a:endParaRPr lang="en-US" sz="1800" b="0" i="0" u="none" strike="noStrike" dirty="0">
                        <a:solidFill>
                          <a:srgbClr val="000000"/>
                        </a:solidFill>
                        <a:effectLst/>
                        <a:latin typeface="Calibri" panose="020F0502020204030204" pitchFamily="34" charset="0"/>
                      </a:endParaRPr>
                    </a:p>
                  </a:txBody>
                  <a:tcPr marL="4929" marR="4929" marT="4929" marB="0" anchor="ctr"/>
                </a:tc>
                <a:tc>
                  <a:txBody>
                    <a:bodyPr/>
                    <a:lstStyle/>
                    <a:p>
                      <a:pPr algn="l" fontAlgn="t"/>
                      <a:r>
                        <a:rPr lang="en-US" sz="1800" b="0" i="0" u="none" strike="noStrike" dirty="0">
                          <a:solidFill>
                            <a:srgbClr val="000000"/>
                          </a:solidFill>
                          <a:effectLst/>
                          <a:latin typeface="Calibri" panose="020F0502020204030204" pitchFamily="34" charset="0"/>
                        </a:rPr>
                        <a:t>11.1 - 13.3</a:t>
                      </a:r>
                    </a:p>
                  </a:txBody>
                  <a:tcPr marL="4929" marR="4929" marT="4929" marB="0" anchor="ctr"/>
                </a:tc>
                <a:extLst>
                  <a:ext uri="{0D108BD9-81ED-4DB2-BD59-A6C34878D82A}">
                    <a16:rowId xmlns:a16="http://schemas.microsoft.com/office/drawing/2014/main" val="500493043"/>
                  </a:ext>
                </a:extLst>
              </a:tr>
            </a:tbl>
          </a:graphicData>
        </a:graphic>
      </p:graphicFrame>
    </p:spTree>
    <p:extLst>
      <p:ext uri="{BB962C8B-B14F-4D97-AF65-F5344CB8AC3E}">
        <p14:creationId xmlns:p14="http://schemas.microsoft.com/office/powerpoint/2010/main" val="1610971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Get Involved!</a:t>
            </a:r>
          </a:p>
        </p:txBody>
      </p:sp>
      <p:sp>
        <p:nvSpPr>
          <p:cNvPr id="3" name="Content Placeholder 2"/>
          <p:cNvSpPr>
            <a:spLocks noGrp="1"/>
          </p:cNvSpPr>
          <p:nvPr>
            <p:ph idx="1"/>
          </p:nvPr>
        </p:nvSpPr>
        <p:spPr>
          <a:xfrm>
            <a:off x="274320" y="1463040"/>
            <a:ext cx="8560398" cy="4640674"/>
          </a:xfrm>
        </p:spPr>
        <p:txBody>
          <a:bodyPr>
            <a:normAutofit/>
          </a:bodyPr>
          <a:lstStyle/>
          <a:p>
            <a:pPr>
              <a:lnSpc>
                <a:spcPct val="100000"/>
              </a:lnSpc>
            </a:pPr>
            <a:r>
              <a:rPr lang="en-US" sz="2000" b="1" dirty="0">
                <a:solidFill>
                  <a:schemeClr val="tx1"/>
                </a:solidFill>
              </a:rPr>
              <a:t>Educator input</a:t>
            </a:r>
            <a:r>
              <a:rPr lang="en-US" sz="2000" dirty="0">
                <a:solidFill>
                  <a:schemeClr val="tx1"/>
                </a:solidFill>
              </a:rPr>
              <a:t> is critical to Colorado's state assessment development and validation process. Educators may participate in committees related to the following state assessments: </a:t>
            </a:r>
          </a:p>
          <a:p>
            <a:pPr marL="1028700" lvl="1" indent="-342900">
              <a:lnSpc>
                <a:spcPct val="100000"/>
              </a:lnSpc>
            </a:pPr>
            <a:r>
              <a:rPr lang="en-US" dirty="0">
                <a:solidFill>
                  <a:schemeClr val="tx1"/>
                </a:solidFill>
              </a:rPr>
              <a:t>Colorado Measures of Academic Success (CMAS): Science, Mathematics and English Language Arts/Literacy (ELA)</a:t>
            </a:r>
          </a:p>
          <a:p>
            <a:pPr marL="1028700" lvl="1" indent="-342900">
              <a:lnSpc>
                <a:spcPct val="100000"/>
              </a:lnSpc>
            </a:pPr>
            <a:r>
              <a:rPr lang="en-US" dirty="0"/>
              <a:t>Colorado Spanish Language Arts (CSLA)</a:t>
            </a:r>
          </a:p>
          <a:p>
            <a:pPr marL="1028700" lvl="1" indent="-342900">
              <a:lnSpc>
                <a:spcPct val="100000"/>
              </a:lnSpc>
            </a:pPr>
            <a:r>
              <a:rPr lang="en-US" dirty="0">
                <a:solidFill>
                  <a:schemeClr val="tx1"/>
                </a:solidFill>
              </a:rPr>
              <a:t>Colorado Alternate </a:t>
            </a:r>
            <a:r>
              <a:rPr lang="en-US" dirty="0"/>
              <a:t>(CoAlt) Assessment: </a:t>
            </a:r>
            <a:r>
              <a:rPr lang="en-US" dirty="0">
                <a:solidFill>
                  <a:schemeClr val="tx1"/>
                </a:solidFill>
              </a:rPr>
              <a:t>Science</a:t>
            </a:r>
          </a:p>
          <a:p>
            <a:pPr marL="1028700" lvl="1" indent="-342900">
              <a:lnSpc>
                <a:spcPct val="100000"/>
              </a:lnSpc>
            </a:pPr>
            <a:endParaRPr lang="en-US" b="0" i="0" u="sng" dirty="0">
              <a:effectLst/>
              <a:latin typeface="SourceSansProRegular"/>
              <a:hlinkClick r:id="rId2"/>
            </a:endParaRPr>
          </a:p>
          <a:p>
            <a:pPr marL="457200" lvl="1" indent="0">
              <a:lnSpc>
                <a:spcPct val="100000"/>
              </a:lnSpc>
              <a:buNone/>
            </a:pPr>
            <a:r>
              <a:rPr lang="en-US" dirty="0">
                <a:solidFill>
                  <a:srgbClr val="0070C0"/>
                </a:solidFill>
                <a:hlinkClick r:id="rId2">
                  <a:extLst>
                    <a:ext uri="{A12FA001-AC4F-418D-AE19-62706E023703}">
                      <ahyp:hlinkClr xmlns:ahyp="http://schemas.microsoft.com/office/drawing/2018/hyperlinkcolor" val="tx"/>
                    </a:ext>
                  </a:extLst>
                </a:hlinkClick>
              </a:rPr>
              <a:t>State Assessment Development Flyer</a:t>
            </a:r>
            <a:endParaRPr lang="en-US" dirty="0">
              <a:solidFill>
                <a:srgbClr val="0070C0"/>
              </a:solidFill>
            </a:endParaRPr>
          </a:p>
          <a:p>
            <a:pPr marL="457200" lvl="1" indent="0">
              <a:lnSpc>
                <a:spcPct val="100000"/>
              </a:lnSpc>
              <a:buNone/>
            </a:pPr>
            <a:endParaRPr lang="en-US" dirty="0"/>
          </a:p>
          <a:p>
            <a:pPr marL="457200" lvl="1" indent="0">
              <a:lnSpc>
                <a:spcPct val="100000"/>
              </a:lnSpc>
              <a:buNone/>
            </a:pPr>
            <a:r>
              <a:rPr lang="en-US" dirty="0"/>
              <a:t>Join the Colorado Educator Pool for</a:t>
            </a:r>
            <a:br>
              <a:rPr lang="en-US" dirty="0"/>
            </a:br>
            <a:r>
              <a:rPr lang="en-US" dirty="0"/>
              <a:t>assessment development committee selection:</a:t>
            </a:r>
          </a:p>
          <a:p>
            <a:pPr marL="457200" lvl="1" indent="0">
              <a:lnSpc>
                <a:spcPct val="100000"/>
              </a:lnSpc>
              <a:buNone/>
            </a:pPr>
            <a:r>
              <a:rPr lang="en-US" dirty="0">
                <a:hlinkClick r:id="rId3"/>
              </a:rPr>
              <a:t>https://coassessments.com/educatordatabase/</a:t>
            </a:r>
            <a:r>
              <a:rPr lang="en-US" dirty="0"/>
              <a:t> </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a:t>
            </a:fld>
            <a:endParaRPr lang="en-US" dirty="0"/>
          </a:p>
        </p:txBody>
      </p:sp>
      <p:grpSp>
        <p:nvGrpSpPr>
          <p:cNvPr id="12" name="Group 11">
            <a:extLst>
              <a:ext uri="{FF2B5EF4-FFF2-40B4-BE49-F238E27FC236}">
                <a16:creationId xmlns:a16="http://schemas.microsoft.com/office/drawing/2014/main" id="{5D3B0AB5-8834-7906-B3F9-883E7B342B88}"/>
              </a:ext>
            </a:extLst>
          </p:cNvPr>
          <p:cNvGrpSpPr/>
          <p:nvPr/>
        </p:nvGrpSpPr>
        <p:grpSpPr>
          <a:xfrm>
            <a:off x="6015772" y="3810108"/>
            <a:ext cx="2603781" cy="3047892"/>
            <a:chOff x="6015772" y="3810108"/>
            <a:chExt cx="2603781" cy="3047892"/>
          </a:xfrm>
        </p:grpSpPr>
        <p:pic>
          <p:nvPicPr>
            <p:cNvPr id="6" name="Picture 5">
              <a:extLst>
                <a:ext uri="{FF2B5EF4-FFF2-40B4-BE49-F238E27FC236}">
                  <a16:creationId xmlns:a16="http://schemas.microsoft.com/office/drawing/2014/main" id="{1F7C3E27-16C1-6B96-8F4F-2A1D209AA357}"/>
                </a:ext>
              </a:extLst>
            </p:cNvPr>
            <p:cNvPicPr>
              <a:picLocks noChangeAspect="1"/>
            </p:cNvPicPr>
            <p:nvPr/>
          </p:nvPicPr>
          <p:blipFill>
            <a:blip r:embed="rId4"/>
            <a:stretch>
              <a:fillRect/>
            </a:stretch>
          </p:blipFill>
          <p:spPr>
            <a:xfrm>
              <a:off x="6732222" y="3810108"/>
              <a:ext cx="1781175" cy="1800225"/>
            </a:xfrm>
            <a:prstGeom prst="rect">
              <a:avLst/>
            </a:prstGeom>
            <a:ln w="57150">
              <a:solidFill>
                <a:srgbClr val="488BC9"/>
              </a:solidFill>
            </a:ln>
            <a:effectLst>
              <a:outerShdw blurRad="50800" dist="38100" algn="l" rotWithShape="0">
                <a:prstClr val="black">
                  <a:alpha val="40000"/>
                </a:prstClr>
              </a:outerShdw>
            </a:effectLst>
          </p:spPr>
        </p:pic>
        <p:pic>
          <p:nvPicPr>
            <p:cNvPr id="8" name="Graphic 7" descr="Line arrow: Clockwise curve with solid fill">
              <a:extLst>
                <a:ext uri="{FF2B5EF4-FFF2-40B4-BE49-F238E27FC236}">
                  <a16:creationId xmlns:a16="http://schemas.microsoft.com/office/drawing/2014/main" id="{B7354D2B-33D9-3DFB-2F99-EE38B4369E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2226245">
              <a:off x="6015772" y="4929731"/>
              <a:ext cx="914400" cy="914400"/>
            </a:xfrm>
            <a:prstGeom prst="rect">
              <a:avLst/>
            </a:prstGeom>
            <a:effectLst>
              <a:outerShdw blurRad="50800" dist="38100" algn="l" rotWithShape="0">
                <a:prstClr val="black">
                  <a:alpha val="40000"/>
                </a:prstClr>
              </a:outerShdw>
            </a:effectLst>
          </p:spPr>
        </p:pic>
        <p:sp>
          <p:nvSpPr>
            <p:cNvPr id="9" name="TextBox 8">
              <a:extLst>
                <a:ext uri="{FF2B5EF4-FFF2-40B4-BE49-F238E27FC236}">
                  <a16:creationId xmlns:a16="http://schemas.microsoft.com/office/drawing/2014/main" id="{33CF142D-F2B0-A055-5763-7F19A2437822}"/>
                </a:ext>
              </a:extLst>
            </p:cNvPr>
            <p:cNvSpPr txBox="1"/>
            <p:nvPr/>
          </p:nvSpPr>
          <p:spPr>
            <a:xfrm>
              <a:off x="6626064" y="5610333"/>
              <a:ext cx="1993489" cy="584775"/>
            </a:xfrm>
            <a:prstGeom prst="rect">
              <a:avLst/>
            </a:prstGeom>
            <a:noFill/>
            <a:effectLst>
              <a:outerShdw blurRad="50800" dist="38100" algn="l" rotWithShape="0">
                <a:prstClr val="black">
                  <a:alpha val="16000"/>
                </a:prstClr>
              </a:outerShdw>
            </a:effectLst>
          </p:spPr>
          <p:txBody>
            <a:bodyPr wrap="square" rtlCol="0">
              <a:spAutoFit/>
            </a:bodyPr>
            <a:lstStyle/>
            <a:p>
              <a:pPr algn="ctr"/>
              <a:r>
                <a:rPr lang="en-US" sz="3200" b="1" dirty="0">
                  <a:solidFill>
                    <a:srgbClr val="488BC9"/>
                  </a:solidFill>
                </a:rPr>
                <a:t>Scan Here!</a:t>
              </a:r>
            </a:p>
          </p:txBody>
        </p:sp>
        <p:pic>
          <p:nvPicPr>
            <p:cNvPr id="11" name="Graphic 10" descr="Woman taking a photo">
              <a:extLst>
                <a:ext uri="{FF2B5EF4-FFF2-40B4-BE49-F238E27FC236}">
                  <a16:creationId xmlns:a16="http://schemas.microsoft.com/office/drawing/2014/main" id="{C453DD51-47BC-5A63-BACC-C08DC5F91C7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75368" b="46182"/>
            <a:stretch/>
          </p:blipFill>
          <p:spPr>
            <a:xfrm>
              <a:off x="6130676" y="5169430"/>
              <a:ext cx="601546" cy="1688570"/>
            </a:xfrm>
            <a:prstGeom prst="rect">
              <a:avLst/>
            </a:prstGeom>
            <a:effectLst>
              <a:outerShdw blurRad="50800" dist="38100" dir="18900000" algn="bl" rotWithShape="0">
                <a:prstClr val="black">
                  <a:alpha val="40000"/>
                </a:prstClr>
              </a:outerShdw>
            </a:effectLst>
          </p:spPr>
        </p:pic>
      </p:grpSp>
    </p:spTree>
    <p:extLst>
      <p:ext uri="{BB962C8B-B14F-4D97-AF65-F5344CB8AC3E}">
        <p14:creationId xmlns:p14="http://schemas.microsoft.com/office/powerpoint/2010/main" val="11550596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320199" cy="756418"/>
          </a:xfrm>
        </p:spPr>
        <p:txBody>
          <a:bodyPr anchor="ctr">
            <a:noAutofit/>
          </a:bodyPr>
          <a:lstStyle/>
          <a:p>
            <a:r>
              <a:rPr lang="en-US" sz="2800" dirty="0">
                <a:latin typeface="+mn-lt"/>
              </a:rPr>
              <a:t>Assessment Technology Minimum Hardware Specifications</a:t>
            </a:r>
            <a:endParaRPr lang="en-US" sz="28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80</a:t>
            </a:fld>
            <a:endParaRPr lang="en-US" dirty="0"/>
          </a:p>
        </p:txBody>
      </p:sp>
      <p:sp>
        <p:nvSpPr>
          <p:cNvPr id="6" name="TextBox 5">
            <a:extLst>
              <a:ext uri="{FF2B5EF4-FFF2-40B4-BE49-F238E27FC236}">
                <a16:creationId xmlns:a16="http://schemas.microsoft.com/office/drawing/2014/main" id="{4601EFD6-CF6A-4704-8D1F-F090E34CC734}"/>
              </a:ext>
            </a:extLst>
          </p:cNvPr>
          <p:cNvSpPr txBox="1"/>
          <p:nvPr/>
        </p:nvSpPr>
        <p:spPr>
          <a:xfrm>
            <a:off x="2263515" y="3244334"/>
            <a:ext cx="4586990" cy="369332"/>
          </a:xfrm>
          <a:prstGeom prst="rect">
            <a:avLst/>
          </a:prstGeom>
          <a:noFill/>
        </p:spPr>
        <p:txBody>
          <a:bodyPr wrap="square">
            <a:spAutoFit/>
          </a:bodyPr>
          <a:lstStyle/>
          <a:p>
            <a:r>
              <a:rPr lang="en-US" dirty="0"/>
              <a:t>Stable channel update for Chrome OS</a:t>
            </a:r>
          </a:p>
        </p:txBody>
      </p:sp>
      <p:sp>
        <p:nvSpPr>
          <p:cNvPr id="8" name="TextBox 7">
            <a:extLst>
              <a:ext uri="{FF2B5EF4-FFF2-40B4-BE49-F238E27FC236}">
                <a16:creationId xmlns:a16="http://schemas.microsoft.com/office/drawing/2014/main" id="{B98A90F6-F818-45D4-8F5B-C61FB0411422}"/>
              </a:ext>
            </a:extLst>
          </p:cNvPr>
          <p:cNvSpPr txBox="1"/>
          <p:nvPr/>
        </p:nvSpPr>
        <p:spPr>
          <a:xfrm>
            <a:off x="2263515" y="3244334"/>
            <a:ext cx="4586990" cy="369332"/>
          </a:xfrm>
          <a:prstGeom prst="rect">
            <a:avLst/>
          </a:prstGeom>
          <a:noFill/>
        </p:spPr>
        <p:txBody>
          <a:bodyPr wrap="square">
            <a:spAutoFit/>
          </a:bodyPr>
          <a:lstStyle/>
          <a:p>
            <a:r>
              <a:rPr lang="en-US" dirty="0"/>
              <a:t>Stable channel update for Chrome OS</a:t>
            </a:r>
          </a:p>
        </p:txBody>
      </p:sp>
      <p:graphicFrame>
        <p:nvGraphicFramePr>
          <p:cNvPr id="7" name="Table 6">
            <a:extLst>
              <a:ext uri="{FF2B5EF4-FFF2-40B4-BE49-F238E27FC236}">
                <a16:creationId xmlns:a16="http://schemas.microsoft.com/office/drawing/2014/main" id="{A1B219A7-6B99-22F5-29E3-15EAF6995D9D}"/>
              </a:ext>
            </a:extLst>
          </p:cNvPr>
          <p:cNvGraphicFramePr>
            <a:graphicFrameLocks noGrp="1"/>
          </p:cNvGraphicFramePr>
          <p:nvPr>
            <p:extLst>
              <p:ext uri="{D42A27DB-BD31-4B8C-83A1-F6EECF244321}">
                <p14:modId xmlns:p14="http://schemas.microsoft.com/office/powerpoint/2010/main" val="1629877997"/>
              </p:ext>
            </p:extLst>
          </p:nvPr>
        </p:nvGraphicFramePr>
        <p:xfrm>
          <a:off x="109728" y="1271016"/>
          <a:ext cx="8924544" cy="4861977"/>
        </p:xfrm>
        <a:graphic>
          <a:graphicData uri="http://schemas.openxmlformats.org/drawingml/2006/table">
            <a:tbl>
              <a:tblPr firstRow="1" firstCol="1">
                <a:tableStyleId>{5C22544A-7EE6-4342-B048-85BDC9FD1C3A}</a:tableStyleId>
              </a:tblPr>
              <a:tblGrid>
                <a:gridCol w="1501413">
                  <a:extLst>
                    <a:ext uri="{9D8B030D-6E8A-4147-A177-3AD203B41FA5}">
                      <a16:colId xmlns:a16="http://schemas.microsoft.com/office/drawing/2014/main" val="331905948"/>
                    </a:ext>
                  </a:extLst>
                </a:gridCol>
                <a:gridCol w="2393931">
                  <a:extLst>
                    <a:ext uri="{9D8B030D-6E8A-4147-A177-3AD203B41FA5}">
                      <a16:colId xmlns:a16="http://schemas.microsoft.com/office/drawing/2014/main" val="817507394"/>
                    </a:ext>
                  </a:extLst>
                </a:gridCol>
                <a:gridCol w="2551176">
                  <a:extLst>
                    <a:ext uri="{9D8B030D-6E8A-4147-A177-3AD203B41FA5}">
                      <a16:colId xmlns:a16="http://schemas.microsoft.com/office/drawing/2014/main" val="3125008642"/>
                    </a:ext>
                  </a:extLst>
                </a:gridCol>
                <a:gridCol w="2478024">
                  <a:extLst>
                    <a:ext uri="{9D8B030D-6E8A-4147-A177-3AD203B41FA5}">
                      <a16:colId xmlns:a16="http://schemas.microsoft.com/office/drawing/2014/main" val="3924549378"/>
                    </a:ext>
                  </a:extLst>
                </a:gridCol>
              </a:tblGrid>
              <a:tr h="1422113">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b="1" kern="1200" dirty="0">
                          <a:solidFill>
                            <a:schemeClr val="lt1"/>
                          </a:solidFill>
                          <a:effectLst/>
                          <a:latin typeface="+mn-lt"/>
                          <a:ea typeface="+mn-ea"/>
                          <a:cs typeface="+mn-cs"/>
                        </a:rPr>
                        <a:t>Minimum Hardware Specifications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CMAS</a:t>
                      </a:r>
                    </a:p>
                    <a:p>
                      <a:pPr marL="0" algn="ctr" defTabSz="914400" rtl="0" eaLnBrk="1" fontAlgn="t" latinLnBrk="0" hangingPunct="1"/>
                      <a:r>
                        <a:rPr lang="en-US" sz="2000" b="1" kern="1200" dirty="0">
                          <a:solidFill>
                            <a:schemeClr val="lt1"/>
                          </a:solidFill>
                          <a:effectLst/>
                          <a:latin typeface="+mn-lt"/>
                          <a:ea typeface="+mn-ea"/>
                          <a:cs typeface="+mn-cs"/>
                        </a:rPr>
                        <a:t>TN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ACCESS</a:t>
                      </a:r>
                    </a:p>
                    <a:p>
                      <a:pPr marL="0" algn="ctr" defTabSz="914400" rtl="0" eaLnBrk="1" fontAlgn="t" latinLnBrk="0" hangingPunct="1"/>
                      <a:r>
                        <a:rPr lang="en-US" sz="2000" b="1" kern="1200" dirty="0">
                          <a:solidFill>
                            <a:schemeClr val="lt1"/>
                          </a:solidFill>
                          <a:effectLst/>
                          <a:latin typeface="+mn-lt"/>
                          <a:ea typeface="+mn-ea"/>
                          <a:cs typeface="+mn-cs"/>
                        </a:rPr>
                        <a:t>Insight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PSAT/SAT</a:t>
                      </a:r>
                    </a:p>
                    <a:p>
                      <a:pPr marL="0" algn="ctr" defTabSz="914400" rtl="0" eaLnBrk="1" fontAlgn="t" latinLnBrk="0" hangingPunct="1"/>
                      <a:r>
                        <a:rPr lang="en-US" sz="2000" b="1" kern="1200" dirty="0">
                          <a:solidFill>
                            <a:schemeClr val="lt1"/>
                          </a:solidFill>
                          <a:effectLst/>
                          <a:latin typeface="+mn-lt"/>
                          <a:ea typeface="+mn-ea"/>
                          <a:cs typeface="+mn-cs"/>
                        </a:rPr>
                        <a:t>Bluebook  Supported Versions</a:t>
                      </a:r>
                    </a:p>
                  </a:txBody>
                  <a:tcPr marL="4929" marR="4929" marT="4929" marB="0" anchor="ctr"/>
                </a:tc>
                <a:extLst>
                  <a:ext uri="{0D108BD9-81ED-4DB2-BD59-A6C34878D82A}">
                    <a16:rowId xmlns:a16="http://schemas.microsoft.com/office/drawing/2014/main" val="1221682264"/>
                  </a:ext>
                </a:extLst>
              </a:tr>
              <a:tr h="413619">
                <a:tc rowSpan="2">
                  <a:txBody>
                    <a:bodyPr/>
                    <a:lstStyle/>
                    <a:p>
                      <a:pPr marL="0" algn="ctr" defTabSz="914400" rtl="0" eaLnBrk="1" fontAlgn="t" latinLnBrk="0" hangingPunct="1"/>
                      <a:r>
                        <a:rPr lang="en-US" sz="1800" b="1" u="none" strike="noStrike" kern="1200" dirty="0">
                          <a:solidFill>
                            <a:schemeClr val="lt1"/>
                          </a:solidFill>
                          <a:effectLst/>
                          <a:latin typeface="+mn-lt"/>
                          <a:ea typeface="+mn-ea"/>
                          <a:cs typeface="+mn-cs"/>
                        </a:rPr>
                        <a:t>Processor</a:t>
                      </a:r>
                    </a:p>
                  </a:txBody>
                  <a:tcPr marL="6350" marR="6350" marT="6350" marB="0" anchor="ctr"/>
                </a:tc>
                <a:tc>
                  <a:txBody>
                    <a:bodyPr/>
                    <a:lstStyle/>
                    <a:p>
                      <a:pPr algn="l" fontAlgn="t"/>
                      <a:r>
                        <a:rPr lang="en-US" sz="1800" b="0" i="0" u="none" strike="noStrike" dirty="0">
                          <a:solidFill>
                            <a:srgbClr val="000000"/>
                          </a:solidFill>
                          <a:effectLst/>
                          <a:latin typeface="Calibri" panose="020F0502020204030204" pitchFamily="34" charset="0"/>
                        </a:rPr>
                        <a:t>x64 - AMD, ARM, ARM64, or Intel-based™</a:t>
                      </a:r>
                    </a:p>
                  </a:txBody>
                  <a:tcPr marL="6350" marR="6350" marT="6350" marB="0" anchor="ctr"/>
                </a:tc>
                <a:tc>
                  <a:txBody>
                    <a:bodyPr/>
                    <a:lstStyle/>
                    <a:p>
                      <a:pPr algn="l" fontAlgn="t"/>
                      <a:r>
                        <a:rPr lang="en-US" sz="1800" b="0" i="0" u="none" strike="noStrike" dirty="0">
                          <a:solidFill>
                            <a:srgbClr val="000000"/>
                          </a:solidFill>
                          <a:effectLst/>
                          <a:latin typeface="Calibri" panose="020F0502020204030204" pitchFamily="34" charset="0"/>
                        </a:rPr>
                        <a:t>Minimum: CPU benchmark rating of 600*       </a:t>
                      </a:r>
                    </a:p>
                  </a:txBody>
                  <a:tcPr marL="6350" marR="6350" marT="6350" marB="0" anchor="ctr"/>
                </a:tc>
                <a:tc>
                  <a:txBody>
                    <a:bodyPr/>
                    <a:lstStyle/>
                    <a:p>
                      <a:pPr algn="l" fontAlgn="t"/>
                      <a:r>
                        <a:rPr lang="en-US" sz="1800" b="0" i="0" u="none" strike="noStrike">
                          <a:solidFill>
                            <a:srgbClr val="000000"/>
                          </a:solidFill>
                          <a:effectLst/>
                          <a:latin typeface="Calibri" panose="020F0502020204030204" pitchFamily="34" charset="0"/>
                        </a:rPr>
                        <a:t>1 GHz processor</a:t>
                      </a:r>
                    </a:p>
                  </a:txBody>
                  <a:tcPr marL="6350" marR="6350" marT="6350" marB="0" anchor="ctr"/>
                </a:tc>
                <a:extLst>
                  <a:ext uri="{0D108BD9-81ED-4DB2-BD59-A6C34878D82A}">
                    <a16:rowId xmlns:a16="http://schemas.microsoft.com/office/drawing/2014/main" val="4164631774"/>
                  </a:ext>
                </a:extLst>
              </a:tr>
              <a:tr h="819936">
                <a:tc vMerge="1">
                  <a:txBody>
                    <a:bodyPr/>
                    <a:lstStyle/>
                    <a:p>
                      <a:pPr marL="0" algn="l" defTabSz="914400" rtl="0" eaLnBrk="1" fontAlgn="t" latinLnBrk="0" hangingPunct="1"/>
                      <a:endParaRPr lang="en-US" sz="1800" b="1" u="none" strike="noStrike" kern="1200" dirty="0">
                        <a:solidFill>
                          <a:schemeClr val="lt1"/>
                        </a:solidFill>
                        <a:effectLst/>
                        <a:latin typeface="+mn-lt"/>
                        <a:ea typeface="+mn-ea"/>
                        <a:cs typeface="+mn-cs"/>
                      </a:endParaRPr>
                    </a:p>
                  </a:txBody>
                  <a:tcPr marL="6350" marR="6350" marT="6350" marB="0"/>
                </a:tc>
                <a:tc>
                  <a:txBody>
                    <a:bodyPr/>
                    <a:lstStyle/>
                    <a:p>
                      <a:pPr algn="l" fontAlgn="t"/>
                      <a:endParaRPr lang="en-U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t"/>
                      <a:r>
                        <a:rPr lang="en-US" sz="1800" b="0" i="0" u="none" strike="noStrike" dirty="0">
                          <a:solidFill>
                            <a:srgbClr val="000000"/>
                          </a:solidFill>
                          <a:effectLst/>
                          <a:latin typeface="Calibri" panose="020F0502020204030204" pitchFamily="34" charset="0"/>
                        </a:rPr>
                        <a:t> Recommended: CPU benchmark rating of 3000* or higher</a:t>
                      </a:r>
                    </a:p>
                  </a:txBody>
                  <a:tcPr marL="6350" marR="6350" marT="6350" marB="0" anchor="ctr"/>
                </a:tc>
                <a:tc>
                  <a:txBody>
                    <a:bodyPr/>
                    <a:lstStyle/>
                    <a:p>
                      <a:pPr algn="l" fontAlgn="t"/>
                      <a:endParaRPr lang="en-US"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740699414"/>
                  </a:ext>
                </a:extLst>
              </a:tr>
              <a:tr h="1226254">
                <a:tc rowSpan="2">
                  <a:txBody>
                    <a:bodyPr/>
                    <a:lstStyle/>
                    <a:p>
                      <a:pPr marL="0" algn="ctr" defTabSz="914400" rtl="0" eaLnBrk="1" fontAlgn="t" latinLnBrk="0" hangingPunct="1"/>
                      <a:r>
                        <a:rPr lang="en-US" sz="1800" b="1" u="none" strike="noStrike" kern="1200" dirty="0">
                          <a:solidFill>
                            <a:schemeClr val="lt1"/>
                          </a:solidFill>
                          <a:effectLst/>
                          <a:latin typeface="+mn-lt"/>
                          <a:ea typeface="+mn-ea"/>
                          <a:cs typeface="+mn-cs"/>
                        </a:rPr>
                        <a:t>Memory</a:t>
                      </a:r>
                    </a:p>
                  </a:txBody>
                  <a:tcPr marL="6350" marR="6350" marT="6350" marB="0" anchor="ctr"/>
                </a:tc>
                <a:tc>
                  <a:txBody>
                    <a:bodyPr/>
                    <a:lstStyle/>
                    <a:p>
                      <a:pPr algn="l" fontAlgn="t"/>
                      <a:r>
                        <a:rPr lang="en-US" sz="1800" b="0" i="0" u="none" strike="noStrike">
                          <a:solidFill>
                            <a:srgbClr val="000000"/>
                          </a:solidFill>
                          <a:effectLst/>
                          <a:latin typeface="Calibri" panose="020F0502020204030204" pitchFamily="34" charset="0"/>
                        </a:rPr>
                        <a:t>Recommended - 4 GB RAM Minimum - 2 GB RAM   </a:t>
                      </a:r>
                    </a:p>
                  </a:txBody>
                  <a:tcPr marL="6350" marR="6350" marT="6350" marB="0" anchor="ctr"/>
                </a:tc>
                <a:tc>
                  <a:txBody>
                    <a:bodyPr/>
                    <a:lstStyle/>
                    <a:p>
                      <a:pPr algn="l" fontAlgn="t"/>
                      <a:r>
                        <a:rPr lang="en-US" sz="1800" b="0" i="0" u="none" strike="noStrike" dirty="0">
                          <a:solidFill>
                            <a:srgbClr val="000000"/>
                          </a:solidFill>
                          <a:effectLst/>
                          <a:latin typeface="Calibri" panose="020F0502020204030204" pitchFamily="34" charset="0"/>
                        </a:rPr>
                        <a:t>Minimum – 2 GB RAM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Recommended – 4 GB RAM or higher</a:t>
                      </a:r>
                    </a:p>
                  </a:txBody>
                  <a:tcPr marL="6350" marR="6350" marT="6350" marB="0" anchor="ctr"/>
                </a:tc>
                <a:tc>
                  <a:txBody>
                    <a:bodyPr/>
                    <a:lstStyle/>
                    <a:p>
                      <a:pPr algn="l" fontAlgn="t"/>
                      <a:r>
                        <a:rPr lang="en-US" sz="1800" b="0" i="0" u="none" strike="noStrike" dirty="0">
                          <a:solidFill>
                            <a:srgbClr val="000000"/>
                          </a:solidFill>
                          <a:effectLst/>
                          <a:latin typeface="Calibri" panose="020F0502020204030204" pitchFamily="34" charset="0"/>
                        </a:rPr>
                        <a:t>2 GB RAM</a:t>
                      </a:r>
                    </a:p>
                  </a:txBody>
                  <a:tcPr marL="6350" marR="6350" marT="6350" marB="0" anchor="ctr"/>
                </a:tc>
                <a:extLst>
                  <a:ext uri="{0D108BD9-81ED-4DB2-BD59-A6C34878D82A}">
                    <a16:rowId xmlns:a16="http://schemas.microsoft.com/office/drawing/2014/main" val="2265538263"/>
                  </a:ext>
                </a:extLst>
              </a:tr>
              <a:tr h="413619">
                <a:tc vMerge="1">
                  <a:txBody>
                    <a:bodyPr/>
                    <a:lstStyle/>
                    <a:p>
                      <a:pPr marL="0" algn="l" defTabSz="914400" rtl="0" eaLnBrk="1" fontAlgn="t" latinLnBrk="0" hangingPunct="1"/>
                      <a:endParaRPr lang="en-US" sz="1800" b="1" u="none" strike="noStrike" kern="1200" dirty="0">
                        <a:solidFill>
                          <a:schemeClr val="lt1"/>
                        </a:solidFill>
                        <a:effectLst/>
                        <a:latin typeface="+mn-lt"/>
                        <a:ea typeface="+mn-ea"/>
                        <a:cs typeface="+mn-cs"/>
                      </a:endParaRPr>
                    </a:p>
                  </a:txBody>
                  <a:tcPr marL="6350" marR="6350" marT="6350" marB="0"/>
                </a:tc>
                <a:tc>
                  <a:txBody>
                    <a:bodyPr/>
                    <a:lstStyle/>
                    <a:p>
                      <a:pPr algn="l" fontAlgn="t"/>
                      <a:r>
                        <a:rPr lang="en-US" sz="1800" b="0" i="0" u="none" strike="noStrike">
                          <a:solidFill>
                            <a:srgbClr val="000000"/>
                          </a:solidFill>
                          <a:effectLst/>
                          <a:latin typeface="Calibri" panose="020F0502020204030204" pitchFamily="34" charset="0"/>
                        </a:rPr>
                        <a:t>Linux and iOS - 2 GB RAM; Minimum - 1 GB RAM</a:t>
                      </a:r>
                    </a:p>
                  </a:txBody>
                  <a:tcPr marL="6350" marR="6350" marT="6350" marB="0" anchor="ctr"/>
                </a:tc>
                <a:tc>
                  <a:txBody>
                    <a:bodyPr/>
                    <a:lstStyle/>
                    <a:p>
                      <a:pPr algn="l" fontAlgn="t"/>
                      <a:endParaRPr lang="en-US" sz="18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endParaRPr lang="en-US"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500493043"/>
                  </a:ext>
                </a:extLst>
              </a:tr>
            </a:tbl>
          </a:graphicData>
        </a:graphic>
      </p:graphicFrame>
    </p:spTree>
    <p:extLst>
      <p:ext uri="{BB962C8B-B14F-4D97-AF65-F5344CB8AC3E}">
        <p14:creationId xmlns:p14="http://schemas.microsoft.com/office/powerpoint/2010/main" val="34334515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320199" cy="756418"/>
          </a:xfrm>
        </p:spPr>
        <p:txBody>
          <a:bodyPr anchor="ctr">
            <a:noAutofit/>
          </a:bodyPr>
          <a:lstStyle/>
          <a:p>
            <a:r>
              <a:rPr lang="en-US" sz="2800" dirty="0">
                <a:latin typeface="+mn-lt"/>
              </a:rPr>
              <a:t>Assessment Technology Minimum Hardware Specifications</a:t>
            </a:r>
            <a:endParaRPr lang="en-US" sz="28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81</a:t>
            </a:fld>
            <a:endParaRPr lang="en-US" dirty="0"/>
          </a:p>
        </p:txBody>
      </p:sp>
      <p:sp>
        <p:nvSpPr>
          <p:cNvPr id="6" name="TextBox 5">
            <a:extLst>
              <a:ext uri="{FF2B5EF4-FFF2-40B4-BE49-F238E27FC236}">
                <a16:creationId xmlns:a16="http://schemas.microsoft.com/office/drawing/2014/main" id="{4601EFD6-CF6A-4704-8D1F-F090E34CC734}"/>
              </a:ext>
            </a:extLst>
          </p:cNvPr>
          <p:cNvSpPr txBox="1"/>
          <p:nvPr/>
        </p:nvSpPr>
        <p:spPr>
          <a:xfrm>
            <a:off x="2263515" y="3244334"/>
            <a:ext cx="4586990" cy="369332"/>
          </a:xfrm>
          <a:prstGeom prst="rect">
            <a:avLst/>
          </a:prstGeom>
          <a:noFill/>
        </p:spPr>
        <p:txBody>
          <a:bodyPr wrap="square">
            <a:spAutoFit/>
          </a:bodyPr>
          <a:lstStyle/>
          <a:p>
            <a:r>
              <a:rPr lang="en-US" dirty="0"/>
              <a:t>Stable channel update for Chrome OS</a:t>
            </a:r>
          </a:p>
        </p:txBody>
      </p:sp>
      <p:sp>
        <p:nvSpPr>
          <p:cNvPr id="8" name="TextBox 7">
            <a:extLst>
              <a:ext uri="{FF2B5EF4-FFF2-40B4-BE49-F238E27FC236}">
                <a16:creationId xmlns:a16="http://schemas.microsoft.com/office/drawing/2014/main" id="{B98A90F6-F818-45D4-8F5B-C61FB0411422}"/>
              </a:ext>
            </a:extLst>
          </p:cNvPr>
          <p:cNvSpPr txBox="1"/>
          <p:nvPr/>
        </p:nvSpPr>
        <p:spPr>
          <a:xfrm>
            <a:off x="2263515" y="3244334"/>
            <a:ext cx="4586990" cy="369332"/>
          </a:xfrm>
          <a:prstGeom prst="rect">
            <a:avLst/>
          </a:prstGeom>
          <a:noFill/>
        </p:spPr>
        <p:txBody>
          <a:bodyPr wrap="square">
            <a:spAutoFit/>
          </a:bodyPr>
          <a:lstStyle/>
          <a:p>
            <a:r>
              <a:rPr lang="en-US" dirty="0"/>
              <a:t>Stable channel update for Chrome OS</a:t>
            </a:r>
          </a:p>
        </p:txBody>
      </p:sp>
      <p:graphicFrame>
        <p:nvGraphicFramePr>
          <p:cNvPr id="7" name="Table 6">
            <a:extLst>
              <a:ext uri="{FF2B5EF4-FFF2-40B4-BE49-F238E27FC236}">
                <a16:creationId xmlns:a16="http://schemas.microsoft.com/office/drawing/2014/main" id="{A1B219A7-6B99-22F5-29E3-15EAF6995D9D}"/>
              </a:ext>
            </a:extLst>
          </p:cNvPr>
          <p:cNvGraphicFramePr>
            <a:graphicFrameLocks noGrp="1"/>
          </p:cNvGraphicFramePr>
          <p:nvPr>
            <p:extLst>
              <p:ext uri="{D42A27DB-BD31-4B8C-83A1-F6EECF244321}">
                <p14:modId xmlns:p14="http://schemas.microsoft.com/office/powerpoint/2010/main" val="2314206037"/>
              </p:ext>
            </p:extLst>
          </p:nvPr>
        </p:nvGraphicFramePr>
        <p:xfrm>
          <a:off x="109728" y="1271016"/>
          <a:ext cx="8933688" cy="4837176"/>
        </p:xfrm>
        <a:graphic>
          <a:graphicData uri="http://schemas.openxmlformats.org/drawingml/2006/table">
            <a:tbl>
              <a:tblPr firstRow="1" firstCol="1">
                <a:tableStyleId>{5C22544A-7EE6-4342-B048-85BDC9FD1C3A}</a:tableStyleId>
              </a:tblPr>
              <a:tblGrid>
                <a:gridCol w="1502951">
                  <a:extLst>
                    <a:ext uri="{9D8B030D-6E8A-4147-A177-3AD203B41FA5}">
                      <a16:colId xmlns:a16="http://schemas.microsoft.com/office/drawing/2014/main" val="331905948"/>
                    </a:ext>
                  </a:extLst>
                </a:gridCol>
                <a:gridCol w="2127043">
                  <a:extLst>
                    <a:ext uri="{9D8B030D-6E8A-4147-A177-3AD203B41FA5}">
                      <a16:colId xmlns:a16="http://schemas.microsoft.com/office/drawing/2014/main" val="817507394"/>
                    </a:ext>
                  </a:extLst>
                </a:gridCol>
                <a:gridCol w="2538982">
                  <a:extLst>
                    <a:ext uri="{9D8B030D-6E8A-4147-A177-3AD203B41FA5}">
                      <a16:colId xmlns:a16="http://schemas.microsoft.com/office/drawing/2014/main" val="3125008642"/>
                    </a:ext>
                  </a:extLst>
                </a:gridCol>
                <a:gridCol w="2764712">
                  <a:extLst>
                    <a:ext uri="{9D8B030D-6E8A-4147-A177-3AD203B41FA5}">
                      <a16:colId xmlns:a16="http://schemas.microsoft.com/office/drawing/2014/main" val="3924549378"/>
                    </a:ext>
                  </a:extLst>
                </a:gridCol>
              </a:tblGrid>
              <a:tr h="1543882">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b="1" kern="1200" dirty="0">
                          <a:solidFill>
                            <a:schemeClr val="lt1"/>
                          </a:solidFill>
                          <a:effectLst/>
                          <a:latin typeface="+mn-lt"/>
                          <a:ea typeface="+mn-ea"/>
                          <a:cs typeface="+mn-cs"/>
                        </a:rPr>
                        <a:t>Minimum Hardware Specifications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CMAS</a:t>
                      </a:r>
                    </a:p>
                    <a:p>
                      <a:pPr marL="0" algn="ctr" defTabSz="914400" rtl="0" eaLnBrk="1" fontAlgn="t" latinLnBrk="0" hangingPunct="1"/>
                      <a:r>
                        <a:rPr lang="en-US" sz="2000" b="1" kern="1200" dirty="0">
                          <a:solidFill>
                            <a:schemeClr val="lt1"/>
                          </a:solidFill>
                          <a:effectLst/>
                          <a:latin typeface="+mn-lt"/>
                          <a:ea typeface="+mn-ea"/>
                          <a:cs typeface="+mn-cs"/>
                        </a:rPr>
                        <a:t>TN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ACCESS</a:t>
                      </a:r>
                    </a:p>
                    <a:p>
                      <a:pPr marL="0" algn="ctr" defTabSz="914400" rtl="0" eaLnBrk="1" fontAlgn="t" latinLnBrk="0" hangingPunct="1"/>
                      <a:r>
                        <a:rPr lang="en-US" sz="2000" b="1" kern="1200" dirty="0">
                          <a:solidFill>
                            <a:schemeClr val="lt1"/>
                          </a:solidFill>
                          <a:effectLst/>
                          <a:latin typeface="+mn-lt"/>
                          <a:ea typeface="+mn-ea"/>
                          <a:cs typeface="+mn-cs"/>
                        </a:rPr>
                        <a:t>Insight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PSAT/SAT</a:t>
                      </a:r>
                    </a:p>
                    <a:p>
                      <a:pPr marL="0" algn="ctr" defTabSz="914400" rtl="0" eaLnBrk="1" fontAlgn="t" latinLnBrk="0" hangingPunct="1"/>
                      <a:r>
                        <a:rPr lang="en-US" sz="2000" b="1" kern="1200" dirty="0">
                          <a:solidFill>
                            <a:schemeClr val="lt1"/>
                          </a:solidFill>
                          <a:effectLst/>
                          <a:latin typeface="+mn-lt"/>
                          <a:ea typeface="+mn-ea"/>
                          <a:cs typeface="+mn-cs"/>
                        </a:rPr>
                        <a:t>Bluebook  Supported Versions</a:t>
                      </a:r>
                    </a:p>
                  </a:txBody>
                  <a:tcPr marL="4929" marR="4929" marT="4929" marB="0" anchor="ctr"/>
                </a:tc>
                <a:extLst>
                  <a:ext uri="{0D108BD9-81ED-4DB2-BD59-A6C34878D82A}">
                    <a16:rowId xmlns:a16="http://schemas.microsoft.com/office/drawing/2014/main" val="1221682264"/>
                  </a:ext>
                </a:extLst>
              </a:tr>
              <a:tr h="1198129">
                <a:tc rowSpan="2">
                  <a:txBody>
                    <a:bodyPr/>
                    <a:lstStyle/>
                    <a:p>
                      <a:pPr marL="0" algn="ctr" defTabSz="914400" rtl="0" eaLnBrk="1" fontAlgn="t" latinLnBrk="0" hangingPunct="1"/>
                      <a:r>
                        <a:rPr lang="en-US" sz="1800" b="1" u="none" strike="noStrike" kern="1200" dirty="0">
                          <a:solidFill>
                            <a:schemeClr val="lt1"/>
                          </a:solidFill>
                          <a:effectLst/>
                          <a:latin typeface="+mn-lt"/>
                          <a:ea typeface="+mn-ea"/>
                          <a:cs typeface="+mn-cs"/>
                        </a:rPr>
                        <a:t>Free Disk Space</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Local File access to home directory                                                                                                                                                                                                                                                         OS X, macOS                                                                                                                                                                                                                                                        Windows</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1 GB</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150 MB free hard drive space on Chromebook, iPads, macOS. </a:t>
                      </a:r>
                    </a:p>
                  </a:txBody>
                  <a:tcPr marL="6350" marR="6350" marT="6350" marB="0" anchor="ctr"/>
                </a:tc>
                <a:extLst>
                  <a:ext uri="{0D108BD9-81ED-4DB2-BD59-A6C34878D82A}">
                    <a16:rowId xmlns:a16="http://schemas.microsoft.com/office/drawing/2014/main" val="4164631774"/>
                  </a:ext>
                </a:extLst>
              </a:tr>
              <a:tr h="890143">
                <a:tc vMerge="1">
                  <a:txBody>
                    <a:bodyPr/>
                    <a:lstStyle/>
                    <a:p>
                      <a:pPr marL="0" algn="l" defTabSz="914400" rtl="0" eaLnBrk="1" fontAlgn="t" latinLnBrk="0" hangingPunct="1"/>
                      <a:endParaRPr lang="en-US" sz="1800" b="1" u="none" strike="noStrike" kern="1200" dirty="0">
                        <a:solidFill>
                          <a:schemeClr val="lt1"/>
                        </a:solidFill>
                        <a:effectLst/>
                        <a:latin typeface="+mn-lt"/>
                        <a:ea typeface="+mn-ea"/>
                        <a:cs typeface="+mn-cs"/>
                      </a:endParaRPr>
                    </a:p>
                  </a:txBody>
                  <a:tcPr marL="6350" marR="6350" marT="6350" marB="0"/>
                </a:tc>
                <a:tc>
                  <a:txBody>
                    <a:bodyPr/>
                    <a:lstStyle/>
                    <a:p>
                      <a:pPr marL="0" algn="l" defTabSz="914400" rtl="0" eaLnBrk="1" fontAlgn="t" latinLnBrk="0" hangingPunct="1"/>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tc>
                  <a:txBody>
                    <a:bodyPr/>
                    <a:lstStyle/>
                    <a:p>
                      <a:pPr marL="0" algn="l" defTabSz="914400" rtl="0" eaLnBrk="1" fontAlgn="t" latinLnBrk="0" hangingPunct="1"/>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250 MB free hard drive space for Windows device.</a:t>
                      </a:r>
                    </a:p>
                  </a:txBody>
                  <a:tcPr marL="6350" marR="6350" marT="6350" marB="0" anchor="ctr"/>
                </a:tc>
                <a:extLst>
                  <a:ext uri="{0D108BD9-81ED-4DB2-BD59-A6C34878D82A}">
                    <a16:rowId xmlns:a16="http://schemas.microsoft.com/office/drawing/2014/main" val="2740699414"/>
                  </a:ext>
                </a:extLst>
              </a:tr>
              <a:tr h="602511">
                <a:tc>
                  <a:txBody>
                    <a:bodyPr/>
                    <a:lstStyle/>
                    <a:p>
                      <a:pPr marL="0" algn="ctr" defTabSz="914400" rtl="0" eaLnBrk="1" fontAlgn="t" latinLnBrk="0" hangingPunct="1"/>
                      <a:r>
                        <a:rPr lang="en-US" sz="1800" b="1" u="none" strike="noStrike" kern="1200" dirty="0">
                          <a:solidFill>
                            <a:schemeClr val="lt1"/>
                          </a:solidFill>
                          <a:effectLst/>
                          <a:latin typeface="+mn-lt"/>
                          <a:ea typeface="+mn-ea"/>
                          <a:cs typeface="+mn-cs"/>
                        </a:rPr>
                        <a:t>Screen Size</a:t>
                      </a:r>
                    </a:p>
                  </a:txBody>
                  <a:tcPr marL="6350" marR="6350" marT="6350" marB="0" anchor="ctr"/>
                </a:tc>
                <a:tc>
                  <a:txBody>
                    <a:bodyPr/>
                    <a:lstStyle/>
                    <a:p>
                      <a:pPr marL="0" algn="l" defTabSz="914400" rtl="0" eaLnBrk="1" fontAlgn="t" latinLnBrk="0" hangingPunct="1"/>
                      <a:r>
                        <a:rPr lang="en-US" sz="1800" b="0" i="0" u="none" strike="noStrike" kern="1200">
                          <a:solidFill>
                            <a:srgbClr val="000000"/>
                          </a:solidFill>
                          <a:effectLst/>
                          <a:latin typeface="Calibri" panose="020F0502020204030204" pitchFamily="34" charset="0"/>
                          <a:ea typeface="+mn-ea"/>
                          <a:cs typeface="+mn-cs"/>
                        </a:rPr>
                        <a:t>9.5-in</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9.5-in</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10 inches on Desktops and Laptops, 8 inches on tablets.</a:t>
                      </a:r>
                    </a:p>
                  </a:txBody>
                  <a:tcPr marL="6350" marR="6350" marT="6350" marB="0" anchor="ctr"/>
                </a:tc>
                <a:extLst>
                  <a:ext uri="{0D108BD9-81ED-4DB2-BD59-A6C34878D82A}">
                    <a16:rowId xmlns:a16="http://schemas.microsoft.com/office/drawing/2014/main" val="3141764021"/>
                  </a:ext>
                </a:extLst>
              </a:tr>
              <a:tr h="602511">
                <a:tc>
                  <a:txBody>
                    <a:bodyPr/>
                    <a:lstStyle/>
                    <a:p>
                      <a:pPr marL="0" algn="ctr" defTabSz="914400" rtl="0" eaLnBrk="1" fontAlgn="t" latinLnBrk="0" hangingPunct="1"/>
                      <a:r>
                        <a:rPr lang="en-US" sz="1800" b="1" u="none" strike="noStrike" kern="1200" dirty="0">
                          <a:solidFill>
                            <a:schemeClr val="lt1"/>
                          </a:solidFill>
                          <a:effectLst/>
                          <a:latin typeface="+mn-lt"/>
                          <a:ea typeface="+mn-ea"/>
                          <a:cs typeface="+mn-cs"/>
                        </a:rPr>
                        <a:t>Resolution</a:t>
                      </a:r>
                      <a:br>
                        <a:rPr lang="en-US" sz="1800" b="1" u="none" strike="noStrike" kern="1200" dirty="0">
                          <a:solidFill>
                            <a:schemeClr val="lt1"/>
                          </a:solidFill>
                          <a:effectLst/>
                          <a:latin typeface="+mn-lt"/>
                          <a:ea typeface="+mn-ea"/>
                          <a:cs typeface="+mn-cs"/>
                        </a:rPr>
                      </a:br>
                      <a:endParaRPr lang="en-US" sz="1800" b="1" u="none" strike="noStrike" kern="1200" dirty="0">
                        <a:solidFill>
                          <a:schemeClr val="lt1"/>
                        </a:solidFill>
                        <a:effectLst/>
                        <a:latin typeface="+mn-lt"/>
                        <a:ea typeface="+mn-ea"/>
                        <a:cs typeface="+mn-cs"/>
                      </a:endParaRPr>
                    </a:p>
                  </a:txBody>
                  <a:tcPr marL="6350" marR="6350" marT="6350" marB="0" anchor="ctr"/>
                </a:tc>
                <a:tc>
                  <a:txBody>
                    <a:bodyPr/>
                    <a:lstStyle/>
                    <a:p>
                      <a:pPr marL="0" algn="l" defTabSz="914400" rtl="0" eaLnBrk="1" fontAlgn="t" latinLnBrk="0" hangingPunct="1"/>
                      <a:r>
                        <a:rPr lang="en-US" sz="1800" b="0" i="0" u="none" strike="noStrike" kern="1200">
                          <a:solidFill>
                            <a:srgbClr val="000000"/>
                          </a:solidFill>
                          <a:effectLst/>
                          <a:latin typeface="Calibri" panose="020F0502020204030204" pitchFamily="34" charset="0"/>
                          <a:ea typeface="+mn-ea"/>
                          <a:cs typeface="+mn-cs"/>
                        </a:rPr>
                        <a:t>1024 x 768</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 1024 x 768</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 1024 x 768</a:t>
                      </a:r>
                    </a:p>
                  </a:txBody>
                  <a:tcPr marL="6350" marR="6350" marT="6350" marB="0" anchor="ctr"/>
                </a:tc>
                <a:extLst>
                  <a:ext uri="{0D108BD9-81ED-4DB2-BD59-A6C34878D82A}">
                    <a16:rowId xmlns:a16="http://schemas.microsoft.com/office/drawing/2014/main" val="500493043"/>
                  </a:ext>
                </a:extLst>
              </a:tr>
            </a:tbl>
          </a:graphicData>
        </a:graphic>
      </p:graphicFrame>
    </p:spTree>
    <p:extLst>
      <p:ext uri="{BB962C8B-B14F-4D97-AF65-F5344CB8AC3E}">
        <p14:creationId xmlns:p14="http://schemas.microsoft.com/office/powerpoint/2010/main" val="38899987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320199" cy="756418"/>
          </a:xfrm>
        </p:spPr>
        <p:txBody>
          <a:bodyPr anchor="ctr">
            <a:noAutofit/>
          </a:bodyPr>
          <a:lstStyle/>
          <a:p>
            <a:r>
              <a:rPr lang="en-US" sz="2800" dirty="0">
                <a:latin typeface="+mn-lt"/>
              </a:rPr>
              <a:t>Assessment Technology Minimum Hardware Specifications</a:t>
            </a:r>
            <a:endParaRPr lang="en-US" sz="28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82</a:t>
            </a:fld>
            <a:endParaRPr lang="en-US" dirty="0"/>
          </a:p>
        </p:txBody>
      </p:sp>
      <p:sp>
        <p:nvSpPr>
          <p:cNvPr id="6" name="TextBox 5">
            <a:extLst>
              <a:ext uri="{FF2B5EF4-FFF2-40B4-BE49-F238E27FC236}">
                <a16:creationId xmlns:a16="http://schemas.microsoft.com/office/drawing/2014/main" id="{4601EFD6-CF6A-4704-8D1F-F090E34CC734}"/>
              </a:ext>
            </a:extLst>
          </p:cNvPr>
          <p:cNvSpPr txBox="1"/>
          <p:nvPr/>
        </p:nvSpPr>
        <p:spPr>
          <a:xfrm>
            <a:off x="2263515" y="3244334"/>
            <a:ext cx="4586990" cy="369332"/>
          </a:xfrm>
          <a:prstGeom prst="rect">
            <a:avLst/>
          </a:prstGeom>
          <a:noFill/>
        </p:spPr>
        <p:txBody>
          <a:bodyPr wrap="square">
            <a:spAutoFit/>
          </a:bodyPr>
          <a:lstStyle/>
          <a:p>
            <a:r>
              <a:rPr lang="en-US" dirty="0"/>
              <a:t>Stable channel update for Chrome OS</a:t>
            </a:r>
          </a:p>
        </p:txBody>
      </p:sp>
      <p:sp>
        <p:nvSpPr>
          <p:cNvPr id="8" name="TextBox 7">
            <a:extLst>
              <a:ext uri="{FF2B5EF4-FFF2-40B4-BE49-F238E27FC236}">
                <a16:creationId xmlns:a16="http://schemas.microsoft.com/office/drawing/2014/main" id="{B98A90F6-F818-45D4-8F5B-C61FB0411422}"/>
              </a:ext>
            </a:extLst>
          </p:cNvPr>
          <p:cNvSpPr txBox="1"/>
          <p:nvPr/>
        </p:nvSpPr>
        <p:spPr>
          <a:xfrm>
            <a:off x="2263515" y="3244334"/>
            <a:ext cx="4586990" cy="369332"/>
          </a:xfrm>
          <a:prstGeom prst="rect">
            <a:avLst/>
          </a:prstGeom>
          <a:noFill/>
        </p:spPr>
        <p:txBody>
          <a:bodyPr wrap="square">
            <a:spAutoFit/>
          </a:bodyPr>
          <a:lstStyle/>
          <a:p>
            <a:r>
              <a:rPr lang="en-US" dirty="0"/>
              <a:t>Stable channel update for Chrome OS</a:t>
            </a:r>
          </a:p>
        </p:txBody>
      </p:sp>
      <p:graphicFrame>
        <p:nvGraphicFramePr>
          <p:cNvPr id="7" name="Table 6">
            <a:extLst>
              <a:ext uri="{FF2B5EF4-FFF2-40B4-BE49-F238E27FC236}">
                <a16:creationId xmlns:a16="http://schemas.microsoft.com/office/drawing/2014/main" id="{A1B219A7-6B99-22F5-29E3-15EAF6995D9D}"/>
              </a:ext>
            </a:extLst>
          </p:cNvPr>
          <p:cNvGraphicFramePr>
            <a:graphicFrameLocks noGrp="1"/>
          </p:cNvGraphicFramePr>
          <p:nvPr>
            <p:extLst>
              <p:ext uri="{D42A27DB-BD31-4B8C-83A1-F6EECF244321}">
                <p14:modId xmlns:p14="http://schemas.microsoft.com/office/powerpoint/2010/main" val="2150818527"/>
              </p:ext>
            </p:extLst>
          </p:nvPr>
        </p:nvGraphicFramePr>
        <p:xfrm>
          <a:off x="109729" y="1271016"/>
          <a:ext cx="8970263" cy="4857405"/>
        </p:xfrm>
        <a:graphic>
          <a:graphicData uri="http://schemas.openxmlformats.org/drawingml/2006/table">
            <a:tbl>
              <a:tblPr firstRow="1" firstCol="1">
                <a:tableStyleId>{5C22544A-7EE6-4342-B048-85BDC9FD1C3A}</a:tableStyleId>
              </a:tblPr>
              <a:tblGrid>
                <a:gridCol w="1509105">
                  <a:extLst>
                    <a:ext uri="{9D8B030D-6E8A-4147-A177-3AD203B41FA5}">
                      <a16:colId xmlns:a16="http://schemas.microsoft.com/office/drawing/2014/main" val="331905948"/>
                    </a:ext>
                  </a:extLst>
                </a:gridCol>
                <a:gridCol w="2293290">
                  <a:extLst>
                    <a:ext uri="{9D8B030D-6E8A-4147-A177-3AD203B41FA5}">
                      <a16:colId xmlns:a16="http://schemas.microsoft.com/office/drawing/2014/main" val="817507394"/>
                    </a:ext>
                  </a:extLst>
                </a:gridCol>
                <a:gridCol w="2815012">
                  <a:extLst>
                    <a:ext uri="{9D8B030D-6E8A-4147-A177-3AD203B41FA5}">
                      <a16:colId xmlns:a16="http://schemas.microsoft.com/office/drawing/2014/main" val="3125008642"/>
                    </a:ext>
                  </a:extLst>
                </a:gridCol>
                <a:gridCol w="2352856">
                  <a:extLst>
                    <a:ext uri="{9D8B030D-6E8A-4147-A177-3AD203B41FA5}">
                      <a16:colId xmlns:a16="http://schemas.microsoft.com/office/drawing/2014/main" val="3924549378"/>
                    </a:ext>
                  </a:extLst>
                </a:gridCol>
              </a:tblGrid>
              <a:tr h="1273185">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000" b="1" kern="1200" dirty="0">
                          <a:solidFill>
                            <a:schemeClr val="lt1"/>
                          </a:solidFill>
                          <a:effectLst/>
                          <a:latin typeface="+mn-lt"/>
                          <a:ea typeface="+mn-ea"/>
                          <a:cs typeface="+mn-cs"/>
                        </a:rPr>
                        <a:t>Minimum Hardware Specifications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CMAS</a:t>
                      </a:r>
                    </a:p>
                    <a:p>
                      <a:pPr marL="0" algn="ctr" defTabSz="914400" rtl="0" eaLnBrk="1" fontAlgn="t" latinLnBrk="0" hangingPunct="1"/>
                      <a:r>
                        <a:rPr lang="en-US" sz="2000" b="1" kern="1200" dirty="0">
                          <a:solidFill>
                            <a:schemeClr val="lt1"/>
                          </a:solidFill>
                          <a:effectLst/>
                          <a:latin typeface="+mn-lt"/>
                          <a:ea typeface="+mn-ea"/>
                          <a:cs typeface="+mn-cs"/>
                        </a:rPr>
                        <a:t>TN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ACCESS</a:t>
                      </a:r>
                    </a:p>
                    <a:p>
                      <a:pPr marL="0" algn="ctr" defTabSz="914400" rtl="0" eaLnBrk="1" fontAlgn="t" latinLnBrk="0" hangingPunct="1"/>
                      <a:r>
                        <a:rPr lang="en-US" sz="2000" b="1" kern="1200" dirty="0">
                          <a:solidFill>
                            <a:schemeClr val="lt1"/>
                          </a:solidFill>
                          <a:effectLst/>
                          <a:latin typeface="+mn-lt"/>
                          <a:ea typeface="+mn-ea"/>
                          <a:cs typeface="+mn-cs"/>
                        </a:rPr>
                        <a:t>Insight  Supported Versions</a:t>
                      </a:r>
                    </a:p>
                  </a:txBody>
                  <a:tcPr marL="4929" marR="4929" marT="4929" marB="0" anchor="ctr"/>
                </a:tc>
                <a:tc>
                  <a:txBody>
                    <a:bodyPr/>
                    <a:lstStyle/>
                    <a:p>
                      <a:pPr marL="0" algn="ctr" defTabSz="914400" rtl="0" eaLnBrk="1" fontAlgn="t" latinLnBrk="0" hangingPunct="1"/>
                      <a:r>
                        <a:rPr lang="en-US" sz="2000" b="1" kern="1200" dirty="0">
                          <a:solidFill>
                            <a:schemeClr val="lt1"/>
                          </a:solidFill>
                          <a:effectLst/>
                          <a:latin typeface="+mn-lt"/>
                          <a:ea typeface="+mn-ea"/>
                          <a:cs typeface="+mn-cs"/>
                        </a:rPr>
                        <a:t>PSAT/SAT</a:t>
                      </a:r>
                    </a:p>
                    <a:p>
                      <a:pPr marL="0" algn="ctr" defTabSz="914400" rtl="0" eaLnBrk="1" fontAlgn="t" latinLnBrk="0" hangingPunct="1"/>
                      <a:r>
                        <a:rPr lang="en-US" sz="2000" b="1" kern="1200" dirty="0">
                          <a:solidFill>
                            <a:schemeClr val="lt1"/>
                          </a:solidFill>
                          <a:effectLst/>
                          <a:latin typeface="+mn-lt"/>
                          <a:ea typeface="+mn-ea"/>
                          <a:cs typeface="+mn-cs"/>
                        </a:rPr>
                        <a:t>Bluebook  Supported Versions</a:t>
                      </a:r>
                    </a:p>
                  </a:txBody>
                  <a:tcPr marL="4929" marR="4929" marT="4929" marB="0" anchor="ctr"/>
                </a:tc>
                <a:extLst>
                  <a:ext uri="{0D108BD9-81ED-4DB2-BD59-A6C34878D82A}">
                    <a16:rowId xmlns:a16="http://schemas.microsoft.com/office/drawing/2014/main" val="1221682264"/>
                  </a:ext>
                </a:extLst>
              </a:tr>
              <a:tr h="828147">
                <a:tc rowSpan="4">
                  <a:txBody>
                    <a:bodyPr/>
                    <a:lstStyle/>
                    <a:p>
                      <a:pPr marL="0" algn="ctr" defTabSz="914400" rtl="0" eaLnBrk="1" fontAlgn="t" latinLnBrk="0" hangingPunct="1"/>
                      <a:r>
                        <a:rPr lang="en-US" sz="1800" b="1" u="none" strike="noStrike" kern="1200" dirty="0">
                          <a:solidFill>
                            <a:schemeClr val="lt1"/>
                          </a:solidFill>
                          <a:effectLst/>
                          <a:latin typeface="+mn-lt"/>
                          <a:ea typeface="+mn-ea"/>
                          <a:cs typeface="+mn-cs"/>
                        </a:rPr>
                        <a:t>External Mice and Keyboards</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Windows (required), Android</a:t>
                      </a:r>
                      <a:br>
                        <a:rPr lang="en-US" sz="1800" b="0" i="0" u="none" strike="noStrike" kern="1200" dirty="0">
                          <a:solidFill>
                            <a:srgbClr val="000000"/>
                          </a:solidFill>
                          <a:effectLst/>
                          <a:latin typeface="Calibri" panose="020F0502020204030204" pitchFamily="34" charset="0"/>
                          <a:ea typeface="+mn-ea"/>
                          <a:cs typeface="+mn-cs"/>
                        </a:rPr>
                      </a:br>
                      <a:r>
                        <a:rPr lang="en-US" sz="1800" b="0" i="0" u="none" strike="noStrike" kern="1200" dirty="0">
                          <a:solidFill>
                            <a:srgbClr val="000000"/>
                          </a:solidFill>
                          <a:effectLst/>
                          <a:latin typeface="Calibri" panose="020F0502020204030204" pitchFamily="34" charset="0"/>
                          <a:ea typeface="+mn-ea"/>
                          <a:cs typeface="+mn-cs"/>
                        </a:rPr>
                        <a:t>iOS (recommended)</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Headset with Microphone</a:t>
                      </a:r>
                    </a:p>
                  </a:txBody>
                  <a:tcPr marL="6350" marR="6350" marT="6350" marB="0" anchor="ctr"/>
                </a:tc>
                <a:tc>
                  <a:txBody>
                    <a:bodyPr/>
                    <a:lstStyle/>
                    <a:p>
                      <a:pPr marL="0" algn="l" defTabSz="914400" rtl="0" eaLnBrk="1" fontAlgn="t" latinLnBrk="0" hangingPunct="1"/>
                      <a:r>
                        <a:rPr lang="en-US" sz="1800" b="0" i="0" u="none" strike="noStrike" kern="1200">
                          <a:solidFill>
                            <a:srgbClr val="000000"/>
                          </a:solidFill>
                          <a:effectLst/>
                          <a:latin typeface="Calibri" panose="020F0502020204030204" pitchFamily="34" charset="0"/>
                          <a:ea typeface="+mn-ea"/>
                          <a:cs typeface="+mn-cs"/>
                        </a:rPr>
                        <a:t>External keyboards are required on iPads.</a:t>
                      </a:r>
                    </a:p>
                  </a:txBody>
                  <a:tcPr marL="6350" marR="6350" marT="6350" marB="0" anchor="ctr"/>
                </a:tc>
                <a:extLst>
                  <a:ext uri="{0D108BD9-81ED-4DB2-BD59-A6C34878D82A}">
                    <a16:rowId xmlns:a16="http://schemas.microsoft.com/office/drawing/2014/main" val="4164631774"/>
                  </a:ext>
                </a:extLst>
              </a:tr>
              <a:tr h="1102083">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6350" marR="6350" marT="6350" marB="0"/>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External keyboard and mouse (or touchpad) for touchscreen devices</a:t>
                      </a: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Windows and ChromeOS: Both touchscreen and non-touchscreen devices</a:t>
                      </a:r>
                    </a:p>
                  </a:txBody>
                  <a:tcPr marL="6350" marR="6350" marT="6350" marB="0" anchor="ctr"/>
                </a:tc>
                <a:tc>
                  <a:txBody>
                    <a:bodyPr/>
                    <a:lstStyle/>
                    <a:p>
                      <a:pPr marL="0" algn="l" defTabSz="914400" rtl="0" eaLnBrk="1" fontAlgn="t" latinLnBrk="0" hangingPunct="1"/>
                      <a:endParaRPr lang="en-US" sz="1800" b="0" i="0" u="none" strike="noStrike" kern="120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2740699414"/>
                  </a:ext>
                </a:extLst>
              </a:tr>
              <a:tr h="554212">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6350" marR="6350" marT="6350" marB="0"/>
                </a:tc>
                <a:tc>
                  <a:txBody>
                    <a:bodyPr/>
                    <a:lstStyle/>
                    <a:p>
                      <a:pPr marL="0" algn="l" defTabSz="914400" rtl="0" eaLnBrk="1" fontAlgn="t" latinLnBrk="0" hangingPunct="1"/>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tc>
                  <a:txBody>
                    <a:bodyPr/>
                    <a:lstStyle/>
                    <a:p>
                      <a:pPr marL="0" algn="l" defTabSz="914400" rtl="0" eaLnBrk="1" fontAlgn="t" latinLnBrk="0" hangingPunct="1"/>
                      <a:r>
                        <a:rPr lang="en-US" sz="1800" b="0" i="0" u="none" strike="noStrike" kern="1200" dirty="0">
                          <a:solidFill>
                            <a:srgbClr val="000000"/>
                          </a:solidFill>
                          <a:effectLst/>
                          <a:latin typeface="Calibri" panose="020F0502020204030204" pitchFamily="34" charset="0"/>
                          <a:ea typeface="+mn-ea"/>
                          <a:cs typeface="+mn-cs"/>
                        </a:rPr>
                        <a:t>macOS  and Linux: Non-touchscreen devices only</a:t>
                      </a:r>
                    </a:p>
                  </a:txBody>
                  <a:tcPr marL="6350" marR="6350" marT="6350" marB="0" anchor="ctr"/>
                </a:tc>
                <a:tc>
                  <a:txBody>
                    <a:bodyPr/>
                    <a:lstStyle/>
                    <a:p>
                      <a:pPr marL="0" algn="l" defTabSz="914400" rtl="0" eaLnBrk="1" fontAlgn="t" latinLnBrk="0" hangingPunct="1"/>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3141764021"/>
                  </a:ext>
                </a:extLst>
              </a:tr>
              <a:tr h="1097837">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6350" marR="6350" marT="6350" marB="0"/>
                </a:tc>
                <a:tc>
                  <a:txBody>
                    <a:bodyPr/>
                    <a:lstStyle/>
                    <a:p>
                      <a:pPr marL="0" algn="l" defTabSz="914400" rtl="0" eaLnBrk="1" fontAlgn="t" latinLnBrk="0" hangingPunct="1"/>
                      <a:endParaRPr lang="en-US" sz="1800" b="0" i="0" u="none" strike="noStrike" kern="1200">
                        <a:solidFill>
                          <a:srgbClr val="000000"/>
                        </a:solidFill>
                        <a:effectLst/>
                        <a:latin typeface="Calibri" panose="020F0502020204030204" pitchFamily="34" charset="0"/>
                        <a:ea typeface="+mn-ea"/>
                        <a:cs typeface="+mn-cs"/>
                      </a:endParaRPr>
                    </a:p>
                  </a:txBody>
                  <a:tcPr marL="6350" marR="6350" marT="6350" marB="0" anchor="ctr"/>
                </a:tc>
                <a:tc>
                  <a:txBody>
                    <a:bodyPr/>
                    <a:lstStyle/>
                    <a:p>
                      <a:pPr marL="0" algn="l" defTabSz="914400" rtl="0" eaLnBrk="1" fontAlgn="t" latinLnBrk="0" hangingPunct="1"/>
                      <a:r>
                        <a:rPr lang="en-US" sz="1800" b="0" i="0" u="none" strike="noStrike" kern="1200" dirty="0" err="1">
                          <a:solidFill>
                            <a:srgbClr val="000000"/>
                          </a:solidFill>
                          <a:effectLst/>
                          <a:latin typeface="Calibri" panose="020F0502020204030204" pitchFamily="34" charset="0"/>
                          <a:ea typeface="+mn-ea"/>
                          <a:cs typeface="+mn-cs"/>
                        </a:rPr>
                        <a:t>iPadOS</a:t>
                      </a:r>
                      <a:r>
                        <a:rPr lang="en-US" sz="1800" b="0" i="0" u="none" strike="noStrike" kern="1200" dirty="0">
                          <a:solidFill>
                            <a:srgbClr val="000000"/>
                          </a:solidFill>
                          <a:effectLst/>
                          <a:latin typeface="Calibri" panose="020F0502020204030204" pitchFamily="34" charset="0"/>
                          <a:ea typeface="+mn-ea"/>
                          <a:cs typeface="+mn-cs"/>
                        </a:rPr>
                        <a:t>: iPads that support </a:t>
                      </a:r>
                      <a:r>
                        <a:rPr lang="en-US" sz="1800" b="0" i="0" u="none" strike="noStrike" kern="1200" dirty="0" err="1">
                          <a:solidFill>
                            <a:srgbClr val="000000"/>
                          </a:solidFill>
                          <a:effectLst/>
                          <a:latin typeface="Calibri" panose="020F0502020204030204" pitchFamily="34" charset="0"/>
                          <a:ea typeface="+mn-ea"/>
                          <a:cs typeface="+mn-cs"/>
                        </a:rPr>
                        <a:t>iPadOS</a:t>
                      </a:r>
                      <a:r>
                        <a:rPr lang="en-US" sz="1800" b="0" i="0" u="none" strike="noStrike" kern="1200" dirty="0">
                          <a:solidFill>
                            <a:srgbClr val="000000"/>
                          </a:solidFill>
                          <a:effectLst/>
                          <a:latin typeface="Calibri" panose="020F0502020204030204" pitchFamily="34" charset="0"/>
                          <a:ea typeface="+mn-ea"/>
                          <a:cs typeface="+mn-cs"/>
                        </a:rPr>
                        <a:t> 15.x or above</a:t>
                      </a:r>
                    </a:p>
                  </a:txBody>
                  <a:tcPr marL="6350" marR="6350" marT="6350" marB="0" anchor="ctr"/>
                </a:tc>
                <a:tc>
                  <a:txBody>
                    <a:bodyPr/>
                    <a:lstStyle/>
                    <a:p>
                      <a:pPr marL="0" algn="l" defTabSz="914400" rtl="0" eaLnBrk="1" fontAlgn="t" latinLnBrk="0" hangingPunct="1"/>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ctr"/>
                </a:tc>
                <a:extLst>
                  <a:ext uri="{0D108BD9-81ED-4DB2-BD59-A6C34878D82A}">
                    <a16:rowId xmlns:a16="http://schemas.microsoft.com/office/drawing/2014/main" val="2265538263"/>
                  </a:ext>
                </a:extLst>
              </a:tr>
            </a:tbl>
          </a:graphicData>
        </a:graphic>
      </p:graphicFrame>
    </p:spTree>
    <p:extLst>
      <p:ext uri="{BB962C8B-B14F-4D97-AF65-F5344CB8AC3E}">
        <p14:creationId xmlns:p14="http://schemas.microsoft.com/office/powerpoint/2010/main" val="29887641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Communication</a:t>
            </a:r>
          </a:p>
        </p:txBody>
      </p:sp>
      <p:sp>
        <p:nvSpPr>
          <p:cNvPr id="3" name="Slide Number Placeholder 2"/>
          <p:cNvSpPr>
            <a:spLocks noGrp="1"/>
          </p:cNvSpPr>
          <p:nvPr>
            <p:ph type="sldNum" sz="quarter" idx="12"/>
          </p:nvPr>
        </p:nvSpPr>
        <p:spPr/>
        <p:txBody>
          <a:bodyPr/>
          <a:lstStyle/>
          <a:p>
            <a:fld id="{67726FA2-3EC9-4717-AD62-D8C823692DD3}" type="slidenum">
              <a:rPr lang="en-US" smtClean="0"/>
              <a:pPr/>
              <a:t>83</a:t>
            </a:fld>
            <a:endParaRPr lang="en-US" dirty="0"/>
          </a:p>
        </p:txBody>
      </p:sp>
    </p:spTree>
    <p:extLst>
      <p:ext uri="{BB962C8B-B14F-4D97-AF65-F5344CB8AC3E}">
        <p14:creationId xmlns:p14="http://schemas.microsoft.com/office/powerpoint/2010/main" val="35023379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54514"/>
            <a:ext cx="8503869" cy="756418"/>
          </a:xfrm>
        </p:spPr>
        <p:txBody>
          <a:bodyPr anchor="ctr">
            <a:noAutofit/>
          </a:bodyPr>
          <a:lstStyle/>
          <a:p>
            <a:r>
              <a:rPr lang="en-US" sz="3600" dirty="0">
                <a:latin typeface="+mn-lt"/>
              </a:rPr>
              <a:t>District Assessment Coordinator (DAC)</a:t>
            </a:r>
          </a:p>
        </p:txBody>
      </p:sp>
      <p:sp>
        <p:nvSpPr>
          <p:cNvPr id="2" name="Content Placeholder 1"/>
          <p:cNvSpPr>
            <a:spLocks noGrp="1"/>
          </p:cNvSpPr>
          <p:nvPr>
            <p:ph idx="1"/>
          </p:nvPr>
        </p:nvSpPr>
        <p:spPr>
          <a:xfrm>
            <a:off x="274320" y="1342768"/>
            <a:ext cx="8474742" cy="5515232"/>
          </a:xfrm>
        </p:spPr>
        <p:txBody>
          <a:bodyPr>
            <a:noAutofit/>
          </a:bodyPr>
          <a:lstStyle/>
          <a:p>
            <a:r>
              <a:rPr lang="en-US" b="1" dirty="0">
                <a:solidFill>
                  <a:srgbClr val="040404"/>
                </a:solidFill>
              </a:rPr>
              <a:t>District Assessment Coordinator </a:t>
            </a:r>
            <a:r>
              <a:rPr lang="en-US" sz="1800" dirty="0">
                <a:solidFill>
                  <a:srgbClr val="040404"/>
                </a:solidFill>
                <a:hlinkClick r:id="rId3"/>
              </a:rPr>
              <a:t>http://www.cde.state.co.us/assessment/DAC</a:t>
            </a:r>
            <a:r>
              <a:rPr lang="en-US" sz="1800" dirty="0">
                <a:solidFill>
                  <a:srgbClr val="040404"/>
                </a:solidFill>
              </a:rPr>
              <a:t> </a:t>
            </a:r>
          </a:p>
          <a:p>
            <a:endParaRPr lang="en-US" sz="500" dirty="0">
              <a:solidFill>
                <a:srgbClr val="040404"/>
              </a:solidFill>
            </a:endParaRPr>
          </a:p>
          <a:p>
            <a:pPr lvl="1">
              <a:spcAft>
                <a:spcPts val="600"/>
              </a:spcAft>
            </a:pPr>
            <a:r>
              <a:rPr lang="en-US" dirty="0"/>
              <a:t>Serves as point person for CDE Assessment Division communication </a:t>
            </a:r>
          </a:p>
          <a:p>
            <a:pPr lvl="2">
              <a:spcAft>
                <a:spcPts val="600"/>
              </a:spcAft>
            </a:pPr>
            <a:r>
              <a:rPr lang="en-US" dirty="0"/>
              <a:t>Communicates information to School Assessment Coordinators</a:t>
            </a:r>
          </a:p>
          <a:p>
            <a:pPr lvl="1">
              <a:spcAft>
                <a:spcPts val="600"/>
              </a:spcAft>
            </a:pPr>
            <a:r>
              <a:rPr lang="en-US" dirty="0"/>
              <a:t>Attends all required trainings</a:t>
            </a:r>
          </a:p>
          <a:p>
            <a:pPr lvl="2">
              <a:spcAft>
                <a:spcPts val="600"/>
              </a:spcAft>
            </a:pPr>
            <a:r>
              <a:rPr lang="en-US" dirty="0"/>
              <a:t>Trains district and school level staff involved in assessment administration and materials handling</a:t>
            </a:r>
            <a:endParaRPr lang="en-US" sz="800" dirty="0"/>
          </a:p>
          <a:p>
            <a:pPr lvl="1">
              <a:spcAft>
                <a:spcPts val="600"/>
              </a:spcAft>
            </a:pPr>
            <a:r>
              <a:rPr lang="en-US" dirty="0"/>
              <a:t>Submits Unique Accommodations Requests (UARs)</a:t>
            </a:r>
          </a:p>
          <a:p>
            <a:pPr lvl="1">
              <a:spcAft>
                <a:spcPts val="600"/>
              </a:spcAft>
            </a:pPr>
            <a:r>
              <a:rPr lang="en-US" dirty="0"/>
              <a:t>Notifies CDE of the district’s decision to participate in:</a:t>
            </a:r>
          </a:p>
          <a:p>
            <a:pPr lvl="2">
              <a:spcAft>
                <a:spcPts val="600"/>
              </a:spcAft>
            </a:pPr>
            <a:r>
              <a:rPr lang="en-US" dirty="0"/>
              <a:t>Early CMAS test window for grade 11 science</a:t>
            </a:r>
          </a:p>
          <a:p>
            <a:pPr lvl="2">
              <a:spcAft>
                <a:spcPts val="600"/>
              </a:spcAft>
            </a:pPr>
            <a:r>
              <a:rPr lang="en-US" dirty="0"/>
              <a:t>Extended CMAS test window for online ELA and math to address device capacity concerns</a:t>
            </a:r>
          </a:p>
          <a:p>
            <a:pPr lvl="2">
              <a:spcAft>
                <a:spcPts val="600"/>
              </a:spcAft>
            </a:pPr>
            <a:r>
              <a:rPr lang="en-US" dirty="0"/>
              <a:t>District/school level online or paper administration mode</a:t>
            </a:r>
          </a:p>
          <a:p>
            <a:pPr marL="457200" lvl="1" indent="0">
              <a:buNone/>
            </a:pPr>
            <a:endParaRPr lang="en-US" sz="1800" dirty="0">
              <a:solidFill>
                <a:srgbClr val="FF0000"/>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84</a:t>
            </a:fld>
            <a:endParaRPr lang="en-US" dirty="0"/>
          </a:p>
        </p:txBody>
      </p:sp>
    </p:spTree>
    <p:extLst>
      <p:ext uri="{BB962C8B-B14F-4D97-AF65-F5344CB8AC3E}">
        <p14:creationId xmlns:p14="http://schemas.microsoft.com/office/powerpoint/2010/main" val="26369676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334531"/>
            <a:ext cx="8526780" cy="5491220"/>
          </a:xfrm>
        </p:spPr>
        <p:txBody>
          <a:bodyPr>
            <a:normAutofit lnSpcReduction="10000"/>
          </a:bodyPr>
          <a:lstStyle/>
          <a:p>
            <a:pPr>
              <a:spcBef>
                <a:spcPts val="0"/>
              </a:spcBef>
            </a:pPr>
            <a:r>
              <a:rPr lang="en-US" sz="2600" b="1" dirty="0">
                <a:solidFill>
                  <a:srgbClr val="040404"/>
                </a:solidFill>
              </a:rPr>
              <a:t>District Assessment Coordinator (continued)</a:t>
            </a:r>
          </a:p>
          <a:p>
            <a:pPr>
              <a:spcBef>
                <a:spcPts val="0"/>
              </a:spcBef>
            </a:pPr>
            <a:endParaRPr lang="en-US" sz="900" b="1" dirty="0">
              <a:solidFill>
                <a:srgbClr val="040404"/>
              </a:solidFill>
            </a:endParaRPr>
          </a:p>
          <a:p>
            <a:pPr lvl="1">
              <a:lnSpc>
                <a:spcPct val="130000"/>
              </a:lnSpc>
              <a:spcBef>
                <a:spcPts val="0"/>
              </a:spcBef>
            </a:pPr>
            <a:r>
              <a:rPr lang="en-US" dirty="0"/>
              <a:t>Interacts with assessment vendor systems</a:t>
            </a:r>
          </a:p>
          <a:p>
            <a:pPr lvl="2">
              <a:lnSpc>
                <a:spcPct val="130000"/>
              </a:lnSpc>
              <a:spcBef>
                <a:spcPts val="0"/>
              </a:spcBef>
            </a:pPr>
            <a:r>
              <a:rPr lang="en-US" dirty="0"/>
              <a:t>Manages student test registration and material ordering </a:t>
            </a:r>
          </a:p>
          <a:p>
            <a:pPr lvl="2">
              <a:lnSpc>
                <a:spcPct val="130000"/>
              </a:lnSpc>
              <a:spcBef>
                <a:spcPts val="0"/>
              </a:spcBef>
            </a:pPr>
            <a:r>
              <a:rPr lang="en-US" dirty="0"/>
              <a:t>Assigns user roles</a:t>
            </a:r>
          </a:p>
          <a:p>
            <a:pPr lvl="2">
              <a:lnSpc>
                <a:spcPct val="130000"/>
              </a:lnSpc>
              <a:spcBef>
                <a:spcPts val="0"/>
              </a:spcBef>
            </a:pPr>
            <a:r>
              <a:rPr lang="en-US" dirty="0"/>
              <a:t>Manages and monitors administration</a:t>
            </a:r>
          </a:p>
          <a:p>
            <a:pPr lvl="2">
              <a:lnSpc>
                <a:spcPct val="130000"/>
              </a:lnSpc>
              <a:spcBef>
                <a:spcPts val="0"/>
              </a:spcBef>
            </a:pPr>
            <a:r>
              <a:rPr lang="en-US" b="1" dirty="0"/>
              <a:t>Has access to demographic and reporting files and reports*</a:t>
            </a:r>
            <a:endParaRPr lang="en-US" dirty="0"/>
          </a:p>
          <a:p>
            <a:pPr lvl="1">
              <a:lnSpc>
                <a:spcPct val="130000"/>
              </a:lnSpc>
              <a:spcBef>
                <a:spcPts val="0"/>
              </a:spcBef>
            </a:pPr>
            <a:r>
              <a:rPr lang="en-US" dirty="0"/>
              <a:t>Reports, investigates and contains administration and security issues/concerns (misadministrations and breaches)</a:t>
            </a:r>
          </a:p>
          <a:p>
            <a:pPr lvl="1">
              <a:lnSpc>
                <a:spcPct val="130000"/>
              </a:lnSpc>
              <a:spcBef>
                <a:spcPts val="0"/>
              </a:spcBef>
            </a:pPr>
            <a:r>
              <a:rPr lang="en-US" dirty="0"/>
              <a:t>Works with Data Respondents on final student demographics, especially invalidation/reason not tested codes</a:t>
            </a:r>
          </a:p>
          <a:p>
            <a:pPr lvl="1">
              <a:lnSpc>
                <a:spcPct val="130000"/>
              </a:lnSpc>
              <a:spcBef>
                <a:spcPts val="0"/>
              </a:spcBef>
            </a:pPr>
            <a:r>
              <a:rPr lang="en-US" b="1" dirty="0"/>
              <a:t>Shares report and score interpretation information throughout district</a:t>
            </a:r>
            <a:endParaRPr lang="en-US" dirty="0"/>
          </a:p>
          <a:p>
            <a:pPr lvl="1">
              <a:lnSpc>
                <a:spcPct val="130000"/>
              </a:lnSpc>
              <a:spcBef>
                <a:spcPts val="0"/>
              </a:spcBef>
            </a:pPr>
            <a:r>
              <a:rPr lang="en-US" dirty="0"/>
              <a:t>Works with District Technology Coordinator</a:t>
            </a:r>
          </a:p>
          <a:p>
            <a:pPr marL="457200" lvl="1" indent="0">
              <a:spcBef>
                <a:spcPts val="0"/>
              </a:spcBef>
              <a:buNone/>
            </a:pPr>
            <a:endParaRPr lang="en-US" sz="900" dirty="0">
              <a:solidFill>
                <a:srgbClr val="FF0000"/>
              </a:solidFill>
            </a:endParaRPr>
          </a:p>
          <a:p>
            <a:pPr marL="0" indent="0">
              <a:spcBef>
                <a:spcPts val="0"/>
              </a:spcBef>
              <a:buNone/>
            </a:pPr>
            <a:r>
              <a:rPr lang="en-US" sz="2000" dirty="0">
                <a:solidFill>
                  <a:srgbClr val="040404"/>
                </a:solidFill>
              </a:rPr>
              <a:t>*DACs have access to sensitive personally identifiable information through vendor management and administration systems. At the DAC’s discretion, others given sensitive data permissions also have access.</a:t>
            </a:r>
          </a:p>
          <a:p>
            <a:endParaRPr lang="en-US" dirty="0"/>
          </a:p>
        </p:txBody>
      </p:sp>
      <p:sp>
        <p:nvSpPr>
          <p:cNvPr id="2" name="Slide Number Placeholder 1"/>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85</a:t>
            </a:fld>
            <a:endParaRPr lang="en-US" dirty="0"/>
          </a:p>
        </p:txBody>
      </p:sp>
      <p:sp>
        <p:nvSpPr>
          <p:cNvPr id="4" name="Title 2"/>
          <p:cNvSpPr txBox="1">
            <a:spLocks/>
          </p:cNvSpPr>
          <p:nvPr/>
        </p:nvSpPr>
        <p:spPr>
          <a:xfrm>
            <a:off x="274320" y="274320"/>
            <a:ext cx="7886700" cy="71014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2400" kern="1200">
                <a:solidFill>
                  <a:srgbClr val="000000"/>
                </a:solidFill>
                <a:latin typeface="Museo Slab 500" panose="02000000000000000000" pitchFamily="50" charset="0"/>
                <a:ea typeface="+mj-ea"/>
                <a:cs typeface="+mj-cs"/>
              </a:defRPr>
            </a:lvl1pPr>
          </a:lstStyle>
          <a:p>
            <a:r>
              <a:rPr lang="en-US" sz="3600" dirty="0">
                <a:solidFill>
                  <a:schemeClr val="bg1"/>
                </a:solidFill>
                <a:latin typeface="+mn-lt"/>
              </a:rPr>
              <a:t>District Assessment Coordinator (DAC)</a:t>
            </a:r>
          </a:p>
        </p:txBody>
      </p:sp>
    </p:spTree>
    <p:extLst>
      <p:ext uri="{BB962C8B-B14F-4D97-AF65-F5344CB8AC3E}">
        <p14:creationId xmlns:p14="http://schemas.microsoft.com/office/powerpoint/2010/main" val="27934707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B9D83-7F7D-C7B8-9A42-2FE61954A4A9}"/>
              </a:ext>
            </a:extLst>
          </p:cNvPr>
          <p:cNvSpPr>
            <a:spLocks noGrp="1"/>
          </p:cNvSpPr>
          <p:nvPr>
            <p:ph type="title"/>
          </p:nvPr>
        </p:nvSpPr>
        <p:spPr/>
        <p:txBody>
          <a:bodyPr anchor="ctr">
            <a:normAutofit/>
          </a:bodyPr>
          <a:lstStyle/>
          <a:p>
            <a:r>
              <a:rPr lang="en-US" sz="3600" dirty="0">
                <a:latin typeface="+mn-lt"/>
              </a:rPr>
              <a:t>Communication Structure</a:t>
            </a:r>
          </a:p>
        </p:txBody>
      </p:sp>
      <p:sp>
        <p:nvSpPr>
          <p:cNvPr id="3" name="Content Placeholder 2">
            <a:extLst>
              <a:ext uri="{FF2B5EF4-FFF2-40B4-BE49-F238E27FC236}">
                <a16:creationId xmlns:a16="http://schemas.microsoft.com/office/drawing/2014/main" id="{E2306DD6-5871-C5DB-C21F-B89B5BE697DE}"/>
              </a:ext>
            </a:extLst>
          </p:cNvPr>
          <p:cNvSpPr>
            <a:spLocks noGrp="1"/>
          </p:cNvSpPr>
          <p:nvPr>
            <p:ph idx="1"/>
          </p:nvPr>
        </p:nvSpPr>
        <p:spPr>
          <a:xfrm>
            <a:off x="628650" y="1463039"/>
            <a:ext cx="7886700" cy="5329103"/>
          </a:xfrm>
        </p:spPr>
        <p:txBody>
          <a:bodyPr>
            <a:normAutofit lnSpcReduction="10000"/>
          </a:bodyPr>
          <a:lstStyle/>
          <a:p>
            <a:r>
              <a:rPr lang="en-US" sz="2000" dirty="0"/>
              <a:t>CDE Assessment works with the official superintendent-appointed DAC and DTC</a:t>
            </a:r>
          </a:p>
          <a:p>
            <a:pPr lvl="1"/>
            <a:r>
              <a:rPr lang="en-US" sz="1800" dirty="0"/>
              <a:t>School-level staff, including Test Administrators and school leadership, refer questions to the SAC</a:t>
            </a:r>
          </a:p>
          <a:p>
            <a:pPr lvl="1"/>
            <a:r>
              <a:rPr lang="en-US" sz="1800" dirty="0"/>
              <a:t>SACs and district-level staff refer questions to the DAC and DTC</a:t>
            </a:r>
          </a:p>
          <a:p>
            <a:pPr lvl="1"/>
            <a:r>
              <a:rPr lang="en-US" sz="1800" dirty="0"/>
              <a:t>Official DACs and DTCs refer questions to CDE Assessment</a:t>
            </a:r>
          </a:p>
          <a:p>
            <a:endParaRPr lang="en-US" sz="1800" dirty="0"/>
          </a:p>
          <a:p>
            <a:r>
              <a:rPr lang="en-US" sz="2000" dirty="0"/>
              <a:t>DACs and DTCs share information from CDE with district- and school-level staff, as appropriate</a:t>
            </a:r>
          </a:p>
          <a:p>
            <a:endParaRPr lang="en-US" sz="1800" dirty="0"/>
          </a:p>
          <a:p>
            <a:r>
              <a:rPr lang="en-US" sz="2000" dirty="0"/>
              <a:t>Using this communication structure ensures local policies and procedures are communicated</a:t>
            </a:r>
          </a:p>
          <a:p>
            <a:endParaRPr lang="en-US" sz="1800" dirty="0"/>
          </a:p>
          <a:p>
            <a:r>
              <a:rPr lang="en-US" sz="2000" b="1" dirty="0"/>
              <a:t>Note: </a:t>
            </a:r>
            <a:r>
              <a:rPr lang="en-US" sz="2000" dirty="0"/>
              <a:t>CDE </a:t>
            </a:r>
            <a:r>
              <a:rPr lang="en-US" sz="2000" i="1" dirty="0"/>
              <a:t>Assessment</a:t>
            </a:r>
            <a:r>
              <a:rPr lang="en-US" sz="2000" dirty="0"/>
              <a:t> and CDE </a:t>
            </a:r>
            <a:r>
              <a:rPr lang="en-US" sz="2000" i="1" dirty="0"/>
              <a:t>Accountability</a:t>
            </a:r>
            <a:r>
              <a:rPr lang="en-US" sz="2000" dirty="0"/>
              <a:t> are separate groups</a:t>
            </a:r>
          </a:p>
          <a:p>
            <a:pPr lvl="1"/>
            <a:r>
              <a:rPr lang="en-US" sz="1800" dirty="0"/>
              <a:t>The District </a:t>
            </a:r>
            <a:r>
              <a:rPr lang="en-US" sz="1800" i="1" dirty="0"/>
              <a:t>Accountability</a:t>
            </a:r>
            <a:r>
              <a:rPr lang="en-US" sz="1800" dirty="0"/>
              <a:t> Contact list is maintained by CDE Accountability</a:t>
            </a:r>
          </a:p>
          <a:p>
            <a:pPr lvl="1"/>
            <a:r>
              <a:rPr lang="en-US" sz="1800" dirty="0"/>
              <a:t>Refer questions about Performance Frameworks and Growth to CDE Accountability</a:t>
            </a:r>
          </a:p>
        </p:txBody>
      </p:sp>
      <p:sp>
        <p:nvSpPr>
          <p:cNvPr id="4" name="Slide Number Placeholder 3">
            <a:extLst>
              <a:ext uri="{FF2B5EF4-FFF2-40B4-BE49-F238E27FC236}">
                <a16:creationId xmlns:a16="http://schemas.microsoft.com/office/drawing/2014/main" id="{D8BBC630-18F6-8E94-5E92-87F3BAA1E059}"/>
              </a:ext>
            </a:extLst>
          </p:cNvPr>
          <p:cNvSpPr>
            <a:spLocks noGrp="1"/>
          </p:cNvSpPr>
          <p:nvPr>
            <p:ph type="sldNum" sz="quarter" idx="12"/>
          </p:nvPr>
        </p:nvSpPr>
        <p:spPr/>
        <p:txBody>
          <a:bodyPr/>
          <a:lstStyle/>
          <a:p>
            <a:fld id="{C479D5F6-EDCB-402A-AC08-4943A1820E8F}" type="slidenum">
              <a:rPr lang="en-US" smtClean="0"/>
              <a:pPr/>
              <a:t>86</a:t>
            </a:fld>
            <a:endParaRPr lang="en-US" dirty="0"/>
          </a:p>
        </p:txBody>
      </p:sp>
    </p:spTree>
    <p:extLst>
      <p:ext uri="{BB962C8B-B14F-4D97-AF65-F5344CB8AC3E}">
        <p14:creationId xmlns:p14="http://schemas.microsoft.com/office/powerpoint/2010/main" val="3845550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463040"/>
            <a:ext cx="4133850" cy="4583799"/>
          </a:xfrm>
        </p:spPr>
        <p:txBody>
          <a:bodyPr>
            <a:normAutofit/>
          </a:bodyPr>
          <a:lstStyle/>
          <a:p>
            <a:pPr marL="342900" indent="-342900">
              <a:buFont typeface="Arial" panose="020B0604020202020204" pitchFamily="34" charset="0"/>
              <a:buChar char="•"/>
            </a:pPr>
            <a:r>
              <a:rPr lang="en-US" sz="2200" dirty="0">
                <a:solidFill>
                  <a:schemeClr val="tx1"/>
                </a:solidFill>
              </a:rPr>
              <a:t>PSAT and SAT Administration</a:t>
            </a:r>
          </a:p>
          <a:p>
            <a:pPr marL="800100" lvl="1" indent="-342900"/>
            <a:r>
              <a:rPr lang="en-US" sz="1900" dirty="0"/>
              <a:t>Tuesdays from 3:30-4 p.m.</a:t>
            </a:r>
          </a:p>
          <a:p>
            <a:pPr marL="1485900" lvl="2" indent="-342900"/>
            <a:r>
              <a:rPr lang="en-US" dirty="0"/>
              <a:t>Monthly – Beginning in November</a:t>
            </a:r>
          </a:p>
          <a:p>
            <a:pPr marL="1485900" lvl="2" indent="-342900"/>
            <a:r>
              <a:rPr lang="en-US" dirty="0"/>
              <a:t>More frequent closer to testing</a:t>
            </a:r>
          </a:p>
          <a:p>
            <a:pPr marL="571500" indent="-342900"/>
            <a:endParaRPr lang="en-US" dirty="0"/>
          </a:p>
          <a:p>
            <a:pPr marL="342900" indent="-342900"/>
            <a:r>
              <a:rPr lang="en-US" sz="2200" dirty="0"/>
              <a:t>ACCESS for ELLs Administration </a:t>
            </a:r>
          </a:p>
          <a:p>
            <a:pPr marL="800100" lvl="1" indent="-342900"/>
            <a:r>
              <a:rPr lang="en-US" sz="1900" dirty="0"/>
              <a:t>Wednesdays from 3:30-4 p.m.</a:t>
            </a:r>
          </a:p>
          <a:p>
            <a:pPr marL="800100" lvl="1" indent="-342900"/>
            <a:r>
              <a:rPr lang="en-US" sz="1900" dirty="0"/>
              <a:t>Weekly – October 25, 2023 – February 7, 2024</a:t>
            </a:r>
          </a:p>
          <a:p>
            <a:pPr marL="1257300" lvl="2" indent="-342900"/>
            <a:r>
              <a:rPr lang="en-US" dirty="0"/>
              <a:t>(Cancelled for holidays 11/21, 12/27)</a:t>
            </a:r>
          </a:p>
          <a:p>
            <a:pPr marL="571500" indent="-342900"/>
            <a:endParaRPr lang="en-US" dirty="0"/>
          </a:p>
          <a:p>
            <a:pPr lvl="1" indent="0">
              <a:buNone/>
            </a:pPr>
            <a:endParaRPr lang="en-US" dirty="0"/>
          </a:p>
          <a:p>
            <a:pPr lvl="1" indent="0">
              <a:buNone/>
            </a:pPr>
            <a:endParaRPr lang="en-US" dirty="0"/>
          </a:p>
        </p:txBody>
      </p:sp>
      <p:sp>
        <p:nvSpPr>
          <p:cNvPr id="5" name="Content Placeholder 4">
            <a:extLst>
              <a:ext uri="{FF2B5EF4-FFF2-40B4-BE49-F238E27FC236}">
                <a16:creationId xmlns:a16="http://schemas.microsoft.com/office/drawing/2014/main" id="{CDB205FD-14C7-482C-ABC5-3DBD4B751402}"/>
              </a:ext>
            </a:extLst>
          </p:cNvPr>
          <p:cNvSpPr>
            <a:spLocks noGrp="1"/>
          </p:cNvSpPr>
          <p:nvPr>
            <p:ph sz="half" idx="2"/>
          </p:nvPr>
        </p:nvSpPr>
        <p:spPr>
          <a:xfrm>
            <a:off x="4572000" y="1463040"/>
            <a:ext cx="4333875" cy="5329103"/>
          </a:xfrm>
        </p:spPr>
        <p:txBody>
          <a:bodyPr>
            <a:normAutofit fontScale="92500" lnSpcReduction="10000"/>
          </a:bodyPr>
          <a:lstStyle/>
          <a:p>
            <a:pPr marL="342900" indent="-342900"/>
            <a:r>
              <a:rPr lang="en-US" dirty="0"/>
              <a:t>CMAS Administration </a:t>
            </a:r>
          </a:p>
          <a:p>
            <a:pPr marL="800100" lvl="1" indent="-342900"/>
            <a:r>
              <a:rPr lang="en-US" dirty="0"/>
              <a:t>Thursdays from 3-4 p.m.</a:t>
            </a:r>
          </a:p>
          <a:p>
            <a:pPr marL="1485900" lvl="2" indent="-342900"/>
            <a:r>
              <a:rPr lang="en-US" sz="1900" dirty="0"/>
              <a:t>Monthly – December </a:t>
            </a:r>
          </a:p>
          <a:p>
            <a:pPr marL="1485900" lvl="2" indent="-342900"/>
            <a:r>
              <a:rPr lang="en-US" sz="1900" dirty="0"/>
              <a:t>Bi-monthly – January, February, March</a:t>
            </a:r>
          </a:p>
          <a:p>
            <a:pPr marL="1485900" lvl="2" indent="-342900"/>
            <a:r>
              <a:rPr lang="en-US" sz="1900" dirty="0"/>
              <a:t>Weekly – April through May</a:t>
            </a:r>
          </a:p>
          <a:p>
            <a:pPr marL="342900" indent="-342900"/>
            <a:endParaRPr lang="en-US" dirty="0"/>
          </a:p>
          <a:p>
            <a:pPr marL="342900" indent="-342900"/>
            <a:r>
              <a:rPr lang="en-US" dirty="0"/>
              <a:t>Students with Disabilities (SWD) </a:t>
            </a:r>
          </a:p>
          <a:p>
            <a:pPr marL="800100" lvl="1" indent="-342900"/>
            <a:r>
              <a:rPr lang="en-US" dirty="0"/>
              <a:t>Support for </a:t>
            </a:r>
            <a:r>
              <a:rPr lang="en-US" dirty="0" err="1"/>
              <a:t>CoAlt</a:t>
            </a:r>
            <a:r>
              <a:rPr lang="en-US" dirty="0"/>
              <a:t> administration</a:t>
            </a:r>
          </a:p>
          <a:p>
            <a:pPr marL="800100" lvl="1" indent="-342900"/>
            <a:r>
              <a:rPr lang="en-US" dirty="0"/>
              <a:t>Support the testing of students with IEP or 504 plans</a:t>
            </a:r>
          </a:p>
          <a:p>
            <a:pPr marL="1028700" lvl="1" indent="-342900"/>
            <a:r>
              <a:rPr lang="en-US" dirty="0"/>
              <a:t>Wednesday from 3-3:30 p.m.</a:t>
            </a:r>
          </a:p>
          <a:p>
            <a:pPr marL="1485900" lvl="2" indent="-342900"/>
            <a:r>
              <a:rPr lang="en-US" sz="1900" dirty="0"/>
              <a:t>Monthly – December </a:t>
            </a:r>
          </a:p>
          <a:p>
            <a:pPr marL="1485900" lvl="2" indent="-342900"/>
            <a:r>
              <a:rPr lang="en-US" sz="1900" dirty="0"/>
              <a:t>Bi-monthly – January and February, March</a:t>
            </a:r>
          </a:p>
          <a:p>
            <a:pPr marL="1485900" lvl="2" indent="-342900"/>
            <a:r>
              <a:rPr lang="en-US" sz="1900" dirty="0"/>
              <a:t>Weekly – April through May</a:t>
            </a:r>
          </a:p>
          <a:p>
            <a:pPr marL="1028700" lvl="1" indent="-342900"/>
            <a:r>
              <a:rPr lang="en-US" sz="1900" dirty="0"/>
              <a:t>TVI Office Hour in January</a:t>
            </a:r>
          </a:p>
          <a:p>
            <a:endParaRPr lang="en-US" dirty="0"/>
          </a:p>
        </p:txBody>
      </p:sp>
      <p:sp>
        <p:nvSpPr>
          <p:cNvPr id="2" name="Title 1"/>
          <p:cNvSpPr>
            <a:spLocks noGrp="1"/>
          </p:cNvSpPr>
          <p:nvPr>
            <p:ph type="title"/>
          </p:nvPr>
        </p:nvSpPr>
        <p:spPr>
          <a:xfrm>
            <a:off x="245193" y="254514"/>
            <a:ext cx="8717831" cy="756418"/>
          </a:xfrm>
        </p:spPr>
        <p:txBody>
          <a:bodyPr anchor="ctr">
            <a:noAutofit/>
          </a:bodyPr>
          <a:lstStyle/>
          <a:p>
            <a:r>
              <a:rPr lang="en-US" sz="3200" dirty="0">
                <a:latin typeface="+mn-lt"/>
              </a:rPr>
              <a:t>Office Hours Schedule (dates subject to change)</a:t>
            </a:r>
          </a:p>
        </p:txBody>
      </p:sp>
      <p:sp>
        <p:nvSpPr>
          <p:cNvPr id="4" name="Slide Number Placeholder 3"/>
          <p:cNvSpPr>
            <a:spLocks noGrp="1"/>
          </p:cNvSpPr>
          <p:nvPr>
            <p:ph type="sldNum" sz="quarter" idx="12"/>
          </p:nvPr>
        </p:nvSpPr>
        <p:spPr>
          <a:prstGeom prst="rect">
            <a:avLst/>
          </a:prstGeom>
        </p:spPr>
        <p:txBody>
          <a:bodyPr/>
          <a:lstStyle/>
          <a:p>
            <a:fld id="{67726FA2-3EC9-4717-AD62-D8C823692DD3}" type="slidenum">
              <a:rPr lang="en-US" smtClean="0"/>
              <a:pPr/>
              <a:t>87</a:t>
            </a:fld>
            <a:endParaRPr lang="en-US" dirty="0"/>
          </a:p>
        </p:txBody>
      </p:sp>
    </p:spTree>
    <p:extLst>
      <p:ext uri="{BB962C8B-B14F-4D97-AF65-F5344CB8AC3E}">
        <p14:creationId xmlns:p14="http://schemas.microsoft.com/office/powerpoint/2010/main" val="31632620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113880" cy="756418"/>
          </a:xfrm>
        </p:spPr>
        <p:txBody>
          <a:bodyPr anchor="ctr">
            <a:noAutofit/>
          </a:bodyPr>
          <a:lstStyle/>
          <a:p>
            <a:r>
              <a:rPr lang="en-US" sz="3600" dirty="0">
                <a:latin typeface="+mn-lt"/>
              </a:rPr>
              <a:t>Assessment Emails (*DAC*)</a:t>
            </a:r>
          </a:p>
        </p:txBody>
      </p:sp>
      <p:sp>
        <p:nvSpPr>
          <p:cNvPr id="3" name="Content Placeholder 2"/>
          <p:cNvSpPr>
            <a:spLocks noGrp="1"/>
          </p:cNvSpPr>
          <p:nvPr>
            <p:ph idx="1"/>
          </p:nvPr>
        </p:nvSpPr>
        <p:spPr>
          <a:xfrm>
            <a:off x="274320" y="1367481"/>
            <a:ext cx="8241030" cy="5101685"/>
          </a:xfrm>
        </p:spPr>
        <p:txBody>
          <a:bodyPr>
            <a:normAutofit/>
          </a:bodyPr>
          <a:lstStyle/>
          <a:p>
            <a:r>
              <a:rPr lang="en-US" dirty="0">
                <a:solidFill>
                  <a:schemeClr val="tx1"/>
                </a:solidFill>
              </a:rPr>
              <a:t>CDE sends out DAC emails</a:t>
            </a:r>
            <a:r>
              <a:rPr lang="en-US" dirty="0"/>
              <a:t> (greater frequency in the spring)</a:t>
            </a:r>
            <a:endParaRPr lang="en-US" dirty="0">
              <a:solidFill>
                <a:schemeClr val="tx1"/>
              </a:solidFill>
            </a:endParaRPr>
          </a:p>
          <a:p>
            <a:pPr marL="1028700" lvl="1" indent="-342900"/>
            <a:r>
              <a:rPr lang="en-US" dirty="0">
                <a:solidFill>
                  <a:schemeClr val="tx1"/>
                </a:solidFill>
              </a:rPr>
              <a:t>Emails include information about:</a:t>
            </a:r>
          </a:p>
          <a:p>
            <a:pPr marL="1485900" lvl="2" indent="-342900"/>
            <a:r>
              <a:rPr lang="en-US" dirty="0">
                <a:solidFill>
                  <a:schemeClr val="tx1"/>
                </a:solidFill>
              </a:rPr>
              <a:t>Important updates for the week and coming weeks by assessment program</a:t>
            </a:r>
          </a:p>
          <a:p>
            <a:pPr marL="1943100" lvl="3" indent="-342900"/>
            <a:r>
              <a:rPr lang="en-US" sz="1800" dirty="0">
                <a:solidFill>
                  <a:schemeClr val="tx1"/>
                </a:solidFill>
              </a:rPr>
              <a:t>Tasks for DACs</a:t>
            </a:r>
          </a:p>
          <a:p>
            <a:pPr marL="1943100" lvl="3" indent="-342900"/>
            <a:r>
              <a:rPr lang="en-US" sz="1800" dirty="0">
                <a:solidFill>
                  <a:schemeClr val="tx1"/>
                </a:solidFill>
              </a:rPr>
              <a:t>Results posted</a:t>
            </a:r>
          </a:p>
          <a:p>
            <a:pPr marL="1485900" lvl="2" indent="-342900"/>
            <a:r>
              <a:rPr lang="en-US" dirty="0">
                <a:solidFill>
                  <a:schemeClr val="tx1"/>
                </a:solidFill>
              </a:rPr>
              <a:t>Office hours</a:t>
            </a:r>
          </a:p>
          <a:p>
            <a:pPr marL="1943100" lvl="3" indent="-342900"/>
            <a:r>
              <a:rPr lang="en-US" sz="1800" dirty="0">
                <a:solidFill>
                  <a:schemeClr val="tx1"/>
                </a:solidFill>
              </a:rPr>
              <a:t>Topics that will be covered (if predetermined) </a:t>
            </a:r>
          </a:p>
          <a:p>
            <a:pPr marL="1943100" lvl="3" indent="-342900"/>
            <a:r>
              <a:rPr lang="en-US" sz="1800" dirty="0">
                <a:solidFill>
                  <a:schemeClr val="tx1"/>
                </a:solidFill>
              </a:rPr>
              <a:t>CMAS and SWD topics covered in the weekly bulletin will be covered during office hours if additional clarification is needed</a:t>
            </a:r>
          </a:p>
          <a:p>
            <a:pPr marL="1028700" lvl="1" indent="-342900"/>
            <a:r>
              <a:rPr lang="en-US" dirty="0">
                <a:solidFill>
                  <a:schemeClr val="tx1"/>
                </a:solidFill>
              </a:rPr>
              <a:t>If there are no new updates, an email is not sent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88</a:t>
            </a:fld>
            <a:endParaRPr lang="en-US" dirty="0"/>
          </a:p>
        </p:txBody>
      </p:sp>
    </p:spTree>
    <p:extLst>
      <p:ext uri="{BB962C8B-B14F-4D97-AF65-F5344CB8AC3E}">
        <p14:creationId xmlns:p14="http://schemas.microsoft.com/office/powerpoint/2010/main" val="1437496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083454" cy="756418"/>
          </a:xfrm>
        </p:spPr>
        <p:txBody>
          <a:bodyPr anchor="ctr">
            <a:normAutofit/>
          </a:bodyPr>
          <a:lstStyle/>
          <a:p>
            <a:r>
              <a:rPr lang="en-US" sz="3600" dirty="0">
                <a:latin typeface="+mn-lt"/>
              </a:rPr>
              <a:t>Transmitting Secure Information</a:t>
            </a:r>
          </a:p>
        </p:txBody>
      </p:sp>
      <p:sp>
        <p:nvSpPr>
          <p:cNvPr id="3" name="Content Placeholder 2"/>
          <p:cNvSpPr>
            <a:spLocks noGrp="1"/>
          </p:cNvSpPr>
          <p:nvPr>
            <p:ph idx="1"/>
          </p:nvPr>
        </p:nvSpPr>
        <p:spPr>
          <a:xfrm>
            <a:off x="274320" y="1301578"/>
            <a:ext cx="8241030" cy="5167588"/>
          </a:xfrm>
        </p:spPr>
        <p:txBody>
          <a:bodyPr>
            <a:normAutofit/>
          </a:bodyPr>
          <a:lstStyle/>
          <a:p>
            <a:pPr marL="342900" indent="-342900">
              <a:buFont typeface="Arial" panose="020B0604020202020204" pitchFamily="34" charset="0"/>
              <a:buChar char="•"/>
            </a:pPr>
            <a:r>
              <a:rPr lang="en-US" sz="2200" dirty="0">
                <a:solidFill>
                  <a:schemeClr val="tx1"/>
                </a:solidFill>
              </a:rPr>
              <a:t>Use Syncplicity to send secure information to CDE </a:t>
            </a:r>
          </a:p>
          <a:p>
            <a:pPr marL="1028700" lvl="1" indent="-342900"/>
            <a:r>
              <a:rPr lang="en-US" dirty="0">
                <a:solidFill>
                  <a:schemeClr val="tx1"/>
                </a:solidFill>
              </a:rPr>
              <a:t>Two users per district can access the </a:t>
            </a:r>
            <a:r>
              <a:rPr lang="en-US" dirty="0" err="1">
                <a:solidFill>
                  <a:schemeClr val="tx1"/>
                </a:solidFill>
              </a:rPr>
              <a:t>CDE_Assessment</a:t>
            </a:r>
            <a:r>
              <a:rPr lang="en-US" dirty="0">
                <a:solidFill>
                  <a:schemeClr val="tx1"/>
                </a:solidFill>
              </a:rPr>
              <a:t> folder</a:t>
            </a:r>
          </a:p>
          <a:p>
            <a:pPr marL="1485900" lvl="2" indent="-342900">
              <a:buFont typeface="+mj-lt"/>
              <a:buAutoNum type="arabicPeriod"/>
            </a:pPr>
            <a:r>
              <a:rPr lang="en-US" dirty="0"/>
              <a:t>The official DAC</a:t>
            </a:r>
          </a:p>
          <a:p>
            <a:pPr marL="1485900" lvl="2" indent="-342900">
              <a:buFont typeface="+mj-lt"/>
              <a:buAutoNum type="arabicPeriod"/>
            </a:pPr>
            <a:r>
              <a:rPr lang="en-US" dirty="0"/>
              <a:t>One additional individual, if requested</a:t>
            </a:r>
          </a:p>
          <a:p>
            <a:pPr marL="1028700" lvl="1" indent="-342900"/>
            <a:r>
              <a:rPr lang="en-US" dirty="0">
                <a:solidFill>
                  <a:schemeClr val="tx1"/>
                </a:solidFill>
              </a:rPr>
              <a:t>CDE will email a list of users to each district</a:t>
            </a:r>
          </a:p>
          <a:p>
            <a:pPr marL="1485900" lvl="2" indent="-342900"/>
            <a:r>
              <a:rPr lang="en-US" dirty="0">
                <a:solidFill>
                  <a:schemeClr val="tx1"/>
                </a:solidFill>
              </a:rPr>
              <a:t>Respond with updates</a:t>
            </a:r>
          </a:p>
          <a:p>
            <a:pPr marL="1028700" lvl="1" indent="-342900"/>
            <a:r>
              <a:rPr lang="en-US" dirty="0">
                <a:solidFill>
                  <a:schemeClr val="tx1"/>
                </a:solidFill>
              </a:rPr>
              <a:t>During SBD, the Data Respondent has access to a separate SBD folder</a:t>
            </a:r>
          </a:p>
          <a:p>
            <a:pPr marL="342900" indent="-342900">
              <a:buFont typeface="Arial" panose="020B0604020202020204" pitchFamily="34" charset="0"/>
              <a:buChar char="•"/>
            </a:pPr>
            <a:endParaRPr lang="en-US" sz="800" dirty="0">
              <a:solidFill>
                <a:schemeClr val="tx1"/>
              </a:solidFill>
            </a:endParaRPr>
          </a:p>
          <a:p>
            <a:pPr marL="342900" indent="-342900">
              <a:buFont typeface="Arial" panose="020B0604020202020204" pitchFamily="34" charset="0"/>
              <a:buChar char="•"/>
            </a:pPr>
            <a:r>
              <a:rPr lang="en-US" sz="2200" b="1" dirty="0">
                <a:solidFill>
                  <a:schemeClr val="tx1"/>
                </a:solidFill>
              </a:rPr>
              <a:t>Reminder</a:t>
            </a:r>
            <a:r>
              <a:rPr lang="en-US" sz="2200" dirty="0">
                <a:solidFill>
                  <a:schemeClr val="tx1"/>
                </a:solidFill>
              </a:rPr>
              <a:t>: Do not send personally identifiable information (e.g., SASID, name, free and reduced lunch status, disability status, test scores, etc.) through email</a:t>
            </a:r>
          </a:p>
          <a:p>
            <a:pPr marL="1028700" lvl="1" indent="-342900"/>
            <a:r>
              <a:rPr lang="en-US" dirty="0">
                <a:solidFill>
                  <a:schemeClr val="tx1"/>
                </a:solidFill>
              </a:rPr>
              <a:t>CDE will not respond to emails containing PII</a:t>
            </a:r>
          </a:p>
          <a:p>
            <a:pPr marL="1028700" lvl="1" indent="-342900"/>
            <a:r>
              <a:rPr lang="en-US" dirty="0">
                <a:solidFill>
                  <a:schemeClr val="tx1"/>
                </a:solidFill>
              </a:rPr>
              <a:t>The email will be deleted </a:t>
            </a:r>
          </a:p>
          <a:p>
            <a:pPr marL="1028700" lvl="1" indent="-342900"/>
            <a:r>
              <a:rPr lang="en-US" dirty="0"/>
              <a:t>Remind all staff who may communicate with CDE</a:t>
            </a: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89</a:t>
            </a:fld>
            <a:endParaRPr lang="en-US" dirty="0"/>
          </a:p>
        </p:txBody>
      </p:sp>
    </p:spTree>
    <p:extLst>
      <p:ext uri="{BB962C8B-B14F-4D97-AF65-F5344CB8AC3E}">
        <p14:creationId xmlns:p14="http://schemas.microsoft.com/office/powerpoint/2010/main" val="59635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24E2-D58C-9ED0-A343-F96FD2A098B9}"/>
              </a:ext>
            </a:extLst>
          </p:cNvPr>
          <p:cNvSpPr>
            <a:spLocks noGrp="1"/>
          </p:cNvSpPr>
          <p:nvPr>
            <p:ph type="title"/>
          </p:nvPr>
        </p:nvSpPr>
        <p:spPr>
          <a:xfrm>
            <a:off x="245193" y="254514"/>
            <a:ext cx="8665343" cy="756418"/>
          </a:xfrm>
        </p:spPr>
        <p:txBody>
          <a:bodyPr anchor="ctr">
            <a:noAutofit/>
          </a:bodyPr>
          <a:lstStyle/>
          <a:p>
            <a:pPr algn="ctr"/>
            <a:r>
              <a:rPr lang="en-US" sz="2200" dirty="0"/>
              <a:t>Thanks to educators from the following districts for participating in</a:t>
            </a:r>
            <a:br>
              <a:rPr lang="en-US" sz="2200" dirty="0"/>
            </a:br>
            <a:r>
              <a:rPr lang="en-US" sz="2200" dirty="0"/>
              <a:t>Colorado’s 2023 assessment development work!</a:t>
            </a:r>
          </a:p>
        </p:txBody>
      </p:sp>
      <p:graphicFrame>
        <p:nvGraphicFramePr>
          <p:cNvPr id="5" name="Table 5">
            <a:extLst>
              <a:ext uri="{FF2B5EF4-FFF2-40B4-BE49-F238E27FC236}">
                <a16:creationId xmlns:a16="http://schemas.microsoft.com/office/drawing/2014/main" id="{BB9A3DFB-0CC5-42F6-B710-8F8686987B2B}"/>
              </a:ext>
            </a:extLst>
          </p:cNvPr>
          <p:cNvGraphicFramePr>
            <a:graphicFrameLocks noGrp="1"/>
          </p:cNvGraphicFramePr>
          <p:nvPr>
            <p:ph idx="1"/>
            <p:extLst>
              <p:ext uri="{D42A27DB-BD31-4B8C-83A1-F6EECF244321}">
                <p14:modId xmlns:p14="http://schemas.microsoft.com/office/powerpoint/2010/main" val="1908258891"/>
              </p:ext>
            </p:extLst>
          </p:nvPr>
        </p:nvGraphicFramePr>
        <p:xfrm>
          <a:off x="0" y="1225685"/>
          <a:ext cx="9144000" cy="5632320"/>
        </p:xfrm>
        <a:graphic>
          <a:graphicData uri="http://schemas.openxmlformats.org/drawingml/2006/table">
            <a:tbl>
              <a:tblPr bandRow="1">
                <a:tableStyleId>{5C22544A-7EE6-4342-B048-85BDC9FD1C3A}</a:tableStyleId>
              </a:tblPr>
              <a:tblGrid>
                <a:gridCol w="1828800">
                  <a:extLst>
                    <a:ext uri="{9D8B030D-6E8A-4147-A177-3AD203B41FA5}">
                      <a16:colId xmlns:a16="http://schemas.microsoft.com/office/drawing/2014/main" val="1648021306"/>
                    </a:ext>
                  </a:extLst>
                </a:gridCol>
                <a:gridCol w="1828800">
                  <a:extLst>
                    <a:ext uri="{9D8B030D-6E8A-4147-A177-3AD203B41FA5}">
                      <a16:colId xmlns:a16="http://schemas.microsoft.com/office/drawing/2014/main" val="1621090018"/>
                    </a:ext>
                  </a:extLst>
                </a:gridCol>
                <a:gridCol w="1828800">
                  <a:extLst>
                    <a:ext uri="{9D8B030D-6E8A-4147-A177-3AD203B41FA5}">
                      <a16:colId xmlns:a16="http://schemas.microsoft.com/office/drawing/2014/main" val="848839022"/>
                    </a:ext>
                  </a:extLst>
                </a:gridCol>
                <a:gridCol w="1828800">
                  <a:extLst>
                    <a:ext uri="{9D8B030D-6E8A-4147-A177-3AD203B41FA5}">
                      <a16:colId xmlns:a16="http://schemas.microsoft.com/office/drawing/2014/main" val="3551827499"/>
                    </a:ext>
                  </a:extLst>
                </a:gridCol>
                <a:gridCol w="1828800">
                  <a:extLst>
                    <a:ext uri="{9D8B030D-6E8A-4147-A177-3AD203B41FA5}">
                      <a16:colId xmlns:a16="http://schemas.microsoft.com/office/drawing/2014/main" val="2485881970"/>
                    </a:ext>
                  </a:extLst>
                </a:gridCol>
              </a:tblGrid>
              <a:tr h="375488">
                <a:tc>
                  <a:txBody>
                    <a:bodyPr/>
                    <a:lstStyle/>
                    <a:p>
                      <a:pPr algn="l"/>
                      <a:r>
                        <a:rPr lang="en-US" sz="1400" dirty="0"/>
                        <a:t>Academy 20</a:t>
                      </a:r>
                    </a:p>
                  </a:txBody>
                  <a:tcPr marL="0" marR="0" anchor="ctr"/>
                </a:tc>
                <a:tc>
                  <a:txBody>
                    <a:bodyPr/>
                    <a:lstStyle/>
                    <a:p>
                      <a:pPr marL="0" indent="0" algn="l"/>
                      <a:r>
                        <a:rPr lang="en-US" sz="1400" dirty="0"/>
                        <a:t>Adams 12</a:t>
                      </a:r>
                    </a:p>
                  </a:txBody>
                  <a:tcPr marL="0" marR="0" anchor="ctr"/>
                </a:tc>
                <a:tc>
                  <a:txBody>
                    <a:bodyPr/>
                    <a:lstStyle/>
                    <a:p>
                      <a:pPr algn="l"/>
                      <a:r>
                        <a:rPr lang="en-US" sz="1400" dirty="0"/>
                        <a:t>Adams County 14</a:t>
                      </a:r>
                    </a:p>
                  </a:txBody>
                  <a:tcPr marL="0" marR="0" anchor="ctr"/>
                </a:tc>
                <a:tc>
                  <a:txBody>
                    <a:bodyPr/>
                    <a:lstStyle/>
                    <a:p>
                      <a:pPr marL="0" algn="l" defTabSz="914400" rtl="0" eaLnBrk="1" fontAlgn="ctr" latinLnBrk="0" hangingPunct="1"/>
                      <a:r>
                        <a:rPr lang="en-US" sz="1400" kern="1200" dirty="0">
                          <a:solidFill>
                            <a:schemeClr val="dk1"/>
                          </a:solidFill>
                          <a:latin typeface="+mn-lt"/>
                          <a:ea typeface="+mn-ea"/>
                          <a:cs typeface="+mn-cs"/>
                        </a:rPr>
                        <a:t>Adams-Arapahoe 28J</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Alamosa RE-11J</a:t>
                      </a:r>
                    </a:p>
                  </a:txBody>
                  <a:tcPr marL="7620" marR="7620" marT="7620" anchor="ctr"/>
                </a:tc>
                <a:extLst>
                  <a:ext uri="{0D108BD9-81ED-4DB2-BD59-A6C34878D82A}">
                    <a16:rowId xmlns:a16="http://schemas.microsoft.com/office/drawing/2014/main" val="628680895"/>
                  </a:ext>
                </a:extLst>
              </a:tr>
              <a:tr h="375488">
                <a:tc>
                  <a:txBody>
                    <a:bodyPr/>
                    <a:lstStyle/>
                    <a:p>
                      <a:pPr marL="0" algn="l" defTabSz="914400" rtl="0" eaLnBrk="1" fontAlgn="ctr" latinLnBrk="0" hangingPunct="1"/>
                      <a:r>
                        <a:rPr lang="en-US" sz="1400" kern="1200" dirty="0">
                          <a:solidFill>
                            <a:schemeClr val="dk1"/>
                          </a:solidFill>
                          <a:latin typeface="+mn-lt"/>
                          <a:ea typeface="+mn-ea"/>
                          <a:cs typeface="+mn-cs"/>
                        </a:rPr>
                        <a:t>Archuleta County 50 </a:t>
                      </a:r>
                    </a:p>
                  </a:txBody>
                  <a:tcPr marL="0" marR="7620" marT="7620" anchor="ctr"/>
                </a:tc>
                <a:tc>
                  <a:txBody>
                    <a:bodyPr/>
                    <a:lstStyle/>
                    <a:p>
                      <a:pPr marL="0" algn="l" defTabSz="914400" rtl="0" eaLnBrk="1" fontAlgn="ctr" latinLnBrk="0" hangingPunct="1"/>
                      <a:r>
                        <a:rPr lang="en-US" sz="1400" kern="1200" dirty="0" err="1">
                          <a:solidFill>
                            <a:schemeClr val="dk1"/>
                          </a:solidFill>
                          <a:latin typeface="+mn-lt"/>
                          <a:ea typeface="+mn-ea"/>
                          <a:cs typeface="+mn-cs"/>
                        </a:rPr>
                        <a:t>Arickaree</a:t>
                      </a:r>
                      <a:r>
                        <a:rPr lang="en-US" sz="1400" kern="1200" dirty="0">
                          <a:solidFill>
                            <a:schemeClr val="dk1"/>
                          </a:solidFill>
                          <a:latin typeface="+mn-lt"/>
                          <a:ea typeface="+mn-ea"/>
                          <a:cs typeface="+mn-cs"/>
                        </a:rPr>
                        <a:t> R-2</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Bennett 29J</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Big Sandy 100J</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Boulder Valley Re 2</a:t>
                      </a:r>
                    </a:p>
                  </a:txBody>
                  <a:tcPr marL="7620" marR="7620" marT="7620" anchor="ctr"/>
                </a:tc>
                <a:extLst>
                  <a:ext uri="{0D108BD9-81ED-4DB2-BD59-A6C34878D82A}">
                    <a16:rowId xmlns:a16="http://schemas.microsoft.com/office/drawing/2014/main" val="410735976"/>
                  </a:ext>
                </a:extLst>
              </a:tr>
              <a:tr h="375488">
                <a:tc>
                  <a:txBody>
                    <a:bodyPr/>
                    <a:lstStyle/>
                    <a:p>
                      <a:pPr marL="0" algn="l" defTabSz="914400" rtl="0" eaLnBrk="1" fontAlgn="ctr" latinLnBrk="0" hangingPunct="1"/>
                      <a:r>
                        <a:rPr lang="en-US" sz="1400" kern="1200" dirty="0">
                          <a:solidFill>
                            <a:schemeClr val="dk1"/>
                          </a:solidFill>
                          <a:latin typeface="+mn-lt"/>
                          <a:ea typeface="+mn-ea"/>
                          <a:cs typeface="+mn-cs"/>
                        </a:rPr>
                        <a:t>Calhan RJ-1</a:t>
                      </a:r>
                    </a:p>
                  </a:txBody>
                  <a:tcPr marL="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Canon City RE-1</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Charter School Institute</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Cherry Creek 5</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Cheyenne Mountain 12</a:t>
                      </a:r>
                    </a:p>
                  </a:txBody>
                  <a:tcPr marL="7620" marR="7620" marT="7620" anchor="ctr"/>
                </a:tc>
                <a:extLst>
                  <a:ext uri="{0D108BD9-81ED-4DB2-BD59-A6C34878D82A}">
                    <a16:rowId xmlns:a16="http://schemas.microsoft.com/office/drawing/2014/main" val="1582397698"/>
                  </a:ext>
                </a:extLst>
              </a:tr>
              <a:tr h="375488">
                <a:tc>
                  <a:txBody>
                    <a:bodyPr/>
                    <a:lstStyle/>
                    <a:p>
                      <a:pPr marL="0" algn="l" defTabSz="914400" rtl="0" eaLnBrk="1" fontAlgn="ctr" latinLnBrk="0" hangingPunct="1"/>
                      <a:r>
                        <a:rPr lang="en-US" sz="1400" kern="1200" dirty="0">
                          <a:solidFill>
                            <a:schemeClr val="dk1"/>
                          </a:solidFill>
                          <a:latin typeface="+mn-lt"/>
                          <a:ea typeface="+mn-ea"/>
                          <a:cs typeface="+mn-cs"/>
                        </a:rPr>
                        <a:t>CSDB</a:t>
                      </a:r>
                    </a:p>
                  </a:txBody>
                  <a:tcPr marL="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Colorado Springs 11</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Delta County 50(J)</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Denver County 1</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District 49</a:t>
                      </a:r>
                    </a:p>
                  </a:txBody>
                  <a:tcPr marL="7620" marR="7620" marT="7620" anchor="ctr"/>
                </a:tc>
                <a:extLst>
                  <a:ext uri="{0D108BD9-81ED-4DB2-BD59-A6C34878D82A}">
                    <a16:rowId xmlns:a16="http://schemas.microsoft.com/office/drawing/2014/main" val="771023016"/>
                  </a:ext>
                </a:extLst>
              </a:tr>
              <a:tr h="375488">
                <a:tc>
                  <a:txBody>
                    <a:bodyPr/>
                    <a:lstStyle/>
                    <a:p>
                      <a:pPr marL="0" algn="l" defTabSz="914400" rtl="0" eaLnBrk="1" fontAlgn="ctr" latinLnBrk="0" hangingPunct="1"/>
                      <a:r>
                        <a:rPr lang="en-US" sz="1400" kern="1200" dirty="0">
                          <a:solidFill>
                            <a:schemeClr val="dk1"/>
                          </a:solidFill>
                          <a:latin typeface="+mn-lt"/>
                          <a:ea typeface="+mn-ea"/>
                          <a:cs typeface="+mn-cs"/>
                        </a:rPr>
                        <a:t>Douglas County Re 1</a:t>
                      </a:r>
                    </a:p>
                  </a:txBody>
                  <a:tcPr marL="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Durango 9-R</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Eagle County RE 50</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East Grand 2</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East Otero R-1</a:t>
                      </a:r>
                    </a:p>
                  </a:txBody>
                  <a:tcPr marL="7620" marR="7620" marT="7620" anchor="ctr"/>
                </a:tc>
                <a:extLst>
                  <a:ext uri="{0D108BD9-81ED-4DB2-BD59-A6C34878D82A}">
                    <a16:rowId xmlns:a16="http://schemas.microsoft.com/office/drawing/2014/main" val="666642655"/>
                  </a:ext>
                </a:extLst>
              </a:tr>
              <a:tr h="375488">
                <a:tc>
                  <a:txBody>
                    <a:bodyPr/>
                    <a:lstStyle/>
                    <a:p>
                      <a:pPr marL="0" algn="l" defTabSz="914400" rtl="0" eaLnBrk="1" fontAlgn="ctr" latinLnBrk="0" hangingPunct="1"/>
                      <a:r>
                        <a:rPr lang="en-US" sz="1400" kern="1200" dirty="0">
                          <a:solidFill>
                            <a:schemeClr val="dk1"/>
                          </a:solidFill>
                          <a:latin typeface="+mn-lt"/>
                          <a:ea typeface="+mn-ea"/>
                          <a:cs typeface="+mn-cs"/>
                        </a:rPr>
                        <a:t>Elizabeth School District</a:t>
                      </a:r>
                    </a:p>
                  </a:txBody>
                  <a:tcPr marL="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Ellicott 22</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Fort Morgan Re-3</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Fountain 8</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Fremont RE-2</a:t>
                      </a:r>
                    </a:p>
                  </a:txBody>
                  <a:tcPr marL="7620" marR="7620" marT="7620" anchor="ctr"/>
                </a:tc>
                <a:extLst>
                  <a:ext uri="{0D108BD9-81ED-4DB2-BD59-A6C34878D82A}">
                    <a16:rowId xmlns:a16="http://schemas.microsoft.com/office/drawing/2014/main" val="1850569222"/>
                  </a:ext>
                </a:extLst>
              </a:tr>
              <a:tr h="375488">
                <a:tc>
                  <a:txBody>
                    <a:bodyPr/>
                    <a:lstStyle/>
                    <a:p>
                      <a:pPr marL="0" algn="l" defTabSz="914400" rtl="0" eaLnBrk="1" fontAlgn="ctr" latinLnBrk="0" hangingPunct="1"/>
                      <a:r>
                        <a:rPr lang="en-US" sz="1400" kern="1200" dirty="0">
                          <a:solidFill>
                            <a:schemeClr val="dk1"/>
                          </a:solidFill>
                          <a:latin typeface="+mn-lt"/>
                          <a:ea typeface="+mn-ea"/>
                          <a:cs typeface="+mn-cs"/>
                        </a:rPr>
                        <a:t>Garfield 16</a:t>
                      </a:r>
                    </a:p>
                  </a:txBody>
                  <a:tcPr marL="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Garfield Re-2</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Greeley 6</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Harrison 2</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Haxtun RE-2J</a:t>
                      </a:r>
                    </a:p>
                  </a:txBody>
                  <a:tcPr marL="7620" marR="7620" marT="7620" anchor="ctr"/>
                </a:tc>
                <a:extLst>
                  <a:ext uri="{0D108BD9-81ED-4DB2-BD59-A6C34878D82A}">
                    <a16:rowId xmlns:a16="http://schemas.microsoft.com/office/drawing/2014/main" val="2211182127"/>
                  </a:ext>
                </a:extLst>
              </a:tr>
              <a:tr h="375488">
                <a:tc>
                  <a:txBody>
                    <a:bodyPr/>
                    <a:lstStyle/>
                    <a:p>
                      <a:pPr marL="0" algn="l" defTabSz="914400" rtl="0" eaLnBrk="1" fontAlgn="ctr" latinLnBrk="0" hangingPunct="1"/>
                      <a:r>
                        <a:rPr lang="en-US" sz="1400" kern="1200" dirty="0">
                          <a:solidFill>
                            <a:schemeClr val="dk1"/>
                          </a:solidFill>
                          <a:latin typeface="+mn-lt"/>
                          <a:ea typeface="+mn-ea"/>
                          <a:cs typeface="+mn-cs"/>
                        </a:rPr>
                        <a:t>Holly RE-3</a:t>
                      </a:r>
                    </a:p>
                  </a:txBody>
                  <a:tcPr marL="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Huerfano Re-1</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Idalia RJ-3</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Jefferson County R-1</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Weld RE-5J</a:t>
                      </a:r>
                    </a:p>
                  </a:txBody>
                  <a:tcPr marL="7620" marR="7620" marT="7620" anchor="ctr"/>
                </a:tc>
                <a:extLst>
                  <a:ext uri="{0D108BD9-81ED-4DB2-BD59-A6C34878D82A}">
                    <a16:rowId xmlns:a16="http://schemas.microsoft.com/office/drawing/2014/main" val="901588359"/>
                  </a:ext>
                </a:extLst>
              </a:tr>
              <a:tr h="375488">
                <a:tc>
                  <a:txBody>
                    <a:bodyPr/>
                    <a:lstStyle/>
                    <a:p>
                      <a:pPr marL="0" algn="l" defTabSz="914400" rtl="0" eaLnBrk="1" fontAlgn="ctr" latinLnBrk="0" hangingPunct="1"/>
                      <a:r>
                        <a:rPr lang="en-US" sz="1400" kern="1200" dirty="0">
                          <a:solidFill>
                            <a:schemeClr val="dk1"/>
                          </a:solidFill>
                          <a:latin typeface="+mn-lt"/>
                          <a:ea typeface="+mn-ea"/>
                          <a:cs typeface="+mn-cs"/>
                        </a:rPr>
                        <a:t>Lamar Re-2</a:t>
                      </a:r>
                    </a:p>
                  </a:txBody>
                  <a:tcPr marL="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Lewis-Palmer 38</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Limon RE-4J</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Littleton 6</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Manitou Springs 14</a:t>
                      </a:r>
                    </a:p>
                  </a:txBody>
                  <a:tcPr marL="7620" marR="7620" marT="7620" anchor="ctr"/>
                </a:tc>
                <a:extLst>
                  <a:ext uri="{0D108BD9-81ED-4DB2-BD59-A6C34878D82A}">
                    <a16:rowId xmlns:a16="http://schemas.microsoft.com/office/drawing/2014/main" val="2857745003"/>
                  </a:ext>
                </a:extLst>
              </a:tr>
              <a:tr h="375488">
                <a:tc>
                  <a:txBody>
                    <a:bodyPr/>
                    <a:lstStyle/>
                    <a:p>
                      <a:pPr marL="0" algn="l" defTabSz="914400" rtl="0" eaLnBrk="1" fontAlgn="ctr" latinLnBrk="0" hangingPunct="1"/>
                      <a:r>
                        <a:rPr lang="en-US" sz="1400" kern="1200" dirty="0">
                          <a:solidFill>
                            <a:schemeClr val="dk1"/>
                          </a:solidFill>
                          <a:latin typeface="+mn-lt"/>
                          <a:ea typeface="+mn-ea"/>
                          <a:cs typeface="+mn-cs"/>
                        </a:rPr>
                        <a:t>Meeker RE-1</a:t>
                      </a:r>
                    </a:p>
                  </a:txBody>
                  <a:tcPr marL="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Mesa County Valley 51</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Moffat 2</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Montezuma-Cortez RE-1</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Montrose County RE-1J</a:t>
                      </a:r>
                    </a:p>
                  </a:txBody>
                  <a:tcPr marL="7620" marR="7620" marT="7620" anchor="ctr"/>
                </a:tc>
                <a:extLst>
                  <a:ext uri="{0D108BD9-81ED-4DB2-BD59-A6C34878D82A}">
                    <a16:rowId xmlns:a16="http://schemas.microsoft.com/office/drawing/2014/main" val="2996372018"/>
                  </a:ext>
                </a:extLst>
              </a:tr>
              <a:tr h="375488">
                <a:tc>
                  <a:txBody>
                    <a:bodyPr/>
                    <a:lstStyle/>
                    <a:p>
                      <a:pPr marL="0" algn="l" defTabSz="914400" rtl="0" eaLnBrk="1" fontAlgn="ctr" latinLnBrk="0" hangingPunct="1"/>
                      <a:r>
                        <a:rPr lang="en-US" sz="1400" kern="1200" dirty="0">
                          <a:solidFill>
                            <a:schemeClr val="dk1"/>
                          </a:solidFill>
                          <a:latin typeface="+mn-lt"/>
                          <a:ea typeface="+mn-ea"/>
                          <a:cs typeface="+mn-cs"/>
                        </a:rPr>
                        <a:t>Norwood R-2J</a:t>
                      </a:r>
                    </a:p>
                  </a:txBody>
                  <a:tcPr marL="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Otis R-3</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Peyton 23 </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Plateau Valley 50</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Platte Valley RE-7</a:t>
                      </a:r>
                    </a:p>
                  </a:txBody>
                  <a:tcPr marL="7620" marR="7620" marT="7620" anchor="ctr"/>
                </a:tc>
                <a:extLst>
                  <a:ext uri="{0D108BD9-81ED-4DB2-BD59-A6C34878D82A}">
                    <a16:rowId xmlns:a16="http://schemas.microsoft.com/office/drawing/2014/main" val="1627649578"/>
                  </a:ext>
                </a:extLst>
              </a:tr>
              <a:tr h="375488">
                <a:tc>
                  <a:txBody>
                    <a:bodyPr/>
                    <a:lstStyle/>
                    <a:p>
                      <a:pPr marL="0" algn="l" defTabSz="914400" rtl="0" eaLnBrk="1" fontAlgn="ctr" latinLnBrk="0" hangingPunct="1"/>
                      <a:r>
                        <a:rPr lang="en-US" sz="1400" kern="1200" dirty="0">
                          <a:solidFill>
                            <a:schemeClr val="dk1"/>
                          </a:solidFill>
                          <a:latin typeface="+mn-lt"/>
                          <a:ea typeface="+mn-ea"/>
                          <a:cs typeface="+mn-cs"/>
                        </a:rPr>
                        <a:t>Poudre R-1</a:t>
                      </a:r>
                    </a:p>
                  </a:txBody>
                  <a:tcPr marL="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Pueblo City 60</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Pueblo County 70</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Ridgway R-2</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Roaring Fork RE-1</a:t>
                      </a:r>
                    </a:p>
                  </a:txBody>
                  <a:tcPr marL="7620" marR="7620" marT="7620" anchor="ctr"/>
                </a:tc>
                <a:extLst>
                  <a:ext uri="{0D108BD9-81ED-4DB2-BD59-A6C34878D82A}">
                    <a16:rowId xmlns:a16="http://schemas.microsoft.com/office/drawing/2014/main" val="3157729686"/>
                  </a:ext>
                </a:extLst>
              </a:tr>
              <a:tr h="375488">
                <a:tc>
                  <a:txBody>
                    <a:bodyPr/>
                    <a:lstStyle/>
                    <a:p>
                      <a:pPr marL="0" algn="l" defTabSz="914400" rtl="0" eaLnBrk="1" fontAlgn="ctr" latinLnBrk="0" hangingPunct="1"/>
                      <a:r>
                        <a:rPr lang="en-US" sz="1400" kern="1200" dirty="0">
                          <a:solidFill>
                            <a:schemeClr val="dk1"/>
                          </a:solidFill>
                          <a:latin typeface="+mn-lt"/>
                          <a:ea typeface="+mn-ea"/>
                          <a:cs typeface="+mn-cs"/>
                        </a:rPr>
                        <a:t>Salida R-32</a:t>
                      </a:r>
                    </a:p>
                  </a:txBody>
                  <a:tcPr marL="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School District 27J</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South Routt RE 3</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St </a:t>
                      </a:r>
                      <a:r>
                        <a:rPr lang="en-US" sz="1400" kern="1200" dirty="0" err="1">
                          <a:solidFill>
                            <a:schemeClr val="dk1"/>
                          </a:solidFill>
                          <a:latin typeface="+mn-lt"/>
                          <a:ea typeface="+mn-ea"/>
                          <a:cs typeface="+mn-cs"/>
                        </a:rPr>
                        <a:t>Vrain</a:t>
                      </a:r>
                      <a:r>
                        <a:rPr lang="en-US" sz="1400" kern="1200" dirty="0">
                          <a:solidFill>
                            <a:schemeClr val="dk1"/>
                          </a:solidFill>
                          <a:latin typeface="+mn-lt"/>
                          <a:ea typeface="+mn-ea"/>
                          <a:cs typeface="+mn-cs"/>
                        </a:rPr>
                        <a:t> Valley RE1J</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Steamboat Springs RE-2</a:t>
                      </a:r>
                    </a:p>
                  </a:txBody>
                  <a:tcPr marL="7620" marR="7620" marT="7620" anchor="ctr"/>
                </a:tc>
                <a:extLst>
                  <a:ext uri="{0D108BD9-81ED-4DB2-BD59-A6C34878D82A}">
                    <a16:rowId xmlns:a16="http://schemas.microsoft.com/office/drawing/2014/main" val="367034559"/>
                  </a:ext>
                </a:extLst>
              </a:tr>
              <a:tr h="375488">
                <a:tc>
                  <a:txBody>
                    <a:bodyPr/>
                    <a:lstStyle/>
                    <a:p>
                      <a:pPr marL="0" algn="l" defTabSz="914400" rtl="0" eaLnBrk="1" fontAlgn="ctr" latinLnBrk="0" hangingPunct="1"/>
                      <a:r>
                        <a:rPr lang="en-US" sz="1400" kern="1200" dirty="0">
                          <a:solidFill>
                            <a:schemeClr val="dk1"/>
                          </a:solidFill>
                          <a:latin typeface="+mn-lt"/>
                          <a:ea typeface="+mn-ea"/>
                          <a:cs typeface="+mn-cs"/>
                        </a:rPr>
                        <a:t>Summit RE-1</a:t>
                      </a:r>
                    </a:p>
                  </a:txBody>
                  <a:tcPr marL="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Thompson R2-J</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Trinidad 1</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Valley RE-1</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Weld County RE-3J</a:t>
                      </a:r>
                    </a:p>
                  </a:txBody>
                  <a:tcPr marL="7620" marR="7620" marT="7620" anchor="ctr"/>
                </a:tc>
                <a:extLst>
                  <a:ext uri="{0D108BD9-81ED-4DB2-BD59-A6C34878D82A}">
                    <a16:rowId xmlns:a16="http://schemas.microsoft.com/office/drawing/2014/main" val="3689148953"/>
                  </a:ext>
                </a:extLst>
              </a:tr>
              <a:tr h="375488">
                <a:tc>
                  <a:txBody>
                    <a:bodyPr/>
                    <a:lstStyle/>
                    <a:p>
                      <a:pPr marL="0" algn="l" defTabSz="914400" rtl="0" eaLnBrk="1" fontAlgn="ctr" latinLnBrk="0" hangingPunct="1"/>
                      <a:r>
                        <a:rPr lang="en-US" sz="1400" kern="1200" dirty="0">
                          <a:solidFill>
                            <a:schemeClr val="dk1"/>
                          </a:solidFill>
                          <a:latin typeface="+mn-lt"/>
                          <a:ea typeface="+mn-ea"/>
                          <a:cs typeface="+mn-cs"/>
                        </a:rPr>
                        <a:t>Westminster</a:t>
                      </a:r>
                    </a:p>
                  </a:txBody>
                  <a:tcPr marL="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Widefield 3</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Windsor RE-4</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Woodland Park Re-2</a:t>
                      </a:r>
                    </a:p>
                  </a:txBody>
                  <a:tcPr marL="7620" marR="7620" marT="7620" anchor="ctr"/>
                </a:tc>
                <a:tc>
                  <a:txBody>
                    <a:bodyPr/>
                    <a:lstStyle/>
                    <a:p>
                      <a:pPr marL="0" algn="l" defTabSz="914400" rtl="0" eaLnBrk="1" fontAlgn="ctr" latinLnBrk="0" hangingPunct="1"/>
                      <a:r>
                        <a:rPr lang="en-US" sz="1400" kern="1200" dirty="0">
                          <a:solidFill>
                            <a:schemeClr val="dk1"/>
                          </a:solidFill>
                          <a:latin typeface="+mn-lt"/>
                          <a:ea typeface="+mn-ea"/>
                          <a:cs typeface="+mn-cs"/>
                        </a:rPr>
                        <a:t>Yuma 1</a:t>
                      </a:r>
                    </a:p>
                  </a:txBody>
                  <a:tcPr marL="7620" marR="7620" marT="7620" anchor="ctr"/>
                </a:tc>
                <a:extLst>
                  <a:ext uri="{0D108BD9-81ED-4DB2-BD59-A6C34878D82A}">
                    <a16:rowId xmlns:a16="http://schemas.microsoft.com/office/drawing/2014/main" val="1333994965"/>
                  </a:ext>
                </a:extLst>
              </a:tr>
            </a:tbl>
          </a:graphicData>
        </a:graphic>
      </p:graphicFrame>
      <p:sp>
        <p:nvSpPr>
          <p:cNvPr id="4" name="Slide Number Placeholder 3">
            <a:extLst>
              <a:ext uri="{FF2B5EF4-FFF2-40B4-BE49-F238E27FC236}">
                <a16:creationId xmlns:a16="http://schemas.microsoft.com/office/drawing/2014/main" id="{1E63CA5F-97F5-63A3-BAA4-FF143407CCAC}"/>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21992019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Syncplicity</a:t>
            </a:r>
          </a:p>
        </p:txBody>
      </p:sp>
      <p:sp>
        <p:nvSpPr>
          <p:cNvPr id="3" name="Content Placeholder 2"/>
          <p:cNvSpPr>
            <a:spLocks noGrp="1"/>
          </p:cNvSpPr>
          <p:nvPr>
            <p:ph idx="1"/>
          </p:nvPr>
        </p:nvSpPr>
        <p:spPr>
          <a:xfrm>
            <a:off x="274320" y="1463040"/>
            <a:ext cx="8241030" cy="5006126"/>
          </a:xfrm>
        </p:spPr>
        <p:txBody>
          <a:bodyPr>
            <a:normAutofit/>
          </a:bodyPr>
          <a:lstStyle/>
          <a:p>
            <a:r>
              <a:rPr lang="en-US" dirty="0">
                <a:solidFill>
                  <a:schemeClr val="tx1"/>
                </a:solidFill>
              </a:rPr>
              <a:t>All documents from previous years will be removed and archived externally by CDE by September 14.</a:t>
            </a:r>
          </a:p>
          <a:p>
            <a:endParaRPr lang="en-US" dirty="0">
              <a:solidFill>
                <a:schemeClr val="tx1"/>
              </a:solidFill>
            </a:endParaRPr>
          </a:p>
          <a:p>
            <a:r>
              <a:rPr lang="en-US" dirty="0">
                <a:solidFill>
                  <a:schemeClr val="tx1"/>
                </a:solidFill>
              </a:rPr>
              <a:t>Locally retain copies of any needed documents</a:t>
            </a:r>
          </a:p>
          <a:p>
            <a:pPr lvl="1"/>
            <a:r>
              <a:rPr lang="en-US" dirty="0"/>
              <a:t>Remember to save the DLM and PSAT/SAT data files for 2023</a:t>
            </a:r>
            <a:endParaRPr lang="en-US" dirty="0">
              <a:solidFill>
                <a:schemeClr val="tx1"/>
              </a:solidFill>
            </a:endParaRPr>
          </a:p>
          <a:p>
            <a:endParaRPr lang="en-US" dirty="0">
              <a:solidFill>
                <a:schemeClr val="tx1"/>
              </a:solidFill>
            </a:endParaRPr>
          </a:p>
          <a:p>
            <a:r>
              <a:rPr lang="en-US" dirty="0">
                <a:solidFill>
                  <a:schemeClr val="tx1"/>
                </a:solidFill>
              </a:rPr>
              <a:t>Folder structure</a:t>
            </a:r>
          </a:p>
          <a:p>
            <a:pPr marL="1028700" lvl="1" indent="-342900"/>
            <a:r>
              <a:rPr lang="en-US" dirty="0">
                <a:solidFill>
                  <a:schemeClr val="tx1"/>
                </a:solidFill>
              </a:rPr>
              <a:t>Ensure documents are placed in the correct folders</a:t>
            </a:r>
          </a:p>
          <a:p>
            <a:pPr marL="1028700" lvl="1" indent="-342900"/>
            <a:r>
              <a:rPr lang="en-US" dirty="0">
                <a:solidFill>
                  <a:schemeClr val="tx1"/>
                </a:solidFill>
              </a:rPr>
              <a:t>Provide notice of uploaded files to the appropriate contact at CDE</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90</a:t>
            </a:fld>
            <a:endParaRPr lang="en-US" dirty="0"/>
          </a:p>
        </p:txBody>
      </p:sp>
    </p:spTree>
    <p:extLst>
      <p:ext uri="{BB962C8B-B14F-4D97-AF65-F5344CB8AC3E}">
        <p14:creationId xmlns:p14="http://schemas.microsoft.com/office/powerpoint/2010/main" val="19244190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p:txBody>
          <a:bodyPr>
            <a:normAutofit/>
          </a:bodyPr>
          <a:lstStyle/>
          <a:p>
            <a:r>
              <a:rPr lang="en-US" sz="4800" dirty="0">
                <a:latin typeface="+mn-lt"/>
              </a:rPr>
              <a:t>Questions?</a:t>
            </a:r>
          </a:p>
        </p:txBody>
      </p:sp>
      <p:sp>
        <p:nvSpPr>
          <p:cNvPr id="3" name="Slide Number Placeholder 2"/>
          <p:cNvSpPr>
            <a:spLocks noGrp="1"/>
          </p:cNvSpPr>
          <p:nvPr>
            <p:ph type="sldNum" sz="quarter" idx="12"/>
          </p:nvPr>
        </p:nvSpPr>
        <p:spPr/>
        <p:txBody>
          <a:bodyPr/>
          <a:lstStyle/>
          <a:p>
            <a:fld id="{67726FA2-3EC9-4717-AD62-D8C823692DD3}" type="slidenum">
              <a:rPr lang="en-US" smtClean="0"/>
              <a:pPr/>
              <a:t>91</a:t>
            </a:fld>
            <a:endParaRPr lang="en-US" dirty="0"/>
          </a:p>
        </p:txBody>
      </p:sp>
    </p:spTree>
    <p:extLst>
      <p:ext uri="{BB962C8B-B14F-4D97-AF65-F5344CB8AC3E}">
        <p14:creationId xmlns:p14="http://schemas.microsoft.com/office/powerpoint/2010/main" val="16444645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CDE Assessment Contacts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37483039"/>
              </p:ext>
            </p:extLst>
          </p:nvPr>
        </p:nvGraphicFramePr>
        <p:xfrm>
          <a:off x="122188" y="1397641"/>
          <a:ext cx="8899624" cy="4572000"/>
        </p:xfrm>
        <a:graphic>
          <a:graphicData uri="http://schemas.openxmlformats.org/drawingml/2006/table">
            <a:tbl>
              <a:tblPr firstRow="1" bandRow="1">
                <a:tableStyleId>{5C22544A-7EE6-4342-B048-85BDC9FD1C3A}</a:tableStyleId>
              </a:tblPr>
              <a:tblGrid>
                <a:gridCol w="3329334">
                  <a:extLst>
                    <a:ext uri="{9D8B030D-6E8A-4147-A177-3AD203B41FA5}">
                      <a16:colId xmlns:a16="http://schemas.microsoft.com/office/drawing/2014/main" val="20000"/>
                    </a:ext>
                  </a:extLst>
                </a:gridCol>
                <a:gridCol w="2105637">
                  <a:extLst>
                    <a:ext uri="{9D8B030D-6E8A-4147-A177-3AD203B41FA5}">
                      <a16:colId xmlns:a16="http://schemas.microsoft.com/office/drawing/2014/main" val="20001"/>
                    </a:ext>
                  </a:extLst>
                </a:gridCol>
                <a:gridCol w="3464653">
                  <a:extLst>
                    <a:ext uri="{9D8B030D-6E8A-4147-A177-3AD203B41FA5}">
                      <a16:colId xmlns:a16="http://schemas.microsoft.com/office/drawing/2014/main" val="20003"/>
                    </a:ext>
                  </a:extLst>
                </a:gridCol>
              </a:tblGrid>
              <a:tr h="502920">
                <a:tc>
                  <a:txBody>
                    <a:bodyPr/>
                    <a:lstStyle/>
                    <a:p>
                      <a:pPr algn="ctr"/>
                      <a:r>
                        <a:rPr lang="en-US" sz="2000" dirty="0"/>
                        <a:t>Questions</a:t>
                      </a:r>
                      <a:r>
                        <a:rPr lang="en-US" sz="2000" baseline="0" dirty="0"/>
                        <a:t> </a:t>
                      </a:r>
                      <a:endParaRPr lang="en-US" sz="2000" dirty="0"/>
                    </a:p>
                  </a:txBody>
                  <a:tcPr anchor="ctr"/>
                </a:tc>
                <a:tc>
                  <a:txBody>
                    <a:bodyPr/>
                    <a:lstStyle/>
                    <a:p>
                      <a:pPr algn="ctr"/>
                      <a:r>
                        <a:rPr lang="en-US" sz="2000" dirty="0"/>
                        <a:t>Contact</a:t>
                      </a:r>
                    </a:p>
                  </a:txBody>
                  <a:tcPr anchor="ctr"/>
                </a:tc>
                <a:tc>
                  <a:txBody>
                    <a:bodyPr/>
                    <a:lstStyle/>
                    <a:p>
                      <a:pPr algn="ctr"/>
                      <a:r>
                        <a:rPr lang="en-US" sz="2000" dirty="0"/>
                        <a:t>Email</a:t>
                      </a:r>
                    </a:p>
                  </a:txBody>
                  <a:tcPr anchor="ctr"/>
                </a:tc>
                <a:extLst>
                  <a:ext uri="{0D108BD9-81ED-4DB2-BD59-A6C34878D82A}">
                    <a16:rowId xmlns:a16="http://schemas.microsoft.com/office/drawing/2014/main" val="10000"/>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CMAS &amp; </a:t>
                      </a:r>
                      <a:r>
                        <a:rPr lang="en-US" sz="1800" dirty="0" err="1"/>
                        <a:t>PearsonAccess</a:t>
                      </a:r>
                      <a:r>
                        <a:rPr lang="en-US" sz="1800" baseline="30000" dirty="0" err="1"/>
                        <a:t>next</a:t>
                      </a:r>
                      <a:endParaRPr lang="en-US" baseline="30000" dirty="0">
                        <a:solidFill>
                          <a:schemeClr val="tx1">
                            <a:lumMod val="50000"/>
                          </a:schemeClr>
                        </a:solidFill>
                      </a:endParaRPr>
                    </a:p>
                  </a:txBody>
                  <a:tcPr anchor="ctr"/>
                </a:tc>
                <a:tc>
                  <a:txBody>
                    <a:bodyPr/>
                    <a:lstStyle/>
                    <a:p>
                      <a:r>
                        <a:rPr lang="en-US" sz="1800" dirty="0"/>
                        <a:t>Sara Loerzel</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2"/>
                        </a:rPr>
                        <a:t>loerzel_s@cde.state.co.us</a:t>
                      </a:r>
                      <a:r>
                        <a:rPr lang="en-US" sz="1800" dirty="0"/>
                        <a:t> </a:t>
                      </a:r>
                    </a:p>
                  </a:txBody>
                  <a:tcPr anchor="ctr"/>
                </a:tc>
                <a:extLst>
                  <a:ext uri="{0D108BD9-81ED-4DB2-BD59-A6C34878D82A}">
                    <a16:rowId xmlns:a16="http://schemas.microsoft.com/office/drawing/2014/main" val="10001"/>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 PSAT &amp;</a:t>
                      </a:r>
                      <a:r>
                        <a:rPr lang="en-US" baseline="0" dirty="0"/>
                        <a:t> SAT</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rPr>
                        <a:t>Melissa Carpenter</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hlinkClick r:id="rId3"/>
                        </a:rPr>
                        <a:t>carpenter_m@cde.state.co.us</a:t>
                      </a:r>
                      <a:endParaRPr lang="en-US" b="0" dirty="0"/>
                    </a:p>
                  </a:txBody>
                  <a:tcPr anchor="ctr"/>
                </a:tc>
                <a:extLst>
                  <a:ext uri="{0D108BD9-81ED-4DB2-BD59-A6C34878D82A}">
                    <a16:rowId xmlns:a16="http://schemas.microsoft.com/office/drawing/2014/main" val="2366914505"/>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CoAlt</a:t>
                      </a:r>
                      <a:r>
                        <a:rPr lang="en-US" sz="1800" baseline="0" dirty="0"/>
                        <a:t> </a:t>
                      </a:r>
                      <a:r>
                        <a:rPr lang="en-US" sz="1800" dirty="0"/>
                        <a:t>&amp; Accommodations for Students with Disabilities</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Arti Sachdeva</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4"/>
                        </a:rPr>
                        <a:t>sachdeva_a@cde.state.co.us</a:t>
                      </a:r>
                      <a:r>
                        <a:rPr lang="en-US" sz="1800" dirty="0"/>
                        <a:t>  </a:t>
                      </a:r>
                    </a:p>
                  </a:txBody>
                  <a:tcPr anchor="ctr"/>
                </a:tc>
                <a:extLst>
                  <a:ext uri="{0D108BD9-81ED-4DB2-BD59-A6C34878D82A}">
                    <a16:rowId xmlns:a16="http://schemas.microsoft.com/office/drawing/2014/main" val="10002"/>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ACCESS &amp; Accommodations for Multilingual Learners</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50" dirty="0"/>
                        <a:t>Heather Villalobos Pavia</a:t>
                      </a:r>
                      <a:endParaRPr lang="en-US" sz="1750"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5"/>
                        </a:rPr>
                        <a:t>villalobospavia_h@cde.state.co.us</a:t>
                      </a:r>
                      <a:r>
                        <a:rPr lang="en-US" sz="1800" dirty="0"/>
                        <a:t> </a:t>
                      </a:r>
                    </a:p>
                  </a:txBody>
                  <a:tcPr anchor="ctr"/>
                </a:tc>
                <a:extLst>
                  <a:ext uri="{0D108BD9-81ED-4DB2-BD59-A6C34878D82A}">
                    <a16:rowId xmlns:a16="http://schemas.microsoft.com/office/drawing/2014/main" val="10003"/>
                  </a:ext>
                </a:extLst>
              </a:tr>
              <a:tr h="50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Technology, </a:t>
                      </a:r>
                      <a:r>
                        <a:rPr lang="en-US" sz="1800" kern="1200" dirty="0">
                          <a:effectLst/>
                        </a:rPr>
                        <a:t>NAEP, &amp; International Assessments</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Collin Bonner</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hlinkClick r:id="rId6"/>
                        </a:rPr>
                        <a:t>bonner_c@cde.state.co.us</a:t>
                      </a:r>
                      <a:r>
                        <a:rPr lang="en-US" sz="1800" dirty="0"/>
                        <a:t> </a:t>
                      </a:r>
                      <a:endParaRPr lang="en-US" dirty="0"/>
                    </a:p>
                  </a:txBody>
                  <a:tcPr anchor="ctr"/>
                </a:tc>
                <a:extLst>
                  <a:ext uri="{0D108BD9-81ED-4DB2-BD59-A6C34878D82A}">
                    <a16:rowId xmlns:a16="http://schemas.microsoft.com/office/drawing/2014/main" val="10004"/>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rPr>
                        <a:t>Assessment Literacy &amp; Performance Assessments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rPr>
                        <a:t>Angela Landrum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hlinkClick r:id="rId7"/>
                        </a:rPr>
                        <a:t>landrum_a@cde.state.co.us</a:t>
                      </a:r>
                      <a:r>
                        <a:rPr lang="en-US" b="0" dirty="0"/>
                        <a:t> </a:t>
                      </a:r>
                    </a:p>
                  </a:txBody>
                  <a:tcPr anchor="ctr"/>
                </a:tc>
                <a:extLst>
                  <a:ext uri="{0D108BD9-81ED-4DB2-BD59-A6C34878D82A}">
                    <a16:rowId xmlns:a16="http://schemas.microsoft.com/office/drawing/2014/main" val="4287033639"/>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Psychometrics &amp; Data</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Jasmine Carey</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8"/>
                        </a:rPr>
                        <a:t>carey_j@cde.state.co.us</a:t>
                      </a:r>
                      <a:r>
                        <a:rPr lang="en-US" baseline="0" dirty="0"/>
                        <a:t> </a:t>
                      </a:r>
                      <a:endParaRPr lang="en-US" b="0" dirty="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448891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Thank you!</a:t>
            </a:r>
          </a:p>
        </p:txBody>
      </p:sp>
      <p:sp>
        <p:nvSpPr>
          <p:cNvPr id="3" name="Slide Number Placeholder 2"/>
          <p:cNvSpPr>
            <a:spLocks noGrp="1"/>
          </p:cNvSpPr>
          <p:nvPr>
            <p:ph type="sldNum" sz="quarter" idx="12"/>
          </p:nvPr>
        </p:nvSpPr>
        <p:spPr/>
        <p:txBody>
          <a:bodyPr/>
          <a:lstStyle/>
          <a:p>
            <a:fld id="{67726FA2-3EC9-4717-AD62-D8C823692DD3}" type="slidenum">
              <a:rPr lang="en-US" smtClean="0"/>
              <a:pPr/>
              <a:t>93</a:t>
            </a:fld>
            <a:endParaRPr lang="en-US" dirty="0"/>
          </a:p>
        </p:txBody>
      </p:sp>
    </p:spTree>
    <p:extLst>
      <p:ext uri="{BB962C8B-B14F-4D97-AF65-F5344CB8AC3E}">
        <p14:creationId xmlns:p14="http://schemas.microsoft.com/office/powerpoint/2010/main" val="19556341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Additional Local Education Provider Responsibilities</a:t>
            </a:r>
          </a:p>
        </p:txBody>
      </p:sp>
      <p:sp>
        <p:nvSpPr>
          <p:cNvPr id="3" name="Slide Number Placeholder 2"/>
          <p:cNvSpPr>
            <a:spLocks noGrp="1"/>
          </p:cNvSpPr>
          <p:nvPr>
            <p:ph type="sldNum" sz="quarter" idx="12"/>
          </p:nvPr>
        </p:nvSpPr>
        <p:spPr/>
        <p:txBody>
          <a:bodyPr/>
          <a:lstStyle/>
          <a:p>
            <a:fld id="{67726FA2-3EC9-4717-AD62-D8C823692DD3}" type="slidenum">
              <a:rPr lang="en-US" smtClean="0"/>
              <a:pPr/>
              <a:t>94</a:t>
            </a:fld>
            <a:endParaRPr lang="en-US" dirty="0"/>
          </a:p>
        </p:txBody>
      </p:sp>
    </p:spTree>
    <p:extLst>
      <p:ext uri="{BB962C8B-B14F-4D97-AF65-F5344CB8AC3E}">
        <p14:creationId xmlns:p14="http://schemas.microsoft.com/office/powerpoint/2010/main" val="30883266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Charter Schools</a:t>
            </a:r>
          </a:p>
        </p:txBody>
      </p:sp>
      <p:sp>
        <p:nvSpPr>
          <p:cNvPr id="3" name="Content Placeholder 2"/>
          <p:cNvSpPr>
            <a:spLocks noGrp="1"/>
          </p:cNvSpPr>
          <p:nvPr>
            <p:ph idx="1"/>
          </p:nvPr>
        </p:nvSpPr>
        <p:spPr>
          <a:xfrm>
            <a:off x="274320" y="1463040"/>
            <a:ext cx="8241030" cy="4640674"/>
          </a:xfrm>
        </p:spPr>
        <p:txBody>
          <a:bodyPr>
            <a:normAutofit/>
          </a:bodyPr>
          <a:lstStyle/>
          <a:p>
            <a:pPr marL="342900" indent="-342900">
              <a:lnSpc>
                <a:spcPct val="100000"/>
              </a:lnSpc>
              <a:buFont typeface="Arial" panose="020B0604020202020204" pitchFamily="34" charset="0"/>
              <a:buChar char="•"/>
            </a:pPr>
            <a:r>
              <a:rPr lang="en-US" sz="2200" dirty="0">
                <a:solidFill>
                  <a:schemeClr val="tx1"/>
                </a:solidFill>
              </a:rPr>
              <a:t>Charter Schools are considered their own LEP (Local Education Provider) for purposes of the following state laws:</a:t>
            </a:r>
          </a:p>
          <a:p>
            <a:pPr marL="1028700" lvl="1" indent="-342900">
              <a:lnSpc>
                <a:spcPct val="100000"/>
              </a:lnSpc>
            </a:pPr>
            <a:r>
              <a:rPr lang="en-US" dirty="0">
                <a:solidFill>
                  <a:schemeClr val="tx1"/>
                </a:solidFill>
              </a:rPr>
              <a:t>Paper-based testing options: §22-7-1013(6), §22-7-1006.3(1)(d-e)</a:t>
            </a:r>
          </a:p>
          <a:p>
            <a:pPr marL="1028700" lvl="1" indent="-342900">
              <a:lnSpc>
                <a:spcPct val="100000"/>
              </a:lnSpc>
            </a:pPr>
            <a:r>
              <a:rPr lang="en-US" dirty="0">
                <a:solidFill>
                  <a:schemeClr val="tx1"/>
                </a:solidFill>
              </a:rPr>
              <a:t>Assessment information for parents: §22-7-1013(7)(a)</a:t>
            </a:r>
          </a:p>
          <a:p>
            <a:pPr marL="1028700" lvl="1" indent="-342900">
              <a:lnSpc>
                <a:spcPct val="100000"/>
              </a:lnSpc>
            </a:pPr>
            <a:r>
              <a:rPr lang="en-US" dirty="0">
                <a:solidFill>
                  <a:schemeClr val="tx1"/>
                </a:solidFill>
              </a:rPr>
              <a:t>Parent excuse information: §22-7-1013(8)(a-c)</a:t>
            </a:r>
          </a:p>
          <a:p>
            <a:pPr marL="342900" indent="-342900">
              <a:lnSpc>
                <a:spcPct val="100000"/>
              </a:lnSpc>
              <a:buFont typeface="Arial" panose="020B0604020202020204" pitchFamily="34" charset="0"/>
              <a:buChar char="•"/>
            </a:pPr>
            <a:r>
              <a:rPr lang="en-US" sz="2200" dirty="0">
                <a:solidFill>
                  <a:schemeClr val="tx1"/>
                </a:solidFill>
              </a:rPr>
              <a:t>DACs are responsible for:</a:t>
            </a:r>
          </a:p>
          <a:p>
            <a:pPr marL="1028700" lvl="1" indent="-342900">
              <a:lnSpc>
                <a:spcPct val="100000"/>
              </a:lnSpc>
            </a:pPr>
            <a:r>
              <a:rPr lang="en-US" dirty="0">
                <a:solidFill>
                  <a:schemeClr val="tx1"/>
                </a:solidFill>
              </a:rPr>
              <a:t>Training SACs at charter schools in the district</a:t>
            </a:r>
          </a:p>
          <a:p>
            <a:pPr marL="1028700" lvl="1" indent="-342900">
              <a:lnSpc>
                <a:spcPct val="100000"/>
              </a:lnSpc>
            </a:pPr>
            <a:r>
              <a:rPr lang="en-US" dirty="0">
                <a:solidFill>
                  <a:schemeClr val="tx1"/>
                </a:solidFill>
              </a:rPr>
              <a:t>Communicating charter school paper-based testing selections to CDE </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95</a:t>
            </a:fld>
            <a:endParaRPr lang="en-US" dirty="0"/>
          </a:p>
        </p:txBody>
      </p:sp>
    </p:spTree>
    <p:extLst>
      <p:ext uri="{BB962C8B-B14F-4D97-AF65-F5344CB8AC3E}">
        <p14:creationId xmlns:p14="http://schemas.microsoft.com/office/powerpoint/2010/main" val="8933318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2AA3-1787-4997-B0DD-C5CE5BDB3AB1}"/>
              </a:ext>
            </a:extLst>
          </p:cNvPr>
          <p:cNvSpPr>
            <a:spLocks noGrp="1"/>
          </p:cNvSpPr>
          <p:nvPr>
            <p:ph type="title"/>
          </p:nvPr>
        </p:nvSpPr>
        <p:spPr/>
        <p:txBody>
          <a:bodyPr anchor="ctr">
            <a:normAutofit/>
          </a:bodyPr>
          <a:lstStyle/>
          <a:p>
            <a:r>
              <a:rPr lang="en-US" sz="3600" dirty="0">
                <a:latin typeface="+mn-lt"/>
              </a:rPr>
              <a:t>SAT Scores on Transcripts</a:t>
            </a:r>
          </a:p>
        </p:txBody>
      </p:sp>
      <p:sp>
        <p:nvSpPr>
          <p:cNvPr id="3" name="Content Placeholder 2">
            <a:extLst>
              <a:ext uri="{FF2B5EF4-FFF2-40B4-BE49-F238E27FC236}">
                <a16:creationId xmlns:a16="http://schemas.microsoft.com/office/drawing/2014/main" id="{119C95C6-D69A-40CE-9E05-1DEA7D02B659}"/>
              </a:ext>
            </a:extLst>
          </p:cNvPr>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r>
              <a:rPr lang="en-US" dirty="0"/>
              <a:t>SB20-175: Student Score on Transcript</a:t>
            </a:r>
          </a:p>
          <a:p>
            <a:pPr marL="457200" lvl="1" indent="0" algn="ctr">
              <a:buNone/>
            </a:pPr>
            <a:endParaRPr lang="en-US" dirty="0"/>
          </a:p>
          <a:p>
            <a:pPr marL="457200" lvl="1" indent="0" algn="ctr">
              <a:buNone/>
            </a:pPr>
            <a:r>
              <a:rPr lang="en-US" dirty="0"/>
              <a:t>This act prohibits a student's level of performance on the readiness assessment administered pursuant to 22-7-1006.3 (SAT) or on a national assessment (any assessment administered throughout the United States to measure postsecondary or workforce readiness) from being indicated on the student's high school transcript.</a:t>
            </a:r>
          </a:p>
          <a:p>
            <a:pPr marL="457200" lvl="1" indent="0" algn="ctr">
              <a:buNone/>
            </a:pPr>
            <a:endParaRPr lang="en-US" dirty="0"/>
          </a:p>
        </p:txBody>
      </p:sp>
      <p:sp>
        <p:nvSpPr>
          <p:cNvPr id="4" name="Slide Number Placeholder 3">
            <a:extLst>
              <a:ext uri="{FF2B5EF4-FFF2-40B4-BE49-F238E27FC236}">
                <a16:creationId xmlns:a16="http://schemas.microsoft.com/office/drawing/2014/main" id="{1B0D07D2-2047-47D3-AAFD-0E4B1EBA5200}"/>
              </a:ext>
            </a:extLst>
          </p:cNvPr>
          <p:cNvSpPr>
            <a:spLocks noGrp="1"/>
          </p:cNvSpPr>
          <p:nvPr>
            <p:ph type="sldNum" sz="quarter" idx="12"/>
          </p:nvPr>
        </p:nvSpPr>
        <p:spPr/>
        <p:txBody>
          <a:bodyPr/>
          <a:lstStyle/>
          <a:p>
            <a:fld id="{C479D5F6-EDCB-402A-AC08-4943A1820E8F}" type="slidenum">
              <a:rPr lang="en-US" smtClean="0"/>
              <a:pPr/>
              <a:t>96</a:t>
            </a:fld>
            <a:endParaRPr lang="en-US" dirty="0"/>
          </a:p>
        </p:txBody>
      </p:sp>
    </p:spTree>
    <p:extLst>
      <p:ext uri="{BB962C8B-B14F-4D97-AF65-F5344CB8AC3E}">
        <p14:creationId xmlns:p14="http://schemas.microsoft.com/office/powerpoint/2010/main" val="6787203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2" y="254514"/>
            <a:ext cx="8898807" cy="756418"/>
          </a:xfrm>
        </p:spPr>
        <p:txBody>
          <a:bodyPr anchor="ctr">
            <a:noAutofit/>
          </a:bodyPr>
          <a:lstStyle/>
          <a:p>
            <a:r>
              <a:rPr lang="en-US" sz="2800" dirty="0">
                <a:latin typeface="+mn-lt"/>
              </a:rPr>
              <a:t>Requirements &amp; District Responsibilities</a:t>
            </a:r>
            <a:br>
              <a:rPr lang="en-US" sz="2800" dirty="0">
                <a:latin typeface="+mn-lt"/>
              </a:rPr>
            </a:br>
            <a:r>
              <a:rPr lang="en-US" sz="2800" dirty="0">
                <a:latin typeface="+mn-lt"/>
              </a:rPr>
              <a:t>Paper-based Testing §22-7-1013(6), §22-7-1006.3(1)(d-e)</a:t>
            </a:r>
          </a:p>
        </p:txBody>
      </p:sp>
      <p:sp>
        <p:nvSpPr>
          <p:cNvPr id="3" name="Content Placeholder 2"/>
          <p:cNvSpPr>
            <a:spLocks noGrp="1"/>
          </p:cNvSpPr>
          <p:nvPr>
            <p:ph idx="1"/>
          </p:nvPr>
        </p:nvSpPr>
        <p:spPr>
          <a:xfrm>
            <a:off x="274320" y="1380744"/>
            <a:ext cx="8800011" cy="5340732"/>
          </a:xfrm>
        </p:spPr>
        <p:txBody>
          <a:bodyPr>
            <a:noAutofit/>
          </a:bodyPr>
          <a:lstStyle/>
          <a:p>
            <a:pPr marL="342900" indent="-342900">
              <a:buFont typeface="Arial" panose="020B0604020202020204" pitchFamily="34" charset="0"/>
              <a:buChar char="•"/>
            </a:pPr>
            <a:r>
              <a:rPr lang="en-US" sz="2000" dirty="0">
                <a:solidFill>
                  <a:schemeClr val="tx1"/>
                </a:solidFill>
              </a:rPr>
              <a:t>Each LEP must adopt and implement a written policy by which it decides whether to request the paper form of the CMAS assessments for its students</a:t>
            </a:r>
          </a:p>
          <a:p>
            <a:pPr marL="1028700" lvl="1" indent="-342900"/>
            <a:r>
              <a:rPr lang="en-US" sz="1800" dirty="0">
                <a:solidFill>
                  <a:schemeClr val="tx1"/>
                </a:solidFill>
              </a:rPr>
              <a:t>Decision must be made in consultation with schools and parents</a:t>
            </a:r>
          </a:p>
          <a:p>
            <a:pPr marL="1028700" lvl="1" indent="-342900"/>
            <a:r>
              <a:rPr lang="en-US" sz="1800" dirty="0">
                <a:solidFill>
                  <a:schemeClr val="tx1"/>
                </a:solidFill>
              </a:rPr>
              <a:t>Copy of policy must be shared with parents and posted on LEP website</a:t>
            </a:r>
          </a:p>
          <a:p>
            <a:pPr marL="1028700" lvl="1" indent="-342900"/>
            <a:r>
              <a:rPr lang="en-US" sz="1800" dirty="0">
                <a:solidFill>
                  <a:schemeClr val="tx1"/>
                </a:solidFill>
              </a:rPr>
              <a:t>LEP may make the decision by school or class (i.e., grade level and content area)</a:t>
            </a:r>
          </a:p>
          <a:p>
            <a:pPr marL="1028700" lvl="1" indent="-342900"/>
            <a:r>
              <a:rPr lang="en-US" sz="1800" dirty="0">
                <a:solidFill>
                  <a:schemeClr val="tx1"/>
                </a:solidFill>
              </a:rPr>
              <a:t>LEP will report to CDE the number of students who will take the paper form (indicated prior to initial order deadline)</a:t>
            </a:r>
          </a:p>
          <a:p>
            <a:pPr marL="342900" indent="-342900">
              <a:buFont typeface="Arial" panose="020B0604020202020204" pitchFamily="34" charset="0"/>
              <a:buChar char="•"/>
            </a:pPr>
            <a:r>
              <a:rPr lang="en-US" sz="2000" dirty="0">
                <a:solidFill>
                  <a:schemeClr val="tx1"/>
                </a:solidFill>
              </a:rPr>
              <a:t>Considerations</a:t>
            </a:r>
          </a:p>
          <a:p>
            <a:pPr marL="1028700" lvl="1" indent="-342900"/>
            <a:r>
              <a:rPr lang="en-US" sz="1800" dirty="0">
                <a:solidFill>
                  <a:schemeClr val="tx1"/>
                </a:solidFill>
              </a:rPr>
              <a:t>Technology capacity</a:t>
            </a:r>
          </a:p>
          <a:p>
            <a:pPr marL="1028700" lvl="1" indent="-342900"/>
            <a:r>
              <a:rPr lang="en-US" sz="1800" dirty="0">
                <a:solidFill>
                  <a:schemeClr val="tx1"/>
                </a:solidFill>
              </a:rPr>
              <a:t>Logistics</a:t>
            </a:r>
          </a:p>
          <a:p>
            <a:pPr marL="1028700" lvl="1" indent="-342900"/>
            <a:r>
              <a:rPr lang="en-US" sz="1800" dirty="0">
                <a:solidFill>
                  <a:schemeClr val="tx1"/>
                </a:solidFill>
              </a:rPr>
              <a:t>Must have the grade appropriate calculators for math (grades 6-8)</a:t>
            </a:r>
          </a:p>
          <a:p>
            <a:pPr marL="342900" indent="-342900">
              <a:buFont typeface="Arial" panose="020B0604020202020204" pitchFamily="34" charset="0"/>
              <a:buChar char="•"/>
            </a:pPr>
            <a:r>
              <a:rPr lang="en-US" sz="2000" dirty="0">
                <a:solidFill>
                  <a:schemeClr val="tx1"/>
                </a:solidFill>
              </a:rPr>
              <a:t>Paper and online form always available to individual students as an accommodation</a:t>
            </a:r>
          </a:p>
          <a:p>
            <a:pPr marL="342900" indent="-342900">
              <a:buFont typeface="Arial" panose="020B0604020202020204" pitchFamily="34" charset="0"/>
              <a:buChar char="•"/>
            </a:pPr>
            <a:r>
              <a:rPr lang="en-US" sz="2000" dirty="0">
                <a:solidFill>
                  <a:schemeClr val="tx1"/>
                </a:solidFill>
              </a:rPr>
              <a:t>Must commit to meeting security requirements and accounting for all secure materials</a:t>
            </a:r>
          </a:p>
          <a:p>
            <a:pPr marL="1028700" lvl="1" indent="-342900"/>
            <a:r>
              <a:rPr lang="en-US" sz="1800" dirty="0">
                <a:solidFill>
                  <a:schemeClr val="tx1"/>
                </a:solidFill>
              </a:rPr>
              <a:t>Chain-of-custody documentation and reports for missing materials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97</a:t>
            </a:fld>
            <a:endParaRPr lang="en-US" dirty="0"/>
          </a:p>
        </p:txBody>
      </p:sp>
    </p:spTree>
    <p:extLst>
      <p:ext uri="{BB962C8B-B14F-4D97-AF65-F5344CB8AC3E}">
        <p14:creationId xmlns:p14="http://schemas.microsoft.com/office/powerpoint/2010/main" val="28150708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2" y="210971"/>
            <a:ext cx="8898808" cy="756418"/>
          </a:xfrm>
        </p:spPr>
        <p:txBody>
          <a:bodyPr anchor="ctr">
            <a:noAutofit/>
          </a:bodyPr>
          <a:lstStyle/>
          <a:p>
            <a:r>
              <a:rPr lang="en-US" sz="2800" dirty="0">
                <a:latin typeface="+mn-lt"/>
              </a:rPr>
              <a:t>Requirements &amp; District Responsibilities</a:t>
            </a:r>
            <a:br>
              <a:rPr lang="en-US" sz="2800" dirty="0">
                <a:latin typeface="+mn-lt"/>
              </a:rPr>
            </a:br>
            <a:r>
              <a:rPr lang="en-US" sz="2800" dirty="0">
                <a:latin typeface="+mn-lt"/>
              </a:rPr>
              <a:t>Assessment Information §22-7-1013(7)(a)</a:t>
            </a:r>
          </a:p>
        </p:txBody>
      </p:sp>
      <p:sp>
        <p:nvSpPr>
          <p:cNvPr id="3" name="Content Placeholder 2"/>
          <p:cNvSpPr>
            <a:spLocks noGrp="1"/>
          </p:cNvSpPr>
          <p:nvPr>
            <p:ph idx="1"/>
          </p:nvPr>
        </p:nvSpPr>
        <p:spPr>
          <a:xfrm>
            <a:off x="274320" y="1463040"/>
            <a:ext cx="8241030" cy="5258436"/>
          </a:xfrm>
        </p:spPr>
        <p:txBody>
          <a:bodyPr>
            <a:normAutofit/>
          </a:bodyPr>
          <a:lstStyle/>
          <a:p>
            <a:pPr marL="342900" indent="-342900">
              <a:buFont typeface="Arial" panose="020B0604020202020204" pitchFamily="34" charset="0"/>
              <a:buChar char="•"/>
            </a:pPr>
            <a:r>
              <a:rPr lang="en-US" sz="2200" dirty="0">
                <a:solidFill>
                  <a:schemeClr val="tx1"/>
                </a:solidFill>
              </a:rPr>
              <a:t>LEP will annually distribute to parents and post on its website, as early in the school year as possible, written information regarding its assessments, including:</a:t>
            </a:r>
          </a:p>
          <a:p>
            <a:pPr marL="1028700" lvl="1" indent="-342900"/>
            <a:r>
              <a:rPr lang="en-US" dirty="0">
                <a:solidFill>
                  <a:schemeClr val="tx1"/>
                </a:solidFill>
              </a:rPr>
              <a:t>The state and local assessments that the LEP will administer </a:t>
            </a:r>
          </a:p>
          <a:p>
            <a:pPr marL="1028700" lvl="1" indent="-342900"/>
            <a:r>
              <a:rPr lang="en-US" dirty="0">
                <a:solidFill>
                  <a:schemeClr val="tx1"/>
                </a:solidFill>
              </a:rPr>
              <a:t>Identify whether it is required by federal law, required by state law or selected by the LEP</a:t>
            </a:r>
          </a:p>
          <a:p>
            <a:pPr marL="1028700" lvl="1" indent="-342900"/>
            <a:r>
              <a:rPr lang="en-US" dirty="0">
                <a:solidFill>
                  <a:schemeClr val="tx1"/>
                </a:solidFill>
              </a:rPr>
              <a:t>Assessment calendar:</a:t>
            </a:r>
          </a:p>
          <a:p>
            <a:pPr marL="1485900" lvl="2" indent="-342900"/>
            <a:r>
              <a:rPr lang="en-US" dirty="0">
                <a:solidFill>
                  <a:schemeClr val="tx1"/>
                </a:solidFill>
              </a:rPr>
              <a:t>Estimated hours of testing each testing day for specific classes/grades for each assessment</a:t>
            </a:r>
          </a:p>
          <a:p>
            <a:pPr marL="1485900" lvl="2" indent="-342900"/>
            <a:r>
              <a:rPr lang="en-US" dirty="0">
                <a:solidFill>
                  <a:schemeClr val="tx1"/>
                </a:solidFill>
              </a:rPr>
              <a:t>Identify whether the assessment is required by state law, federal law or locally selected</a:t>
            </a:r>
          </a:p>
          <a:p>
            <a:pPr marL="1028700" lvl="1" indent="-342900"/>
            <a:r>
              <a:rPr lang="en-US" dirty="0">
                <a:solidFill>
                  <a:schemeClr val="tx1"/>
                </a:solidFill>
              </a:rPr>
              <a:t>The purposes of the assessments</a:t>
            </a:r>
          </a:p>
          <a:p>
            <a:pPr marL="1028700" lvl="1" indent="-342900"/>
            <a:r>
              <a:rPr lang="en-US" dirty="0">
                <a:solidFill>
                  <a:schemeClr val="tx1"/>
                </a:solidFill>
              </a:rPr>
              <a:t>The manner in which assessment results will be used</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98</a:t>
            </a:fld>
            <a:endParaRPr lang="en-US" dirty="0"/>
          </a:p>
        </p:txBody>
      </p:sp>
    </p:spTree>
    <p:extLst>
      <p:ext uri="{BB962C8B-B14F-4D97-AF65-F5344CB8AC3E}">
        <p14:creationId xmlns:p14="http://schemas.microsoft.com/office/powerpoint/2010/main" val="26429057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898807" cy="756418"/>
          </a:xfrm>
        </p:spPr>
        <p:txBody>
          <a:bodyPr anchor="ctr">
            <a:noAutofit/>
          </a:bodyPr>
          <a:lstStyle/>
          <a:p>
            <a:r>
              <a:rPr lang="en-US" sz="2800" dirty="0">
                <a:latin typeface="+mn-lt"/>
              </a:rPr>
              <a:t>Requirements &amp; District Responsibilities</a:t>
            </a:r>
            <a:br>
              <a:rPr lang="en-US" sz="2800" dirty="0">
                <a:latin typeface="+mn-lt"/>
              </a:rPr>
            </a:br>
            <a:r>
              <a:rPr lang="en-US" sz="2800" dirty="0">
                <a:latin typeface="+mn-lt"/>
              </a:rPr>
              <a:t>Parent Excusals §22-7-1013(8)(a-c)</a:t>
            </a:r>
          </a:p>
        </p:txBody>
      </p:sp>
      <p:sp>
        <p:nvSpPr>
          <p:cNvPr id="3" name="Content Placeholder 2"/>
          <p:cNvSpPr>
            <a:spLocks noGrp="1"/>
          </p:cNvSpPr>
          <p:nvPr>
            <p:ph idx="1"/>
          </p:nvPr>
        </p:nvSpPr>
        <p:spPr>
          <a:xfrm>
            <a:off x="337751" y="1316736"/>
            <a:ext cx="8177599" cy="5404740"/>
          </a:xfrm>
        </p:spPr>
        <p:txBody>
          <a:bodyPr>
            <a:normAutofit fontScale="92500" lnSpcReduction="10000"/>
          </a:bodyPr>
          <a:lstStyle/>
          <a:p>
            <a:pPr marL="0" indent="0">
              <a:buNone/>
            </a:pPr>
            <a:r>
              <a:rPr lang="en-US" sz="2600" dirty="0">
                <a:solidFill>
                  <a:srgbClr val="000000"/>
                </a:solidFill>
              </a:rPr>
              <a:t>A student’s parent may excuse the student from participating in a state content assessment</a:t>
            </a:r>
            <a:endParaRPr lang="en-US" sz="900" dirty="0">
              <a:solidFill>
                <a:srgbClr val="000000"/>
              </a:solidFill>
            </a:endParaRPr>
          </a:p>
          <a:p>
            <a:pPr>
              <a:spcAft>
                <a:spcPts val="600"/>
              </a:spcAft>
            </a:pPr>
            <a:r>
              <a:rPr lang="en-US" sz="2200" dirty="0">
                <a:solidFill>
                  <a:srgbClr val="000000"/>
                </a:solidFill>
              </a:rPr>
              <a:t>Each LEP will adopt and implement a written policy and procedure by which a student’s parent may excuse the student from participating in one or more of the state assessments.</a:t>
            </a:r>
          </a:p>
          <a:p>
            <a:pPr lvl="1"/>
            <a:r>
              <a:rPr lang="en-US" sz="2200" dirty="0">
                <a:solidFill>
                  <a:srgbClr val="000000"/>
                </a:solidFill>
              </a:rPr>
              <a:t>If a parent excuses his or her student, the LEP shall not impose negative consequence on the student or parent including:</a:t>
            </a:r>
          </a:p>
          <a:p>
            <a:pPr lvl="2"/>
            <a:r>
              <a:rPr lang="en-US" sz="1900" dirty="0">
                <a:solidFill>
                  <a:srgbClr val="000000"/>
                </a:solidFill>
              </a:rPr>
              <a:t>Prohibiting school attendance; imposing an unexcused absence; or prohibiting participation in extracurricular activities.</a:t>
            </a:r>
          </a:p>
          <a:p>
            <a:pPr lvl="2"/>
            <a:r>
              <a:rPr lang="en-US" sz="1900" dirty="0"/>
              <a:t>Prohibiting the student from participating in an activity or receiving any other form of reward that the LEP provides to students who participate in the state assessment.</a:t>
            </a:r>
          </a:p>
          <a:p>
            <a:pPr marL="914400" lvl="2" indent="0">
              <a:buNone/>
            </a:pPr>
            <a:endParaRPr lang="en-US" sz="900" dirty="0">
              <a:solidFill>
                <a:srgbClr val="000000"/>
              </a:solidFill>
            </a:endParaRPr>
          </a:p>
          <a:p>
            <a:pPr>
              <a:spcAft>
                <a:spcPts val="600"/>
              </a:spcAft>
            </a:pPr>
            <a:r>
              <a:rPr lang="en-US" sz="2200" dirty="0">
                <a:solidFill>
                  <a:srgbClr val="000000"/>
                </a:solidFill>
              </a:rPr>
              <a:t>LEP shall not impose an unreasonable burden or requirement on a student that would: </a:t>
            </a:r>
          </a:p>
          <a:p>
            <a:pPr lvl="1"/>
            <a:r>
              <a:rPr lang="en-US" sz="2200" dirty="0">
                <a:solidFill>
                  <a:srgbClr val="000000"/>
                </a:solidFill>
              </a:rPr>
              <a:t>Discourage the student from taking a state assessment or</a:t>
            </a:r>
          </a:p>
          <a:p>
            <a:pPr lvl="1"/>
            <a:r>
              <a:rPr lang="en-US" sz="2200" dirty="0">
                <a:solidFill>
                  <a:srgbClr val="000000"/>
                </a:solidFill>
              </a:rPr>
              <a:t>Encourage the student’s parent to excuse the student from taking the state assessment.</a:t>
            </a:r>
          </a:p>
        </p:txBody>
      </p:sp>
      <p:sp>
        <p:nvSpPr>
          <p:cNvPr id="4" name="Slide Number Placeholder 3"/>
          <p:cNvSpPr>
            <a:spLocks noGrp="1"/>
          </p:cNvSpPr>
          <p:nvPr>
            <p:ph type="sldNum" sz="quarter" idx="12"/>
          </p:nvPr>
        </p:nvSpPr>
        <p:spPr>
          <a:xfrm>
            <a:off x="274320" y="6356351"/>
            <a:ext cx="611800" cy="365125"/>
          </a:xfrm>
          <a:prstGeom prst="rect">
            <a:avLst/>
          </a:prstGeom>
        </p:spPr>
        <p:txBody>
          <a:bodyPr/>
          <a:lstStyle/>
          <a:p>
            <a:fld id="{67726FA2-3EC9-4717-AD62-D8C823692DD3}" type="slidenum">
              <a:rPr lang="en-US" smtClean="0"/>
              <a:pPr/>
              <a:t>99</a:t>
            </a:fld>
            <a:endParaRPr lang="en-US" dirty="0"/>
          </a:p>
        </p:txBody>
      </p:sp>
    </p:spTree>
    <p:extLst>
      <p:ext uri="{BB962C8B-B14F-4D97-AF65-F5344CB8AC3E}">
        <p14:creationId xmlns:p14="http://schemas.microsoft.com/office/powerpoint/2010/main" val="33416874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13658</TotalTime>
  <Words>9874</Words>
  <Application>Microsoft Office PowerPoint</Application>
  <PresentationFormat>On-screen Show (4:3)</PresentationFormat>
  <Paragraphs>1478</Paragraphs>
  <Slides>105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105</vt:i4>
      </vt:variant>
    </vt:vector>
  </HeadingPairs>
  <TitlesOfParts>
    <vt:vector size="114" baseType="lpstr">
      <vt:lpstr>Arial</vt:lpstr>
      <vt:lpstr>Calibri</vt:lpstr>
      <vt:lpstr>Calibri Light</vt:lpstr>
      <vt:lpstr>Museo Slab 500</vt:lpstr>
      <vt:lpstr>Open Sans</vt:lpstr>
      <vt:lpstr>SourceSansProRegular</vt:lpstr>
      <vt:lpstr>Times New Roman</vt:lpstr>
      <vt:lpstr>Wingdings</vt:lpstr>
      <vt:lpstr>Office Theme</vt:lpstr>
      <vt:lpstr>2023-2024 District Assessment Coordinator Kickoff Meeting</vt:lpstr>
      <vt:lpstr>Welcome and Agenda</vt:lpstr>
      <vt:lpstr>General Information</vt:lpstr>
      <vt:lpstr>State Content Assessments: Purpose and Uses</vt:lpstr>
      <vt:lpstr>Wrapping Up Spring 2023</vt:lpstr>
      <vt:lpstr>Spring 2023 State Content Assessment  Reporting Timeline</vt:lpstr>
      <vt:lpstr>New this year!  QR code on individual student level performance reports linking to online videos     Visit https://coassessments.com/parentsandguardians/  to access all video reports</vt:lpstr>
      <vt:lpstr>Get Involved!</vt:lpstr>
      <vt:lpstr>Thanks to educators from the following districts for participating in Colorado’s 2023 assessment development work!</vt:lpstr>
      <vt:lpstr>Meet the CDE Assessment Team</vt:lpstr>
      <vt:lpstr>Spring 2024 Colorado Assessments</vt:lpstr>
      <vt:lpstr>2023-24 State Assessments: Grades 3-8</vt:lpstr>
      <vt:lpstr>2023-24 State Assessments: Grades 9-11</vt:lpstr>
      <vt:lpstr>2023-24 State Assessments: K-12</vt:lpstr>
      <vt:lpstr>Annual Training Requirement</vt:lpstr>
      <vt:lpstr>Requirements &amp; District Responsibilities Parent Excusals §22-7-1013(8)(a-c)</vt:lpstr>
      <vt:lpstr>Parent Excusals</vt:lpstr>
      <vt:lpstr>2023-2024 State Assessment Schedule </vt:lpstr>
      <vt:lpstr>Tentative 2023-24 State Assessment Calendar</vt:lpstr>
      <vt:lpstr>CMAS Assessment Window </vt:lpstr>
      <vt:lpstr>CMAS Early and Extended Window Options</vt:lpstr>
      <vt:lpstr>Scheduling Considerations</vt:lpstr>
      <vt:lpstr>ACCESS for ELLs® </vt:lpstr>
      <vt:lpstr>ACCESS for ELLs</vt:lpstr>
      <vt:lpstr>ACCESS for ELLs® Key Dates</vt:lpstr>
      <vt:lpstr>ACCESS Training</vt:lpstr>
      <vt:lpstr>WIDA Screener/Identification of Students for ELD programs</vt:lpstr>
      <vt:lpstr>CMAS Mathematics, English Language Arts/Literacy, Colorado Spanish Language Arts (CSLA) &amp; Science </vt:lpstr>
      <vt:lpstr>CMAS Grades and Content Areas</vt:lpstr>
      <vt:lpstr>PearsonAccessnext</vt:lpstr>
      <vt:lpstr>Site Readiness Activities 2023-24</vt:lpstr>
      <vt:lpstr>High Level CMAS Activities for DACs</vt:lpstr>
      <vt:lpstr>CMAS Training and Office Hours (dates are subject to change)</vt:lpstr>
      <vt:lpstr>CMAS Accommodations</vt:lpstr>
      <vt:lpstr>CMAS Accommodations</vt:lpstr>
      <vt:lpstr>Unique Accommodation Requests (UARs)</vt:lpstr>
      <vt:lpstr>Primary/Home Language Accommodations</vt:lpstr>
      <vt:lpstr>First Year in US – ELA Only</vt:lpstr>
      <vt:lpstr>CoAlt Science  CoAlt English Language Arts &amp; Mathematics (DLM)</vt:lpstr>
      <vt:lpstr>CoAlt Assessment Administration</vt:lpstr>
      <vt:lpstr>CoAlt Assessment Administration – Grades 3-8</vt:lpstr>
      <vt:lpstr>CoAlt Assessment Administration – High School</vt:lpstr>
      <vt:lpstr>CoAlt Training and Office Hours for SWD</vt:lpstr>
      <vt:lpstr>CoAlt Training</vt:lpstr>
      <vt:lpstr>New Colorado Digitally-Based PSAT &amp; SAT</vt:lpstr>
      <vt:lpstr>Digitally-based Colorado PSAT and SAT</vt:lpstr>
      <vt:lpstr>Digitally-based Colorado PSAT and SAT</vt:lpstr>
      <vt:lpstr>Digital Testing Preview</vt:lpstr>
      <vt:lpstr>Digital Testing Advantages</vt:lpstr>
      <vt:lpstr>Digitally-based Colorado PSAT and SAT Dates </vt:lpstr>
      <vt:lpstr>PSAT 9, PSAT 10, SAT Test Times</vt:lpstr>
      <vt:lpstr>Colorado PSAT and SAT</vt:lpstr>
      <vt:lpstr>Colorado PSAT and SAT Accommodations</vt:lpstr>
      <vt:lpstr>Difference Between CMAS and PSAT/SAT in Colorado</vt:lpstr>
      <vt:lpstr>Colorado PSAT and SAT Training</vt:lpstr>
      <vt:lpstr>Colorado PSAT and SAT Reminders for 2023-24</vt:lpstr>
      <vt:lpstr>PSAT/SAT Resources</vt:lpstr>
      <vt:lpstr>National &amp; International Assessments (Selected Schools Only)</vt:lpstr>
      <vt:lpstr>National Assessment of Educational Progress (NAEP)</vt:lpstr>
      <vt:lpstr>Data &amp; Reporting</vt:lpstr>
      <vt:lpstr>Assessment Data Collections</vt:lpstr>
      <vt:lpstr>Assessment Data Collections</vt:lpstr>
      <vt:lpstr>Reporting of Results</vt:lpstr>
      <vt:lpstr>Report and Data Interpretation</vt:lpstr>
      <vt:lpstr>Comprehensive Assessment System Initiatives &amp; Resources</vt:lpstr>
      <vt:lpstr>Colorado Assessment Literacy Program</vt:lpstr>
      <vt:lpstr>Expanding Assessment Options: Collaboratively-developed, Standards-based Performance Assessments  </vt:lpstr>
      <vt:lpstr>Expanding Assessment Options: Revising District Capstone Assessment Guidance   </vt:lpstr>
      <vt:lpstr>Expanding Assessment Options: Aligned Initiatives</vt:lpstr>
      <vt:lpstr>Universal Tech Tips  for State Assessments</vt:lpstr>
      <vt:lpstr>District Technology Coordinator (DTC)</vt:lpstr>
      <vt:lpstr>District Technology Coordinator (DTC)</vt:lpstr>
      <vt:lpstr>Online Assessment Platforms</vt:lpstr>
      <vt:lpstr>INSIGHT: Disable Background Processes</vt:lpstr>
      <vt:lpstr>INSIGHT : Disable Background Processes</vt:lpstr>
      <vt:lpstr>TestNav Requirements Policy</vt:lpstr>
      <vt:lpstr>Assessment Technology Device Requirements</vt:lpstr>
      <vt:lpstr>Assessment Technology Device Requirements</vt:lpstr>
      <vt:lpstr>Assessment Technology Device Requirements</vt:lpstr>
      <vt:lpstr>Assessment Technology Minimum Hardware Specifications</vt:lpstr>
      <vt:lpstr>Assessment Technology Minimum Hardware Specifications</vt:lpstr>
      <vt:lpstr>Assessment Technology Minimum Hardware Specifications</vt:lpstr>
      <vt:lpstr>Communication</vt:lpstr>
      <vt:lpstr>District Assessment Coordinator (DAC)</vt:lpstr>
      <vt:lpstr>PowerPoint Presentation</vt:lpstr>
      <vt:lpstr>Communication Structure</vt:lpstr>
      <vt:lpstr>Office Hours Schedule (dates subject to change)</vt:lpstr>
      <vt:lpstr>Assessment Emails (*DAC*)</vt:lpstr>
      <vt:lpstr>Transmitting Secure Information</vt:lpstr>
      <vt:lpstr>Syncplicity</vt:lpstr>
      <vt:lpstr>Questions?</vt:lpstr>
      <vt:lpstr>CDE Assessment Contacts</vt:lpstr>
      <vt:lpstr>Thank you!</vt:lpstr>
      <vt:lpstr>Additional Local Education Provider Responsibilities</vt:lpstr>
      <vt:lpstr>Charter Schools</vt:lpstr>
      <vt:lpstr>SAT Scores on Transcripts</vt:lpstr>
      <vt:lpstr>Requirements &amp; District Responsibilities Paper-based Testing §22-7-1013(6), §22-7-1006.3(1)(d-e)</vt:lpstr>
      <vt:lpstr>Requirements &amp; District Responsibilities Assessment Information §22-7-1013(7)(a)</vt:lpstr>
      <vt:lpstr>Requirements &amp; District Responsibilities Parent Excusals §22-7-1013(8)(a-c)</vt:lpstr>
      <vt:lpstr>Additional Resources</vt:lpstr>
      <vt:lpstr>CMAS ELA/CSLA Accommodations Policy</vt:lpstr>
      <vt:lpstr>Fall Checklist (1 of 3)</vt:lpstr>
      <vt:lpstr>Fall Checklist (2 of 3)</vt:lpstr>
      <vt:lpstr>Fall Checklist (3 of 3)</vt:lpstr>
      <vt:lpstr>2023-24 Training Dates – All Virtual (dates subject to change)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Villalobos Pavia, Heather</dc:creator>
  <cp:lastModifiedBy>Loerzel, Sara</cp:lastModifiedBy>
  <cp:revision>478</cp:revision>
  <cp:lastPrinted>2019-08-19T17:21:18Z</cp:lastPrinted>
  <dcterms:created xsi:type="dcterms:W3CDTF">2019-06-25T17:30:52Z</dcterms:created>
  <dcterms:modified xsi:type="dcterms:W3CDTF">2023-09-05T16:35:35Z</dcterms:modified>
</cp:coreProperties>
</file>