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handoutMasterIdLst>
    <p:handoutMasterId r:id="rId76"/>
  </p:handoutMasterIdLst>
  <p:sldIdLst>
    <p:sldId id="348" r:id="rId2"/>
    <p:sldId id="277" r:id="rId3"/>
    <p:sldId id="279" r:id="rId4"/>
    <p:sldId id="281" r:id="rId5"/>
    <p:sldId id="356" r:id="rId6"/>
    <p:sldId id="357" r:id="rId7"/>
    <p:sldId id="355" r:id="rId8"/>
    <p:sldId id="283" r:id="rId9"/>
    <p:sldId id="284" r:id="rId10"/>
    <p:sldId id="285" r:id="rId11"/>
    <p:sldId id="286" r:id="rId12"/>
    <p:sldId id="287"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50" r:id="rId27"/>
    <p:sldId id="302" r:id="rId28"/>
    <p:sldId id="303" r:id="rId29"/>
    <p:sldId id="304" r:id="rId30"/>
    <p:sldId id="349" r:id="rId31"/>
    <p:sldId id="305" r:id="rId32"/>
    <p:sldId id="306" r:id="rId33"/>
    <p:sldId id="307" r:id="rId34"/>
    <p:sldId id="308" r:id="rId35"/>
    <p:sldId id="309" r:id="rId36"/>
    <p:sldId id="358" r:id="rId37"/>
    <p:sldId id="362" r:id="rId38"/>
    <p:sldId id="310" r:id="rId39"/>
    <p:sldId id="361" r:id="rId40"/>
    <p:sldId id="311" r:id="rId41"/>
    <p:sldId id="312" r:id="rId42"/>
    <p:sldId id="313" r:id="rId43"/>
    <p:sldId id="314" r:id="rId44"/>
    <p:sldId id="315" r:id="rId45"/>
    <p:sldId id="316" r:id="rId46"/>
    <p:sldId id="317" r:id="rId47"/>
    <p:sldId id="318" r:id="rId48"/>
    <p:sldId id="319" r:id="rId49"/>
    <p:sldId id="320" r:id="rId50"/>
    <p:sldId id="322" r:id="rId51"/>
    <p:sldId id="323" r:id="rId52"/>
    <p:sldId id="324" r:id="rId53"/>
    <p:sldId id="325" r:id="rId54"/>
    <p:sldId id="326" r:id="rId55"/>
    <p:sldId id="327" r:id="rId56"/>
    <p:sldId id="353" r:id="rId57"/>
    <p:sldId id="328" r:id="rId58"/>
    <p:sldId id="329" r:id="rId59"/>
    <p:sldId id="330" r:id="rId60"/>
    <p:sldId id="354" r:id="rId61"/>
    <p:sldId id="331" r:id="rId62"/>
    <p:sldId id="332" r:id="rId63"/>
    <p:sldId id="333" r:id="rId64"/>
    <p:sldId id="334" r:id="rId65"/>
    <p:sldId id="335" r:id="rId66"/>
    <p:sldId id="351" r:id="rId67"/>
    <p:sldId id="338" r:id="rId68"/>
    <p:sldId id="340" r:id="rId69"/>
    <p:sldId id="342" r:id="rId70"/>
    <p:sldId id="341" r:id="rId71"/>
    <p:sldId id="345" r:id="rId72"/>
    <p:sldId id="346" r:id="rId73"/>
    <p:sldId id="347" r:id="rId74"/>
  </p:sldIdLst>
  <p:sldSz cx="9144000" cy="6858000" type="screen4x3"/>
  <p:notesSz cx="7010400" cy="9296400"/>
  <p:custDataLst>
    <p:tags r:id="rId7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51" autoAdjust="0"/>
    <p:restoredTop sz="65201" autoAdjust="0"/>
  </p:normalViewPr>
  <p:slideViewPr>
    <p:cSldViewPr snapToGrid="0" snapToObjects="1">
      <p:cViewPr varScale="1">
        <p:scale>
          <a:sx n="72" d="100"/>
          <a:sy n="72" d="100"/>
        </p:scale>
        <p:origin x="-26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7" d="100"/>
          <a:sy n="127" d="100"/>
        </p:scale>
        <p:origin x="-434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F11E21-6F1C-4715-A5BB-1046A9DA2619}" type="doc">
      <dgm:prSet loTypeId="urn:microsoft.com/office/officeart/2005/8/layout/target3" loCatId="relationship" qsTypeId="urn:microsoft.com/office/officeart/2005/8/quickstyle/simple1" qsCatId="simple" csTypeId="urn:microsoft.com/office/officeart/2005/8/colors/accent2_4" csCatId="accent2" phldr="1"/>
      <dgm:spPr/>
      <dgm:t>
        <a:bodyPr/>
        <a:lstStyle/>
        <a:p>
          <a:endParaRPr lang="en-US"/>
        </a:p>
      </dgm:t>
    </dgm:pt>
    <dgm:pt modelId="{F597A0E7-FABC-4D4E-9706-FB5C80425B70}">
      <dgm:prSet phldrT="[Text]"/>
      <dgm:spPr/>
      <dgm:t>
        <a:bodyPr/>
        <a:lstStyle/>
        <a:p>
          <a:r>
            <a:rPr lang="en-US" dirty="0" smtClean="0"/>
            <a:t>TCAP</a:t>
          </a:r>
          <a:endParaRPr lang="en-US" dirty="0"/>
        </a:p>
      </dgm:t>
    </dgm:pt>
    <dgm:pt modelId="{218A306E-8C94-47F0-8962-BBED65DCD8F8}" type="parTrans" cxnId="{C44240ED-942C-499F-8501-B7E7D3C30919}">
      <dgm:prSet/>
      <dgm:spPr/>
      <dgm:t>
        <a:bodyPr/>
        <a:lstStyle/>
        <a:p>
          <a:endParaRPr lang="en-US"/>
        </a:p>
      </dgm:t>
    </dgm:pt>
    <dgm:pt modelId="{7F1C943C-84DD-4DFB-BAAE-A9E337ABF7CF}" type="sibTrans" cxnId="{C44240ED-942C-499F-8501-B7E7D3C30919}">
      <dgm:prSet/>
      <dgm:spPr/>
      <dgm:t>
        <a:bodyPr/>
        <a:lstStyle/>
        <a:p>
          <a:endParaRPr lang="en-US"/>
        </a:p>
      </dgm:t>
    </dgm:pt>
    <dgm:pt modelId="{68458DD7-4636-4245-B475-3AA257961DC6}">
      <dgm:prSet phldrT="[Text]" custT="1"/>
      <dgm:spPr/>
      <dgm:t>
        <a:bodyPr/>
        <a:lstStyle/>
        <a:p>
          <a:r>
            <a:rPr lang="en-US" sz="1600" dirty="0" smtClean="0"/>
            <a:t>Timed</a:t>
          </a:r>
          <a:endParaRPr lang="en-US" sz="1600" dirty="0"/>
        </a:p>
      </dgm:t>
    </dgm:pt>
    <dgm:pt modelId="{39C86DD1-033B-450E-ADE6-31510ACB2900}" type="parTrans" cxnId="{305D3547-FE0C-40D6-9073-5011821BF8FD}">
      <dgm:prSet/>
      <dgm:spPr/>
      <dgm:t>
        <a:bodyPr/>
        <a:lstStyle/>
        <a:p>
          <a:endParaRPr lang="en-US"/>
        </a:p>
      </dgm:t>
    </dgm:pt>
    <dgm:pt modelId="{FB7F921B-996A-4E7E-9743-059F2D8E64F7}" type="sibTrans" cxnId="{305D3547-FE0C-40D6-9073-5011821BF8FD}">
      <dgm:prSet/>
      <dgm:spPr/>
      <dgm:t>
        <a:bodyPr/>
        <a:lstStyle/>
        <a:p>
          <a:endParaRPr lang="en-US"/>
        </a:p>
      </dgm:t>
    </dgm:pt>
    <dgm:pt modelId="{6F7E3A6F-729B-40DF-8EDC-DC1C15D46AD9}">
      <dgm:prSet phldrT="[Text]" custT="1"/>
      <dgm:spPr/>
      <dgm:t>
        <a:bodyPr/>
        <a:lstStyle/>
        <a:p>
          <a:r>
            <a:rPr lang="en-US" sz="1600" dirty="0" smtClean="0"/>
            <a:t>Whole class</a:t>
          </a:r>
          <a:endParaRPr lang="en-US" sz="1600" dirty="0"/>
        </a:p>
      </dgm:t>
    </dgm:pt>
    <dgm:pt modelId="{4A6C2596-AD04-4A36-8CC8-FAF408FBBACB}" type="parTrans" cxnId="{BEC9242F-CEB8-421F-A87C-E358AA0969D0}">
      <dgm:prSet/>
      <dgm:spPr/>
      <dgm:t>
        <a:bodyPr/>
        <a:lstStyle/>
        <a:p>
          <a:endParaRPr lang="en-US"/>
        </a:p>
      </dgm:t>
    </dgm:pt>
    <dgm:pt modelId="{435911D3-1A12-433F-8D43-3209E45968D5}" type="sibTrans" cxnId="{BEC9242F-CEB8-421F-A87C-E358AA0969D0}">
      <dgm:prSet/>
      <dgm:spPr/>
      <dgm:t>
        <a:bodyPr/>
        <a:lstStyle/>
        <a:p>
          <a:endParaRPr lang="en-US"/>
        </a:p>
      </dgm:t>
    </dgm:pt>
    <dgm:pt modelId="{5811F22A-6468-44B0-BC91-E182BBDE3D70}">
      <dgm:prSet phldrT="[Text]"/>
      <dgm:spPr/>
      <dgm:t>
        <a:bodyPr/>
        <a:lstStyle/>
        <a:p>
          <a:r>
            <a:rPr lang="en-US" dirty="0" err="1" smtClean="0"/>
            <a:t>CoAlt</a:t>
          </a:r>
          <a:endParaRPr lang="en-US" dirty="0"/>
        </a:p>
      </dgm:t>
    </dgm:pt>
    <dgm:pt modelId="{710B7AEA-DC14-4996-BCE3-7174A2B2CB43}" type="parTrans" cxnId="{532851CA-BFBA-4B63-94D4-F30BA065639B}">
      <dgm:prSet/>
      <dgm:spPr/>
      <dgm:t>
        <a:bodyPr/>
        <a:lstStyle/>
        <a:p>
          <a:endParaRPr lang="en-US"/>
        </a:p>
      </dgm:t>
    </dgm:pt>
    <dgm:pt modelId="{6D99901B-3BB1-494A-A05C-5497EB7AEEC4}" type="sibTrans" cxnId="{532851CA-BFBA-4B63-94D4-F30BA065639B}">
      <dgm:prSet/>
      <dgm:spPr/>
      <dgm:t>
        <a:bodyPr/>
        <a:lstStyle/>
        <a:p>
          <a:endParaRPr lang="en-US"/>
        </a:p>
      </dgm:t>
    </dgm:pt>
    <dgm:pt modelId="{A06BA647-91F6-4564-A16E-A7CE0C8209DC}">
      <dgm:prSet phldrT="[Text]" custT="1"/>
      <dgm:spPr/>
      <dgm:t>
        <a:bodyPr/>
        <a:lstStyle/>
        <a:p>
          <a:r>
            <a:rPr lang="en-US" sz="1600" dirty="0" smtClean="0"/>
            <a:t>Untimed</a:t>
          </a:r>
          <a:endParaRPr lang="en-US" sz="1600" dirty="0"/>
        </a:p>
      </dgm:t>
    </dgm:pt>
    <dgm:pt modelId="{28311938-B16E-4908-B893-7B61059BF9CA}" type="parTrans" cxnId="{9E78484C-0063-4F06-A4EC-69BF80C96F0A}">
      <dgm:prSet/>
      <dgm:spPr/>
      <dgm:t>
        <a:bodyPr/>
        <a:lstStyle/>
        <a:p>
          <a:endParaRPr lang="en-US"/>
        </a:p>
      </dgm:t>
    </dgm:pt>
    <dgm:pt modelId="{910F2970-4730-4AF0-AD16-7F7F6CB9CEC9}" type="sibTrans" cxnId="{9E78484C-0063-4F06-A4EC-69BF80C96F0A}">
      <dgm:prSet/>
      <dgm:spPr/>
      <dgm:t>
        <a:bodyPr/>
        <a:lstStyle/>
        <a:p>
          <a:endParaRPr lang="en-US"/>
        </a:p>
      </dgm:t>
    </dgm:pt>
    <dgm:pt modelId="{D972EB97-93AD-4B93-AC13-B84AB1B28318}">
      <dgm:prSet phldrT="[Text]" custT="1"/>
      <dgm:spPr/>
      <dgm:t>
        <a:bodyPr/>
        <a:lstStyle/>
        <a:p>
          <a:r>
            <a:rPr lang="en-US" sz="1600" dirty="0" smtClean="0"/>
            <a:t>One-on-one</a:t>
          </a:r>
          <a:endParaRPr lang="en-US" sz="1600" dirty="0"/>
        </a:p>
      </dgm:t>
    </dgm:pt>
    <dgm:pt modelId="{9B54A5A3-B59D-4B29-8F96-18FFE6FC0F07}" type="parTrans" cxnId="{D8653645-713D-46D8-8173-DFA431BAC619}">
      <dgm:prSet/>
      <dgm:spPr/>
      <dgm:t>
        <a:bodyPr/>
        <a:lstStyle/>
        <a:p>
          <a:endParaRPr lang="en-US"/>
        </a:p>
      </dgm:t>
    </dgm:pt>
    <dgm:pt modelId="{A4EE6D44-9CA1-429E-8874-428C5A28BA34}" type="sibTrans" cxnId="{D8653645-713D-46D8-8173-DFA431BAC619}">
      <dgm:prSet/>
      <dgm:spPr/>
      <dgm:t>
        <a:bodyPr/>
        <a:lstStyle/>
        <a:p>
          <a:endParaRPr lang="en-US"/>
        </a:p>
      </dgm:t>
    </dgm:pt>
    <dgm:pt modelId="{D8E23C69-FAC7-4D96-98B4-1A2DC6409AC2}">
      <dgm:prSet phldrT="[Text]"/>
      <dgm:spPr/>
      <dgm:t>
        <a:bodyPr/>
        <a:lstStyle/>
        <a:p>
          <a:r>
            <a:rPr lang="en-US" dirty="0" smtClean="0"/>
            <a:t>ACCESS </a:t>
          </a:r>
          <a:br>
            <a:rPr lang="en-US" dirty="0" smtClean="0"/>
          </a:br>
          <a:r>
            <a:rPr lang="en-US" dirty="0" smtClean="0"/>
            <a:t>for ELLs</a:t>
          </a:r>
          <a:endParaRPr lang="en-US" dirty="0"/>
        </a:p>
      </dgm:t>
    </dgm:pt>
    <dgm:pt modelId="{CFDC3D5F-A26B-4128-B925-FFB4FD5D9FCE}" type="parTrans" cxnId="{4E58D75A-3A6B-4A70-8191-6720CBFA200B}">
      <dgm:prSet/>
      <dgm:spPr/>
      <dgm:t>
        <a:bodyPr/>
        <a:lstStyle/>
        <a:p>
          <a:endParaRPr lang="en-US"/>
        </a:p>
      </dgm:t>
    </dgm:pt>
    <dgm:pt modelId="{D75FA3F3-F18E-4C0A-8C6E-F340ABD9B2CB}" type="sibTrans" cxnId="{4E58D75A-3A6B-4A70-8191-6720CBFA200B}">
      <dgm:prSet/>
      <dgm:spPr/>
      <dgm:t>
        <a:bodyPr/>
        <a:lstStyle/>
        <a:p>
          <a:endParaRPr lang="en-US"/>
        </a:p>
      </dgm:t>
    </dgm:pt>
    <dgm:pt modelId="{A64F2F52-8B09-46AA-AD58-68EAC1688693}">
      <dgm:prSet phldrT="[Text]" custT="1"/>
      <dgm:spPr/>
      <dgm:t>
        <a:bodyPr/>
        <a:lstStyle/>
        <a:p>
          <a:r>
            <a:rPr lang="en-US" sz="1600" dirty="0" smtClean="0"/>
            <a:t>One-on-one </a:t>
          </a:r>
          <a:r>
            <a:rPr lang="en-US" sz="1600" i="1" dirty="0" smtClean="0"/>
            <a:t>and</a:t>
          </a:r>
          <a:r>
            <a:rPr lang="en-US" sz="1600" dirty="0" smtClean="0"/>
            <a:t> grade span groups</a:t>
          </a:r>
          <a:endParaRPr lang="en-US" sz="1600" dirty="0"/>
        </a:p>
      </dgm:t>
    </dgm:pt>
    <dgm:pt modelId="{83759971-D410-47B4-856B-CF6FC5D6EA93}" type="parTrans" cxnId="{7566B7CB-D4BD-4A80-B827-918DB0FFF870}">
      <dgm:prSet/>
      <dgm:spPr/>
      <dgm:t>
        <a:bodyPr/>
        <a:lstStyle/>
        <a:p>
          <a:endParaRPr lang="en-US"/>
        </a:p>
      </dgm:t>
    </dgm:pt>
    <dgm:pt modelId="{8575E54A-D739-41BC-B0FC-25F8E3ADEE87}" type="sibTrans" cxnId="{7566B7CB-D4BD-4A80-B827-918DB0FFF870}">
      <dgm:prSet/>
      <dgm:spPr/>
      <dgm:t>
        <a:bodyPr/>
        <a:lstStyle/>
        <a:p>
          <a:endParaRPr lang="en-US"/>
        </a:p>
      </dgm:t>
    </dgm:pt>
    <dgm:pt modelId="{24396DFD-3DEE-4FA7-BE87-F4B84FC6E25E}">
      <dgm:prSet phldrT="[Text]" custT="1"/>
      <dgm:spPr/>
      <dgm:t>
        <a:bodyPr/>
        <a:lstStyle/>
        <a:p>
          <a:r>
            <a:rPr lang="en-US" sz="1600" dirty="0" smtClean="0"/>
            <a:t>Partially scored by administrator</a:t>
          </a:r>
          <a:endParaRPr lang="en-US" sz="1600" dirty="0"/>
        </a:p>
      </dgm:t>
    </dgm:pt>
    <dgm:pt modelId="{0E663850-BF35-4EB8-A283-7AD99C50CBE9}" type="parTrans" cxnId="{9DBF734E-A87A-40C8-AECA-4B11B221EB76}">
      <dgm:prSet/>
      <dgm:spPr/>
      <dgm:t>
        <a:bodyPr/>
        <a:lstStyle/>
        <a:p>
          <a:endParaRPr lang="en-US"/>
        </a:p>
      </dgm:t>
    </dgm:pt>
    <dgm:pt modelId="{7A9FA254-E520-4097-ADEC-F6770EEACB6F}" type="sibTrans" cxnId="{9DBF734E-A87A-40C8-AECA-4B11B221EB76}">
      <dgm:prSet/>
      <dgm:spPr/>
      <dgm:t>
        <a:bodyPr/>
        <a:lstStyle/>
        <a:p>
          <a:endParaRPr lang="en-US"/>
        </a:p>
      </dgm:t>
    </dgm:pt>
    <dgm:pt modelId="{030A7334-0C54-4194-A3DE-BDEF42342CA4}">
      <dgm:prSet phldrT="[Text]" custT="1"/>
      <dgm:spPr/>
      <dgm:t>
        <a:bodyPr/>
        <a:lstStyle/>
        <a:p>
          <a:r>
            <a:rPr lang="en-US" sz="1600" dirty="0" smtClean="0"/>
            <a:t>Partially scored by examiner</a:t>
          </a:r>
          <a:endParaRPr lang="en-US" sz="1600" dirty="0"/>
        </a:p>
      </dgm:t>
    </dgm:pt>
    <dgm:pt modelId="{EEA4EE02-8C90-4EF1-85A5-297C53928248}" type="parTrans" cxnId="{0DCA24BC-7AF7-439B-A91C-6F8DDBB3E345}">
      <dgm:prSet/>
      <dgm:spPr/>
      <dgm:t>
        <a:bodyPr/>
        <a:lstStyle/>
        <a:p>
          <a:endParaRPr lang="en-US"/>
        </a:p>
      </dgm:t>
    </dgm:pt>
    <dgm:pt modelId="{75B0485C-AFAB-4465-AB16-69CC936AF3D3}" type="sibTrans" cxnId="{0DCA24BC-7AF7-439B-A91C-6F8DDBB3E345}">
      <dgm:prSet/>
      <dgm:spPr/>
      <dgm:t>
        <a:bodyPr/>
        <a:lstStyle/>
        <a:p>
          <a:endParaRPr lang="en-US"/>
        </a:p>
      </dgm:t>
    </dgm:pt>
    <dgm:pt modelId="{64B06F01-7A2C-4534-A15E-688E6151858D}">
      <dgm:prSet phldrT="[Text]" custT="1"/>
      <dgm:spPr/>
      <dgm:t>
        <a:bodyPr/>
        <a:lstStyle/>
        <a:p>
          <a:r>
            <a:rPr lang="en-US" sz="1600" dirty="0" smtClean="0"/>
            <a:t>Students may take breaks</a:t>
          </a:r>
          <a:endParaRPr lang="en-US" sz="1600" dirty="0"/>
        </a:p>
      </dgm:t>
    </dgm:pt>
    <dgm:pt modelId="{B368C3F3-C214-4C3D-804E-AAFF31744640}" type="parTrans" cxnId="{0D53EFE8-9E29-4E8C-8205-474C286E790A}">
      <dgm:prSet/>
      <dgm:spPr/>
      <dgm:t>
        <a:bodyPr/>
        <a:lstStyle/>
        <a:p>
          <a:endParaRPr lang="en-US"/>
        </a:p>
      </dgm:t>
    </dgm:pt>
    <dgm:pt modelId="{E0652B65-6D19-4D36-AE4F-3AA3268CDBD2}" type="sibTrans" cxnId="{0D53EFE8-9E29-4E8C-8205-474C286E790A}">
      <dgm:prSet/>
      <dgm:spPr/>
      <dgm:t>
        <a:bodyPr/>
        <a:lstStyle/>
        <a:p>
          <a:endParaRPr lang="en-US"/>
        </a:p>
      </dgm:t>
    </dgm:pt>
    <dgm:pt modelId="{0C52E42A-1640-4404-9703-0F9C0879D60C}">
      <dgm:prSet phldrT="[Text]" custT="1"/>
      <dgm:spPr/>
      <dgm:t>
        <a:bodyPr/>
        <a:lstStyle/>
        <a:p>
          <a:r>
            <a:rPr lang="en-US" sz="1600" dirty="0" smtClean="0"/>
            <a:t>Scored only by CTB</a:t>
          </a:r>
          <a:endParaRPr lang="en-US" sz="1600" dirty="0"/>
        </a:p>
      </dgm:t>
    </dgm:pt>
    <dgm:pt modelId="{10805799-1EBC-4483-B7A6-F9E4490DF3C0}" type="parTrans" cxnId="{FADEC1FF-34E6-4711-9345-BE7E3734EA81}">
      <dgm:prSet/>
      <dgm:spPr/>
      <dgm:t>
        <a:bodyPr/>
        <a:lstStyle/>
        <a:p>
          <a:endParaRPr lang="en-US"/>
        </a:p>
      </dgm:t>
    </dgm:pt>
    <dgm:pt modelId="{11245E49-A56A-4B3F-AF9C-FF64C9DCB8CF}" type="sibTrans" cxnId="{FADEC1FF-34E6-4711-9345-BE7E3734EA81}">
      <dgm:prSet/>
      <dgm:spPr/>
      <dgm:t>
        <a:bodyPr/>
        <a:lstStyle/>
        <a:p>
          <a:endParaRPr lang="en-US"/>
        </a:p>
      </dgm:t>
    </dgm:pt>
    <dgm:pt modelId="{B5E800B5-9A81-4C5F-BC22-F7EACEB7EA71}">
      <dgm:prSet phldrT="[Text]" custT="1"/>
      <dgm:spPr/>
      <dgm:t>
        <a:bodyPr/>
        <a:lstStyle/>
        <a:p>
          <a:r>
            <a:rPr lang="en-US" sz="1600" dirty="0" smtClean="0"/>
            <a:t>No breaks during session</a:t>
          </a:r>
          <a:endParaRPr lang="en-US" sz="1600" dirty="0"/>
        </a:p>
      </dgm:t>
    </dgm:pt>
    <dgm:pt modelId="{373530B4-9B7F-4975-89AF-9D097421F718}" type="parTrans" cxnId="{FAA5A00C-5DBD-4536-97C6-FF4404AE73BF}">
      <dgm:prSet/>
      <dgm:spPr/>
      <dgm:t>
        <a:bodyPr/>
        <a:lstStyle/>
        <a:p>
          <a:endParaRPr lang="en-US"/>
        </a:p>
      </dgm:t>
    </dgm:pt>
    <dgm:pt modelId="{9718344E-1E9F-47D0-871B-802BDEA1C877}" type="sibTrans" cxnId="{FAA5A00C-5DBD-4536-97C6-FF4404AE73BF}">
      <dgm:prSet/>
      <dgm:spPr/>
      <dgm:t>
        <a:bodyPr/>
        <a:lstStyle/>
        <a:p>
          <a:endParaRPr lang="en-US"/>
        </a:p>
      </dgm:t>
    </dgm:pt>
    <dgm:pt modelId="{C0C0DC3C-BBDF-4052-8D75-3800D8745958}">
      <dgm:prSet phldrT="[Text]" custT="1"/>
      <dgm:spPr/>
      <dgm:t>
        <a:bodyPr/>
        <a:lstStyle/>
        <a:p>
          <a:r>
            <a:rPr lang="en-US" sz="1600" dirty="0" smtClean="0"/>
            <a:t>Reading, Writing, &amp; Mathematics </a:t>
          </a:r>
          <a:endParaRPr lang="en-US" sz="1600" dirty="0"/>
        </a:p>
      </dgm:t>
    </dgm:pt>
    <dgm:pt modelId="{45E0D9A2-3960-4BE3-9677-5260DBE8ABC7}" type="parTrans" cxnId="{11F71C25-37E9-4B43-AE7C-C9E0F5AB9C34}">
      <dgm:prSet/>
      <dgm:spPr/>
      <dgm:t>
        <a:bodyPr/>
        <a:lstStyle/>
        <a:p>
          <a:endParaRPr lang="en-US"/>
        </a:p>
      </dgm:t>
    </dgm:pt>
    <dgm:pt modelId="{3F5268D9-363E-4230-8F26-2358509A18EE}" type="sibTrans" cxnId="{11F71C25-37E9-4B43-AE7C-C9E0F5AB9C34}">
      <dgm:prSet/>
      <dgm:spPr/>
      <dgm:t>
        <a:bodyPr/>
        <a:lstStyle/>
        <a:p>
          <a:endParaRPr lang="en-US"/>
        </a:p>
      </dgm:t>
    </dgm:pt>
    <dgm:pt modelId="{3D076A89-AA83-4239-996D-D0C695EF5A75}">
      <dgm:prSet phldrT="[Text]" custT="1"/>
      <dgm:spPr/>
      <dgm:t>
        <a:bodyPr/>
        <a:lstStyle/>
        <a:p>
          <a:r>
            <a:rPr lang="en-US" sz="1600" dirty="0" smtClean="0"/>
            <a:t>Reading, Writing, Mathematics, Science, &amp; Social Studies </a:t>
          </a:r>
          <a:endParaRPr lang="en-US" sz="1600" dirty="0"/>
        </a:p>
      </dgm:t>
    </dgm:pt>
    <dgm:pt modelId="{28E40C05-664D-4DE8-82F2-17EEC050F3A9}" type="parTrans" cxnId="{9B324B13-534C-42B7-A22D-3635303D470B}">
      <dgm:prSet/>
      <dgm:spPr/>
      <dgm:t>
        <a:bodyPr/>
        <a:lstStyle/>
        <a:p>
          <a:endParaRPr lang="en-US"/>
        </a:p>
      </dgm:t>
    </dgm:pt>
    <dgm:pt modelId="{973890BB-1607-4073-AE82-7B63CD5B2CA0}" type="sibTrans" cxnId="{9B324B13-534C-42B7-A22D-3635303D470B}">
      <dgm:prSet/>
      <dgm:spPr/>
      <dgm:t>
        <a:bodyPr/>
        <a:lstStyle/>
        <a:p>
          <a:endParaRPr lang="en-US"/>
        </a:p>
      </dgm:t>
    </dgm:pt>
    <dgm:pt modelId="{82991072-A34C-44A5-A32D-2902A076AF41}" type="pres">
      <dgm:prSet presAssocID="{16F11E21-6F1C-4715-A5BB-1046A9DA2619}" presName="Name0" presStyleCnt="0">
        <dgm:presLayoutVars>
          <dgm:chMax val="7"/>
          <dgm:dir/>
          <dgm:animLvl val="lvl"/>
          <dgm:resizeHandles val="exact"/>
        </dgm:presLayoutVars>
      </dgm:prSet>
      <dgm:spPr/>
      <dgm:t>
        <a:bodyPr/>
        <a:lstStyle/>
        <a:p>
          <a:endParaRPr lang="en-US"/>
        </a:p>
      </dgm:t>
    </dgm:pt>
    <dgm:pt modelId="{AF81E72E-A303-403E-988F-83383AF1A101}" type="pres">
      <dgm:prSet presAssocID="{F597A0E7-FABC-4D4E-9706-FB5C80425B70}" presName="circle1" presStyleLbl="node1" presStyleIdx="0" presStyleCnt="3" custScaleY="114548"/>
      <dgm:spPr/>
    </dgm:pt>
    <dgm:pt modelId="{063A3AF6-85EE-4D25-A880-2003FFBBAA5D}" type="pres">
      <dgm:prSet presAssocID="{F597A0E7-FABC-4D4E-9706-FB5C80425B70}" presName="space" presStyleCnt="0"/>
      <dgm:spPr/>
    </dgm:pt>
    <dgm:pt modelId="{50E2A813-2F7B-4F22-A7F9-DA79EA1EA409}" type="pres">
      <dgm:prSet presAssocID="{F597A0E7-FABC-4D4E-9706-FB5C80425B70}" presName="rect1" presStyleLbl="alignAcc1" presStyleIdx="0" presStyleCnt="3" custScaleX="100311" custScaleY="115106"/>
      <dgm:spPr/>
      <dgm:t>
        <a:bodyPr/>
        <a:lstStyle/>
        <a:p>
          <a:endParaRPr lang="en-US"/>
        </a:p>
      </dgm:t>
    </dgm:pt>
    <dgm:pt modelId="{A2C0BA0D-C104-48B4-B0C7-CCF807536F86}" type="pres">
      <dgm:prSet presAssocID="{5811F22A-6468-44B0-BC91-E182BBDE3D70}" presName="vertSpace2" presStyleLbl="node1" presStyleIdx="0" presStyleCnt="3"/>
      <dgm:spPr/>
    </dgm:pt>
    <dgm:pt modelId="{1F582588-5B26-46D0-8F98-6328EC6687DF}" type="pres">
      <dgm:prSet presAssocID="{5811F22A-6468-44B0-BC91-E182BBDE3D70}" presName="circle2" presStyleLbl="node1" presStyleIdx="1" presStyleCnt="3"/>
      <dgm:spPr/>
    </dgm:pt>
    <dgm:pt modelId="{A3397ED8-4730-4405-8A15-5F676ADCB4A5}" type="pres">
      <dgm:prSet presAssocID="{5811F22A-6468-44B0-BC91-E182BBDE3D70}" presName="rect2" presStyleLbl="alignAcc1" presStyleIdx="1" presStyleCnt="3" custScaleY="117352" custLinFactNeighborY="2574"/>
      <dgm:spPr/>
      <dgm:t>
        <a:bodyPr/>
        <a:lstStyle/>
        <a:p>
          <a:endParaRPr lang="en-US"/>
        </a:p>
      </dgm:t>
    </dgm:pt>
    <dgm:pt modelId="{E87D1AEB-6396-4843-A942-185482143DAB}" type="pres">
      <dgm:prSet presAssocID="{D8E23C69-FAC7-4D96-98B4-1A2DC6409AC2}" presName="vertSpace3" presStyleLbl="node1" presStyleIdx="1" presStyleCnt="3"/>
      <dgm:spPr/>
    </dgm:pt>
    <dgm:pt modelId="{A418E214-4773-451A-A377-28922B030B48}" type="pres">
      <dgm:prSet presAssocID="{D8E23C69-FAC7-4D96-98B4-1A2DC6409AC2}" presName="circle3" presStyleLbl="node1" presStyleIdx="2" presStyleCnt="3"/>
      <dgm:spPr/>
    </dgm:pt>
    <dgm:pt modelId="{EB550F2F-55F0-43DC-ABEE-A6009935B6F2}" type="pres">
      <dgm:prSet presAssocID="{D8E23C69-FAC7-4D96-98B4-1A2DC6409AC2}" presName="rect3" presStyleLbl="alignAcc1" presStyleIdx="2" presStyleCnt="3" custLinFactNeighborY="6503"/>
      <dgm:spPr/>
      <dgm:t>
        <a:bodyPr/>
        <a:lstStyle/>
        <a:p>
          <a:endParaRPr lang="en-US"/>
        </a:p>
      </dgm:t>
    </dgm:pt>
    <dgm:pt modelId="{705A7641-B5BB-4E53-9AF7-2C1C2DA0871C}" type="pres">
      <dgm:prSet presAssocID="{F597A0E7-FABC-4D4E-9706-FB5C80425B70}" presName="rect1ParTx" presStyleLbl="alignAcc1" presStyleIdx="2" presStyleCnt="3">
        <dgm:presLayoutVars>
          <dgm:chMax val="1"/>
          <dgm:bulletEnabled val="1"/>
        </dgm:presLayoutVars>
      </dgm:prSet>
      <dgm:spPr/>
      <dgm:t>
        <a:bodyPr/>
        <a:lstStyle/>
        <a:p>
          <a:endParaRPr lang="en-US"/>
        </a:p>
      </dgm:t>
    </dgm:pt>
    <dgm:pt modelId="{74C9AB36-3C62-4EFC-91B0-106A58FED73C}" type="pres">
      <dgm:prSet presAssocID="{F597A0E7-FABC-4D4E-9706-FB5C80425B70}" presName="rect1ChTx" presStyleLbl="alignAcc1" presStyleIdx="2" presStyleCnt="3" custScaleX="119708" custScaleY="122482" custLinFactNeighborX="-2868" custLinFactNeighborY="-15793">
        <dgm:presLayoutVars>
          <dgm:bulletEnabled val="1"/>
        </dgm:presLayoutVars>
      </dgm:prSet>
      <dgm:spPr/>
      <dgm:t>
        <a:bodyPr/>
        <a:lstStyle/>
        <a:p>
          <a:endParaRPr lang="en-US"/>
        </a:p>
      </dgm:t>
    </dgm:pt>
    <dgm:pt modelId="{7E62FC58-8B57-4B88-BBEB-BCAB3FF4C397}" type="pres">
      <dgm:prSet presAssocID="{5811F22A-6468-44B0-BC91-E182BBDE3D70}" presName="rect2ParTx" presStyleLbl="alignAcc1" presStyleIdx="2" presStyleCnt="3">
        <dgm:presLayoutVars>
          <dgm:chMax val="1"/>
          <dgm:bulletEnabled val="1"/>
        </dgm:presLayoutVars>
      </dgm:prSet>
      <dgm:spPr/>
      <dgm:t>
        <a:bodyPr/>
        <a:lstStyle/>
        <a:p>
          <a:endParaRPr lang="en-US"/>
        </a:p>
      </dgm:t>
    </dgm:pt>
    <dgm:pt modelId="{288AC417-305C-4144-99CC-0C2846C3CDCF}" type="pres">
      <dgm:prSet presAssocID="{5811F22A-6468-44B0-BC91-E182BBDE3D70}" presName="rect2ChTx" presStyleLbl="alignAcc1" presStyleIdx="2" presStyleCnt="3" custScaleX="125454">
        <dgm:presLayoutVars>
          <dgm:bulletEnabled val="1"/>
        </dgm:presLayoutVars>
      </dgm:prSet>
      <dgm:spPr/>
      <dgm:t>
        <a:bodyPr/>
        <a:lstStyle/>
        <a:p>
          <a:endParaRPr lang="en-US"/>
        </a:p>
      </dgm:t>
    </dgm:pt>
    <dgm:pt modelId="{10BC5212-0954-46EF-8F40-F4864FB1B306}" type="pres">
      <dgm:prSet presAssocID="{D8E23C69-FAC7-4D96-98B4-1A2DC6409AC2}" presName="rect3ParTx" presStyleLbl="alignAcc1" presStyleIdx="2" presStyleCnt="3">
        <dgm:presLayoutVars>
          <dgm:chMax val="1"/>
          <dgm:bulletEnabled val="1"/>
        </dgm:presLayoutVars>
      </dgm:prSet>
      <dgm:spPr/>
      <dgm:t>
        <a:bodyPr/>
        <a:lstStyle/>
        <a:p>
          <a:endParaRPr lang="en-US"/>
        </a:p>
      </dgm:t>
    </dgm:pt>
    <dgm:pt modelId="{4FFD99E9-2DE2-413F-AD1F-73F7D56EB1C2}" type="pres">
      <dgm:prSet presAssocID="{D8E23C69-FAC7-4D96-98B4-1A2DC6409AC2}" presName="rect3ChTx" presStyleLbl="alignAcc1" presStyleIdx="2" presStyleCnt="3" custScaleX="107711" custLinFactNeighborX="-7648">
        <dgm:presLayoutVars>
          <dgm:bulletEnabled val="1"/>
        </dgm:presLayoutVars>
      </dgm:prSet>
      <dgm:spPr/>
      <dgm:t>
        <a:bodyPr/>
        <a:lstStyle/>
        <a:p>
          <a:endParaRPr lang="en-US"/>
        </a:p>
      </dgm:t>
    </dgm:pt>
  </dgm:ptLst>
  <dgm:cxnLst>
    <dgm:cxn modelId="{C44240ED-942C-499F-8501-B7E7D3C30919}" srcId="{16F11E21-6F1C-4715-A5BB-1046A9DA2619}" destId="{F597A0E7-FABC-4D4E-9706-FB5C80425B70}" srcOrd="0" destOrd="0" parTransId="{218A306E-8C94-47F0-8962-BBED65DCD8F8}" sibTransId="{7F1C943C-84DD-4DFB-BAAE-A9E337ABF7CF}"/>
    <dgm:cxn modelId="{33B09ABE-7779-4A38-A0A5-896A2205823A}" type="presOf" srcId="{5811F22A-6468-44B0-BC91-E182BBDE3D70}" destId="{7E62FC58-8B57-4B88-BBEB-BCAB3FF4C397}" srcOrd="1" destOrd="0" presId="urn:microsoft.com/office/officeart/2005/8/layout/target3"/>
    <dgm:cxn modelId="{9DBF734E-A87A-40C8-AECA-4B11B221EB76}" srcId="{D8E23C69-FAC7-4D96-98B4-1A2DC6409AC2}" destId="{24396DFD-3DEE-4FA7-BE87-F4B84FC6E25E}" srcOrd="1" destOrd="0" parTransId="{0E663850-BF35-4EB8-A283-7AD99C50CBE9}" sibTransId="{7A9FA254-E520-4097-ADEC-F6770EEACB6F}"/>
    <dgm:cxn modelId="{FADEC1FF-34E6-4711-9345-BE7E3734EA81}" srcId="{F597A0E7-FABC-4D4E-9706-FB5C80425B70}" destId="{0C52E42A-1640-4404-9703-0F9C0879D60C}" srcOrd="3" destOrd="0" parTransId="{10805799-1EBC-4483-B7A6-F9E4490DF3C0}" sibTransId="{11245E49-A56A-4B3F-AF9C-FF64C9DCB8CF}"/>
    <dgm:cxn modelId="{B8F3BACC-2F12-4075-9014-D0AACA46067D}" type="presOf" srcId="{F597A0E7-FABC-4D4E-9706-FB5C80425B70}" destId="{50E2A813-2F7B-4F22-A7F9-DA79EA1EA409}" srcOrd="0" destOrd="0" presId="urn:microsoft.com/office/officeart/2005/8/layout/target3"/>
    <dgm:cxn modelId="{073C9D37-FA00-4D20-90D7-3F953B5BC774}" type="presOf" srcId="{A06BA647-91F6-4564-A16E-A7CE0C8209DC}" destId="{288AC417-305C-4144-99CC-0C2846C3CDCF}" srcOrd="0" destOrd="1" presId="urn:microsoft.com/office/officeart/2005/8/layout/target3"/>
    <dgm:cxn modelId="{0D53EFE8-9E29-4E8C-8205-474C286E790A}" srcId="{5811F22A-6468-44B0-BC91-E182BBDE3D70}" destId="{64B06F01-7A2C-4534-A15E-688E6151858D}" srcOrd="4" destOrd="0" parTransId="{B368C3F3-C214-4C3D-804E-AAFF31744640}" sibTransId="{E0652B65-6D19-4D36-AE4F-3AA3268CDBD2}"/>
    <dgm:cxn modelId="{BEC9242F-CEB8-421F-A87C-E358AA0969D0}" srcId="{F597A0E7-FABC-4D4E-9706-FB5C80425B70}" destId="{6F7E3A6F-729B-40DF-8EDC-DC1C15D46AD9}" srcOrd="2" destOrd="0" parTransId="{4A6C2596-AD04-4A36-8CC8-FAF408FBBACB}" sibTransId="{435911D3-1A12-433F-8D43-3209E45968D5}"/>
    <dgm:cxn modelId="{305D3547-FE0C-40D6-9073-5011821BF8FD}" srcId="{F597A0E7-FABC-4D4E-9706-FB5C80425B70}" destId="{68458DD7-4636-4245-B475-3AA257961DC6}" srcOrd="1" destOrd="0" parTransId="{39C86DD1-033B-450E-ADE6-31510ACB2900}" sibTransId="{FB7F921B-996A-4E7E-9743-059F2D8E64F7}"/>
    <dgm:cxn modelId="{FAA5A00C-5DBD-4536-97C6-FF4404AE73BF}" srcId="{F597A0E7-FABC-4D4E-9706-FB5C80425B70}" destId="{B5E800B5-9A81-4C5F-BC22-F7EACEB7EA71}" srcOrd="4" destOrd="0" parTransId="{373530B4-9B7F-4975-89AF-9D097421F718}" sibTransId="{9718344E-1E9F-47D0-871B-802BDEA1C877}"/>
    <dgm:cxn modelId="{981B7051-D7D2-44D1-B7BD-8CC4EED4C3BB}" type="presOf" srcId="{D8E23C69-FAC7-4D96-98B4-1A2DC6409AC2}" destId="{EB550F2F-55F0-43DC-ABEE-A6009935B6F2}" srcOrd="0" destOrd="0" presId="urn:microsoft.com/office/officeart/2005/8/layout/target3"/>
    <dgm:cxn modelId="{905B0B53-87EA-40E3-BFD5-EC7634C60A59}" type="presOf" srcId="{C0C0DC3C-BBDF-4052-8D75-3800D8745958}" destId="{74C9AB36-3C62-4EFC-91B0-106A58FED73C}" srcOrd="0" destOrd="0" presId="urn:microsoft.com/office/officeart/2005/8/layout/target3"/>
    <dgm:cxn modelId="{5CD27BC8-C783-4C45-93AD-B3BE80CE8EBE}" type="presOf" srcId="{24396DFD-3DEE-4FA7-BE87-F4B84FC6E25E}" destId="{4FFD99E9-2DE2-413F-AD1F-73F7D56EB1C2}" srcOrd="0" destOrd="1" presId="urn:microsoft.com/office/officeart/2005/8/layout/target3"/>
    <dgm:cxn modelId="{B8887A1E-4A36-4E2E-9AF6-4E15AB232B56}" type="presOf" srcId="{A64F2F52-8B09-46AA-AD58-68EAC1688693}" destId="{4FFD99E9-2DE2-413F-AD1F-73F7D56EB1C2}" srcOrd="0" destOrd="0" presId="urn:microsoft.com/office/officeart/2005/8/layout/target3"/>
    <dgm:cxn modelId="{532851CA-BFBA-4B63-94D4-F30BA065639B}" srcId="{16F11E21-6F1C-4715-A5BB-1046A9DA2619}" destId="{5811F22A-6468-44B0-BC91-E182BBDE3D70}" srcOrd="1" destOrd="0" parTransId="{710B7AEA-DC14-4996-BCE3-7174A2B2CB43}" sibTransId="{6D99901B-3BB1-494A-A05C-5497EB7AEEC4}"/>
    <dgm:cxn modelId="{D8653645-713D-46D8-8173-DFA431BAC619}" srcId="{5811F22A-6468-44B0-BC91-E182BBDE3D70}" destId="{D972EB97-93AD-4B93-AC13-B84AB1B28318}" srcOrd="2" destOrd="0" parTransId="{9B54A5A3-B59D-4B29-8F96-18FFE6FC0F07}" sibTransId="{A4EE6D44-9CA1-429E-8874-428C5A28BA34}"/>
    <dgm:cxn modelId="{D42C8159-319A-4D40-B0A9-E689ED8AC3E5}" type="presOf" srcId="{6F7E3A6F-729B-40DF-8EDC-DC1C15D46AD9}" destId="{74C9AB36-3C62-4EFC-91B0-106A58FED73C}" srcOrd="0" destOrd="2" presId="urn:microsoft.com/office/officeart/2005/8/layout/target3"/>
    <dgm:cxn modelId="{9B324B13-534C-42B7-A22D-3635303D470B}" srcId="{5811F22A-6468-44B0-BC91-E182BBDE3D70}" destId="{3D076A89-AA83-4239-996D-D0C695EF5A75}" srcOrd="0" destOrd="0" parTransId="{28E40C05-664D-4DE8-82F2-17EEC050F3A9}" sibTransId="{973890BB-1607-4073-AE82-7B63CD5B2CA0}"/>
    <dgm:cxn modelId="{D89E5CBA-3C20-473D-9E3E-97B6E455C8C1}" type="presOf" srcId="{5811F22A-6468-44B0-BC91-E182BBDE3D70}" destId="{A3397ED8-4730-4405-8A15-5F676ADCB4A5}" srcOrd="0" destOrd="0" presId="urn:microsoft.com/office/officeart/2005/8/layout/target3"/>
    <dgm:cxn modelId="{4DADA7DF-B7BB-4354-876B-FAA188D59224}" type="presOf" srcId="{D8E23C69-FAC7-4D96-98B4-1A2DC6409AC2}" destId="{10BC5212-0954-46EF-8F40-F4864FB1B306}" srcOrd="1" destOrd="0" presId="urn:microsoft.com/office/officeart/2005/8/layout/target3"/>
    <dgm:cxn modelId="{F0F37C97-72CD-4DAA-8BEE-A81115D45B6C}" type="presOf" srcId="{B5E800B5-9A81-4C5F-BC22-F7EACEB7EA71}" destId="{74C9AB36-3C62-4EFC-91B0-106A58FED73C}" srcOrd="0" destOrd="4" presId="urn:microsoft.com/office/officeart/2005/8/layout/target3"/>
    <dgm:cxn modelId="{7395DA15-E942-46A9-A569-80B21852F055}" type="presOf" srcId="{68458DD7-4636-4245-B475-3AA257961DC6}" destId="{74C9AB36-3C62-4EFC-91B0-106A58FED73C}" srcOrd="0" destOrd="1" presId="urn:microsoft.com/office/officeart/2005/8/layout/target3"/>
    <dgm:cxn modelId="{7566B7CB-D4BD-4A80-B827-918DB0FFF870}" srcId="{D8E23C69-FAC7-4D96-98B4-1A2DC6409AC2}" destId="{A64F2F52-8B09-46AA-AD58-68EAC1688693}" srcOrd="0" destOrd="0" parTransId="{83759971-D410-47B4-856B-CF6FC5D6EA93}" sibTransId="{8575E54A-D739-41BC-B0FC-25F8E3ADEE87}"/>
    <dgm:cxn modelId="{E8045FEF-DF78-45FE-8F04-FE349A81AB3D}" type="presOf" srcId="{F597A0E7-FABC-4D4E-9706-FB5C80425B70}" destId="{705A7641-B5BB-4E53-9AF7-2C1C2DA0871C}" srcOrd="1" destOrd="0" presId="urn:microsoft.com/office/officeart/2005/8/layout/target3"/>
    <dgm:cxn modelId="{0DCA24BC-7AF7-439B-A91C-6F8DDBB3E345}" srcId="{5811F22A-6468-44B0-BC91-E182BBDE3D70}" destId="{030A7334-0C54-4194-A3DE-BDEF42342CA4}" srcOrd="3" destOrd="0" parTransId="{EEA4EE02-8C90-4EF1-85A5-297C53928248}" sibTransId="{75B0485C-AFAB-4465-AB16-69CC936AF3D3}"/>
    <dgm:cxn modelId="{CEDA3122-93C5-4643-A924-BE3E5A68F667}" type="presOf" srcId="{16F11E21-6F1C-4715-A5BB-1046A9DA2619}" destId="{82991072-A34C-44A5-A32D-2902A076AF41}" srcOrd="0" destOrd="0" presId="urn:microsoft.com/office/officeart/2005/8/layout/target3"/>
    <dgm:cxn modelId="{E8E74645-A191-4CBF-9E8F-5726B9B5EF7D}" type="presOf" srcId="{030A7334-0C54-4194-A3DE-BDEF42342CA4}" destId="{288AC417-305C-4144-99CC-0C2846C3CDCF}" srcOrd="0" destOrd="3" presId="urn:microsoft.com/office/officeart/2005/8/layout/target3"/>
    <dgm:cxn modelId="{C1DD41F3-6517-4438-9196-394CEA324EA3}" type="presOf" srcId="{64B06F01-7A2C-4534-A15E-688E6151858D}" destId="{288AC417-305C-4144-99CC-0C2846C3CDCF}" srcOrd="0" destOrd="4" presId="urn:microsoft.com/office/officeart/2005/8/layout/target3"/>
    <dgm:cxn modelId="{11F71C25-37E9-4B43-AE7C-C9E0F5AB9C34}" srcId="{F597A0E7-FABC-4D4E-9706-FB5C80425B70}" destId="{C0C0DC3C-BBDF-4052-8D75-3800D8745958}" srcOrd="0" destOrd="0" parTransId="{45E0D9A2-3960-4BE3-9677-5260DBE8ABC7}" sibTransId="{3F5268D9-363E-4230-8F26-2358509A18EE}"/>
    <dgm:cxn modelId="{9E78484C-0063-4F06-A4EC-69BF80C96F0A}" srcId="{5811F22A-6468-44B0-BC91-E182BBDE3D70}" destId="{A06BA647-91F6-4564-A16E-A7CE0C8209DC}" srcOrd="1" destOrd="0" parTransId="{28311938-B16E-4908-B893-7B61059BF9CA}" sibTransId="{910F2970-4730-4AF0-AD16-7F7F6CB9CEC9}"/>
    <dgm:cxn modelId="{F1DCA227-945A-40F5-BAEE-5C0F630BD9D3}" type="presOf" srcId="{0C52E42A-1640-4404-9703-0F9C0879D60C}" destId="{74C9AB36-3C62-4EFC-91B0-106A58FED73C}" srcOrd="0" destOrd="3" presId="urn:microsoft.com/office/officeart/2005/8/layout/target3"/>
    <dgm:cxn modelId="{8F919A79-DA6B-4967-98BE-4508C4879D8A}" type="presOf" srcId="{3D076A89-AA83-4239-996D-D0C695EF5A75}" destId="{288AC417-305C-4144-99CC-0C2846C3CDCF}" srcOrd="0" destOrd="0" presId="urn:microsoft.com/office/officeart/2005/8/layout/target3"/>
    <dgm:cxn modelId="{4E58D75A-3A6B-4A70-8191-6720CBFA200B}" srcId="{16F11E21-6F1C-4715-A5BB-1046A9DA2619}" destId="{D8E23C69-FAC7-4D96-98B4-1A2DC6409AC2}" srcOrd="2" destOrd="0" parTransId="{CFDC3D5F-A26B-4128-B925-FFB4FD5D9FCE}" sibTransId="{D75FA3F3-F18E-4C0A-8C6E-F340ABD9B2CB}"/>
    <dgm:cxn modelId="{029D8EC0-4DA6-4064-91C7-3A13428CB407}" type="presOf" srcId="{D972EB97-93AD-4B93-AC13-B84AB1B28318}" destId="{288AC417-305C-4144-99CC-0C2846C3CDCF}" srcOrd="0" destOrd="2" presId="urn:microsoft.com/office/officeart/2005/8/layout/target3"/>
    <dgm:cxn modelId="{3B30D61F-3910-42DC-84D9-1B2D3D20D57C}" type="presParOf" srcId="{82991072-A34C-44A5-A32D-2902A076AF41}" destId="{AF81E72E-A303-403E-988F-83383AF1A101}" srcOrd="0" destOrd="0" presId="urn:microsoft.com/office/officeart/2005/8/layout/target3"/>
    <dgm:cxn modelId="{E4FAEE1D-04D6-4D61-A129-8B7868EC8911}" type="presParOf" srcId="{82991072-A34C-44A5-A32D-2902A076AF41}" destId="{063A3AF6-85EE-4D25-A880-2003FFBBAA5D}" srcOrd="1" destOrd="0" presId="urn:microsoft.com/office/officeart/2005/8/layout/target3"/>
    <dgm:cxn modelId="{7ED2AE2A-9A5B-4897-8B0F-6210174F0885}" type="presParOf" srcId="{82991072-A34C-44A5-A32D-2902A076AF41}" destId="{50E2A813-2F7B-4F22-A7F9-DA79EA1EA409}" srcOrd="2" destOrd="0" presId="urn:microsoft.com/office/officeart/2005/8/layout/target3"/>
    <dgm:cxn modelId="{F746BD42-761A-4E87-B997-F20D083828B7}" type="presParOf" srcId="{82991072-A34C-44A5-A32D-2902A076AF41}" destId="{A2C0BA0D-C104-48B4-B0C7-CCF807536F86}" srcOrd="3" destOrd="0" presId="urn:microsoft.com/office/officeart/2005/8/layout/target3"/>
    <dgm:cxn modelId="{2569D265-9890-4A28-9126-4A2E53ED5000}" type="presParOf" srcId="{82991072-A34C-44A5-A32D-2902A076AF41}" destId="{1F582588-5B26-46D0-8F98-6328EC6687DF}" srcOrd="4" destOrd="0" presId="urn:microsoft.com/office/officeart/2005/8/layout/target3"/>
    <dgm:cxn modelId="{78476D65-8B16-4C1E-ADC9-A22B8B897768}" type="presParOf" srcId="{82991072-A34C-44A5-A32D-2902A076AF41}" destId="{A3397ED8-4730-4405-8A15-5F676ADCB4A5}" srcOrd="5" destOrd="0" presId="urn:microsoft.com/office/officeart/2005/8/layout/target3"/>
    <dgm:cxn modelId="{FA099F72-D66A-45F8-B837-F71FA4CF9E4A}" type="presParOf" srcId="{82991072-A34C-44A5-A32D-2902A076AF41}" destId="{E87D1AEB-6396-4843-A942-185482143DAB}" srcOrd="6" destOrd="0" presId="urn:microsoft.com/office/officeart/2005/8/layout/target3"/>
    <dgm:cxn modelId="{52212243-9D1D-46E5-B86E-96569FF3F922}" type="presParOf" srcId="{82991072-A34C-44A5-A32D-2902A076AF41}" destId="{A418E214-4773-451A-A377-28922B030B48}" srcOrd="7" destOrd="0" presId="urn:microsoft.com/office/officeart/2005/8/layout/target3"/>
    <dgm:cxn modelId="{2B50BBB8-36D0-41A3-9B6C-336D4ABD2068}" type="presParOf" srcId="{82991072-A34C-44A5-A32D-2902A076AF41}" destId="{EB550F2F-55F0-43DC-ABEE-A6009935B6F2}" srcOrd="8" destOrd="0" presId="urn:microsoft.com/office/officeart/2005/8/layout/target3"/>
    <dgm:cxn modelId="{0355C890-4F01-4A3A-856A-1EAD6736E920}" type="presParOf" srcId="{82991072-A34C-44A5-A32D-2902A076AF41}" destId="{705A7641-B5BB-4E53-9AF7-2C1C2DA0871C}" srcOrd="9" destOrd="0" presId="urn:microsoft.com/office/officeart/2005/8/layout/target3"/>
    <dgm:cxn modelId="{E41F3268-E2C7-4691-BA52-C3E626153926}" type="presParOf" srcId="{82991072-A34C-44A5-A32D-2902A076AF41}" destId="{74C9AB36-3C62-4EFC-91B0-106A58FED73C}" srcOrd="10" destOrd="0" presId="urn:microsoft.com/office/officeart/2005/8/layout/target3"/>
    <dgm:cxn modelId="{6BEEE98A-0734-4480-B274-FD0309C77C29}" type="presParOf" srcId="{82991072-A34C-44A5-A32D-2902A076AF41}" destId="{7E62FC58-8B57-4B88-BBEB-BCAB3FF4C397}" srcOrd="11" destOrd="0" presId="urn:microsoft.com/office/officeart/2005/8/layout/target3"/>
    <dgm:cxn modelId="{011578D1-AE8C-4015-9EE7-6B1585197D3B}" type="presParOf" srcId="{82991072-A34C-44A5-A32D-2902A076AF41}" destId="{288AC417-305C-4144-99CC-0C2846C3CDCF}" srcOrd="12" destOrd="0" presId="urn:microsoft.com/office/officeart/2005/8/layout/target3"/>
    <dgm:cxn modelId="{2535A88D-37B5-413D-9FD5-24371710C272}" type="presParOf" srcId="{82991072-A34C-44A5-A32D-2902A076AF41}" destId="{10BC5212-0954-46EF-8F40-F4864FB1B306}" srcOrd="13" destOrd="0" presId="urn:microsoft.com/office/officeart/2005/8/layout/target3"/>
    <dgm:cxn modelId="{C0E44ED7-337F-426F-95A4-4C4E7D3B693E}" type="presParOf" srcId="{82991072-A34C-44A5-A32D-2902A076AF41}" destId="{4FFD99E9-2DE2-413F-AD1F-73F7D56EB1C2}"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91C10-11CE-4993-B3A3-AC01890F0D86}"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en-US"/>
        </a:p>
      </dgm:t>
    </dgm:pt>
    <dgm:pt modelId="{C22CF05B-4A94-4F0E-8990-7FC2AB1A7F1C}">
      <dgm:prSet phldrT="[Text]"/>
      <dgm:spPr>
        <a:solidFill>
          <a:srgbClr val="5D417E"/>
        </a:solidFill>
      </dgm:spPr>
      <dgm:t>
        <a:bodyPr/>
        <a:lstStyle/>
        <a:p>
          <a:pPr algn="l"/>
          <a:r>
            <a:rPr lang="en-US" dirty="0"/>
            <a:t>Standard Accommodations</a:t>
          </a:r>
        </a:p>
      </dgm:t>
    </dgm:pt>
    <dgm:pt modelId="{3E792A29-9582-4321-84AC-D14ABAE8B396}" type="parTrans" cxnId="{14A9A2BD-AF7F-4AB6-97BF-0270232DF51F}">
      <dgm:prSet/>
      <dgm:spPr/>
      <dgm:t>
        <a:bodyPr/>
        <a:lstStyle/>
        <a:p>
          <a:pPr algn="l"/>
          <a:endParaRPr lang="en-US"/>
        </a:p>
      </dgm:t>
    </dgm:pt>
    <dgm:pt modelId="{DB7C26BA-AF90-4BDD-81EE-B87D25E9E68A}" type="sibTrans" cxnId="{14A9A2BD-AF7F-4AB6-97BF-0270232DF51F}">
      <dgm:prSet/>
      <dgm:spPr/>
      <dgm:t>
        <a:bodyPr/>
        <a:lstStyle/>
        <a:p>
          <a:pPr algn="l"/>
          <a:endParaRPr lang="en-US"/>
        </a:p>
      </dgm:t>
    </dgm:pt>
    <dgm:pt modelId="{387D3A66-8386-493D-867D-99843311EA2F}">
      <dgm:prSet phldrT="[Text]"/>
      <dgm:spPr>
        <a:solidFill>
          <a:srgbClr val="5767B4"/>
        </a:solidFill>
      </dgm:spPr>
      <dgm:t>
        <a:bodyPr/>
        <a:lstStyle/>
        <a:p>
          <a:pPr algn="l"/>
          <a:r>
            <a:rPr lang="en-US" dirty="0"/>
            <a:t>Nonstandard Accommodations</a:t>
          </a:r>
        </a:p>
      </dgm:t>
    </dgm:pt>
    <dgm:pt modelId="{9F8B8E38-8916-4B36-9D6A-57F97C9E3BE4}" type="parTrans" cxnId="{B6682DA7-1DB1-4D3C-A891-9965AB32889D}">
      <dgm:prSet/>
      <dgm:spPr/>
      <dgm:t>
        <a:bodyPr/>
        <a:lstStyle/>
        <a:p>
          <a:pPr algn="l"/>
          <a:endParaRPr lang="en-US"/>
        </a:p>
      </dgm:t>
    </dgm:pt>
    <dgm:pt modelId="{BF03A4C8-C7A3-42E3-815B-2A23764D30C0}" type="sibTrans" cxnId="{B6682DA7-1DB1-4D3C-A891-9965AB32889D}">
      <dgm:prSet/>
      <dgm:spPr/>
      <dgm:t>
        <a:bodyPr/>
        <a:lstStyle/>
        <a:p>
          <a:pPr algn="l"/>
          <a:endParaRPr lang="en-US"/>
        </a:p>
      </dgm:t>
    </dgm:pt>
    <dgm:pt modelId="{563FD1AE-DDC4-4939-B97B-912CF6AE3B61}">
      <dgm:prSet/>
      <dgm:spPr>
        <a:ln>
          <a:solidFill>
            <a:srgbClr val="5D417E"/>
          </a:solidFill>
        </a:ln>
      </dgm:spPr>
      <dgm:t>
        <a:bodyPr/>
        <a:lstStyle/>
        <a:p>
          <a:pPr algn="l"/>
          <a:r>
            <a:rPr lang="en-US" dirty="0"/>
            <a:t>Students with a documented need</a:t>
          </a:r>
        </a:p>
      </dgm:t>
    </dgm:pt>
    <dgm:pt modelId="{4BC85404-9332-4456-95AB-90FD6F1EE034}" type="parTrans" cxnId="{BC928628-61A6-4293-8F8B-E0C23AA69C3B}">
      <dgm:prSet/>
      <dgm:spPr/>
      <dgm:t>
        <a:bodyPr/>
        <a:lstStyle/>
        <a:p>
          <a:pPr algn="l"/>
          <a:endParaRPr lang="en-US"/>
        </a:p>
      </dgm:t>
    </dgm:pt>
    <dgm:pt modelId="{722DA0B0-DA34-4985-9FED-888E25D14BBF}" type="sibTrans" cxnId="{BC928628-61A6-4293-8F8B-E0C23AA69C3B}">
      <dgm:prSet/>
      <dgm:spPr/>
      <dgm:t>
        <a:bodyPr/>
        <a:lstStyle/>
        <a:p>
          <a:pPr algn="l"/>
          <a:endParaRPr lang="en-US"/>
        </a:p>
      </dgm:t>
    </dgm:pt>
    <dgm:pt modelId="{FAED92D1-9F76-4F46-AF42-3812AAC831BC}">
      <dgm:prSet/>
      <dgm:spPr>
        <a:ln>
          <a:solidFill>
            <a:srgbClr val="5767B4"/>
          </a:solidFill>
        </a:ln>
      </dgm:spPr>
      <dgm:t>
        <a:bodyPr/>
        <a:lstStyle/>
        <a:p>
          <a:pPr algn="l"/>
          <a:r>
            <a:rPr lang="en-US" dirty="0"/>
            <a:t>Students with an IEP or 504</a:t>
          </a:r>
        </a:p>
      </dgm:t>
    </dgm:pt>
    <dgm:pt modelId="{5769A8B5-796C-48BF-BCE6-095EE7B7F702}" type="parTrans" cxnId="{6AF7C18C-F0D3-47E9-B4E3-0345638979CE}">
      <dgm:prSet/>
      <dgm:spPr/>
      <dgm:t>
        <a:bodyPr/>
        <a:lstStyle/>
        <a:p>
          <a:pPr algn="l"/>
          <a:endParaRPr lang="en-US"/>
        </a:p>
      </dgm:t>
    </dgm:pt>
    <dgm:pt modelId="{2FD32A60-7586-4CC8-8FC9-4A7A5294F1F9}" type="sibTrans" cxnId="{6AF7C18C-F0D3-47E9-B4E3-0345638979CE}">
      <dgm:prSet/>
      <dgm:spPr/>
      <dgm:t>
        <a:bodyPr/>
        <a:lstStyle/>
        <a:p>
          <a:pPr algn="l"/>
          <a:endParaRPr lang="en-US"/>
        </a:p>
      </dgm:t>
    </dgm:pt>
    <dgm:pt modelId="{4FAEB47E-8E76-4946-8628-D138FEDA8CD7}">
      <dgm:prSet/>
      <dgm:spPr>
        <a:solidFill>
          <a:srgbClr val="2787A0"/>
        </a:solidFill>
        <a:ln>
          <a:solidFill>
            <a:srgbClr val="2787A0"/>
          </a:solidFill>
        </a:ln>
      </dgm:spPr>
      <dgm:t>
        <a:bodyPr/>
        <a:lstStyle/>
        <a:p>
          <a:pPr algn="l"/>
          <a:r>
            <a:rPr lang="en-US" dirty="0"/>
            <a:t>Linguistic Accommodations</a:t>
          </a:r>
        </a:p>
      </dgm:t>
    </dgm:pt>
    <dgm:pt modelId="{01A291EC-DD1F-4FAD-BF13-1864066D8B36}" type="parTrans" cxnId="{983D273F-9267-43C4-861D-A3DF69C53026}">
      <dgm:prSet/>
      <dgm:spPr/>
      <dgm:t>
        <a:bodyPr/>
        <a:lstStyle/>
        <a:p>
          <a:endParaRPr lang="en-US"/>
        </a:p>
      </dgm:t>
    </dgm:pt>
    <dgm:pt modelId="{1530CB88-EB2F-4C1C-BDEB-7304DD1302D7}" type="sibTrans" cxnId="{983D273F-9267-43C4-861D-A3DF69C53026}">
      <dgm:prSet/>
      <dgm:spPr/>
      <dgm:t>
        <a:bodyPr/>
        <a:lstStyle/>
        <a:p>
          <a:endParaRPr lang="en-US"/>
        </a:p>
      </dgm:t>
    </dgm:pt>
    <dgm:pt modelId="{23B1C9FF-D7BE-4BCE-87A2-92E1DF6ECF78}">
      <dgm:prSet/>
      <dgm:spPr>
        <a:ln>
          <a:solidFill>
            <a:srgbClr val="2787A0"/>
          </a:solidFill>
        </a:ln>
      </dgm:spPr>
      <dgm:t>
        <a:bodyPr/>
        <a:lstStyle/>
        <a:p>
          <a:pPr algn="l"/>
          <a:r>
            <a:rPr lang="en-US" dirty="0"/>
            <a:t>Students identified as English </a:t>
          </a:r>
          <a:r>
            <a:rPr lang="en-US" dirty="0" smtClean="0"/>
            <a:t>Learners</a:t>
          </a:r>
          <a:endParaRPr lang="en-US" dirty="0"/>
        </a:p>
      </dgm:t>
    </dgm:pt>
    <dgm:pt modelId="{14EF951E-5BC1-453C-94DA-1021BF9C4861}" type="parTrans" cxnId="{BA3DEB7D-45B3-400D-8D4A-51289895D722}">
      <dgm:prSet/>
      <dgm:spPr/>
      <dgm:t>
        <a:bodyPr/>
        <a:lstStyle/>
        <a:p>
          <a:endParaRPr lang="en-US"/>
        </a:p>
      </dgm:t>
    </dgm:pt>
    <dgm:pt modelId="{B05E88B5-C5D5-47FD-AF95-7DB76FBAD546}" type="sibTrans" cxnId="{BA3DEB7D-45B3-400D-8D4A-51289895D722}">
      <dgm:prSet/>
      <dgm:spPr/>
      <dgm:t>
        <a:bodyPr/>
        <a:lstStyle/>
        <a:p>
          <a:endParaRPr lang="en-US"/>
        </a:p>
      </dgm:t>
    </dgm:pt>
    <dgm:pt modelId="{FC70E25E-3347-4EC6-8B6B-8E96B3CEF3A0}" type="pres">
      <dgm:prSet presAssocID="{76291C10-11CE-4993-B3A3-AC01890F0D86}" presName="linear" presStyleCnt="0">
        <dgm:presLayoutVars>
          <dgm:dir/>
          <dgm:animLvl val="lvl"/>
          <dgm:resizeHandles val="exact"/>
        </dgm:presLayoutVars>
      </dgm:prSet>
      <dgm:spPr/>
      <dgm:t>
        <a:bodyPr/>
        <a:lstStyle/>
        <a:p>
          <a:endParaRPr lang="en-US"/>
        </a:p>
      </dgm:t>
    </dgm:pt>
    <dgm:pt modelId="{E8FE7669-CBDB-4D51-BEDB-B88D577F1923}" type="pres">
      <dgm:prSet presAssocID="{C22CF05B-4A94-4F0E-8990-7FC2AB1A7F1C}" presName="parentLin" presStyleCnt="0"/>
      <dgm:spPr/>
    </dgm:pt>
    <dgm:pt modelId="{B9FA2C96-6F5B-4B4E-A344-316E78511E25}" type="pres">
      <dgm:prSet presAssocID="{C22CF05B-4A94-4F0E-8990-7FC2AB1A7F1C}" presName="parentLeftMargin" presStyleLbl="node1" presStyleIdx="0" presStyleCnt="3"/>
      <dgm:spPr/>
      <dgm:t>
        <a:bodyPr/>
        <a:lstStyle/>
        <a:p>
          <a:endParaRPr lang="en-US"/>
        </a:p>
      </dgm:t>
    </dgm:pt>
    <dgm:pt modelId="{CB21DD04-DB10-490C-9975-F67FD61FFA09}" type="pres">
      <dgm:prSet presAssocID="{C22CF05B-4A94-4F0E-8990-7FC2AB1A7F1C}" presName="parentText" presStyleLbl="node1" presStyleIdx="0" presStyleCnt="3">
        <dgm:presLayoutVars>
          <dgm:chMax val="0"/>
          <dgm:bulletEnabled val="1"/>
        </dgm:presLayoutVars>
      </dgm:prSet>
      <dgm:spPr/>
      <dgm:t>
        <a:bodyPr/>
        <a:lstStyle/>
        <a:p>
          <a:endParaRPr lang="en-US"/>
        </a:p>
      </dgm:t>
    </dgm:pt>
    <dgm:pt modelId="{B7391719-FBC5-4C46-821C-C167E04373FD}" type="pres">
      <dgm:prSet presAssocID="{C22CF05B-4A94-4F0E-8990-7FC2AB1A7F1C}" presName="negativeSpace" presStyleCnt="0"/>
      <dgm:spPr/>
    </dgm:pt>
    <dgm:pt modelId="{08063B8E-B24D-428A-9354-4BD341E67A24}" type="pres">
      <dgm:prSet presAssocID="{C22CF05B-4A94-4F0E-8990-7FC2AB1A7F1C}" presName="childText" presStyleLbl="conFgAcc1" presStyleIdx="0" presStyleCnt="3">
        <dgm:presLayoutVars>
          <dgm:bulletEnabled val="1"/>
        </dgm:presLayoutVars>
      </dgm:prSet>
      <dgm:spPr/>
      <dgm:t>
        <a:bodyPr/>
        <a:lstStyle/>
        <a:p>
          <a:endParaRPr lang="en-US"/>
        </a:p>
      </dgm:t>
    </dgm:pt>
    <dgm:pt modelId="{F7331B9B-ECC7-425C-889E-5C23336CC56C}" type="pres">
      <dgm:prSet presAssocID="{DB7C26BA-AF90-4BDD-81EE-B87D25E9E68A}" presName="spaceBetweenRectangles" presStyleCnt="0"/>
      <dgm:spPr/>
    </dgm:pt>
    <dgm:pt modelId="{04D4FC3A-551E-4581-8BE6-182D4D5EFD5F}" type="pres">
      <dgm:prSet presAssocID="{387D3A66-8386-493D-867D-99843311EA2F}" presName="parentLin" presStyleCnt="0"/>
      <dgm:spPr/>
    </dgm:pt>
    <dgm:pt modelId="{4EC8A30F-574B-41EC-8C2C-F6668B22A355}" type="pres">
      <dgm:prSet presAssocID="{387D3A66-8386-493D-867D-99843311EA2F}" presName="parentLeftMargin" presStyleLbl="node1" presStyleIdx="0" presStyleCnt="3"/>
      <dgm:spPr/>
      <dgm:t>
        <a:bodyPr/>
        <a:lstStyle/>
        <a:p>
          <a:endParaRPr lang="en-US"/>
        </a:p>
      </dgm:t>
    </dgm:pt>
    <dgm:pt modelId="{8967FAD9-1372-4DC4-A92A-71BE4E0F0EE9}" type="pres">
      <dgm:prSet presAssocID="{387D3A66-8386-493D-867D-99843311EA2F}" presName="parentText" presStyleLbl="node1" presStyleIdx="1" presStyleCnt="3">
        <dgm:presLayoutVars>
          <dgm:chMax val="0"/>
          <dgm:bulletEnabled val="1"/>
        </dgm:presLayoutVars>
      </dgm:prSet>
      <dgm:spPr/>
      <dgm:t>
        <a:bodyPr/>
        <a:lstStyle/>
        <a:p>
          <a:endParaRPr lang="en-US"/>
        </a:p>
      </dgm:t>
    </dgm:pt>
    <dgm:pt modelId="{1AE99003-ACBF-43FF-A805-B7514300FACC}" type="pres">
      <dgm:prSet presAssocID="{387D3A66-8386-493D-867D-99843311EA2F}" presName="negativeSpace" presStyleCnt="0"/>
      <dgm:spPr/>
    </dgm:pt>
    <dgm:pt modelId="{2CA85562-0DE9-4A96-9139-9E0DCC13F43C}" type="pres">
      <dgm:prSet presAssocID="{387D3A66-8386-493D-867D-99843311EA2F}" presName="childText" presStyleLbl="conFgAcc1" presStyleIdx="1" presStyleCnt="3">
        <dgm:presLayoutVars>
          <dgm:bulletEnabled val="1"/>
        </dgm:presLayoutVars>
      </dgm:prSet>
      <dgm:spPr/>
      <dgm:t>
        <a:bodyPr/>
        <a:lstStyle/>
        <a:p>
          <a:endParaRPr lang="en-US"/>
        </a:p>
      </dgm:t>
    </dgm:pt>
    <dgm:pt modelId="{644DB610-EBC5-4334-8C21-B893F8F21443}" type="pres">
      <dgm:prSet presAssocID="{BF03A4C8-C7A3-42E3-815B-2A23764D30C0}" presName="spaceBetweenRectangles" presStyleCnt="0"/>
      <dgm:spPr/>
    </dgm:pt>
    <dgm:pt modelId="{4FB45ED8-3EA2-4F44-AEFE-FDD1F3F00E34}" type="pres">
      <dgm:prSet presAssocID="{4FAEB47E-8E76-4946-8628-D138FEDA8CD7}" presName="parentLin" presStyleCnt="0"/>
      <dgm:spPr/>
    </dgm:pt>
    <dgm:pt modelId="{AF350999-77A5-4846-9CD7-21AB176DF048}" type="pres">
      <dgm:prSet presAssocID="{4FAEB47E-8E76-4946-8628-D138FEDA8CD7}" presName="parentLeftMargin" presStyleLbl="node1" presStyleIdx="1" presStyleCnt="3"/>
      <dgm:spPr/>
      <dgm:t>
        <a:bodyPr/>
        <a:lstStyle/>
        <a:p>
          <a:endParaRPr lang="en-US"/>
        </a:p>
      </dgm:t>
    </dgm:pt>
    <dgm:pt modelId="{805A677A-AED6-4733-8FDA-E04F39621319}" type="pres">
      <dgm:prSet presAssocID="{4FAEB47E-8E76-4946-8628-D138FEDA8CD7}" presName="parentText" presStyleLbl="node1" presStyleIdx="2" presStyleCnt="3">
        <dgm:presLayoutVars>
          <dgm:chMax val="0"/>
          <dgm:bulletEnabled val="1"/>
        </dgm:presLayoutVars>
      </dgm:prSet>
      <dgm:spPr/>
      <dgm:t>
        <a:bodyPr/>
        <a:lstStyle/>
        <a:p>
          <a:endParaRPr lang="en-US"/>
        </a:p>
      </dgm:t>
    </dgm:pt>
    <dgm:pt modelId="{D4A6618C-D90D-4ACD-85F5-ED0486940F2A}" type="pres">
      <dgm:prSet presAssocID="{4FAEB47E-8E76-4946-8628-D138FEDA8CD7}" presName="negativeSpace" presStyleCnt="0"/>
      <dgm:spPr/>
    </dgm:pt>
    <dgm:pt modelId="{10F26F6B-4491-4808-8526-1CBD90FFFD7D}" type="pres">
      <dgm:prSet presAssocID="{4FAEB47E-8E76-4946-8628-D138FEDA8CD7}" presName="childText" presStyleLbl="conFgAcc1" presStyleIdx="2" presStyleCnt="3">
        <dgm:presLayoutVars>
          <dgm:bulletEnabled val="1"/>
        </dgm:presLayoutVars>
      </dgm:prSet>
      <dgm:spPr/>
      <dgm:t>
        <a:bodyPr/>
        <a:lstStyle/>
        <a:p>
          <a:endParaRPr lang="en-US"/>
        </a:p>
      </dgm:t>
    </dgm:pt>
  </dgm:ptLst>
  <dgm:cxnLst>
    <dgm:cxn modelId="{BA3DEB7D-45B3-400D-8D4A-51289895D722}" srcId="{4FAEB47E-8E76-4946-8628-D138FEDA8CD7}" destId="{23B1C9FF-D7BE-4BCE-87A2-92E1DF6ECF78}" srcOrd="0" destOrd="0" parTransId="{14EF951E-5BC1-453C-94DA-1021BF9C4861}" sibTransId="{B05E88B5-C5D5-47FD-AF95-7DB76FBAD546}"/>
    <dgm:cxn modelId="{983D273F-9267-43C4-861D-A3DF69C53026}" srcId="{76291C10-11CE-4993-B3A3-AC01890F0D86}" destId="{4FAEB47E-8E76-4946-8628-D138FEDA8CD7}" srcOrd="2" destOrd="0" parTransId="{01A291EC-DD1F-4FAD-BF13-1864066D8B36}" sibTransId="{1530CB88-EB2F-4C1C-BDEB-7304DD1302D7}"/>
    <dgm:cxn modelId="{F598CF5F-2F9F-47B5-B83F-38DA007749D1}" type="presOf" srcId="{387D3A66-8386-493D-867D-99843311EA2F}" destId="{8967FAD9-1372-4DC4-A92A-71BE4E0F0EE9}" srcOrd="1" destOrd="0" presId="urn:microsoft.com/office/officeart/2005/8/layout/list1"/>
    <dgm:cxn modelId="{D550FC5C-E920-4EE1-8C8F-D4408E51E6E9}" type="presOf" srcId="{C22CF05B-4A94-4F0E-8990-7FC2AB1A7F1C}" destId="{CB21DD04-DB10-490C-9975-F67FD61FFA09}" srcOrd="1" destOrd="0" presId="urn:microsoft.com/office/officeart/2005/8/layout/list1"/>
    <dgm:cxn modelId="{510443AE-8046-4934-A1F6-F1E0DD683548}" type="presOf" srcId="{23B1C9FF-D7BE-4BCE-87A2-92E1DF6ECF78}" destId="{10F26F6B-4491-4808-8526-1CBD90FFFD7D}" srcOrd="0" destOrd="0" presId="urn:microsoft.com/office/officeart/2005/8/layout/list1"/>
    <dgm:cxn modelId="{7E233F66-1DCB-4173-884C-402B0ABB4A5A}" type="presOf" srcId="{76291C10-11CE-4993-B3A3-AC01890F0D86}" destId="{FC70E25E-3347-4EC6-8B6B-8E96B3CEF3A0}" srcOrd="0" destOrd="0" presId="urn:microsoft.com/office/officeart/2005/8/layout/list1"/>
    <dgm:cxn modelId="{0E137B24-7E31-4297-9E3F-88C993DC3D1D}" type="presOf" srcId="{4FAEB47E-8E76-4946-8628-D138FEDA8CD7}" destId="{805A677A-AED6-4733-8FDA-E04F39621319}" srcOrd="1" destOrd="0" presId="urn:microsoft.com/office/officeart/2005/8/layout/list1"/>
    <dgm:cxn modelId="{BC928628-61A6-4293-8F8B-E0C23AA69C3B}" srcId="{C22CF05B-4A94-4F0E-8990-7FC2AB1A7F1C}" destId="{563FD1AE-DDC4-4939-B97B-912CF6AE3B61}" srcOrd="0" destOrd="0" parTransId="{4BC85404-9332-4456-95AB-90FD6F1EE034}" sibTransId="{722DA0B0-DA34-4985-9FED-888E25D14BBF}"/>
    <dgm:cxn modelId="{048D8202-4A8D-4B7A-899A-40865F925D1A}" type="presOf" srcId="{4FAEB47E-8E76-4946-8628-D138FEDA8CD7}" destId="{AF350999-77A5-4846-9CD7-21AB176DF048}" srcOrd="0" destOrd="0" presId="urn:microsoft.com/office/officeart/2005/8/layout/list1"/>
    <dgm:cxn modelId="{6E4C1C35-6BFF-4026-B916-5C428C56CAFC}" type="presOf" srcId="{387D3A66-8386-493D-867D-99843311EA2F}" destId="{4EC8A30F-574B-41EC-8C2C-F6668B22A355}" srcOrd="0" destOrd="0" presId="urn:microsoft.com/office/officeart/2005/8/layout/list1"/>
    <dgm:cxn modelId="{6AF7C18C-F0D3-47E9-B4E3-0345638979CE}" srcId="{387D3A66-8386-493D-867D-99843311EA2F}" destId="{FAED92D1-9F76-4F46-AF42-3812AAC831BC}" srcOrd="0" destOrd="0" parTransId="{5769A8B5-796C-48BF-BCE6-095EE7B7F702}" sibTransId="{2FD32A60-7586-4CC8-8FC9-4A7A5294F1F9}"/>
    <dgm:cxn modelId="{A9658E09-531D-4B50-8C70-7D1F043393E0}" type="presOf" srcId="{C22CF05B-4A94-4F0E-8990-7FC2AB1A7F1C}" destId="{B9FA2C96-6F5B-4B4E-A344-316E78511E25}" srcOrd="0" destOrd="0" presId="urn:microsoft.com/office/officeart/2005/8/layout/list1"/>
    <dgm:cxn modelId="{B6682DA7-1DB1-4D3C-A891-9965AB32889D}" srcId="{76291C10-11CE-4993-B3A3-AC01890F0D86}" destId="{387D3A66-8386-493D-867D-99843311EA2F}" srcOrd="1" destOrd="0" parTransId="{9F8B8E38-8916-4B36-9D6A-57F97C9E3BE4}" sibTransId="{BF03A4C8-C7A3-42E3-815B-2A23764D30C0}"/>
    <dgm:cxn modelId="{F73958C3-85AC-4350-8C7C-034F3D421C3C}" type="presOf" srcId="{FAED92D1-9F76-4F46-AF42-3812AAC831BC}" destId="{2CA85562-0DE9-4A96-9139-9E0DCC13F43C}" srcOrd="0" destOrd="0" presId="urn:microsoft.com/office/officeart/2005/8/layout/list1"/>
    <dgm:cxn modelId="{14A9A2BD-AF7F-4AB6-97BF-0270232DF51F}" srcId="{76291C10-11CE-4993-B3A3-AC01890F0D86}" destId="{C22CF05B-4A94-4F0E-8990-7FC2AB1A7F1C}" srcOrd="0" destOrd="0" parTransId="{3E792A29-9582-4321-84AC-D14ABAE8B396}" sibTransId="{DB7C26BA-AF90-4BDD-81EE-B87D25E9E68A}"/>
    <dgm:cxn modelId="{F957952C-FB46-4976-8E25-7DA7F4F7ED95}" type="presOf" srcId="{563FD1AE-DDC4-4939-B97B-912CF6AE3B61}" destId="{08063B8E-B24D-428A-9354-4BD341E67A24}" srcOrd="0" destOrd="0" presId="urn:microsoft.com/office/officeart/2005/8/layout/list1"/>
    <dgm:cxn modelId="{7BD60F1D-92D6-4984-8CF0-96BB89FB8B33}" type="presParOf" srcId="{FC70E25E-3347-4EC6-8B6B-8E96B3CEF3A0}" destId="{E8FE7669-CBDB-4D51-BEDB-B88D577F1923}" srcOrd="0" destOrd="0" presId="urn:microsoft.com/office/officeart/2005/8/layout/list1"/>
    <dgm:cxn modelId="{D74EBB4D-2A48-4B43-90B0-66D58580EFC7}" type="presParOf" srcId="{E8FE7669-CBDB-4D51-BEDB-B88D577F1923}" destId="{B9FA2C96-6F5B-4B4E-A344-316E78511E25}" srcOrd="0" destOrd="0" presId="urn:microsoft.com/office/officeart/2005/8/layout/list1"/>
    <dgm:cxn modelId="{385AB13C-CCDE-4D37-AA86-CD2A9534A8A9}" type="presParOf" srcId="{E8FE7669-CBDB-4D51-BEDB-B88D577F1923}" destId="{CB21DD04-DB10-490C-9975-F67FD61FFA09}" srcOrd="1" destOrd="0" presId="urn:microsoft.com/office/officeart/2005/8/layout/list1"/>
    <dgm:cxn modelId="{4D48F4DF-05EC-48E3-B3EC-9F3EA8DA539A}" type="presParOf" srcId="{FC70E25E-3347-4EC6-8B6B-8E96B3CEF3A0}" destId="{B7391719-FBC5-4C46-821C-C167E04373FD}" srcOrd="1" destOrd="0" presId="urn:microsoft.com/office/officeart/2005/8/layout/list1"/>
    <dgm:cxn modelId="{65ECADF1-F300-47F0-AE96-1A72159B3DD9}" type="presParOf" srcId="{FC70E25E-3347-4EC6-8B6B-8E96B3CEF3A0}" destId="{08063B8E-B24D-428A-9354-4BD341E67A24}" srcOrd="2" destOrd="0" presId="urn:microsoft.com/office/officeart/2005/8/layout/list1"/>
    <dgm:cxn modelId="{289A1697-9B4D-4C55-AC8F-911065271E14}" type="presParOf" srcId="{FC70E25E-3347-4EC6-8B6B-8E96B3CEF3A0}" destId="{F7331B9B-ECC7-425C-889E-5C23336CC56C}" srcOrd="3" destOrd="0" presId="urn:microsoft.com/office/officeart/2005/8/layout/list1"/>
    <dgm:cxn modelId="{7759FB90-34D7-4E92-B811-0D235D01757B}" type="presParOf" srcId="{FC70E25E-3347-4EC6-8B6B-8E96B3CEF3A0}" destId="{04D4FC3A-551E-4581-8BE6-182D4D5EFD5F}" srcOrd="4" destOrd="0" presId="urn:microsoft.com/office/officeart/2005/8/layout/list1"/>
    <dgm:cxn modelId="{F74CC2CE-D666-462A-883E-EB317E8E54AE}" type="presParOf" srcId="{04D4FC3A-551E-4581-8BE6-182D4D5EFD5F}" destId="{4EC8A30F-574B-41EC-8C2C-F6668B22A355}" srcOrd="0" destOrd="0" presId="urn:microsoft.com/office/officeart/2005/8/layout/list1"/>
    <dgm:cxn modelId="{E47250C6-ED93-4DBF-BE6F-7BC220C92731}" type="presParOf" srcId="{04D4FC3A-551E-4581-8BE6-182D4D5EFD5F}" destId="{8967FAD9-1372-4DC4-A92A-71BE4E0F0EE9}" srcOrd="1" destOrd="0" presId="urn:microsoft.com/office/officeart/2005/8/layout/list1"/>
    <dgm:cxn modelId="{88C06BCA-8A68-48FC-AEEE-A1F8935C32B5}" type="presParOf" srcId="{FC70E25E-3347-4EC6-8B6B-8E96B3CEF3A0}" destId="{1AE99003-ACBF-43FF-A805-B7514300FACC}" srcOrd="5" destOrd="0" presId="urn:microsoft.com/office/officeart/2005/8/layout/list1"/>
    <dgm:cxn modelId="{C3B582B8-4ECE-4783-8181-4A9E09664320}" type="presParOf" srcId="{FC70E25E-3347-4EC6-8B6B-8E96B3CEF3A0}" destId="{2CA85562-0DE9-4A96-9139-9E0DCC13F43C}" srcOrd="6" destOrd="0" presId="urn:microsoft.com/office/officeart/2005/8/layout/list1"/>
    <dgm:cxn modelId="{79DBA6C3-BA32-45A3-BD84-924FF7B64D78}" type="presParOf" srcId="{FC70E25E-3347-4EC6-8B6B-8E96B3CEF3A0}" destId="{644DB610-EBC5-4334-8C21-B893F8F21443}" srcOrd="7" destOrd="0" presId="urn:microsoft.com/office/officeart/2005/8/layout/list1"/>
    <dgm:cxn modelId="{8185A26C-F44A-44AD-86FA-32109F8BD9E9}" type="presParOf" srcId="{FC70E25E-3347-4EC6-8B6B-8E96B3CEF3A0}" destId="{4FB45ED8-3EA2-4F44-AEFE-FDD1F3F00E34}" srcOrd="8" destOrd="0" presId="urn:microsoft.com/office/officeart/2005/8/layout/list1"/>
    <dgm:cxn modelId="{C370D7CC-1AC3-43A5-AB12-CAD43F5F519A}" type="presParOf" srcId="{4FB45ED8-3EA2-4F44-AEFE-FDD1F3F00E34}" destId="{AF350999-77A5-4846-9CD7-21AB176DF048}" srcOrd="0" destOrd="0" presId="urn:microsoft.com/office/officeart/2005/8/layout/list1"/>
    <dgm:cxn modelId="{F6A4CD9C-C318-44E3-9A52-ADD97FCCBD55}" type="presParOf" srcId="{4FB45ED8-3EA2-4F44-AEFE-FDD1F3F00E34}" destId="{805A677A-AED6-4733-8FDA-E04F39621319}" srcOrd="1" destOrd="0" presId="urn:microsoft.com/office/officeart/2005/8/layout/list1"/>
    <dgm:cxn modelId="{7728DB92-9506-4204-9B91-904820B690D6}" type="presParOf" srcId="{FC70E25E-3347-4EC6-8B6B-8E96B3CEF3A0}" destId="{D4A6618C-D90D-4ACD-85F5-ED0486940F2A}" srcOrd="9" destOrd="0" presId="urn:microsoft.com/office/officeart/2005/8/layout/list1"/>
    <dgm:cxn modelId="{49F1496C-0F65-4F84-BAC4-EE6C193CA3A5}" type="presParOf" srcId="{FC70E25E-3347-4EC6-8B6B-8E96B3CEF3A0}" destId="{10F26F6B-4491-4808-8526-1CBD90FFFD7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1E72E-A303-403E-988F-83383AF1A101}">
      <dsp:nvSpPr>
        <dsp:cNvPr id="0" name=""/>
        <dsp:cNvSpPr/>
      </dsp:nvSpPr>
      <dsp:spPr>
        <a:xfrm>
          <a:off x="-176503" y="225298"/>
          <a:ext cx="4754880" cy="5446619"/>
        </a:xfrm>
        <a:prstGeom prst="pie">
          <a:avLst>
            <a:gd name="adj1" fmla="val 5400000"/>
            <a:gd name="adj2" fmla="val 16200000"/>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E2A813-2F7B-4F22-A7F9-DA79EA1EA409}">
      <dsp:nvSpPr>
        <dsp:cNvPr id="0" name=""/>
        <dsp:cNvSpPr/>
      </dsp:nvSpPr>
      <dsp:spPr>
        <a:xfrm>
          <a:off x="2192310" y="212031"/>
          <a:ext cx="5564612" cy="5473152"/>
        </a:xfrm>
        <a:prstGeom prst="rect">
          <a:avLst/>
        </a:prstGeom>
        <a:solidFill>
          <a:schemeClr val="lt1">
            <a:alpha val="90000"/>
            <a:hueOff val="0"/>
            <a:satOff val="0"/>
            <a:lumOff val="0"/>
            <a:alphaOff val="0"/>
          </a:schemeClr>
        </a:solidFill>
        <a:ln w="1905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TCAP</a:t>
          </a:r>
          <a:endParaRPr lang="en-US" sz="4000" kern="1200" dirty="0"/>
        </a:p>
      </dsp:txBody>
      <dsp:txXfrm>
        <a:off x="2192310" y="212031"/>
        <a:ext cx="2782306" cy="1641949"/>
      </dsp:txXfrm>
    </dsp:sp>
    <dsp:sp modelId="{1F582588-5B26-46D0-8F98-6328EC6687DF}">
      <dsp:nvSpPr>
        <dsp:cNvPr id="0" name=""/>
        <dsp:cNvSpPr/>
      </dsp:nvSpPr>
      <dsp:spPr>
        <a:xfrm>
          <a:off x="655602" y="1997635"/>
          <a:ext cx="3090668" cy="3090668"/>
        </a:xfrm>
        <a:prstGeom prst="pie">
          <a:avLst>
            <a:gd name="adj1" fmla="val 5400000"/>
            <a:gd name="adj2" fmla="val 16200000"/>
          </a:avLst>
        </a:prstGeom>
        <a:solidFill>
          <a:schemeClr val="accent2">
            <a:shade val="50000"/>
            <a:hueOff val="-239744"/>
            <a:satOff val="31890"/>
            <a:lumOff val="2620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397ED8-4730-4405-8A15-5F676ADCB4A5}">
      <dsp:nvSpPr>
        <dsp:cNvPr id="0" name=""/>
        <dsp:cNvSpPr/>
      </dsp:nvSpPr>
      <dsp:spPr>
        <a:xfrm>
          <a:off x="2200936" y="1809042"/>
          <a:ext cx="5547359" cy="3626961"/>
        </a:xfrm>
        <a:prstGeom prst="rect">
          <a:avLst/>
        </a:prstGeom>
        <a:solidFill>
          <a:schemeClr val="lt1">
            <a:alpha val="90000"/>
            <a:hueOff val="0"/>
            <a:satOff val="0"/>
            <a:lumOff val="0"/>
            <a:alphaOff val="0"/>
          </a:schemeClr>
        </a:solidFill>
        <a:ln w="19050" cap="flat" cmpd="sng" algn="ctr">
          <a:solidFill>
            <a:schemeClr val="accent2">
              <a:shade val="50000"/>
              <a:hueOff val="-215252"/>
              <a:satOff val="32088"/>
              <a:lumOff val="243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t>CoAlt</a:t>
          </a:r>
          <a:endParaRPr lang="en-US" sz="4000" kern="1200" dirty="0"/>
        </a:p>
      </dsp:txBody>
      <dsp:txXfrm>
        <a:off x="2200936" y="1809042"/>
        <a:ext cx="2773679" cy="1673982"/>
      </dsp:txXfrm>
    </dsp:sp>
    <dsp:sp modelId="{A418E214-4773-451A-A377-28922B030B48}">
      <dsp:nvSpPr>
        <dsp:cNvPr id="0" name=""/>
        <dsp:cNvSpPr/>
      </dsp:nvSpPr>
      <dsp:spPr>
        <a:xfrm>
          <a:off x="1487705" y="3424097"/>
          <a:ext cx="1426462" cy="1426462"/>
        </a:xfrm>
        <a:prstGeom prst="pie">
          <a:avLst>
            <a:gd name="adj1" fmla="val 5400000"/>
            <a:gd name="adj2" fmla="val 16200000"/>
          </a:avLst>
        </a:prstGeom>
        <a:solidFill>
          <a:schemeClr val="accent2">
            <a:shade val="50000"/>
            <a:hueOff val="-239744"/>
            <a:satOff val="31890"/>
            <a:lumOff val="2620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550F2F-55F0-43DC-ABEE-A6009935B6F2}">
      <dsp:nvSpPr>
        <dsp:cNvPr id="0" name=""/>
        <dsp:cNvSpPr/>
      </dsp:nvSpPr>
      <dsp:spPr>
        <a:xfrm>
          <a:off x="2200936" y="3516860"/>
          <a:ext cx="5547359" cy="1426462"/>
        </a:xfrm>
        <a:prstGeom prst="rect">
          <a:avLst/>
        </a:prstGeom>
        <a:solidFill>
          <a:schemeClr val="lt1">
            <a:alpha val="90000"/>
            <a:hueOff val="0"/>
            <a:satOff val="0"/>
            <a:lumOff val="0"/>
            <a:alphaOff val="0"/>
          </a:schemeClr>
        </a:solidFill>
        <a:ln w="19050" cap="flat" cmpd="sng" algn="ctr">
          <a:solidFill>
            <a:schemeClr val="accent2">
              <a:shade val="50000"/>
              <a:hueOff val="-215252"/>
              <a:satOff val="32088"/>
              <a:lumOff val="243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ACCESS </a:t>
          </a:r>
          <a:br>
            <a:rPr lang="en-US" sz="4000" kern="1200" dirty="0" smtClean="0"/>
          </a:br>
          <a:r>
            <a:rPr lang="en-US" sz="4000" kern="1200" dirty="0" smtClean="0"/>
            <a:t>for ELLs</a:t>
          </a:r>
          <a:endParaRPr lang="en-US" sz="4000" kern="1200" dirty="0"/>
        </a:p>
      </dsp:txBody>
      <dsp:txXfrm>
        <a:off x="2200936" y="3516860"/>
        <a:ext cx="2773679" cy="1426462"/>
      </dsp:txXfrm>
    </dsp:sp>
    <dsp:sp modelId="{74C9AB36-3C62-4EFC-91B0-106A58FED73C}">
      <dsp:nvSpPr>
        <dsp:cNvPr id="0" name=""/>
        <dsp:cNvSpPr/>
      </dsp:nvSpPr>
      <dsp:spPr>
        <a:xfrm>
          <a:off x="4621749" y="185536"/>
          <a:ext cx="3320316" cy="1747165"/>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Reading, Writing, &amp; Mathematics </a:t>
          </a:r>
          <a:endParaRPr lang="en-US" sz="1600" kern="1200" dirty="0"/>
        </a:p>
        <a:p>
          <a:pPr marL="171450" lvl="1" indent="-171450" algn="l" defTabSz="711200">
            <a:lnSpc>
              <a:spcPct val="90000"/>
            </a:lnSpc>
            <a:spcBef>
              <a:spcPct val="0"/>
            </a:spcBef>
            <a:spcAft>
              <a:spcPct val="15000"/>
            </a:spcAft>
            <a:buChar char="••"/>
          </a:pPr>
          <a:r>
            <a:rPr lang="en-US" sz="1600" kern="1200" dirty="0" smtClean="0"/>
            <a:t>Timed</a:t>
          </a:r>
          <a:endParaRPr lang="en-US" sz="1600" kern="1200" dirty="0"/>
        </a:p>
        <a:p>
          <a:pPr marL="171450" lvl="1" indent="-171450" algn="l" defTabSz="711200">
            <a:lnSpc>
              <a:spcPct val="90000"/>
            </a:lnSpc>
            <a:spcBef>
              <a:spcPct val="0"/>
            </a:spcBef>
            <a:spcAft>
              <a:spcPct val="15000"/>
            </a:spcAft>
            <a:buChar char="••"/>
          </a:pPr>
          <a:r>
            <a:rPr lang="en-US" sz="1600" kern="1200" dirty="0" smtClean="0"/>
            <a:t>Whole class</a:t>
          </a:r>
          <a:endParaRPr lang="en-US" sz="1600" kern="1200" dirty="0"/>
        </a:p>
        <a:p>
          <a:pPr marL="171450" lvl="1" indent="-171450" algn="l" defTabSz="711200">
            <a:lnSpc>
              <a:spcPct val="90000"/>
            </a:lnSpc>
            <a:spcBef>
              <a:spcPct val="0"/>
            </a:spcBef>
            <a:spcAft>
              <a:spcPct val="15000"/>
            </a:spcAft>
            <a:buChar char="••"/>
          </a:pPr>
          <a:r>
            <a:rPr lang="en-US" sz="1600" kern="1200" dirty="0" smtClean="0"/>
            <a:t>Scored only by CTB</a:t>
          </a:r>
          <a:endParaRPr lang="en-US" sz="1600" kern="1200" dirty="0"/>
        </a:p>
        <a:p>
          <a:pPr marL="171450" lvl="1" indent="-171450" algn="l" defTabSz="711200">
            <a:lnSpc>
              <a:spcPct val="90000"/>
            </a:lnSpc>
            <a:spcBef>
              <a:spcPct val="0"/>
            </a:spcBef>
            <a:spcAft>
              <a:spcPct val="15000"/>
            </a:spcAft>
            <a:buChar char="••"/>
          </a:pPr>
          <a:r>
            <a:rPr lang="en-US" sz="1600" kern="1200" dirty="0" smtClean="0"/>
            <a:t>No breaks during session</a:t>
          </a:r>
          <a:endParaRPr lang="en-US" sz="1600" kern="1200" dirty="0"/>
        </a:p>
      </dsp:txBody>
      <dsp:txXfrm>
        <a:off x="4621749" y="185536"/>
        <a:ext cx="3320316" cy="1747165"/>
      </dsp:txXfrm>
    </dsp:sp>
    <dsp:sp modelId="{288AC417-305C-4144-99CC-0C2846C3CDCF}">
      <dsp:nvSpPr>
        <dsp:cNvPr id="0" name=""/>
        <dsp:cNvSpPr/>
      </dsp:nvSpPr>
      <dsp:spPr>
        <a:xfrm>
          <a:off x="4621610" y="1997635"/>
          <a:ext cx="3479692" cy="1426462"/>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Reading, Writing, Mathematics, Science, &amp; Social Studies </a:t>
          </a:r>
          <a:endParaRPr lang="en-US" sz="1600" kern="1200" dirty="0"/>
        </a:p>
        <a:p>
          <a:pPr marL="171450" lvl="1" indent="-171450" algn="l" defTabSz="711200">
            <a:lnSpc>
              <a:spcPct val="90000"/>
            </a:lnSpc>
            <a:spcBef>
              <a:spcPct val="0"/>
            </a:spcBef>
            <a:spcAft>
              <a:spcPct val="15000"/>
            </a:spcAft>
            <a:buChar char="••"/>
          </a:pPr>
          <a:r>
            <a:rPr lang="en-US" sz="1600" kern="1200" dirty="0" smtClean="0"/>
            <a:t>Untimed</a:t>
          </a:r>
          <a:endParaRPr lang="en-US" sz="1600" kern="1200" dirty="0"/>
        </a:p>
        <a:p>
          <a:pPr marL="171450" lvl="1" indent="-171450" algn="l" defTabSz="711200">
            <a:lnSpc>
              <a:spcPct val="90000"/>
            </a:lnSpc>
            <a:spcBef>
              <a:spcPct val="0"/>
            </a:spcBef>
            <a:spcAft>
              <a:spcPct val="15000"/>
            </a:spcAft>
            <a:buChar char="••"/>
          </a:pPr>
          <a:r>
            <a:rPr lang="en-US" sz="1600" kern="1200" dirty="0" smtClean="0"/>
            <a:t>One-on-one</a:t>
          </a:r>
          <a:endParaRPr lang="en-US" sz="1600" kern="1200" dirty="0"/>
        </a:p>
        <a:p>
          <a:pPr marL="171450" lvl="1" indent="-171450" algn="l" defTabSz="711200">
            <a:lnSpc>
              <a:spcPct val="90000"/>
            </a:lnSpc>
            <a:spcBef>
              <a:spcPct val="0"/>
            </a:spcBef>
            <a:spcAft>
              <a:spcPct val="15000"/>
            </a:spcAft>
            <a:buChar char="••"/>
          </a:pPr>
          <a:r>
            <a:rPr lang="en-US" sz="1600" kern="1200" dirty="0" smtClean="0"/>
            <a:t>Partially scored by examiner</a:t>
          </a:r>
          <a:endParaRPr lang="en-US" sz="1600" kern="1200" dirty="0"/>
        </a:p>
        <a:p>
          <a:pPr marL="171450" lvl="1" indent="-171450" algn="l" defTabSz="711200">
            <a:lnSpc>
              <a:spcPct val="90000"/>
            </a:lnSpc>
            <a:spcBef>
              <a:spcPct val="0"/>
            </a:spcBef>
            <a:spcAft>
              <a:spcPct val="15000"/>
            </a:spcAft>
            <a:buChar char="••"/>
          </a:pPr>
          <a:r>
            <a:rPr lang="en-US" sz="1600" kern="1200" dirty="0" smtClean="0"/>
            <a:t>Students may take breaks</a:t>
          </a:r>
          <a:endParaRPr lang="en-US" sz="1600" kern="1200" dirty="0"/>
        </a:p>
      </dsp:txBody>
      <dsp:txXfrm>
        <a:off x="4621610" y="1997635"/>
        <a:ext cx="3479692" cy="1426462"/>
      </dsp:txXfrm>
    </dsp:sp>
    <dsp:sp modelId="{4FFD99E9-2DE2-413F-AD1F-73F7D56EB1C2}">
      <dsp:nvSpPr>
        <dsp:cNvPr id="0" name=""/>
        <dsp:cNvSpPr/>
      </dsp:nvSpPr>
      <dsp:spPr>
        <a:xfrm>
          <a:off x="4655546" y="3424097"/>
          <a:ext cx="2987558" cy="1426462"/>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One-on-one </a:t>
          </a:r>
          <a:r>
            <a:rPr lang="en-US" sz="1600" i="1" kern="1200" dirty="0" smtClean="0"/>
            <a:t>and</a:t>
          </a:r>
          <a:r>
            <a:rPr lang="en-US" sz="1600" kern="1200" dirty="0" smtClean="0"/>
            <a:t> grade span groups</a:t>
          </a:r>
          <a:endParaRPr lang="en-US" sz="1600" kern="1200" dirty="0"/>
        </a:p>
        <a:p>
          <a:pPr marL="171450" lvl="1" indent="-171450" algn="l" defTabSz="711200">
            <a:lnSpc>
              <a:spcPct val="90000"/>
            </a:lnSpc>
            <a:spcBef>
              <a:spcPct val="0"/>
            </a:spcBef>
            <a:spcAft>
              <a:spcPct val="15000"/>
            </a:spcAft>
            <a:buChar char="••"/>
          </a:pPr>
          <a:r>
            <a:rPr lang="en-US" sz="1600" kern="1200" dirty="0" smtClean="0"/>
            <a:t>Partially scored by administrator</a:t>
          </a:r>
          <a:endParaRPr lang="en-US" sz="1600" kern="1200" dirty="0"/>
        </a:p>
      </dsp:txBody>
      <dsp:txXfrm>
        <a:off x="4655546" y="3424097"/>
        <a:ext cx="2987558" cy="1426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63B8E-B24D-428A-9354-4BD341E67A24}">
      <dsp:nvSpPr>
        <dsp:cNvPr id="0" name=""/>
        <dsp:cNvSpPr/>
      </dsp:nvSpPr>
      <dsp:spPr>
        <a:xfrm>
          <a:off x="0" y="424258"/>
          <a:ext cx="8458200" cy="1148175"/>
        </a:xfrm>
        <a:prstGeom prst="rect">
          <a:avLst/>
        </a:prstGeom>
        <a:solidFill>
          <a:schemeClr val="lt1">
            <a:alpha val="90000"/>
            <a:hueOff val="0"/>
            <a:satOff val="0"/>
            <a:lumOff val="0"/>
            <a:alphaOff val="0"/>
          </a:schemeClr>
        </a:solidFill>
        <a:ln w="10000" cap="flat" cmpd="sng" algn="ctr">
          <a:solidFill>
            <a:srgbClr val="5D417E"/>
          </a:solidFill>
          <a:prstDash val="solid"/>
        </a:ln>
        <a:effectLst>
          <a:outerShdw blurRad="31750" dist="25400" dir="5400000"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6450" tIns="562356" rIns="656450"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Students with a documented need</a:t>
          </a:r>
        </a:p>
      </dsp:txBody>
      <dsp:txXfrm>
        <a:off x="0" y="424258"/>
        <a:ext cx="8458200" cy="1148175"/>
      </dsp:txXfrm>
    </dsp:sp>
    <dsp:sp modelId="{CB21DD04-DB10-490C-9975-F67FD61FFA09}">
      <dsp:nvSpPr>
        <dsp:cNvPr id="0" name=""/>
        <dsp:cNvSpPr/>
      </dsp:nvSpPr>
      <dsp:spPr>
        <a:xfrm>
          <a:off x="422910" y="25738"/>
          <a:ext cx="5920740" cy="797040"/>
        </a:xfrm>
        <a:prstGeom prst="roundRect">
          <a:avLst/>
        </a:prstGeom>
        <a:solidFill>
          <a:srgbClr val="5D417E"/>
        </a:solid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1200150">
            <a:lnSpc>
              <a:spcPct val="90000"/>
            </a:lnSpc>
            <a:spcBef>
              <a:spcPct val="0"/>
            </a:spcBef>
            <a:spcAft>
              <a:spcPct val="35000"/>
            </a:spcAft>
          </a:pPr>
          <a:r>
            <a:rPr lang="en-US" sz="2700" kern="1200" dirty="0"/>
            <a:t>Standard Accommodations</a:t>
          </a:r>
        </a:p>
      </dsp:txBody>
      <dsp:txXfrm>
        <a:off x="461818" y="64646"/>
        <a:ext cx="5842924" cy="719224"/>
      </dsp:txXfrm>
    </dsp:sp>
    <dsp:sp modelId="{2CA85562-0DE9-4A96-9139-9E0DCC13F43C}">
      <dsp:nvSpPr>
        <dsp:cNvPr id="0" name=""/>
        <dsp:cNvSpPr/>
      </dsp:nvSpPr>
      <dsp:spPr>
        <a:xfrm>
          <a:off x="0" y="2116754"/>
          <a:ext cx="8458200" cy="1148175"/>
        </a:xfrm>
        <a:prstGeom prst="rect">
          <a:avLst/>
        </a:prstGeom>
        <a:solidFill>
          <a:schemeClr val="lt1">
            <a:alpha val="90000"/>
            <a:hueOff val="0"/>
            <a:satOff val="0"/>
            <a:lumOff val="0"/>
            <a:alphaOff val="0"/>
          </a:schemeClr>
        </a:solidFill>
        <a:ln w="10000" cap="flat" cmpd="sng" algn="ctr">
          <a:solidFill>
            <a:srgbClr val="5767B4"/>
          </a:solidFill>
          <a:prstDash val="solid"/>
        </a:ln>
        <a:effectLst>
          <a:outerShdw blurRad="31750" dist="25400" dir="5400000"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6450" tIns="562356" rIns="656450"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Students with an IEP or 504</a:t>
          </a:r>
        </a:p>
      </dsp:txBody>
      <dsp:txXfrm>
        <a:off x="0" y="2116754"/>
        <a:ext cx="8458200" cy="1148175"/>
      </dsp:txXfrm>
    </dsp:sp>
    <dsp:sp modelId="{8967FAD9-1372-4DC4-A92A-71BE4E0F0EE9}">
      <dsp:nvSpPr>
        <dsp:cNvPr id="0" name=""/>
        <dsp:cNvSpPr/>
      </dsp:nvSpPr>
      <dsp:spPr>
        <a:xfrm>
          <a:off x="422910" y="1718233"/>
          <a:ext cx="5920740" cy="797040"/>
        </a:xfrm>
        <a:prstGeom prst="roundRect">
          <a:avLst/>
        </a:prstGeom>
        <a:solidFill>
          <a:srgbClr val="5767B4"/>
        </a:solid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1200150">
            <a:lnSpc>
              <a:spcPct val="90000"/>
            </a:lnSpc>
            <a:spcBef>
              <a:spcPct val="0"/>
            </a:spcBef>
            <a:spcAft>
              <a:spcPct val="35000"/>
            </a:spcAft>
          </a:pPr>
          <a:r>
            <a:rPr lang="en-US" sz="2700" kern="1200" dirty="0"/>
            <a:t>Nonstandard Accommodations</a:t>
          </a:r>
        </a:p>
      </dsp:txBody>
      <dsp:txXfrm>
        <a:off x="461818" y="1757141"/>
        <a:ext cx="5842924" cy="719224"/>
      </dsp:txXfrm>
    </dsp:sp>
    <dsp:sp modelId="{10F26F6B-4491-4808-8526-1CBD90FFFD7D}">
      <dsp:nvSpPr>
        <dsp:cNvPr id="0" name=""/>
        <dsp:cNvSpPr/>
      </dsp:nvSpPr>
      <dsp:spPr>
        <a:xfrm>
          <a:off x="0" y="3809248"/>
          <a:ext cx="8458200" cy="1148175"/>
        </a:xfrm>
        <a:prstGeom prst="rect">
          <a:avLst/>
        </a:prstGeom>
        <a:solidFill>
          <a:schemeClr val="lt1">
            <a:alpha val="90000"/>
            <a:hueOff val="0"/>
            <a:satOff val="0"/>
            <a:lumOff val="0"/>
            <a:alphaOff val="0"/>
          </a:schemeClr>
        </a:solidFill>
        <a:ln w="10000" cap="flat" cmpd="sng" algn="ctr">
          <a:solidFill>
            <a:srgbClr val="2787A0"/>
          </a:solidFill>
          <a:prstDash val="solid"/>
        </a:ln>
        <a:effectLst>
          <a:outerShdw blurRad="31750" dist="25400" dir="5400000"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6450" tIns="562356" rIns="656450"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Students identified as English </a:t>
          </a:r>
          <a:r>
            <a:rPr lang="en-US" sz="2700" kern="1200" dirty="0" smtClean="0"/>
            <a:t>Learners</a:t>
          </a:r>
          <a:endParaRPr lang="en-US" sz="2700" kern="1200" dirty="0"/>
        </a:p>
      </dsp:txBody>
      <dsp:txXfrm>
        <a:off x="0" y="3809248"/>
        <a:ext cx="8458200" cy="1148175"/>
      </dsp:txXfrm>
    </dsp:sp>
    <dsp:sp modelId="{805A677A-AED6-4733-8FDA-E04F39621319}">
      <dsp:nvSpPr>
        <dsp:cNvPr id="0" name=""/>
        <dsp:cNvSpPr/>
      </dsp:nvSpPr>
      <dsp:spPr>
        <a:xfrm>
          <a:off x="422910" y="3410729"/>
          <a:ext cx="5920740" cy="797040"/>
        </a:xfrm>
        <a:prstGeom prst="roundRect">
          <a:avLst/>
        </a:prstGeom>
        <a:solidFill>
          <a:srgbClr val="2787A0"/>
        </a:solidFill>
        <a:ln>
          <a:solidFill>
            <a:srgbClr val="2787A0"/>
          </a:solid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1200150">
            <a:lnSpc>
              <a:spcPct val="90000"/>
            </a:lnSpc>
            <a:spcBef>
              <a:spcPct val="0"/>
            </a:spcBef>
            <a:spcAft>
              <a:spcPct val="35000"/>
            </a:spcAft>
          </a:pPr>
          <a:r>
            <a:rPr lang="en-US" sz="2700" kern="1200" dirty="0"/>
            <a:t>Linguistic Accommodations</a:t>
          </a:r>
        </a:p>
      </dsp:txBody>
      <dsp:txXfrm>
        <a:off x="461818" y="3449637"/>
        <a:ext cx="5842924"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EC664B4-81F1-E24F-90AF-27DC019489E9}" type="datetime1">
              <a:rPr lang="en-US" smtClean="0"/>
              <a:pPr/>
              <a:t>12/13/2013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EABA64B-06F0-2A40-A38F-AA9E1DC38B75}" type="slidenum">
              <a:rPr lang="en-US" smtClean="0"/>
              <a:pPr/>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7F1863-8423-8E48-8D02-88636C918AC7}" type="datetime1">
              <a:rPr lang="en-US" smtClean="0"/>
              <a:pPr/>
              <a:t>12/13/2013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7242FB-F25E-544B-B72F-E0B5A499AB48}" type="slidenum">
              <a:rPr lang="en-US" smtClean="0"/>
              <a:pPr/>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the 2013-2014 TCAP test administration training for District Assessment Coordinators, or DACs. Participation</a:t>
            </a:r>
            <a:r>
              <a:rPr lang="en-US" baseline="0" dirty="0" smtClean="0"/>
              <a:t> in this training satisfies the annual requirement for DACs to be trained in TCAP test administration. </a:t>
            </a:r>
          </a:p>
          <a:p>
            <a:endParaRPr lang="en-US" baseline="0" dirty="0" smtClean="0"/>
          </a:p>
          <a:p>
            <a:r>
              <a:rPr lang="en-US" baseline="0" dirty="0" smtClean="0"/>
              <a:t>At the end of this pre-recorded webinar, you will find a link to an online survey. Completion of that survey will serve as evidence of your completion of annual training. The survey includes both attendee information, and a brief quiz on important aspects of assessment administration as well as questions about updates to this year’s procedures. All DACs must complete this training on or before January 17</a:t>
            </a:r>
            <a:r>
              <a:rPr lang="en-US" baseline="30000" dirty="0" smtClean="0"/>
              <a:t>th</a:t>
            </a:r>
            <a:r>
              <a:rPr lang="en-US" baseline="0" dirty="0" smtClean="0"/>
              <a:t>, 2014.</a:t>
            </a:r>
          </a:p>
          <a:p>
            <a:endParaRPr lang="en-US" baseline="0" dirty="0" smtClean="0"/>
          </a:p>
          <a:p>
            <a:r>
              <a:rPr lang="en-US" baseline="0" dirty="0" smtClean="0"/>
              <a:t>This training is not intended for, and may not be used for, School Assessment Coordinators, or SACs, or test proctor training. The DAC is responsible for training SACs, who in turn are responsible for training test proctors. A separate PowerPoint template for proctor training has been posted on the Assessment Unit website for your use in developing test proctor training.</a:t>
            </a:r>
          </a:p>
          <a:p>
            <a:endParaRPr lang="en-US" baseline="0" dirty="0" smtClean="0"/>
          </a:p>
          <a:p>
            <a:r>
              <a:rPr lang="en-US" baseline="0" dirty="0" smtClean="0"/>
              <a:t>This webinar is not secure and may be shared with other district or school staff as needed.</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12/13/2013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9F71DD8-0836-485F-B613-6D631E88D097}" type="slidenum">
              <a:rPr lang="en-US" smtClean="0"/>
              <a:pPr/>
              <a:t>10</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dirty="0" smtClean="0">
                <a:latin typeface="Arial" charset="0"/>
              </a:rPr>
              <a:t>What is a DAC? The DAC is the District Assessment Coordinator. The DAC is responsible for establishing and maintaining effective communication with the superintendent, the core assessment team, and others in the district. DACs are appointed by the superintendant, and in some cases, the DAC is the superintendant. The DAC holds a vital leadership role as the one ultimately responsible for the smooth administration of the Colorado Assessments.  Only ONE person can be designated as the DAC in each district.</a:t>
            </a:r>
          </a:p>
          <a:p>
            <a:r>
              <a:rPr lang="en-US" dirty="0" smtClean="0">
                <a:latin typeface="Arial" charset="0"/>
              </a:rPr>
              <a:t> </a:t>
            </a:r>
          </a:p>
          <a:p>
            <a:r>
              <a:rPr lang="en-US" dirty="0" smtClean="0">
                <a:latin typeface="Arial" charset="0"/>
              </a:rPr>
              <a:t>A DAC’s key responsibilities include, being familiar with all Colorado assessment procedures, security issues and  protocols, district assessment procedures and protocols, training school assessment coordinators, ensuring that all students are assessed and that those students who are eligible have proper accommodations. The DAC is further responsible for managing assessment score results when they are issued to districts. </a:t>
            </a:r>
          </a:p>
          <a:p>
            <a:endParaRPr lang="en-US" dirty="0" smtClean="0">
              <a:latin typeface="Arial" charset="0"/>
            </a:endParaRPr>
          </a:p>
          <a:p>
            <a:r>
              <a:rPr lang="en-US" dirty="0" smtClean="0">
                <a:latin typeface="Arial" charset="0"/>
              </a:rPr>
              <a:t>Declaring and investigating </a:t>
            </a:r>
            <a:r>
              <a:rPr lang="en-US" dirty="0" err="1" smtClean="0">
                <a:latin typeface="Arial" charset="0"/>
              </a:rPr>
              <a:t>misadministrations</a:t>
            </a:r>
            <a:r>
              <a:rPr lang="en-US" dirty="0" smtClean="0">
                <a:latin typeface="Arial" charset="0"/>
              </a:rPr>
              <a:t> and potential </a:t>
            </a:r>
            <a:r>
              <a:rPr lang="en-US" dirty="0" err="1" smtClean="0">
                <a:latin typeface="Arial" charset="0"/>
              </a:rPr>
              <a:t>misadministrations</a:t>
            </a:r>
            <a:r>
              <a:rPr lang="en-US" dirty="0" smtClean="0">
                <a:latin typeface="Arial" charset="0"/>
              </a:rPr>
              <a:t> is also a DAC responsibility, but I will touch on </a:t>
            </a:r>
            <a:r>
              <a:rPr lang="en-US" dirty="0" err="1" smtClean="0">
                <a:latin typeface="Arial" charset="0"/>
              </a:rPr>
              <a:t>misadministrations</a:t>
            </a:r>
            <a:r>
              <a:rPr lang="en-US" dirty="0" smtClean="0">
                <a:latin typeface="Arial" charset="0"/>
              </a:rPr>
              <a:t> in greater detail later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lnSpc>
                <a:spcPct val="80000"/>
              </a:lnSpc>
              <a:spcBef>
                <a:spcPct val="0"/>
              </a:spcBef>
            </a:pPr>
            <a:r>
              <a:rPr lang="en-US" dirty="0" smtClean="0"/>
              <a:t>The EL Director is the next core assessment team member.</a:t>
            </a:r>
            <a:r>
              <a:rPr lang="en-US" baseline="0" dirty="0" smtClean="0"/>
              <a:t> The EL director</a:t>
            </a:r>
            <a:r>
              <a:rPr lang="en-US" dirty="0" smtClean="0"/>
              <a:t> will be able to share extensive information on how to best meet the assessment needs of our EL students.</a:t>
            </a:r>
            <a:r>
              <a:rPr lang="en-US" baseline="0" dirty="0" smtClean="0"/>
              <a:t> </a:t>
            </a:r>
            <a:r>
              <a:rPr lang="en-US" dirty="0" smtClean="0"/>
              <a:t>The EL Director has specific knowledge regarding key laws that relate to the instruction and assessment of English Learners</a:t>
            </a:r>
            <a:r>
              <a:rPr lang="en-US" baseline="0" dirty="0" smtClean="0"/>
              <a:t>. </a:t>
            </a:r>
            <a:r>
              <a:rPr lang="en-US" dirty="0" smtClean="0"/>
              <a:t>They have in-depth knowledge of linguistic accommodations for EL</a:t>
            </a:r>
            <a:r>
              <a:rPr lang="en-US" baseline="0" dirty="0" smtClean="0"/>
              <a:t> students</a:t>
            </a:r>
            <a:r>
              <a:rPr lang="en-US" dirty="0" smtClean="0"/>
              <a:t> for classroom instruction, formative assessments, and state assessments. They also ensure that EL designations are accurate for assessments and reporting.</a:t>
            </a:r>
          </a:p>
          <a:p>
            <a:pPr eaLnBrk="1" hangingPunct="1">
              <a:lnSpc>
                <a:spcPct val="80000"/>
              </a:lnSpc>
              <a:spcBef>
                <a:spcPct val="0"/>
              </a:spcBef>
              <a:buFontTx/>
              <a:buNone/>
            </a:pPr>
            <a:endParaRPr lang="en-US" dirty="0" smtClean="0"/>
          </a:p>
          <a:p>
            <a:pPr eaLnBrk="1" hangingPunct="1">
              <a:lnSpc>
                <a:spcPct val="80000"/>
              </a:lnSpc>
              <a:spcBef>
                <a:spcPct val="0"/>
              </a:spcBef>
              <a:buFontTx/>
              <a:buNone/>
            </a:pPr>
            <a:r>
              <a:rPr lang="en-US" dirty="0" smtClean="0"/>
              <a:t>The </a:t>
            </a:r>
            <a:r>
              <a:rPr lang="en-US" dirty="0" smtClean="0"/>
              <a:t>EL Director will need to collaborate with the Special Education Director regarding ELLEN students, those who are English Language Learners and have exceptional</a:t>
            </a:r>
            <a:r>
              <a:rPr lang="en-US" baseline="0" dirty="0" smtClean="0"/>
              <a:t> </a:t>
            </a:r>
            <a:r>
              <a:rPr lang="en-US" dirty="0" smtClean="0"/>
              <a:t>needs (such as a disability).</a:t>
            </a:r>
            <a:r>
              <a:rPr lang="en-US" baseline="0" dirty="0" smtClean="0"/>
              <a:t> Together, the EL and Special education directors</a:t>
            </a:r>
            <a:r>
              <a:rPr lang="en-US" dirty="0" smtClean="0"/>
              <a:t> decide what services are most appropriate for a dually identified student.</a:t>
            </a:r>
          </a:p>
        </p:txBody>
      </p:sp>
      <p:sp>
        <p:nvSpPr>
          <p:cNvPr id="71684" name="Slide Number Placeholder 3"/>
          <p:cNvSpPr>
            <a:spLocks noGrp="1"/>
          </p:cNvSpPr>
          <p:nvPr>
            <p:ph type="sldNum" sz="quarter" idx="5"/>
          </p:nvPr>
        </p:nvSpPr>
        <p:spPr>
          <a:noFill/>
        </p:spPr>
        <p:txBody>
          <a:bodyPr/>
          <a:lstStyle/>
          <a:p>
            <a:fld id="{BDD30250-E82B-4FD5-B250-42154243CD5F}"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spcBef>
                <a:spcPct val="0"/>
              </a:spcBef>
              <a:buFontTx/>
              <a:buNone/>
            </a:pPr>
            <a:r>
              <a:rPr lang="en-US" dirty="0" smtClean="0"/>
              <a:t>The special education director ensures that students with special needs have the opportunity to show what they have learned by ensuring that students have appropriate assessment accommodations or if a student is eligible for the </a:t>
            </a:r>
            <a:r>
              <a:rPr lang="en-US" dirty="0" err="1" smtClean="0"/>
              <a:t>CoAlt</a:t>
            </a:r>
            <a:r>
              <a:rPr lang="en-US" dirty="0" smtClean="0"/>
              <a:t>. The Special education director will work with the EL team to help meet the needs of dually identified students. The special education director also works with the DAC to identify and request non-standard accommodations. </a:t>
            </a:r>
          </a:p>
        </p:txBody>
      </p:sp>
      <p:sp>
        <p:nvSpPr>
          <p:cNvPr id="72708" name="Slide Number Placeholder 3"/>
          <p:cNvSpPr>
            <a:spLocks noGrp="1"/>
          </p:cNvSpPr>
          <p:nvPr>
            <p:ph type="sldNum" sz="quarter" idx="5"/>
          </p:nvPr>
        </p:nvSpPr>
        <p:spPr>
          <a:noFill/>
        </p:spPr>
        <p:txBody>
          <a:bodyPr/>
          <a:lstStyle/>
          <a:p>
            <a:fld id="{81BFC681-4AC6-4C2F-88CF-2FF0633F03D0}"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r>
              <a:rPr lang="en-US" dirty="0" smtClean="0"/>
              <a:t>Throughout the year, there will be times when your core assessment team grows to include other critical staff such as Automated Data Exchange respondents, or Data Pipeline respondents,</a:t>
            </a:r>
            <a:r>
              <a:rPr lang="en-US" baseline="0" dirty="0" smtClean="0"/>
              <a:t> superintendants, principals or other lead teachers. As the team grows, it is important that the DAC ensure the completion of all team member responsibilities and that effective and efficient communication is maintained. </a:t>
            </a:r>
            <a:endParaRPr lang="en-US" dirty="0" smtClean="0"/>
          </a:p>
        </p:txBody>
      </p:sp>
      <p:sp>
        <p:nvSpPr>
          <p:cNvPr id="75780" name="Slide Number Placeholder 3"/>
          <p:cNvSpPr>
            <a:spLocks noGrp="1"/>
          </p:cNvSpPr>
          <p:nvPr>
            <p:ph type="sldNum" sz="quarter" idx="5"/>
          </p:nvPr>
        </p:nvSpPr>
        <p:spPr>
          <a:noFill/>
        </p:spPr>
        <p:txBody>
          <a:bodyPr/>
          <a:lstStyle/>
          <a:p>
            <a:fld id="{F2F95870-9C3C-4D70-807E-071EA5C102A0}"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r>
              <a:rPr lang="en-US" dirty="0" smtClean="0"/>
              <a:t>Automated Data Exchange Respondents are responsible for submitting data from the various data collections throughout the year</a:t>
            </a:r>
            <a:r>
              <a:rPr lang="en-US" baseline="0" dirty="0" smtClean="0"/>
              <a:t> for the Student October Count, </a:t>
            </a:r>
            <a:r>
              <a:rPr lang="en-US" baseline="0" dirty="0" err="1" smtClean="0"/>
              <a:t>Precoded</a:t>
            </a:r>
            <a:r>
              <a:rPr lang="en-US" baseline="0" dirty="0" smtClean="0"/>
              <a:t> Labels, and Student Biographical Data, or SBD.</a:t>
            </a:r>
            <a:endParaRPr lang="en-US" dirty="0" smtClean="0"/>
          </a:p>
          <a:p>
            <a:pPr eaLnBrk="1" hangingPunct="1"/>
            <a:endParaRPr lang="en-US" dirty="0" smtClean="0"/>
          </a:p>
          <a:p>
            <a:pPr eaLnBrk="1" hangingPunct="1"/>
            <a:r>
              <a:rPr lang="en-US" dirty="0" smtClean="0"/>
              <a:t>Should the DAC be the ADE respondent?  Not necessarily, but the DAC must work with these respondents. DACs have the critical information regarding CoAlt eligibility, test invalidation, and accommodations needed for these collections to be completed.</a:t>
            </a:r>
          </a:p>
        </p:txBody>
      </p:sp>
      <p:sp>
        <p:nvSpPr>
          <p:cNvPr id="76804" name="Slide Number Placeholder 3"/>
          <p:cNvSpPr>
            <a:spLocks noGrp="1"/>
          </p:cNvSpPr>
          <p:nvPr>
            <p:ph type="sldNum" sz="quarter" idx="5"/>
          </p:nvPr>
        </p:nvSpPr>
        <p:spPr>
          <a:noFill/>
        </p:spPr>
        <p:txBody>
          <a:bodyPr/>
          <a:lstStyle/>
          <a:p>
            <a:fld id="{A41629E4-8FC3-45A5-BD8B-9F4B82FBAFA1}"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spcBef>
                <a:spcPct val="0"/>
              </a:spcBef>
            </a:pPr>
            <a:r>
              <a:rPr lang="en-US" dirty="0" smtClean="0"/>
              <a:t>The district is responsible for providing training to </a:t>
            </a:r>
            <a:r>
              <a:rPr lang="en-US" b="1" dirty="0" smtClean="0"/>
              <a:t>all</a:t>
            </a:r>
            <a:r>
              <a:rPr lang="en-US" dirty="0" smtClean="0"/>
              <a:t> faculty and staff on a yearly basis for the state’s assessments.</a:t>
            </a:r>
          </a:p>
          <a:p>
            <a:pPr eaLnBrk="1" hangingPunct="1">
              <a:spcBef>
                <a:spcPct val="0"/>
              </a:spcBef>
            </a:pPr>
            <a:r>
              <a:rPr lang="en-US" dirty="0" smtClean="0"/>
              <a:t>All faculty and staff must receive this training in order to be qualified to administer or proctor the states assessments in an ethical and standardized manner.</a:t>
            </a:r>
            <a:r>
              <a:rPr lang="en-US" baseline="0" dirty="0" smtClean="0"/>
              <a:t> Different members of the core assessment team may be responsible for different areas of training relating to administration or accommodations. DACs are also responsible for maintaining a record of district training completion and signed confidentiality agreements. </a:t>
            </a:r>
            <a:endParaRPr lang="en-US" dirty="0" smtClean="0"/>
          </a:p>
        </p:txBody>
      </p:sp>
      <p:sp>
        <p:nvSpPr>
          <p:cNvPr id="73732" name="Slide Number Placeholder 3"/>
          <p:cNvSpPr>
            <a:spLocks noGrp="1"/>
          </p:cNvSpPr>
          <p:nvPr>
            <p:ph type="sldNum" sz="quarter" idx="5"/>
          </p:nvPr>
        </p:nvSpPr>
        <p:spPr>
          <a:noFill/>
        </p:spPr>
        <p:txBody>
          <a:bodyPr/>
          <a:lstStyle/>
          <a:p>
            <a:fld id="{3CC1BA6C-1324-4E0E-BFCB-E41051B3767E}"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TCAP administration portion of this presentation will provide an overview of important standardization considerations, scheduling requirements and tips, testing environment and proctoring considerations, how to handle unusual situations, and how to identify and handle </a:t>
            </a:r>
            <a:r>
              <a:rPr lang="en-US" baseline="0" dirty="0" err="1" smtClean="0"/>
              <a:t>misadministrations</a:t>
            </a:r>
            <a:r>
              <a:rPr lang="en-US" baseline="0" dirty="0" smtClean="0"/>
              <a:t> of the TCAP.</a:t>
            </a:r>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dirty="0" smtClean="0"/>
              <a:t>The Transitional Colorado Assessment Program, or TCAP, tests Reading, Writing, and Math in Grades 3-10.</a:t>
            </a:r>
          </a:p>
          <a:p>
            <a:r>
              <a:rPr lang="en-US" dirty="0" smtClean="0"/>
              <a:t>Reading and Writing books are combined for Grades 4-10. Grade</a:t>
            </a:r>
            <a:r>
              <a:rPr lang="en-US" baseline="0" dirty="0" smtClean="0"/>
              <a:t> 3 has separate Reading and Writing books because Grade 3 Reading must be assessed earlier and has an earlier data release due to CBLA requirements.</a:t>
            </a:r>
          </a:p>
          <a:p>
            <a:r>
              <a:rPr lang="en-US" baseline="0" dirty="0" smtClean="0"/>
              <a:t>Calculators can only be used in </a:t>
            </a:r>
            <a:r>
              <a:rPr lang="en-US" baseline="0" dirty="0" smtClean="0">
                <a:solidFill>
                  <a:schemeClr val="tx1"/>
                </a:solidFill>
              </a:rPr>
              <a:t>Grades 9 and 10 Math on Session 3</a:t>
            </a:r>
            <a:r>
              <a:rPr lang="en-US" baseline="0" dirty="0" smtClean="0">
                <a:solidFill>
                  <a:srgbClr val="FF0000"/>
                </a:solidFill>
              </a:rPr>
              <a:t>. </a:t>
            </a:r>
            <a:r>
              <a:rPr lang="en-US" baseline="0" dirty="0" smtClean="0"/>
              <a:t>Calculators must not be used for tests in any other content area, grade or session. An eligibility flow chart for Grades 3 and 4 </a:t>
            </a:r>
            <a:r>
              <a:rPr lang="en-US" baseline="0" dirty="0" err="1" smtClean="0"/>
              <a:t>Lectura</a:t>
            </a:r>
            <a:r>
              <a:rPr lang="en-US" baseline="0" dirty="0" smtClean="0"/>
              <a:t>/</a:t>
            </a:r>
            <a:r>
              <a:rPr lang="en-US" baseline="0" dirty="0" err="1" smtClean="0"/>
              <a:t>Escritura</a:t>
            </a:r>
            <a:r>
              <a:rPr lang="en-US" baseline="0" dirty="0" smtClean="0"/>
              <a:t> is available in the Accommodations Guide and in the Procedures Manual.</a:t>
            </a:r>
            <a:endParaRPr lang="en-US" dirty="0" smtClean="0"/>
          </a:p>
        </p:txBody>
      </p:sp>
      <p:sp>
        <p:nvSpPr>
          <p:cNvPr id="67588" name="Slide Number Placeholder 3"/>
          <p:cNvSpPr>
            <a:spLocks noGrp="1"/>
          </p:cNvSpPr>
          <p:nvPr>
            <p:ph type="sldNum" sz="quarter" idx="5"/>
          </p:nvPr>
        </p:nvSpPr>
        <p:spPr>
          <a:noFill/>
        </p:spPr>
        <p:txBody>
          <a:bodyPr/>
          <a:lstStyle/>
          <a:p>
            <a:fld id="{E7615508-AE7C-49DC-A942-65CEB23EE25F}"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9D7F94C-152C-4007-BFA1-AAD0EC79B3E3}" type="slidenum">
              <a:rPr lang="en-US" smtClean="0"/>
              <a:pPr/>
              <a:t>18</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t>The</a:t>
            </a:r>
            <a:r>
              <a:rPr lang="en-US" baseline="0" dirty="0" smtClean="0"/>
              <a:t> TCAP is a “standardized” assessment. S</a:t>
            </a:r>
            <a:r>
              <a:rPr lang="en-US" dirty="0" smtClean="0"/>
              <a:t>tandardization is ensuring that all students have an equitable opportunity to show what they know, and that no students are provided an unfair advantage. It means that the test score that one student receives</a:t>
            </a:r>
            <a:r>
              <a:rPr lang="en-US" baseline="0" dirty="0" smtClean="0"/>
              <a:t> is comparable to the test scores of every other student taking the TCAP, even though they may attend different schools or live in different parts of the state. </a:t>
            </a:r>
            <a:r>
              <a:rPr lang="en-US" dirty="0" smtClean="0"/>
              <a:t>Everything that we publish in terms of allowable accommodations, requirements for scheduling and timing all come back to standardization. Standardization requires that students all across the state have the same testing conditions, not that each student is tested in</a:t>
            </a:r>
            <a:r>
              <a:rPr lang="en-US" baseline="0" dirty="0" smtClean="0"/>
              <a:t> the same environment they are instructed in.</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Verdana" pitchFamily="34" charset="0"/>
              </a:rPr>
              <a:t>Due to the complex nature of a standardized assessment process, any practice not specifically permitted should be presumed inappropriate until and unless specifically authorized by the program sponsor (in this case, CDE). In</a:t>
            </a:r>
            <a:r>
              <a:rPr lang="en-US" baseline="0" dirty="0" smtClean="0">
                <a:latin typeface="Verdana" pitchFamily="34" charset="0"/>
              </a:rPr>
              <a:t> other words, if it doesn’t say you can, that means you can’t. </a:t>
            </a:r>
            <a:r>
              <a:rPr lang="en-US" dirty="0" smtClean="0">
                <a:latin typeface="Verdana" pitchFamily="34" charset="0"/>
              </a:rPr>
              <a:t>If you have any questions about TCAP Administration or standardization, please contact the Office of Student Assessment.</a:t>
            </a:r>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training</a:t>
            </a:r>
            <a:r>
              <a:rPr lang="en-US" baseline="0" dirty="0" smtClean="0"/>
              <a:t> will cover all important aspects of TCAP administration. It will start with an overview of key changes to procedures and the assessment windows for 2013-2014. Then the training will provide a brief overview of the Colorado assessment system including updates on the assessment’s future, followed by details of TCAP administration, including Personnel roles and responsibilities, Assessment administration, testing accommodations, issues of test security and resources and information. At the end of this training, and on the Assessment Unit website, you will find a link to an online survey and quiz. Completion of the online survey and quiz will constitute evidence of completing annual DAC Training. This Training must be completed on or before January 17</a:t>
            </a:r>
            <a:r>
              <a:rPr lang="en-US" baseline="30000" dirty="0" smtClean="0"/>
              <a:t>th</a:t>
            </a:r>
            <a:r>
              <a:rPr lang="en-US" baseline="0" dirty="0" smtClean="0"/>
              <a:t>, 2014.</a:t>
            </a:r>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41">
              <a:defRPr/>
            </a:pPr>
            <a:r>
              <a:rPr lang="en-US" b="0" dirty="0" smtClean="0">
                <a:latin typeface="Verdana" pitchFamily="34" charset="0"/>
              </a:rPr>
              <a:t>The</a:t>
            </a:r>
            <a:r>
              <a:rPr lang="en-US" b="0" baseline="0" dirty="0" smtClean="0">
                <a:latin typeface="Verdana" pitchFamily="34" charset="0"/>
              </a:rPr>
              <a:t> high profile of state assessments makes them an attractive subject for media reports at testing time. However, media presence at schools can be disruptive to the standardization of testing environments. Furthermore, the media are expressly prohibited from taking pictures or video of test materials or students in the process of being tested. CDE notifies the media of this prohibition prior to testing time, but essential school and district personnel such as superintendants, principals and teachers should also be made aware of this policy.</a:t>
            </a:r>
            <a:endParaRPr lang="en-US" b="1" dirty="0" smtClean="0">
              <a:latin typeface="Verdana"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D7DE7C3-9209-49DB-8929-E6920C205875}" type="slidenum">
              <a:rPr lang="en-US" smtClean="0"/>
              <a:pPr/>
              <a:t>21</a:t>
            </a:fld>
            <a:endParaRPr lang="en-US" smtClean="0"/>
          </a:p>
        </p:txBody>
      </p:sp>
      <p:sp>
        <p:nvSpPr>
          <p:cNvPr id="98307" name="Rectangle 2"/>
          <p:cNvSpPr>
            <a:spLocks noGrp="1" noRot="1" noChangeAspect="1" noChangeArrowheads="1" noTextEdit="1"/>
          </p:cNvSpPr>
          <p:nvPr>
            <p:ph type="sldImg"/>
          </p:nvPr>
        </p:nvSpPr>
        <p:spPr>
          <a:xfrm>
            <a:off x="1190625" y="703263"/>
            <a:ext cx="4630738" cy="3473450"/>
          </a:xfrm>
          <a:ln w="12700"/>
        </p:spPr>
      </p:sp>
      <p:sp>
        <p:nvSpPr>
          <p:cNvPr id="98308" name="Rectangle 3"/>
          <p:cNvSpPr>
            <a:spLocks noGrp="1" noChangeArrowheads="1"/>
          </p:cNvSpPr>
          <p:nvPr>
            <p:ph type="body" idx="1"/>
          </p:nvPr>
        </p:nvSpPr>
        <p:spPr>
          <a:xfrm>
            <a:off x="623755" y="4448377"/>
            <a:ext cx="5452533" cy="4139419"/>
          </a:xfrm>
          <a:noFill/>
          <a:ln/>
        </p:spPr>
        <p:txBody>
          <a:bodyPr lIns="99892" tIns="49070" rIns="99892" bIns="49070"/>
          <a:lstStyle/>
          <a:p>
            <a:pPr marL="116288" lvl="1" indent="3060">
              <a:spcBef>
                <a:spcPct val="35000"/>
              </a:spcBef>
              <a:buClr>
                <a:srgbClr val="000000"/>
              </a:buClr>
            </a:pPr>
            <a:r>
              <a:rPr lang="en-US" dirty="0" smtClean="0">
                <a:solidFill>
                  <a:srgbClr val="000066"/>
                </a:solidFill>
              </a:rPr>
              <a:t>Maintaining</a:t>
            </a:r>
            <a:r>
              <a:rPr lang="en-US" baseline="0" dirty="0" smtClean="0">
                <a:solidFill>
                  <a:srgbClr val="000066"/>
                </a:solidFill>
              </a:rPr>
              <a:t> a tight assessment schedule is essential for ensuring standardization and for minimizing potential delays in the processing and scoring of completed tests.</a:t>
            </a:r>
          </a:p>
          <a:p>
            <a:pPr marL="116288" lvl="1" indent="3060">
              <a:spcBef>
                <a:spcPct val="35000"/>
              </a:spcBef>
              <a:buClr>
                <a:srgbClr val="000000"/>
              </a:buClr>
            </a:pPr>
            <a:endParaRPr lang="en-US" baseline="0" dirty="0" smtClean="0">
              <a:solidFill>
                <a:srgbClr val="000066"/>
              </a:solidFill>
            </a:endParaRPr>
          </a:p>
          <a:p>
            <a:pPr marL="116288" lvl="1" indent="3060">
              <a:spcBef>
                <a:spcPct val="35000"/>
              </a:spcBef>
              <a:buClr>
                <a:srgbClr val="000000"/>
              </a:buClr>
            </a:pPr>
            <a:r>
              <a:rPr lang="en-US" baseline="0" dirty="0" smtClean="0">
                <a:solidFill>
                  <a:srgbClr val="000066"/>
                </a:solidFill>
              </a:rPr>
              <a:t>When scheduling your district’s testing, keep in mind that test sessions must be administered in the order they appear in the test booklet. If a make up is necessary for a student, that make up should be done after all other testing is complete.</a:t>
            </a:r>
          </a:p>
          <a:p>
            <a:pPr marL="116288" lvl="1" indent="3060">
              <a:spcBef>
                <a:spcPct val="35000"/>
              </a:spcBef>
              <a:buClr>
                <a:srgbClr val="000000"/>
              </a:buClr>
            </a:pPr>
            <a:endParaRPr lang="en-US" baseline="0" dirty="0" smtClean="0">
              <a:solidFill>
                <a:srgbClr val="000066"/>
              </a:solidFill>
            </a:endParaRPr>
          </a:p>
          <a:p>
            <a:pPr marL="116288" lvl="1" indent="3060">
              <a:spcBef>
                <a:spcPct val="35000"/>
              </a:spcBef>
              <a:buClr>
                <a:srgbClr val="000000"/>
              </a:buClr>
            </a:pPr>
            <a:r>
              <a:rPr lang="en-US" baseline="0" dirty="0" smtClean="0">
                <a:solidFill>
                  <a:srgbClr val="000066"/>
                </a:solidFill>
              </a:rPr>
              <a:t>Also, students in the same grade, in the same school must take the same sessions at the same time. This is a precaution against students sharing test items and therefore compromising the validity of test scores.</a:t>
            </a:r>
            <a:endParaRPr lang="en-US" dirty="0" smtClean="0">
              <a:solidFill>
                <a:srgbClr val="000066"/>
              </a:solidFill>
            </a:endParaRPr>
          </a:p>
          <a:p>
            <a:pPr marL="116288" lvl="1" indent="3060">
              <a:spcBef>
                <a:spcPct val="35000"/>
              </a:spcBef>
              <a:buClr>
                <a:srgbClr val="000000"/>
              </a:buClr>
            </a:pPr>
            <a:endParaRPr lang="en-US" dirty="0" smtClean="0">
              <a:solidFill>
                <a:srgbClr val="000066"/>
              </a:solidFill>
            </a:endParaRPr>
          </a:p>
          <a:p>
            <a:pPr marL="116288" lvl="1" indent="3060">
              <a:spcBef>
                <a:spcPct val="35000"/>
              </a:spcBef>
              <a:buClr>
                <a:srgbClr val="000000"/>
              </a:buClr>
            </a:pPr>
            <a:r>
              <a:rPr lang="en-US" dirty="0" smtClean="0">
                <a:solidFill>
                  <a:srgbClr val="000066"/>
                </a:solidFill>
              </a:rPr>
              <a:t>Failure</a:t>
            </a:r>
            <a:r>
              <a:rPr lang="en-US" baseline="0" dirty="0" smtClean="0">
                <a:solidFill>
                  <a:srgbClr val="000066"/>
                </a:solidFill>
              </a:rPr>
              <a:t> to comply with these scheduling procedures will result in a misadministration of the entire affected test session.</a:t>
            </a:r>
          </a:p>
          <a:p>
            <a:pPr marL="116288" lvl="1" indent="3060">
              <a:spcBef>
                <a:spcPct val="35000"/>
              </a:spcBef>
              <a:buClr>
                <a:srgbClr val="000000"/>
              </a:buClr>
            </a:pPr>
            <a:endParaRPr lang="en-US" baseline="0" dirty="0" smtClean="0">
              <a:solidFill>
                <a:srgbClr val="000066"/>
              </a:solidFill>
            </a:endParaRPr>
          </a:p>
          <a:p>
            <a:pPr marL="116288" lvl="1" indent="3060">
              <a:spcBef>
                <a:spcPct val="35000"/>
              </a:spcBef>
              <a:buClr>
                <a:srgbClr val="000000"/>
              </a:buClr>
            </a:pPr>
            <a:r>
              <a:rPr lang="en-US" baseline="0" dirty="0" smtClean="0">
                <a:solidFill>
                  <a:srgbClr val="000066"/>
                </a:solidFill>
              </a:rPr>
              <a:t>Finally, please do not wait to return your test materials. Timely return of test materials results in a more rapid processing and scoring of assessments and increases test security.</a:t>
            </a:r>
            <a:endParaRPr lang="en-US" dirty="0" smtClean="0">
              <a:solidFill>
                <a:srgbClr val="000066"/>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CDE strongly recommends that …</a:t>
            </a:r>
          </a:p>
          <a:p>
            <a:r>
              <a:rPr lang="en-US" dirty="0" smtClean="0"/>
              <a:t>the SAC keep on file the schedules of exactly when, where and to whom and by whom each assessment is being administered.</a:t>
            </a:r>
          </a:p>
          <a:p>
            <a:r>
              <a:rPr lang="en-US" dirty="0" smtClean="0"/>
              <a:t>Each proctor be given a clear schedule of when to administer each test by content area and session.</a:t>
            </a:r>
            <a:r>
              <a:rPr lang="en-US" baseline="0" dirty="0" smtClean="0"/>
              <a:t> </a:t>
            </a:r>
          </a:p>
          <a:p>
            <a:r>
              <a:rPr lang="en-US" dirty="0" smtClean="0"/>
              <a:t>The schedule allows time for the proctors to read the directions from the Proctor’s Manual and distribute materials before and to collect and secure materials after the administration of each assessment.</a:t>
            </a:r>
          </a:p>
          <a:p>
            <a:r>
              <a:rPr lang="en-US" dirty="0" smtClean="0"/>
              <a:t>Considerations for accommodations are included in the development of the schedule.</a:t>
            </a:r>
          </a:p>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goes without</a:t>
            </a:r>
            <a:r>
              <a:rPr lang="en-US" baseline="0" dirty="0" smtClean="0"/>
              <a:t> saying that all necessary materials must be provided to students testing. CDE also recommends that districts and schools adopt double-count procedures to ensure that there are sufficient test materials for all students and that test can proceed smoothly.</a:t>
            </a:r>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testing environment</a:t>
            </a:r>
            <a:r>
              <a:rPr lang="en-US" baseline="0" dirty="0" smtClean="0"/>
              <a:t> is important to the standardization of assessment administration. It is essential that the testing environment provide students an opportunity to show what they have learned without providing them with any special advantages. This is a list of some of the important environmental considerations, but DACs should consult the Procedures Manual to ensure that testing environments are in full compliance with standardized practices.</a:t>
            </a:r>
          </a:p>
          <a:p>
            <a:endParaRPr lang="en-US" baseline="0" dirty="0" smtClean="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other</a:t>
            </a:r>
            <a:r>
              <a:rPr lang="en-US" baseline="0" dirty="0" smtClean="0"/>
              <a:t> testing environment concerns, the Procedures Manual is very specific about what visual aids, learning aids and other information may be posted in the test environment. DACs should make themselves familiar with these considerations and ensure that testing environments are compliant with standardization procedures. This slide is not an exhaustive list of what may or may not be posted, but it should give you some idea of what is permitted. The testing area must be free of any content related posters or aids that suggest possible answers to students. Many such aids would be typical in a classroom, such as word, walls, steps for solving formulas and multiplication tables. These must be covered or removed before testing begins. But some content is considered </a:t>
            </a:r>
            <a:r>
              <a:rPr lang="en-US" baseline="0" dirty="0" err="1" smtClean="0"/>
              <a:t>postable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Generally, if the posters do not suggest answers by including content related definitions, processes or solutions, they may remain posted. Some examples of permitted posters are, the alphabet, or number lines without negative integers, fractions or highlighted prime numbers.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12/13/2013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857B192A-C454-4E2E-AF0C-3F74F59A039C}" type="slidenum">
              <a:rPr lang="en-US" smtClean="0"/>
              <a:pPr/>
              <a:t>27</a:t>
            </a:fld>
            <a:endParaRPr lang="en-US" smtClean="0"/>
          </a:p>
        </p:txBody>
      </p:sp>
      <p:sp>
        <p:nvSpPr>
          <p:cNvPr id="103427" name="Rectangle 2"/>
          <p:cNvSpPr>
            <a:spLocks noGrp="1" noRot="1" noChangeAspect="1" noChangeArrowheads="1" noTextEdit="1"/>
          </p:cNvSpPr>
          <p:nvPr>
            <p:ph type="sldImg"/>
          </p:nvPr>
        </p:nvSpPr>
        <p:spPr>
          <a:xfrm>
            <a:off x="1190625" y="703263"/>
            <a:ext cx="4630738" cy="3473450"/>
          </a:xfrm>
          <a:ln w="12700"/>
        </p:spPr>
      </p:sp>
      <p:sp>
        <p:nvSpPr>
          <p:cNvPr id="103428" name="Rectangle 3"/>
          <p:cNvSpPr>
            <a:spLocks noGrp="1" noChangeArrowheads="1"/>
          </p:cNvSpPr>
          <p:nvPr>
            <p:ph type="body" idx="1"/>
          </p:nvPr>
        </p:nvSpPr>
        <p:spPr>
          <a:xfrm>
            <a:off x="934113" y="4448377"/>
            <a:ext cx="5142177" cy="4139419"/>
          </a:xfrm>
          <a:noFill/>
          <a:ln/>
        </p:spPr>
        <p:txBody>
          <a:bodyPr lIns="99892" tIns="49070" rIns="99892" bIns="49070"/>
          <a:lstStyle/>
          <a:p>
            <a:pPr defTabSz="914350" eaLnBrk="0" fontAlgn="base" hangingPunct="0">
              <a:spcBef>
                <a:spcPct val="30000"/>
              </a:spcBef>
              <a:spcAft>
                <a:spcPct val="0"/>
              </a:spcAft>
              <a:defRPr/>
            </a:pPr>
            <a:r>
              <a:rPr lang="en-US" sz="1100" dirty="0"/>
              <a:t>For the TCAP, only one session at one grade level and in one content area may be given in any one location. Session administration requirements differ by assessment, so consult the requirements for the ACCESS and CoAlt for their specific environment and proctoring considerations.</a:t>
            </a:r>
          </a:p>
          <a:p>
            <a:pPr defTabSz="914350" eaLnBrk="0" fontAlgn="base" hangingPunct="0">
              <a:spcBef>
                <a:spcPct val="30000"/>
              </a:spcBef>
              <a:spcAft>
                <a:spcPct val="0"/>
              </a:spcAft>
              <a:defRPr/>
            </a:pPr>
            <a:endParaRPr lang="en-US" sz="1100" dirty="0"/>
          </a:p>
          <a:p>
            <a:pPr defTabSz="914350" eaLnBrk="0" fontAlgn="base" hangingPunct="0">
              <a:spcBef>
                <a:spcPct val="30000"/>
              </a:spcBef>
              <a:spcAft>
                <a:spcPct val="0"/>
              </a:spcAft>
              <a:defRPr/>
            </a:pPr>
            <a:r>
              <a:rPr lang="en-US" sz="1100" dirty="0">
                <a:latin typeface="Garamond" pitchFamily="18" charset="0"/>
              </a:rPr>
              <a:t>If students finish a test session before the scheduled end time they may read, but they must not write anything.</a:t>
            </a:r>
            <a:endParaRPr lang="en-US" sz="1100" dirty="0"/>
          </a:p>
          <a:p>
            <a:pPr>
              <a:buFontTx/>
              <a:buNone/>
            </a:pPr>
            <a:endParaRPr lang="en-US" sz="1100" dirty="0"/>
          </a:p>
          <a:p>
            <a:pPr>
              <a:buFontTx/>
              <a:buNone/>
            </a:pPr>
            <a:r>
              <a:rPr lang="en-US" sz="1100" dirty="0"/>
              <a:t>TCAP proctors must be qualified to administer assessments in accordance with the requirements described in the Procedures Manual. Proctors must undergo annual training, before administering the TCAP.</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TCAP proctors are active proctors. This means that one is not sitting in the back or in the front of the class grading papers, working on the computer or leaving the room to talk on the phone. During the TCAP proctors</a:t>
            </a:r>
            <a:r>
              <a:rPr lang="en-US" baseline="0" dirty="0" smtClean="0"/>
              <a:t> must be actively moving about the room, ensuring that students are working on their own tests. Proctors are not permitted to interfere with student responses on the test in anyway, this includes actions from explaining test items, spelling words or giving word definitions, to encouraging students to work faster. </a:t>
            </a:r>
            <a:r>
              <a:rPr lang="en-US" dirty="0" smtClean="0"/>
              <a:t>Proctors are active, but not actively participating or interfering with students.</a:t>
            </a:r>
          </a:p>
          <a:p>
            <a:pPr>
              <a:buFontTx/>
              <a:buNone/>
            </a:pPr>
            <a:r>
              <a:rPr lang="en-US" dirty="0" smtClean="0"/>
              <a:t>If a student asks for the instructions to be repeated, they can be repeated, but must be repeated orally to the entire class. The test proctor may not interrupt students during testing to repeat directions, this can only be done before the assessment begins. </a:t>
            </a:r>
          </a:p>
          <a:p>
            <a:pPr>
              <a:buFontTx/>
              <a:buNone/>
            </a:pPr>
            <a:r>
              <a:rPr lang="en-US" dirty="0" smtClean="0"/>
              <a:t>In an absence of active proctoring, we have run into students using cell phones in the classroom, sharing answers, or continuing onto other sessions. These are often avoidable if the test proctor is actively monitoring students during the test administration.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Despite</a:t>
            </a:r>
            <a:r>
              <a:rPr lang="en-US" baseline="0" dirty="0" smtClean="0"/>
              <a:t> the best plans, unexpected situations can arise. If illness or an emergency requires a test to be stopped, it may be resumed at a later time, providing that students do not change any previous answers and that they are given only the amount of time they had left in the session. In all cases, the safety and needs of the students are paramount. </a:t>
            </a:r>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important dates to remember. Enrollment</a:t>
            </a:r>
            <a:r>
              <a:rPr lang="en-US" baseline="0" dirty="0" smtClean="0"/>
              <a:t> for the 2014 TCAP has ended. Any non-standard accommodations must be requested from CDE by December 17</a:t>
            </a:r>
            <a:r>
              <a:rPr lang="en-US" baseline="30000" dirty="0" smtClean="0"/>
              <a:t>th</a:t>
            </a:r>
            <a:r>
              <a:rPr lang="en-US" baseline="0" dirty="0" smtClean="0"/>
              <a:t>. Please contact Mira Monroe in the Office of Student assessments for non-standard accommodations. Also, please note that all testing must be done within your district’s testing window… this includes all make-ups.</a:t>
            </a:r>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an emergency requires action, that should take precedence over the test. It should go without saying that fire or other emergency drills should not be planned during testing times. Also, if a student appears ill before a test session begins, they should not begin the session, but should instead take the session during make-ups.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12/13/2013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0506A35-8118-425C-AE5A-73E84BA25FF8}" type="slidenum">
              <a:rPr lang="en-US" smtClean="0"/>
              <a:pPr/>
              <a:t>31</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smtClean="0"/>
              <a:t>Transcribing is different than scribing. Transcribing is done for damaged books or when students take Large Print or Braille tests or when students respond in a language other than English for Math or Reading and their responses are translated and transcribed.</a:t>
            </a:r>
          </a:p>
          <a:p>
            <a:r>
              <a:rPr lang="en-US" dirty="0" smtClean="0"/>
              <a:t>A couple of things to keep in mind – transcriptions must be done in a </a:t>
            </a:r>
            <a:r>
              <a:rPr lang="en-US" dirty="0" err="1" smtClean="0"/>
              <a:t>scannable</a:t>
            </a:r>
            <a:r>
              <a:rPr lang="en-US" dirty="0" smtClean="0"/>
              <a:t> test booklet.</a:t>
            </a:r>
          </a:p>
          <a:p>
            <a:r>
              <a:rPr lang="en-US" dirty="0" smtClean="0"/>
              <a:t>There is an example of what the transcribed booklet should look like, located in appendix B of the procedures manual.</a:t>
            </a:r>
          </a:p>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section I will discuss </a:t>
            </a:r>
            <a:r>
              <a:rPr lang="en-US" dirty="0" err="1" smtClean="0"/>
              <a:t>misadministrations</a:t>
            </a:r>
            <a:r>
              <a:rPr lang="en-US" dirty="0" smtClean="0"/>
              <a:t> of the TCAP. A misadministration is any event that causes one or more test scores to be invalidated.</a:t>
            </a:r>
            <a:r>
              <a:rPr lang="en-US" baseline="0" dirty="0" smtClean="0"/>
              <a:t> It is the responsibility of the DAC to investigate, identify and declare </a:t>
            </a:r>
            <a:r>
              <a:rPr lang="en-US" baseline="0" dirty="0" err="1" smtClean="0"/>
              <a:t>misadministrations</a:t>
            </a:r>
            <a:r>
              <a:rPr lang="en-US" baseline="0" dirty="0" smtClean="0"/>
              <a:t>. Some events are considered major </a:t>
            </a:r>
            <a:r>
              <a:rPr lang="en-US" baseline="0" dirty="0" err="1" smtClean="0"/>
              <a:t>misadministrations</a:t>
            </a:r>
            <a:r>
              <a:rPr lang="en-US" baseline="0" dirty="0" smtClean="0"/>
              <a:t>. DACs are responsible for reporting instances of major test </a:t>
            </a:r>
            <a:r>
              <a:rPr lang="en-US" baseline="0" dirty="0" err="1" smtClean="0"/>
              <a:t>misadministrations</a:t>
            </a:r>
            <a:r>
              <a:rPr lang="en-US" baseline="0" dirty="0" smtClean="0"/>
              <a:t> to the Office of Student Assessment at the CDE and if the misadministration involves a teacher or school or district administrator, then it must also be reported to the Office of Licensing. The next few slides will cover </a:t>
            </a:r>
            <a:r>
              <a:rPr lang="en-US" baseline="0" dirty="0" err="1" smtClean="0"/>
              <a:t>misadministrations</a:t>
            </a:r>
            <a:r>
              <a:rPr lang="en-US" baseline="0" dirty="0" smtClean="0"/>
              <a:t>, how to differentiate major </a:t>
            </a:r>
            <a:r>
              <a:rPr lang="en-US" baseline="0" dirty="0" err="1" smtClean="0"/>
              <a:t>misadministrations</a:t>
            </a:r>
            <a:r>
              <a:rPr lang="en-US" baseline="0" dirty="0" smtClean="0"/>
              <a:t> and what to do when a misadministration occurs</a:t>
            </a:r>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a:t>
            </a:r>
            <a:r>
              <a:rPr lang="en-US" baseline="0" dirty="0" smtClean="0"/>
              <a:t> deviation from established testing procedures will constitute a misadministration. This list of potential </a:t>
            </a:r>
            <a:r>
              <a:rPr lang="en-US" baseline="0" dirty="0" err="1" smtClean="0"/>
              <a:t>misadministrations</a:t>
            </a:r>
            <a:r>
              <a:rPr lang="en-US" baseline="0" dirty="0" smtClean="0"/>
              <a:t> highlights where proctors and other assessment personnel need to be especially vigilant. With proper planning, training and active proctoring, all of these </a:t>
            </a:r>
            <a:r>
              <a:rPr lang="en-US" baseline="0" dirty="0" err="1" smtClean="0"/>
              <a:t>misadministrations</a:t>
            </a:r>
            <a:r>
              <a:rPr lang="en-US" baseline="0" dirty="0" smtClean="0"/>
              <a:t> are easily preventable.</a:t>
            </a:r>
          </a:p>
          <a:p>
            <a:endParaRPr lang="en-US" baseline="0" dirty="0" smtClean="0"/>
          </a:p>
          <a:p>
            <a:r>
              <a:rPr lang="en-US" dirty="0" smtClean="0"/>
              <a:t>If a student continues onto another session it is a misadministration – this is true if they continue into the session only one page, or if they turn four. Between each session there is a stop page – you can see a sample of what that page looks like here. If a student begins on the wrong session,</a:t>
            </a:r>
            <a:r>
              <a:rPr lang="en-US" baseline="0" dirty="0" smtClean="0"/>
              <a:t> or is instructed to do the wrong session it is a misadministration.</a:t>
            </a:r>
            <a:endParaRPr lang="en-US" dirty="0" smtClean="0"/>
          </a:p>
          <a:p>
            <a:endParaRPr lang="en-US" dirty="0" smtClean="0"/>
          </a:p>
          <a:p>
            <a:r>
              <a:rPr lang="en-US" dirty="0" smtClean="0"/>
              <a:t>If</a:t>
            </a:r>
            <a:r>
              <a:rPr lang="en-US" baseline="0" dirty="0" smtClean="0"/>
              <a:t> a student receives help from anyone on a test item, it is a misadministration. This includes instances of when answers are shared or even when a student is given the suggestion to, “double check” a particular answer. There should never be any interference with a student’s answers, whether verbal, non-verbal or written.</a:t>
            </a:r>
          </a:p>
          <a:p>
            <a:endParaRPr lang="en-US" baseline="0" dirty="0" smtClean="0"/>
          </a:p>
          <a:p>
            <a:r>
              <a:rPr lang="en-US" baseline="0" dirty="0" smtClean="0"/>
              <a:t>Students are permitted to use calculators only in </a:t>
            </a:r>
            <a:r>
              <a:rPr lang="en-US" baseline="0" dirty="0" smtClean="0">
                <a:solidFill>
                  <a:srgbClr val="FF0000"/>
                </a:solidFill>
              </a:rPr>
              <a:t>Grade 9 and 10 math and only in session 3. Some accommodations, such as speech-to-text require the use of a computer or other device. But there is no other instance when a calculator, electronic device, notes or other type of instrument is permitted for use in the TCAP. Any use of such an instrument, electronic or otherwise, constitutes a misadministration.</a:t>
            </a:r>
          </a:p>
          <a:p>
            <a:endParaRPr lang="en-US" baseline="0" dirty="0" smtClean="0">
              <a:solidFill>
                <a:srgbClr val="FF0000"/>
              </a:solidFill>
            </a:endParaRPr>
          </a:p>
          <a:p>
            <a:r>
              <a:rPr lang="en-US" baseline="0" dirty="0" smtClean="0">
                <a:solidFill>
                  <a:srgbClr val="FF0000"/>
                </a:solidFill>
              </a:rPr>
              <a:t>Students must receive appropriate accommodations. Accommodations increase the validity of the test score. If a student is denied accommodations for any reason, it is considered a misadministration.</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unfortunate</a:t>
            </a:r>
            <a:r>
              <a:rPr lang="en-US" baseline="0" dirty="0" smtClean="0"/>
              <a:t> event that a misadministration occurs, the test session should be stopped immediately and the test proctor should immediately notify the SAC, who in turn notifies and consults with the DAC. Declaration of a misadministration will be obvious in most cases, but some cases require the discretionary judgment of assessment personnel. The mere appearance of a cell phone in an open student back pack may not be enough to justify a misadministration, but should still be investigated. When a misadministration is declared, the appropriate bubble must be filled in on the Student Data Grid and the student will receive “no score” for that content area. However, some data in that content area may be obtained from other sessions and is accessible from the GRF. When using this incomplete data though, it should be noted that the completeness of the test form and the nature of the misadministration affect its reliability.</a:t>
            </a:r>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type</a:t>
            </a:r>
            <a:r>
              <a:rPr lang="en-US" baseline="0" dirty="0" smtClean="0"/>
              <a:t> of misadministration should be considered common, but some types of misadministration are considered especially egregious and have much more serious direct and indirect consequences. These high consequence </a:t>
            </a:r>
            <a:r>
              <a:rPr lang="en-US" baseline="0" dirty="0" err="1" smtClean="0"/>
              <a:t>misadministrations</a:t>
            </a:r>
            <a:r>
              <a:rPr lang="en-US" baseline="0" dirty="0" smtClean="0"/>
              <a:t> are considered Major </a:t>
            </a:r>
            <a:r>
              <a:rPr lang="en-US" baseline="0" dirty="0" err="1" smtClean="0"/>
              <a:t>Misadministrations</a:t>
            </a:r>
            <a:r>
              <a:rPr lang="en-US" baseline="0" dirty="0" smtClean="0"/>
              <a:t>. In addition to normal invalidation procedures followed by DACs, any misadministration, or suspicion of misadministration must be reported to CDE as soon as practicable. If the major misadministration involves a licensed educator, then it must also be reported the Office of Teacher Licensing. Major </a:t>
            </a:r>
            <a:r>
              <a:rPr lang="en-US" baseline="0" dirty="0" err="1" smtClean="0"/>
              <a:t>misadministrations</a:t>
            </a:r>
            <a:r>
              <a:rPr lang="en-US" baseline="0" dirty="0" smtClean="0"/>
              <a:t> fall into three main types: those that affect an entire class or group of students, those that involve systematic unethical behavior and those involving any breach of test security. Examples of each type are given here and more are given in the Procedures Manual</a:t>
            </a:r>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Unfortunately</a:t>
            </a:r>
            <a:r>
              <a:rPr lang="en-US" baseline="0" dirty="0" smtClean="0"/>
              <a:t> the most frequent cause of major </a:t>
            </a:r>
            <a:r>
              <a:rPr lang="en-US" baseline="0" dirty="0" err="1" smtClean="0"/>
              <a:t>misadministrations</a:t>
            </a:r>
            <a:r>
              <a:rPr lang="en-US" baseline="0" dirty="0" smtClean="0"/>
              <a:t> occurs when a test proctor administers the wrong test session and then students are allowed to intermingle and therefore invalidate further testing because of the risk of pre-exposure. This type of misadministration is especially harmful because it destroys student growth data and has a serious psychological impact on the school community that places its trust in schools to ensure that their students are conscientiously taught and that the school is accountable. In some cases, such </a:t>
            </a:r>
            <a:r>
              <a:rPr lang="en-US" baseline="0" dirty="0" err="1" smtClean="0"/>
              <a:t>misadministrations</a:t>
            </a:r>
            <a:r>
              <a:rPr lang="en-US" baseline="0" dirty="0" smtClean="0"/>
              <a:t> have ended jobs or careers.</a:t>
            </a:r>
          </a:p>
          <a:p>
            <a:endParaRPr lang="en-US" baseline="0" dirty="0" smtClean="0"/>
          </a:p>
          <a:p>
            <a:r>
              <a:rPr lang="en-US" baseline="0" dirty="0" smtClean="0"/>
              <a:t>It is the school’s responsibility to ensure that it is complying with all test procedures. CDE will not be responsible for what a school does or doesn’t do.</a:t>
            </a:r>
          </a:p>
          <a:p>
            <a:endParaRPr lang="en-US" baseline="0" dirty="0" smtClean="0"/>
          </a:p>
          <a:p>
            <a:r>
              <a:rPr lang="en-US" baseline="0" dirty="0" smtClean="0"/>
              <a:t>It is worth repeating that all students in one grade must be given the same test session at the same time. If this doesn’t happen, and students intermingle and risk pre-exposure of the test then the entire grade level of a content area </a:t>
            </a:r>
            <a:r>
              <a:rPr lang="en-US" b="1" baseline="0" dirty="0" smtClean="0"/>
              <a:t>will</a:t>
            </a:r>
            <a:r>
              <a:rPr lang="en-US" b="0" baseline="0" dirty="0" smtClean="0"/>
              <a:t> be </a:t>
            </a:r>
            <a:r>
              <a:rPr lang="en-US" b="0" baseline="0" dirty="0" err="1" smtClean="0"/>
              <a:t>misadministered</a:t>
            </a:r>
            <a:r>
              <a:rPr lang="en-US" b="0" baseline="0" dirty="0" smtClean="0"/>
              <a:t>.</a:t>
            </a:r>
          </a:p>
          <a:p>
            <a:endParaRPr lang="en-US" b="0" baseline="0" dirty="0" smtClean="0"/>
          </a:p>
          <a:p>
            <a:r>
              <a:rPr lang="en-US" b="0" baseline="0" dirty="0" smtClean="0"/>
              <a:t>The most important step is to prevent this from occurring. Specific training on this issue should help. Furthermore, publishing simple, consistent and unambiguous testing schedules will help teachers to know what session is to be tested. </a:t>
            </a:r>
            <a:r>
              <a:rPr lang="en-US" baseline="0" dirty="0" smtClean="0"/>
              <a:t> Only one content area of test books should ever be checked out to a test proctor at one time. This alone will prevent many possible instances of class-wide misadministration</a:t>
            </a:r>
          </a:p>
          <a:p>
            <a:endParaRPr lang="en-US" baseline="0" dirty="0" smtClean="0"/>
          </a:p>
          <a:p>
            <a:r>
              <a:rPr lang="en-US" dirty="0" smtClean="0"/>
              <a:t>When</a:t>
            </a:r>
            <a:r>
              <a:rPr lang="en-US" baseline="0" dirty="0" smtClean="0"/>
              <a:t> using the combined Reading/Writing test book, it is imperative that proctors test by session number. One of the biggest confusions stems from the way some people describe the test book. Specifically, when one says reading session 3, it implies the third session of reading, rather than the 3</a:t>
            </a:r>
            <a:r>
              <a:rPr lang="en-US" baseline="30000" dirty="0" smtClean="0"/>
              <a:t>rd</a:t>
            </a:r>
            <a:r>
              <a:rPr lang="en-US" baseline="0" dirty="0" smtClean="0"/>
              <a:t> session of the reading/writing combined test book. To alleviate the potential confusion, CDE encourages DACs and others to refer to session first, and then the content area. For example, say Session three reading, but do not say reading session three.</a:t>
            </a:r>
          </a:p>
          <a:p>
            <a:endParaRPr lang="en-US" baseline="0" dirty="0" smtClean="0"/>
          </a:p>
          <a:p>
            <a:r>
              <a:rPr lang="en-US" baseline="0" dirty="0" smtClean="0"/>
              <a:t>Other steps that will help avoid such </a:t>
            </a:r>
            <a:r>
              <a:rPr lang="en-US" baseline="0" dirty="0" err="1" smtClean="0"/>
              <a:t>misadministrations</a:t>
            </a:r>
            <a:r>
              <a:rPr lang="en-US" baseline="0" dirty="0" smtClean="0"/>
              <a:t> is the use of call backs in training and when checking out test books. Have the test proctors say out loud what session they are going to test. Walkthroughs by school personnel to verify that the correct session is being administered are also helpful. Neither of these are required, but they will go a long way towards preventing </a:t>
            </a:r>
            <a:r>
              <a:rPr lang="en-US" baseline="0" dirty="0" err="1" smtClean="0"/>
              <a:t>misadministrations</a:t>
            </a:r>
            <a:r>
              <a:rPr lang="en-US" baseline="0" dirty="0" smtClean="0"/>
              <a:t>.</a:t>
            </a:r>
          </a:p>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12/13/2013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smtClean="0"/>
              <a:t>Finally, in some cases, the declaration of a misadministration can be avoided even after it is discovered that the wrong test session has been administered. Follow these steps if it is discovered that the wrong test session has been given:</a:t>
            </a:r>
          </a:p>
          <a:p>
            <a:pPr marL="228600" indent="-228600">
              <a:spcBef>
                <a:spcPts val="600"/>
              </a:spcBef>
              <a:spcAft>
                <a:spcPts val="600"/>
              </a:spcAft>
              <a:buFont typeface="+mj-lt"/>
              <a:buAutoNum type="arabicPeriod"/>
            </a:pPr>
            <a:r>
              <a:rPr lang="en-US" baseline="0" dirty="0" smtClean="0"/>
              <a:t>If </a:t>
            </a:r>
            <a:r>
              <a:rPr lang="en-US" baseline="0" dirty="0" smtClean="0"/>
              <a:t>the situation is discovered while the session is in progress, the SAC and DAC should immediately be notified</a:t>
            </a:r>
          </a:p>
          <a:p>
            <a:pPr marL="228600" indent="-228600">
              <a:spcBef>
                <a:spcPts val="600"/>
              </a:spcBef>
              <a:spcAft>
                <a:spcPts val="600"/>
              </a:spcAft>
              <a:buFont typeface="+mj-lt"/>
              <a:buAutoNum type="arabicPeriod"/>
            </a:pPr>
            <a:r>
              <a:rPr lang="en-US" baseline="0" dirty="0" smtClean="0"/>
              <a:t>Students </a:t>
            </a:r>
            <a:r>
              <a:rPr lang="en-US" baseline="0" dirty="0" smtClean="0"/>
              <a:t>must be kept separate. If students are dismissed from class and allowed to mingle before the situation has been corrected then a misadministration </a:t>
            </a:r>
            <a:r>
              <a:rPr lang="en-US" b="1" baseline="0" dirty="0" smtClean="0"/>
              <a:t>will </a:t>
            </a:r>
            <a:r>
              <a:rPr lang="en-US" b="0" baseline="0" dirty="0" smtClean="0"/>
              <a:t>be declared. There is no gray area. Any suspicion of student pre-exposure is grounds for test invalidation.</a:t>
            </a:r>
          </a:p>
          <a:p>
            <a:pPr marL="228600" indent="-228600">
              <a:spcBef>
                <a:spcPts val="600"/>
              </a:spcBef>
              <a:spcAft>
                <a:spcPts val="600"/>
              </a:spcAft>
              <a:buFont typeface="+mj-lt"/>
              <a:buAutoNum type="arabicPeriod"/>
            </a:pPr>
            <a:r>
              <a:rPr lang="en-US" b="0" baseline="0" dirty="0" smtClean="0"/>
              <a:t>Students </a:t>
            </a:r>
            <a:r>
              <a:rPr lang="en-US" b="0" baseline="0" dirty="0" smtClean="0"/>
              <a:t>should complete the test session they started</a:t>
            </a:r>
          </a:p>
          <a:p>
            <a:pPr marL="228600" indent="-228600">
              <a:spcBef>
                <a:spcPts val="600"/>
              </a:spcBef>
              <a:spcAft>
                <a:spcPts val="600"/>
              </a:spcAft>
              <a:buFont typeface="+mj-lt"/>
              <a:buAutoNum type="arabicPeriod"/>
            </a:pPr>
            <a:r>
              <a:rPr lang="en-US" b="0" baseline="0" dirty="0" smtClean="0"/>
              <a:t>Students </a:t>
            </a:r>
            <a:r>
              <a:rPr lang="en-US" b="0" baseline="0" dirty="0" smtClean="0"/>
              <a:t>should complete the next test session so that all students in the grade level have completed the same sessions before they are allowed to intermingle again.</a:t>
            </a:r>
          </a:p>
          <a:p>
            <a:pPr marL="228600" indent="-228600">
              <a:spcBef>
                <a:spcPts val="600"/>
              </a:spcBef>
              <a:spcAft>
                <a:spcPts val="600"/>
              </a:spcAft>
              <a:buFont typeface="+mj-lt"/>
              <a:buAutoNum type="arabicPeriod"/>
            </a:pPr>
            <a:r>
              <a:rPr lang="en-US" b="0" baseline="0" dirty="0" smtClean="0"/>
              <a:t>If </a:t>
            </a:r>
            <a:r>
              <a:rPr lang="en-US" b="0" baseline="0" dirty="0" smtClean="0"/>
              <a:t>the issue is not corrected before students are dismissed for the end of day, then affected tests will be declared </a:t>
            </a:r>
            <a:r>
              <a:rPr lang="en-US" b="0" baseline="0" dirty="0" err="1" smtClean="0"/>
              <a:t>misadministered</a:t>
            </a:r>
            <a:r>
              <a:rPr lang="en-US" b="0" baseline="0" dirty="0" smtClean="0"/>
              <a:t>.</a:t>
            </a:r>
          </a:p>
          <a:p>
            <a:pPr marL="228600" indent="-228600">
              <a:spcBef>
                <a:spcPts val="600"/>
              </a:spcBef>
              <a:spcAft>
                <a:spcPts val="600"/>
              </a:spcAft>
              <a:buFont typeface="+mj-lt"/>
              <a:buAutoNum type="arabicPeriod"/>
            </a:pPr>
            <a:r>
              <a:rPr lang="en-US" b="0" baseline="0" dirty="0" smtClean="0"/>
              <a:t>The </a:t>
            </a:r>
            <a:r>
              <a:rPr lang="en-US" b="0" baseline="0" dirty="0" smtClean="0"/>
              <a:t>Assessment Unit must be notified of the event as soon as possible to verify that the correct steps were taken.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12/13/2013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Districts should establish their own policies for investigating, declaring and reporting </a:t>
            </a:r>
            <a:r>
              <a:rPr lang="en-US" dirty="0" err="1" smtClean="0"/>
              <a:t>misadministrations</a:t>
            </a:r>
            <a:r>
              <a:rPr lang="en-US" dirty="0" smtClean="0"/>
              <a:t>.</a:t>
            </a:r>
            <a:r>
              <a:rPr lang="en-US" baseline="0" dirty="0" smtClean="0"/>
              <a:t> In most cases investigation and declaration is handled at the district level. Once the misadministration is reported and recorded, no further action is required. But it is imperative that reports or suspicion of </a:t>
            </a:r>
            <a:r>
              <a:rPr lang="en-US" u="sng" baseline="0" dirty="0" smtClean="0"/>
              <a:t>majo</a:t>
            </a:r>
            <a:r>
              <a:rPr lang="en-US" baseline="0" dirty="0" smtClean="0"/>
              <a:t>r </a:t>
            </a:r>
            <a:r>
              <a:rPr lang="en-US" baseline="0" dirty="0" err="1" smtClean="0"/>
              <a:t>misadministrations</a:t>
            </a:r>
            <a:r>
              <a:rPr lang="en-US" baseline="0" dirty="0" smtClean="0"/>
              <a:t> are made as soon as possible. The sooner a major misadministration is reported, the easier it is to determine the impact on score data and the better we are able to ensure the validity of score reports. In some instances, early reporting and investigation of major misadministration enhances the security and therefore the reliability of the assessment.</a:t>
            </a:r>
          </a:p>
          <a:p>
            <a:endParaRPr lang="en-US" baseline="0" dirty="0" smtClean="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smtClean="0"/>
              <a:t>Districts should establish policies about when to apply disciplinary measures to students or staff regarding misadministrations. </a:t>
            </a:r>
          </a:p>
          <a:p>
            <a:endParaRPr lang="en-US" baseline="0" dirty="0" smtClean="0"/>
          </a:p>
          <a:p>
            <a:r>
              <a:rPr lang="en-US" baseline="0" dirty="0" smtClean="0"/>
              <a:t>In any case, the purpose of declaring </a:t>
            </a:r>
            <a:r>
              <a:rPr lang="en-US" baseline="0" dirty="0" err="1" smtClean="0"/>
              <a:t>misadministrations</a:t>
            </a:r>
            <a:r>
              <a:rPr lang="en-US" baseline="0" dirty="0" smtClean="0"/>
              <a:t> is to preserve the reliability of  test score data. Misadministration declarations should never be used as a disciplinary measure. If one student gives answers to a second student, for example, the first student’s test score are still valid, even though the second student’s score is not. A misadministration should not be declared for the first student.</a:t>
            </a:r>
          </a:p>
          <a:p>
            <a:endParaRPr lang="en-US" baseline="0" dirty="0" smtClean="0"/>
          </a:p>
          <a:p>
            <a:r>
              <a:rPr lang="en-US" baseline="0" dirty="0" smtClean="0"/>
              <a:t>CDE also reserves the option of performing its own investigation and declaration of </a:t>
            </a:r>
            <a:r>
              <a:rPr lang="en-US" baseline="0" dirty="0" err="1" smtClean="0"/>
              <a:t>misadministrations</a:t>
            </a:r>
            <a:r>
              <a:rPr lang="en-US" baseline="0" dirty="0" smtClean="0"/>
              <a:t>, as well as the option of applying its own sanctions. </a:t>
            </a:r>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purposes</a:t>
            </a:r>
            <a:r>
              <a:rPr lang="en-US" baseline="0" dirty="0" smtClean="0"/>
              <a:t> of review, here are the required Colorado assessments and some of the key differences in administration between each.</a:t>
            </a:r>
            <a:endParaRPr lang="en-US" dirty="0" smtClean="0"/>
          </a:p>
          <a:p>
            <a:endParaRPr lang="en-US" dirty="0" smtClean="0"/>
          </a:p>
          <a:p>
            <a:r>
              <a:rPr lang="en-US" dirty="0" smtClean="0"/>
              <a:t>State and federal law</a:t>
            </a:r>
            <a:r>
              <a:rPr lang="en-US" baseline="0" dirty="0" smtClean="0"/>
              <a:t> require that </a:t>
            </a:r>
            <a:r>
              <a:rPr lang="en-US" dirty="0" smtClean="0"/>
              <a:t>every student enrolled in a Colorado public school must be assessed with the TCAP or the </a:t>
            </a:r>
            <a:r>
              <a:rPr lang="en-US" dirty="0" err="1" smtClean="0"/>
              <a:t>CoAlt</a:t>
            </a:r>
            <a:r>
              <a:rPr lang="en-US" dirty="0" smtClean="0"/>
              <a:t>. ACCESS for ELLs </a:t>
            </a:r>
            <a:r>
              <a:rPr lang="en-US" baseline="0" dirty="0" smtClean="0"/>
              <a:t>is an additional assessment administered to students identified as English Language Learners. </a:t>
            </a:r>
            <a:r>
              <a:rPr lang="en-US" dirty="0" smtClean="0"/>
              <a:t>TCAP is a </a:t>
            </a:r>
            <a:r>
              <a:rPr lang="en-US" i="1" u="sng" dirty="0" smtClean="0"/>
              <a:t>timed</a:t>
            </a:r>
            <a:r>
              <a:rPr lang="en-US" dirty="0" smtClean="0"/>
              <a:t> assessment, and each session must be completed in a single sitting, unless there is an emergency. It is typically administered to a </a:t>
            </a:r>
            <a:r>
              <a:rPr lang="en-US" i="1" u="sng" dirty="0" smtClean="0"/>
              <a:t>classroom of students,</a:t>
            </a:r>
            <a:r>
              <a:rPr lang="en-US" dirty="0" smtClean="0"/>
              <a:t> but it may be administered individually, especially in cases where an accommodation requires an individual setting. CoAlt is an </a:t>
            </a:r>
            <a:r>
              <a:rPr lang="en-US" i="1" u="sng" dirty="0" smtClean="0"/>
              <a:t>untimed</a:t>
            </a:r>
            <a:r>
              <a:rPr lang="en-US" dirty="0" smtClean="0"/>
              <a:t>  test that </a:t>
            </a:r>
            <a:r>
              <a:rPr lang="en-US" i="1" u="sng" dirty="0" smtClean="0"/>
              <a:t>must be administered one-on-one. </a:t>
            </a:r>
            <a:r>
              <a:rPr lang="en-US" dirty="0" smtClean="0"/>
              <a:t>Students can take breaks within a </a:t>
            </a:r>
            <a:r>
              <a:rPr lang="en-US" dirty="0" err="1" smtClean="0"/>
              <a:t>CoAlt</a:t>
            </a:r>
            <a:r>
              <a:rPr lang="en-US" dirty="0" smtClean="0"/>
              <a:t> session, provided that they finish the item they are on and then begin again on the next item after the break. TCAP proctors must not attempt to score student responses and must return test books to CTB/McGraw-Hill for scoring,</a:t>
            </a:r>
            <a:r>
              <a:rPr lang="en-US" baseline="0" dirty="0" smtClean="0"/>
              <a:t> whereas</a:t>
            </a:r>
            <a:r>
              <a:rPr lang="en-US" dirty="0" smtClean="0"/>
              <a:t> test examiners for </a:t>
            </a:r>
            <a:r>
              <a:rPr lang="en-US" dirty="0" err="1" smtClean="0"/>
              <a:t>CoAlt</a:t>
            </a:r>
            <a:r>
              <a:rPr lang="en-US" dirty="0" smtClean="0"/>
              <a:t> and ACCESS for ELLs are responsible for scoring a portion of the assessment. ACCESS</a:t>
            </a:r>
            <a:r>
              <a:rPr lang="en-US" baseline="0" dirty="0" smtClean="0"/>
              <a:t> for ELLs</a:t>
            </a:r>
            <a:r>
              <a:rPr lang="en-US" dirty="0" smtClean="0"/>
              <a:t> has grade spans and there are sections of the test that can be administered by grade span. TCAP, however, must not have multiple grades and multiple content areas assessed in the same testing environment.  While there are no changes</a:t>
            </a:r>
            <a:r>
              <a:rPr lang="en-US" baseline="0" dirty="0" smtClean="0"/>
              <a:t> to the subjects covered in the CoAlt assessment, Science will not be included in t</a:t>
            </a:r>
            <a:r>
              <a:rPr lang="en-US" dirty="0" smtClean="0"/>
              <a:t>he TCAP assessments and both</a:t>
            </a:r>
            <a:r>
              <a:rPr lang="en-US" baseline="0" dirty="0" smtClean="0"/>
              <a:t> </a:t>
            </a:r>
            <a:r>
              <a:rPr lang="en-US" dirty="0" smtClean="0"/>
              <a:t>Science &amp; Social Studies will be included in </a:t>
            </a:r>
            <a:r>
              <a:rPr lang="en-US" baseline="0" dirty="0" smtClean="0"/>
              <a:t>the new Colorado Measures of Academic Success (CMAS) assessments which will be covered in a separate training.  </a:t>
            </a:r>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9767835-70D0-45E4-92CB-82E3A3F46295}" type="slidenum">
              <a:rPr lang="en-US" smtClean="0"/>
              <a:pPr/>
              <a:t>40</a:t>
            </a:fld>
            <a:endParaRPr lang="en-US" smtClean="0"/>
          </a:p>
        </p:txBody>
      </p:sp>
      <p:sp>
        <p:nvSpPr>
          <p:cNvPr id="91139" name="Rectangle 2"/>
          <p:cNvSpPr>
            <a:spLocks noGrp="1" noRot="1" noChangeAspect="1" noChangeArrowheads="1" noTextEdit="1"/>
          </p:cNvSpPr>
          <p:nvPr>
            <p:ph type="sldImg"/>
          </p:nvPr>
        </p:nvSpPr>
        <p:spPr>
          <a:xfrm>
            <a:off x="1190625" y="703263"/>
            <a:ext cx="4630738" cy="3473450"/>
          </a:xfrm>
          <a:ln w="12700"/>
        </p:spPr>
      </p:sp>
      <p:sp>
        <p:nvSpPr>
          <p:cNvPr id="91140" name="Rectangle 3"/>
          <p:cNvSpPr>
            <a:spLocks noGrp="1" noChangeArrowheads="1"/>
          </p:cNvSpPr>
          <p:nvPr>
            <p:ph type="body" idx="1"/>
          </p:nvPr>
        </p:nvSpPr>
        <p:spPr>
          <a:xfrm>
            <a:off x="934113" y="4448377"/>
            <a:ext cx="5142177" cy="4139419"/>
          </a:xfrm>
          <a:noFill/>
          <a:ln/>
        </p:spPr>
        <p:txBody>
          <a:bodyPr lIns="99892" tIns="49070" rIns="99892" bIns="49070"/>
          <a:lstStyle/>
          <a:p>
            <a:pPr eaLnBrk="1" hangingPunct="1"/>
            <a:r>
              <a:rPr lang="en-US" dirty="0" smtClean="0"/>
              <a:t>Almost all test invalidations can be prevented</a:t>
            </a:r>
            <a:r>
              <a:rPr lang="en-US" baseline="0" dirty="0" smtClean="0"/>
              <a:t> w</a:t>
            </a:r>
            <a:r>
              <a:rPr lang="en-US" dirty="0" smtClean="0"/>
              <a:t>ith proper planning and training.  If there has been a major misadministration you must contact </a:t>
            </a:r>
            <a:r>
              <a:rPr lang="en-US" baseline="0" dirty="0" smtClean="0"/>
              <a:t>the Assessment Unit, </a:t>
            </a:r>
            <a:r>
              <a:rPr lang="en-US" dirty="0" smtClean="0"/>
              <a:t>as soon as possible. </a:t>
            </a:r>
          </a:p>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section will cover what you need to know about accommodations for</a:t>
            </a:r>
            <a:r>
              <a:rPr lang="en-US" baseline="0" dirty="0" smtClean="0"/>
              <a:t> the TCAP. change</a:t>
            </a:r>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three kinds of accommodations available for the TCAP,</a:t>
            </a:r>
            <a:r>
              <a:rPr lang="en-US" baseline="0" dirty="0" smtClean="0"/>
              <a:t> Standard, Non-standard and linguistic.</a:t>
            </a:r>
            <a:endParaRPr lang="en-US" dirty="0" smtClean="0"/>
          </a:p>
          <a:p>
            <a:pPr eaLnBrk="1" hangingPunct="1">
              <a:spcBef>
                <a:spcPct val="0"/>
              </a:spcBef>
            </a:pPr>
            <a:r>
              <a:rPr lang="en-US" dirty="0" smtClean="0"/>
              <a:t>Standard</a:t>
            </a:r>
            <a:r>
              <a:rPr lang="en-US" baseline="0" dirty="0" smtClean="0"/>
              <a:t> and Non-Standard Accommodations </a:t>
            </a:r>
            <a:r>
              <a:rPr lang="en-US" dirty="0" smtClean="0"/>
              <a:t>must be in place at least</a:t>
            </a:r>
            <a:r>
              <a:rPr lang="en-US" baseline="0" dirty="0" smtClean="0"/>
              <a:t> 90 days before TCAP testing begins and be used on classroom, school, or district assessments </a:t>
            </a:r>
            <a:r>
              <a:rPr lang="en-US" dirty="0" smtClean="0"/>
              <a:t>the student takes.</a:t>
            </a:r>
          </a:p>
          <a:p>
            <a:pPr defTabSz="881341">
              <a:spcBef>
                <a:spcPct val="0"/>
              </a:spcBef>
              <a:defRPr/>
            </a:pPr>
            <a:r>
              <a:rPr lang="en-US" dirty="0" smtClean="0"/>
              <a:t>Standard Accommodations are changes to the standardized testing procedures that </a:t>
            </a:r>
            <a:r>
              <a:rPr lang="en-US" u="sng" dirty="0" smtClean="0"/>
              <a:t>have been predetermined by CDE</a:t>
            </a:r>
            <a:r>
              <a:rPr lang="en-US" dirty="0" smtClean="0"/>
              <a:t> to maintain the integrity, validity, reliability and comparability of the assessment.</a:t>
            </a:r>
          </a:p>
          <a:p>
            <a:pPr defTabSz="881341">
              <a:spcBef>
                <a:spcPct val="0"/>
              </a:spcBef>
              <a:defRPr/>
            </a:pPr>
            <a:r>
              <a:rPr lang="en-US" dirty="0" smtClean="0"/>
              <a:t>Nonstandard accommodations are changes to the standardized testing procedures that have </a:t>
            </a:r>
            <a:r>
              <a:rPr lang="en-US" u="sng" dirty="0" smtClean="0"/>
              <a:t>not been predetermined</a:t>
            </a:r>
            <a:r>
              <a:rPr lang="en-US" dirty="0" smtClean="0"/>
              <a:t> to maintain the integrity, validity, reliability and comparability of the assessment, and </a:t>
            </a:r>
            <a:r>
              <a:rPr lang="en-US" u="sng" dirty="0" smtClean="0"/>
              <a:t>must be approved</a:t>
            </a:r>
            <a:r>
              <a:rPr lang="en-US" dirty="0" smtClean="0"/>
              <a:t> by the Colorado Department of Education (CDE) prior to use on statewide assessments.  Standard accommodations on the state assessment should be considered prior to requesting a nonstandard accommodation.</a:t>
            </a:r>
          </a:p>
          <a:p>
            <a:pPr defTabSz="881341">
              <a:spcBef>
                <a:spcPct val="0"/>
              </a:spcBef>
              <a:defRPr/>
            </a:pPr>
            <a:r>
              <a:rPr lang="en-US" dirty="0" smtClean="0"/>
              <a:t>The Non-Standard</a:t>
            </a:r>
            <a:r>
              <a:rPr lang="en-US" baseline="0" dirty="0" smtClean="0"/>
              <a:t> Accommodations request form is available now on Navigator. It must be submitted (by </a:t>
            </a:r>
            <a:r>
              <a:rPr lang="en-US" dirty="0" smtClean="0">
                <a:solidFill>
                  <a:srgbClr val="002060"/>
                </a:solidFill>
              </a:rPr>
              <a:t>FAX, password protected PDF </a:t>
            </a:r>
            <a:r>
              <a:rPr lang="en-US" dirty="0" err="1" smtClean="0">
                <a:solidFill>
                  <a:srgbClr val="002060"/>
                </a:solidFill>
              </a:rPr>
              <a:t>file,or</a:t>
            </a:r>
            <a:r>
              <a:rPr lang="en-US" dirty="0" smtClean="0">
                <a:solidFill>
                  <a:srgbClr val="002060"/>
                </a:solidFill>
              </a:rPr>
              <a:t> Courier) </a:t>
            </a:r>
            <a:r>
              <a:rPr lang="en-US" baseline="0" dirty="0" smtClean="0"/>
              <a:t>by the DAC to CDE by December 17</a:t>
            </a:r>
            <a:r>
              <a:rPr lang="en-US" baseline="30000" dirty="0" smtClean="0"/>
              <a:t>th</a:t>
            </a:r>
            <a:r>
              <a:rPr lang="en-US" baseline="0" dirty="0" smtClean="0"/>
              <a:t>.</a:t>
            </a:r>
            <a:endParaRPr lang="en-US" dirty="0" smtClean="0"/>
          </a:p>
          <a:p>
            <a:pPr eaLnBrk="1" hangingPunct="1">
              <a:spcBef>
                <a:spcPct val="0"/>
              </a:spcBef>
            </a:pPr>
            <a:r>
              <a:rPr lang="en-US" dirty="0" smtClean="0"/>
              <a:t>Linguistic Accommodations are available to students</a:t>
            </a:r>
            <a:r>
              <a:rPr lang="en-US" baseline="0" dirty="0" smtClean="0"/>
              <a:t> who are identified as English Learners.</a:t>
            </a: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DA1757-A26A-4525-9A11-ADFF08D33146}" type="slidenum">
              <a:rPr lang="en-US" smtClean="0"/>
              <a:pPr/>
              <a:t>42</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two references for accommodations:</a:t>
            </a:r>
            <a:r>
              <a:rPr lang="en-US" baseline="0" dirty="0" smtClean="0"/>
              <a:t> </a:t>
            </a:r>
            <a:r>
              <a:rPr lang="en-US" dirty="0" smtClean="0"/>
              <a:t>There is a Colorado Accommodations Guide and a Colorado Accommodation Manual. These are available</a:t>
            </a:r>
            <a:r>
              <a:rPr lang="en-US" baseline="0" dirty="0" smtClean="0"/>
              <a:t> under “Frequently Asked Questions” on the Office of Student Assessments main CSAP/TCAP page.</a:t>
            </a:r>
            <a:endParaRPr lang="en-US" dirty="0" smtClean="0"/>
          </a:p>
          <a:p>
            <a:pPr eaLnBrk="1" hangingPunct="1">
              <a:spcBef>
                <a:spcPct val="0"/>
              </a:spcBef>
            </a:pPr>
            <a:r>
              <a:rPr lang="en-US" dirty="0" smtClean="0"/>
              <a:t>The Colorado Accommodations Guide</a:t>
            </a:r>
            <a:r>
              <a:rPr lang="en-US" baseline="0" dirty="0" smtClean="0"/>
              <a:t> is for s</a:t>
            </a:r>
            <a:r>
              <a:rPr lang="en-US" dirty="0" smtClean="0"/>
              <a:t>electing and using assessment accommodations for English Learners. It: </a:t>
            </a:r>
          </a:p>
          <a:p>
            <a:pPr lvl="1" eaLnBrk="1" hangingPunct="1">
              <a:spcBef>
                <a:spcPct val="0"/>
              </a:spcBef>
              <a:buFontTx/>
              <a:buChar char="•"/>
            </a:pPr>
            <a:r>
              <a:rPr lang="en-US" dirty="0" smtClean="0"/>
              <a:t>Focuses on statewide assessment accommodations</a:t>
            </a:r>
          </a:p>
          <a:p>
            <a:pPr lvl="1" eaLnBrk="1" hangingPunct="1">
              <a:spcBef>
                <a:spcPct val="0"/>
              </a:spcBef>
              <a:buFontTx/>
              <a:buChar char="•"/>
            </a:pPr>
            <a:r>
              <a:rPr lang="en-US" dirty="0" smtClean="0"/>
              <a:t>Starts with  linguistic accommodations specific to English Learners</a:t>
            </a:r>
          </a:p>
          <a:p>
            <a:pPr lvl="1" eaLnBrk="1" hangingPunct="1">
              <a:spcBef>
                <a:spcPct val="0"/>
              </a:spcBef>
              <a:buFontTx/>
              <a:buChar char="•"/>
            </a:pPr>
            <a:r>
              <a:rPr lang="en-US" dirty="0" smtClean="0"/>
              <a:t> Includes Standard and Nonstandard accommodation which are available to qualified English Learners</a:t>
            </a:r>
          </a:p>
          <a:p>
            <a:pPr lvl="1" eaLnBrk="1" hangingPunct="1">
              <a:spcBef>
                <a:spcPct val="0"/>
              </a:spcBef>
              <a:buFontTx/>
              <a:buChar char="•"/>
            </a:pPr>
            <a:endParaRPr lang="en-US" dirty="0" smtClean="0"/>
          </a:p>
          <a:p>
            <a:pPr defTabSz="881341">
              <a:spcBef>
                <a:spcPct val="0"/>
              </a:spcBef>
              <a:defRPr/>
            </a:pPr>
            <a:r>
              <a:rPr lang="en-US" dirty="0" smtClean="0">
                <a:solidFill>
                  <a:srgbClr val="000000"/>
                </a:solidFill>
              </a:rPr>
              <a:t>The Colorado Accommodations Manual</a:t>
            </a:r>
            <a:r>
              <a:rPr lang="en-US" baseline="0" dirty="0" smtClean="0">
                <a:solidFill>
                  <a:srgbClr val="000000"/>
                </a:solidFill>
              </a:rPr>
              <a:t> is for s</a:t>
            </a:r>
            <a:r>
              <a:rPr lang="en-US" dirty="0" smtClean="0">
                <a:solidFill>
                  <a:srgbClr val="000000"/>
                </a:solidFill>
              </a:rPr>
              <a:t>electing and using accommodations for instruction and assessment for students</a:t>
            </a:r>
            <a:r>
              <a:rPr lang="en-US" baseline="0" dirty="0" smtClean="0">
                <a:solidFill>
                  <a:srgbClr val="000000"/>
                </a:solidFill>
              </a:rPr>
              <a:t> eligible for test accommodations. It:</a:t>
            </a:r>
            <a:endParaRPr lang="en-US" dirty="0" smtClean="0">
              <a:solidFill>
                <a:srgbClr val="000000"/>
              </a:solidFill>
            </a:endParaRPr>
          </a:p>
          <a:p>
            <a:pPr lvl="1" eaLnBrk="1" hangingPunct="1">
              <a:spcBef>
                <a:spcPct val="0"/>
              </a:spcBef>
              <a:buFontTx/>
              <a:buChar char="•"/>
            </a:pPr>
            <a:r>
              <a:rPr lang="en-US" dirty="0" smtClean="0"/>
              <a:t>Focuses on</a:t>
            </a:r>
            <a:r>
              <a:rPr lang="en-US" baseline="0" dirty="0" smtClean="0"/>
              <a:t> Standard accommodations for all students with a documented need</a:t>
            </a:r>
          </a:p>
          <a:p>
            <a:pPr lvl="1" eaLnBrk="1" hangingPunct="1">
              <a:spcBef>
                <a:spcPct val="0"/>
              </a:spcBef>
              <a:buFontTx/>
              <a:buChar char="•"/>
            </a:pPr>
            <a:r>
              <a:rPr lang="en-US" baseline="0" dirty="0" smtClean="0"/>
              <a:t>Gives information about the Non-Standard Accommodation process available to students with a 504 or IEP</a:t>
            </a:r>
          </a:p>
          <a:p>
            <a:pPr lvl="1" eaLnBrk="1" hangingPunct="1">
              <a:spcBef>
                <a:spcPct val="0"/>
              </a:spcBef>
              <a:buFontTx/>
              <a:buChar char="•"/>
            </a:pPr>
            <a:r>
              <a:rPr lang="en-US" dirty="0" smtClean="0"/>
              <a:t>Has a section outlining those accommodations specifically allowable for the state assessments.</a:t>
            </a:r>
          </a:p>
          <a:p>
            <a:pPr lvl="1" eaLnBrk="1" hangingPunct="1">
              <a:spcBef>
                <a:spcPct val="0"/>
              </a:spcBef>
              <a:buFontTx/>
              <a:buNone/>
            </a:pPr>
            <a:endParaRPr lang="en-US" dirty="0" smtClean="0"/>
          </a:p>
          <a:p>
            <a:pPr>
              <a:lnSpc>
                <a:spcPct val="90000"/>
              </a:lnSpc>
            </a:pPr>
            <a:r>
              <a:rPr lang="en-US" dirty="0" smtClean="0"/>
              <a:t>There are a few key points we need to highlight about accommodations:</a:t>
            </a:r>
          </a:p>
          <a:p>
            <a:pPr marL="171450" indent="-171450">
              <a:lnSpc>
                <a:spcPct val="90000"/>
              </a:lnSpc>
              <a:buFont typeface="Arial" panose="020B0604020202020204" pitchFamily="34" charset="0"/>
              <a:buChar char="•"/>
            </a:pPr>
            <a:r>
              <a:rPr lang="en-US" dirty="0" smtClean="0"/>
              <a:t>Decisions </a:t>
            </a:r>
            <a:r>
              <a:rPr lang="en-US" dirty="0" smtClean="0"/>
              <a:t>regarding accommodations must be made based on an individual students need. No accommodations should be universally provided to a specific group of children. </a:t>
            </a:r>
          </a:p>
          <a:p>
            <a:pPr marL="171450" indent="-171450">
              <a:lnSpc>
                <a:spcPct val="90000"/>
              </a:lnSpc>
              <a:buFont typeface="Arial" panose="020B0604020202020204" pitchFamily="34" charset="0"/>
              <a:buChar char="•"/>
            </a:pPr>
            <a:r>
              <a:rPr lang="en-US" dirty="0" smtClean="0"/>
              <a:t>Final decisions regarding provision of accommodations must be made by a team that includes the parent. Each year we receive phone calls from parents wanting to know why accommodations were provided to their child. Accommodations cannot be provided just for the state assessments, when a child receives an accommodation he or she does not regularly use, their performance is often negatively impacted.</a:t>
            </a:r>
          </a:p>
          <a:p>
            <a:pPr lvl="1" eaLnBrk="1" hangingPunct="1">
              <a:spcBef>
                <a:spcPct val="0"/>
              </a:spcBef>
              <a:buFontTx/>
              <a:buNone/>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00BFEC-7283-4D27-A27B-AF890906528D}" type="slidenum">
              <a:rPr lang="en-US" smtClean="0"/>
              <a:pPr/>
              <a:t>43</a:t>
            </a:fld>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dirty="0" smtClean="0"/>
              <a:t>An important aspect of planning</a:t>
            </a:r>
            <a:r>
              <a:rPr lang="en-US" baseline="0" dirty="0" smtClean="0"/>
              <a:t> for accommodations is ensuring that resources are available during required testing sessions. In 2014, aside from the removal of science, the testing sessions will be the same as they were in 2013. You should note that although session 6 is combined reading and writing, that reading accommodations may only be used for reading items and writing accommodations may only be used for writing items. Session 6 is predominantly reading. Only the last item in session 6 is a writing question. </a:t>
            </a:r>
            <a:endParaRPr lang="en-US" dirty="0" smtClean="0"/>
          </a:p>
        </p:txBody>
      </p:sp>
      <p:sp>
        <p:nvSpPr>
          <p:cNvPr id="89092" name="Slide Number Placeholder 3"/>
          <p:cNvSpPr>
            <a:spLocks noGrp="1"/>
          </p:cNvSpPr>
          <p:nvPr>
            <p:ph type="sldNum" sz="quarter" idx="5"/>
          </p:nvPr>
        </p:nvSpPr>
        <p:spPr>
          <a:noFill/>
        </p:spPr>
        <p:txBody>
          <a:bodyPr/>
          <a:lstStyle/>
          <a:p>
            <a:fld id="{10C2A5CF-C974-4AEB-8DA9-9FC3C648A966}"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41">
              <a:defRPr/>
            </a:pPr>
            <a:r>
              <a:rPr lang="en-US" dirty="0" smtClean="0"/>
              <a:t>Oral scripts can be either a standard accommodation or a linguistic accommodation, depending on the reason the student needs the oral script to access the test.</a:t>
            </a:r>
          </a:p>
          <a:p>
            <a:pPr eaLnBrk="1" hangingPunct="1">
              <a:buFont typeface="Wingdings" pitchFamily="2" charset="2"/>
              <a:buNone/>
            </a:pPr>
            <a:r>
              <a:rPr lang="en-US" dirty="0" smtClean="0"/>
              <a:t>Oral Scripts are available for TCAP on the Writing and Math Assessments. Oral Scripts are not provided on the Reading TCAP because the Reading test measures students’ ability to read and it would violate the construct of the test to read the Reading test to students. </a:t>
            </a:r>
            <a:endParaRPr lang="en-US" baseline="0" dirty="0" smtClean="0"/>
          </a:p>
          <a:p>
            <a:pPr eaLnBrk="1" hangingPunct="1">
              <a:buFont typeface="Wingdings" pitchFamily="2" charset="2"/>
              <a:buNone/>
            </a:pPr>
            <a:endParaRPr lang="en-US" dirty="0" smtClean="0"/>
          </a:p>
          <a:p>
            <a:pPr eaLnBrk="1" hangingPunct="1">
              <a:buFont typeface="Wingdings" pitchFamily="2" charset="2"/>
              <a:buNone/>
            </a:pPr>
            <a:r>
              <a:rPr lang="en-US" dirty="0" smtClean="0"/>
              <a:t>Oral Scripts must be administered individually or small group  (no more 15 students) in a separate environment with students of fairly equivalent language skills and abilities.</a:t>
            </a:r>
          </a:p>
          <a:p>
            <a:pPr eaLnBrk="1" hangingPunct="1">
              <a:buFont typeface="Wingdings" pitchFamily="2" charset="2"/>
              <a:buNone/>
            </a:pPr>
            <a:r>
              <a:rPr lang="en-US" dirty="0" smtClean="0"/>
              <a:t>Spanish oral scripts are provided by CDE, but if districts want the Oral Scripts translated into any other language they must translate them themselves. Guidelines for how to translate the oral script into other languages are provided in the Procedures Manual Students do not need to be receiving translation accommodations in the classroom to be provided translated</a:t>
            </a:r>
            <a:r>
              <a:rPr lang="en-US" baseline="0" dirty="0" smtClean="0"/>
              <a:t> oral scripts. </a:t>
            </a:r>
          </a:p>
          <a:p>
            <a:pPr eaLnBrk="1" hangingPunct="1">
              <a:buFont typeface="Wingdings" pitchFamily="2" charset="2"/>
              <a:buNone/>
            </a:pPr>
            <a:endParaRPr lang="en-US" dirty="0" smtClean="0"/>
          </a:p>
          <a:p>
            <a:pPr eaLnBrk="1" hangingPunct="1">
              <a:buFont typeface="Wingdings" pitchFamily="2" charset="2"/>
              <a:buNone/>
            </a:pPr>
            <a:r>
              <a:rPr lang="en-US" dirty="0" smtClean="0"/>
              <a:t>The use of Oral Scripts must be documented and is bubbled on data grid.</a:t>
            </a:r>
          </a:p>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eaLnBrk="0" fontAlgn="base" hangingPunct="0">
              <a:spcBef>
                <a:spcPct val="30000"/>
              </a:spcBef>
              <a:spcAft>
                <a:spcPct val="0"/>
              </a:spcAft>
              <a:defRPr/>
            </a:pPr>
            <a:r>
              <a:rPr lang="en-US" dirty="0" smtClean="0"/>
              <a:t>Teacher</a:t>
            </a:r>
            <a:r>
              <a:rPr lang="en-US" baseline="0" dirty="0" smtClean="0"/>
              <a:t> Read Directions  accommodations are provided by </a:t>
            </a:r>
            <a:r>
              <a:rPr lang="en-US" baseline="0" dirty="0" smtClean="0">
                <a:solidFill>
                  <a:srgbClr val="FF0000"/>
                </a:solidFill>
              </a:rPr>
              <a:t>CDE in English or Spanish</a:t>
            </a:r>
            <a:r>
              <a:rPr lang="en-US" baseline="0" dirty="0" smtClean="0"/>
              <a:t>. They can be used on TCAP Reading, Writing, Mathematics, and Science tests. Proctors must follow directions exactly and administer the tests in a separate environment, individually or in a small group.</a:t>
            </a:r>
          </a:p>
          <a:p>
            <a:pPr defTabSz="914350"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41">
              <a:defRPr/>
            </a:pPr>
            <a:r>
              <a:rPr lang="en-US" dirty="0" smtClean="0"/>
              <a:t>Oral Response in English or native language or Written Response in native language is a Linguistic Accommodation.</a:t>
            </a:r>
          </a:p>
          <a:p>
            <a:pPr eaLnBrk="1" hangingPunct="1"/>
            <a:r>
              <a:rPr lang="en-US" dirty="0" smtClean="0"/>
              <a:t>On the TCAP Writing test students must respond in English. There is an accommodation available on TCAP Writing for students to respond orally in English and have their responses scribed into a test book.</a:t>
            </a:r>
          </a:p>
          <a:p>
            <a:pPr eaLnBrk="1" hangingPunct="1"/>
            <a:r>
              <a:rPr lang="en-US" dirty="0" smtClean="0"/>
              <a:t>For TCAP Reading, or Math there is an accommodation available for students to respond either orally or in writing in either English or their native language. If students respond in another language, their responses must be scribed, translated into English, and transcribed into a new test book.</a:t>
            </a:r>
          </a:p>
          <a:p>
            <a:pPr eaLnBrk="1" hangingPunct="1"/>
            <a:endParaRPr lang="en-US" dirty="0" smtClean="0"/>
          </a:p>
          <a:p>
            <a:pPr eaLnBrk="1" hangingPunct="1"/>
            <a:r>
              <a:rPr lang="en-US" dirty="0" smtClean="0"/>
              <a:t>These accommodations are based on an </a:t>
            </a:r>
            <a:r>
              <a:rPr lang="en-US" dirty="0" smtClean="0">
                <a:solidFill>
                  <a:srgbClr val="2A6E5E"/>
                </a:solidFill>
              </a:rPr>
              <a:t>individual EL’s</a:t>
            </a:r>
            <a:r>
              <a:rPr lang="en-US" dirty="0" smtClean="0"/>
              <a:t> progress on the continuum of English language development and are appropriate</a:t>
            </a:r>
            <a:r>
              <a:rPr lang="en-US" baseline="0" dirty="0" smtClean="0"/>
              <a:t> for a student who is </a:t>
            </a:r>
            <a:r>
              <a:rPr lang="en-US" b="1" dirty="0" smtClean="0">
                <a:solidFill>
                  <a:srgbClr val="2A6E5E"/>
                </a:solidFill>
              </a:rPr>
              <a:t>Unable</a:t>
            </a:r>
            <a:r>
              <a:rPr lang="en-US" dirty="0" smtClean="0"/>
              <a:t> to show what he or she knows in a </a:t>
            </a:r>
            <a:r>
              <a:rPr lang="en-US" dirty="0" smtClean="0">
                <a:solidFill>
                  <a:srgbClr val="2A6E5E"/>
                </a:solidFill>
              </a:rPr>
              <a:t>written response based on linguistic development in English, but is </a:t>
            </a:r>
            <a:r>
              <a:rPr lang="en-US" b="1" dirty="0" smtClean="0">
                <a:solidFill>
                  <a:srgbClr val="2A6E5E"/>
                </a:solidFill>
              </a:rPr>
              <a:t>Able</a:t>
            </a:r>
            <a:r>
              <a:rPr lang="en-US" dirty="0" smtClean="0"/>
              <a:t> to show what he or she knows on TCAP by </a:t>
            </a:r>
            <a:r>
              <a:rPr lang="en-US" dirty="0" smtClean="0">
                <a:solidFill>
                  <a:srgbClr val="2A6E5E"/>
                </a:solidFill>
              </a:rPr>
              <a:t>responding orally </a:t>
            </a:r>
            <a:r>
              <a:rPr lang="en-US" dirty="0" smtClean="0"/>
              <a:t>in English or their native language. The scribe </a:t>
            </a:r>
            <a:r>
              <a:rPr lang="en-US" dirty="0" smtClean="0">
                <a:solidFill>
                  <a:srgbClr val="2A6E5E"/>
                </a:solidFill>
              </a:rPr>
              <a:t>must be trained </a:t>
            </a:r>
            <a:r>
              <a:rPr lang="en-US" dirty="0" smtClean="0"/>
              <a:t>in scribing for assessments to prevent misadministration</a:t>
            </a:r>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0C039672-D4F7-4C4B-AEED-24C7FE08E8F2}" type="slidenum">
              <a:rPr lang="en-US" smtClean="0"/>
              <a:pPr/>
              <a:t>48</a:t>
            </a:fld>
            <a:endParaRPr lang="en-US" smtClean="0"/>
          </a:p>
        </p:txBody>
      </p:sp>
      <p:sp>
        <p:nvSpPr>
          <p:cNvPr id="108547" name="Rectangle 2"/>
          <p:cNvSpPr>
            <a:spLocks noGrp="1" noRot="1" noChangeAspect="1" noChangeArrowheads="1" noTextEdit="1"/>
          </p:cNvSpPr>
          <p:nvPr>
            <p:ph type="sldImg"/>
          </p:nvPr>
        </p:nvSpPr>
        <p:spPr>
          <a:xfrm>
            <a:off x="1190625" y="703263"/>
            <a:ext cx="4630738" cy="3473450"/>
          </a:xfrm>
          <a:ln w="12700"/>
        </p:spPr>
      </p:sp>
      <p:sp>
        <p:nvSpPr>
          <p:cNvPr id="108548" name="Rectangle 3"/>
          <p:cNvSpPr>
            <a:spLocks noGrp="1" noChangeArrowheads="1"/>
          </p:cNvSpPr>
          <p:nvPr>
            <p:ph type="body" idx="1"/>
          </p:nvPr>
        </p:nvSpPr>
        <p:spPr>
          <a:xfrm>
            <a:off x="934113" y="4448377"/>
            <a:ext cx="5142177" cy="4139419"/>
          </a:xfrm>
          <a:noFill/>
          <a:ln/>
        </p:spPr>
        <p:txBody>
          <a:bodyPr lIns="99892" tIns="49070" rIns="99892" bIns="49070"/>
          <a:lstStyle/>
          <a:p>
            <a:r>
              <a:rPr lang="en-US" dirty="0" smtClean="0"/>
              <a:t>With just a few exceptions, every aspect of  test administration ---procedures and rules regarding security, are the same as the English CSAP – this includes information needed for the data grid.</a:t>
            </a:r>
          </a:p>
          <a:p>
            <a:endParaRPr lang="en-US" dirty="0" smtClean="0"/>
          </a:p>
          <a:p>
            <a:r>
              <a:rPr lang="en-US" dirty="0" err="1" smtClean="0"/>
              <a:t>Lectura</a:t>
            </a:r>
            <a:r>
              <a:rPr lang="en-US" dirty="0" smtClean="0"/>
              <a:t> and </a:t>
            </a:r>
            <a:r>
              <a:rPr lang="en-US" dirty="0" err="1" smtClean="0"/>
              <a:t>escritura</a:t>
            </a:r>
            <a:r>
              <a:rPr lang="en-US" baseline="0" dirty="0" smtClean="0"/>
              <a:t> must be administered by test proctor who is fluent in Spanish</a:t>
            </a:r>
            <a:endParaRPr lang="en-US" dirty="0" smtClean="0"/>
          </a:p>
          <a:p>
            <a:pPr eaLnBrk="1" hangingPunct="1"/>
            <a:endParaRPr lang="en-US" dirty="0" smtClean="0"/>
          </a:p>
          <a:p>
            <a:pPr eaLnBrk="1" hangingPunct="1"/>
            <a:r>
              <a:rPr lang="en-US" dirty="0" smtClean="0"/>
              <a:t>Stop pages for </a:t>
            </a:r>
            <a:r>
              <a:rPr lang="en-US" dirty="0" err="1" smtClean="0"/>
              <a:t>Lectura</a:t>
            </a:r>
            <a:r>
              <a:rPr lang="en-US" dirty="0" smtClean="0"/>
              <a:t> and </a:t>
            </a:r>
            <a:r>
              <a:rPr lang="en-US" dirty="0" err="1" smtClean="0"/>
              <a:t>Escritura</a:t>
            </a:r>
            <a:r>
              <a:rPr lang="en-US" dirty="0" smtClean="0"/>
              <a:t> are in Appendix B of the procedures manual. These need to be printed and inserted into the test books before the administration of the test and removed before the test books are shipped for scoring. Failing to remove the stop pages for </a:t>
            </a:r>
            <a:r>
              <a:rPr lang="en-US" dirty="0" err="1" smtClean="0"/>
              <a:t>Lectura</a:t>
            </a:r>
            <a:r>
              <a:rPr lang="en-US" dirty="0" smtClean="0"/>
              <a:t> and </a:t>
            </a:r>
            <a:r>
              <a:rPr lang="en-US" dirty="0" err="1" smtClean="0"/>
              <a:t>Escritura</a:t>
            </a:r>
            <a:r>
              <a:rPr lang="en-US" dirty="0" smtClean="0"/>
              <a:t> will hinder the scoring process.</a:t>
            </a:r>
          </a:p>
          <a:p>
            <a:pPr eaLnBrk="1" hangingPunct="1"/>
            <a:endParaRPr lang="en-US" dirty="0" smtClean="0"/>
          </a:p>
          <a:p>
            <a:pPr eaLnBrk="1" hangingPunct="1"/>
            <a:r>
              <a:rPr lang="en-US" dirty="0" smtClean="0"/>
              <a:t>Oral Scripts will be available for </a:t>
            </a:r>
            <a:r>
              <a:rPr lang="en-US" dirty="0" err="1" smtClean="0"/>
              <a:t>Escritura</a:t>
            </a:r>
            <a:r>
              <a:rPr lang="en-US" dirty="0" smtClean="0"/>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section will discuss accountability and data management</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12/13/2013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 brief overview of the TCAP Assessment Life Cycle. This continues on the next slide.</a:t>
            </a:r>
          </a:p>
          <a:p>
            <a:endParaRPr lang="en-US" baseline="0" dirty="0" smtClean="0"/>
          </a:p>
          <a:p>
            <a:r>
              <a:rPr lang="en-US" baseline="0" dirty="0" smtClean="0"/>
              <a:t>Right now, we are in the testing preseason. Enrollments and district level training are taking place. This is the TCAP required annual training for DACs, but DACs and other personnel are required to have training in other assessments besides TCAP. After DACs are trained in TCAP test administration, they will train SACs, who in turn will train the test proctors.</a:t>
            </a:r>
          </a:p>
          <a:p>
            <a:endParaRPr lang="en-US" baseline="0" dirty="0" smtClean="0"/>
          </a:p>
          <a:p>
            <a:r>
              <a:rPr lang="en-US" baseline="0" dirty="0" smtClean="0"/>
              <a:t>Besides these required trainings, the non-required logistics training covers the basics of receiving, handling and returning test materials and managing student data.</a:t>
            </a:r>
          </a:p>
          <a:p>
            <a:endParaRPr lang="en-US" baseline="0" dirty="0" smtClean="0"/>
          </a:p>
          <a:p>
            <a:r>
              <a:rPr lang="en-US" baseline="0" dirty="0" smtClean="0"/>
              <a:t>As training winds down, the next big task for DACs is materials management. It is up to the DAC to ensure that test books are distributed where they are needed, that they are kept secure, and that the chain of custody is documented.</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12/13/2013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BDB3804A-6761-451B-9E7C-80D1918CD9D3}" type="slidenum">
              <a:rPr lang="en-US" smtClean="0"/>
              <a:pPr/>
              <a:t>50</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dirty="0" smtClean="0"/>
              <a:t>The</a:t>
            </a:r>
            <a:r>
              <a:rPr lang="en-US" baseline="0" dirty="0" smtClean="0"/>
              <a:t> most basic data we collect is student information so that scores may tied directly to the student who took the test. Assessment personnel should be diligent in avoiding mistakes such as giving the wrong test booklet to a student, or confusing two students with similar or identical names. Test Proctors should fill out the student information on the test booklet cover prior to the first testing session.</a:t>
            </a:r>
          </a:p>
          <a:p>
            <a:pPr eaLnBrk="1" hangingPunct="1"/>
            <a:endParaRPr lang="en-US" baseline="0" dirty="0" smtClean="0"/>
          </a:p>
          <a:p>
            <a:pPr eaLnBrk="1" hangingPunct="1"/>
            <a:r>
              <a:rPr lang="en-US" baseline="0" dirty="0" smtClean="0"/>
              <a:t>Also, it is essential that the test booklets can be properly scanned. Please ensure that number two pencils are to the only thing used to answer items and fill out student data on the front of the test book and the student data grid. </a:t>
            </a:r>
            <a:endParaRPr lang="en-US" dirty="0" smtClean="0"/>
          </a:p>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student</a:t>
            </a:r>
            <a:r>
              <a:rPr lang="en-US" baseline="0" dirty="0" smtClean="0"/>
              <a:t> data recorded on the back of each TCAP Test book is required by Federal and State law. CTB/McGraw Hill will provide bar-coded, adhesive labels that contains the student data required. But if there is no bar code for a student in your district, this student data grid must be completed using a number two pencil. When filling in the student data grid by hand, remember that all student data fields must be filled in.</a:t>
            </a:r>
          </a:p>
          <a:p>
            <a:endParaRPr lang="en-US" baseline="0" dirty="0" smtClean="0"/>
          </a:p>
          <a:p>
            <a:r>
              <a:rPr lang="en-US" baseline="0" dirty="0" smtClean="0"/>
              <a:t>Testing accommodations are not contained in the student bar code and must be bubbled in on the student data grid. Remember that all accommodations must be bubbled in… not just the primary accommodations.</a:t>
            </a:r>
          </a:p>
          <a:p>
            <a:endParaRPr lang="en-US" baseline="0" dirty="0" smtClean="0"/>
          </a:p>
          <a:p>
            <a:r>
              <a:rPr lang="en-US" baseline="0" dirty="0" smtClean="0"/>
              <a:t>This is also where you fill in an invalidation code, if necessary.</a:t>
            </a:r>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accommodations box in the student data grid.</a:t>
            </a:r>
            <a:r>
              <a:rPr lang="en-US" baseline="0" dirty="0" smtClean="0"/>
              <a:t> I emphasize that accommodations used in a particular content area are bubbled in.</a:t>
            </a:r>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Results from state tests are included</a:t>
            </a:r>
            <a:r>
              <a:rPr lang="en-US" baseline="0" dirty="0" smtClean="0"/>
              <a:t> in the student’s academic record. CTB/</a:t>
            </a:r>
            <a:r>
              <a:rPr lang="en-US" baseline="0" dirty="0" err="1" smtClean="0"/>
              <a:t>MCGraw</a:t>
            </a:r>
            <a:r>
              <a:rPr lang="en-US" baseline="0" dirty="0" smtClean="0"/>
              <a:t> Hill will provide score reports to districts, who are in turn responsible for mailing or giving score reports to parents in a timely manner.</a:t>
            </a:r>
            <a:endParaRPr lang="en-US" dirty="0"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D0F88D-9153-481E-BB58-D0A39CFB9BF5}"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375E2F4-38CF-40B7-982B-8D28F5120F5D}" type="slidenum">
              <a:rPr lang="en-US" smtClean="0"/>
              <a:pPr/>
              <a:t>54</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dirty="0" smtClean="0"/>
              <a:t>The Data Interpretation Guide is a resource that is designed for everyone from the superintendent to parents.</a:t>
            </a:r>
          </a:p>
          <a:p>
            <a:endParaRPr lang="en-US" dirty="0" smtClean="0"/>
          </a:p>
          <a:p>
            <a:r>
              <a:rPr lang="en-US" dirty="0" smtClean="0"/>
              <a:t>It includes guidance for use of the Colorado Growth Model and provides information related to the types of questions each report or assessment can answer – it is directly linked back to the purpose of each assessment.</a:t>
            </a:r>
          </a:p>
          <a:p>
            <a:pPr eaLnBrk="1" hangingPunct="1"/>
            <a:endParaRPr lang="en-US" dirty="0" smtClean="0"/>
          </a:p>
          <a:p>
            <a:pPr eaLnBrk="1" hangingPunct="1"/>
            <a:r>
              <a:rPr lang="en-US" baseline="0" dirty="0" smtClean="0"/>
              <a:t>The data interpretation guidelines are available on the office of student assessment web page, under the menu tab labeled “Data and Results”</a:t>
            </a:r>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When there are questions about scores, and there</a:t>
            </a:r>
            <a:r>
              <a:rPr lang="en-US" baseline="0" dirty="0" smtClean="0"/>
              <a:t> are</a:t>
            </a:r>
            <a:r>
              <a:rPr lang="en-US" dirty="0" smtClean="0"/>
              <a:t> every year, there are a couple of things that you need to do before contacting CDE.</a:t>
            </a:r>
          </a:p>
          <a:p>
            <a:r>
              <a:rPr lang="en-US" dirty="0" smtClean="0"/>
              <a:t>First of all, review the GRT file – if there is a question about a no score, consider first if were all the sessions completed</a:t>
            </a:r>
            <a:r>
              <a:rPr lang="en-US" baseline="0" dirty="0" smtClean="0"/>
              <a:t> and whether a student may have</a:t>
            </a:r>
            <a:r>
              <a:rPr lang="en-US" dirty="0" smtClean="0"/>
              <a:t> only respond to multiple choice items. The district owns the data so we will direct you back to your GRT file if you call with questions and have not taken that first step. Secondly, you will want to review previous CSAP and TCAP results and district assessment results – if the question centers on inconsistent performance, these pieces of information may help you answer those questions. </a:t>
            </a:r>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CDED48-4FBC-44E2-9804-F9AAB48B2A26}"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there are still unanswered questions after you have done your investigative work, then you should forward this to us – we will work with CTB to examine the data and the test itself if necessary. If that happens we will call you into our office to review the material with us. Under no circumstances are parents permitted to view the assessments.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12/13/2013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personnel involved in the administration</a:t>
            </a:r>
            <a:r>
              <a:rPr lang="en-US" baseline="0" dirty="0" smtClean="0"/>
              <a:t> of state assessments must be trained annually. This includes DACs, SACs, test proctors, test examiners and school administrators.</a:t>
            </a:r>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rPr>
              <a:t>The training you are receiving today constitutes the mandatory DAC training for the administration of the TCAP. The DAC is in turn responsible for providing training to SACs, who are in turn responsible for training  the test proctors, examiners and administrators at their school.</a:t>
            </a:r>
          </a:p>
          <a:p>
            <a:endParaRPr lang="en-US" dirty="0" smtClean="0">
              <a:latin typeface="Arial" charset="0"/>
            </a:endParaRPr>
          </a:p>
          <a:p>
            <a:r>
              <a:rPr lang="en-US" dirty="0" smtClean="0">
                <a:latin typeface="Arial" charset="0"/>
              </a:rPr>
              <a:t>But the training cycle is not merely top-down. Throughout the year, CDE and CTB/McGraw Hill disseminate crucial assessment information and schools and districts create attendance, administration and scheduling policies that are unique to their setting. The DAC must ensure that assessments are administered that comply with standardized rules as well as school and district policies and that those policies are complimentary and not contradictory. Additionally, certain members of the Core Assessment Team may be delegated training responsibilities as appropriate.</a:t>
            </a:r>
          </a:p>
          <a:p>
            <a:endParaRPr lang="en-US" dirty="0" smtClean="0">
              <a:latin typeface="Arial" charset="0"/>
            </a:endParaRPr>
          </a:p>
          <a:p>
            <a:r>
              <a:rPr lang="en-US" dirty="0" smtClean="0">
                <a:latin typeface="Arial" charset="0"/>
              </a:rPr>
              <a:t>Finally, the feedback we receive from DACs and personnel down the chain are crucial for better test administration and better training in the future.</a:t>
            </a:r>
          </a:p>
          <a:p>
            <a:r>
              <a:rPr lang="en-US" dirty="0" smtClean="0">
                <a:latin typeface="Arial" charset="0"/>
              </a:rPr>
              <a:t> </a:t>
            </a:r>
          </a:p>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F9B25C6-8356-4040-AA3B-C08240FE74F0}" type="slidenum">
              <a:rPr lang="en-US" smtClean="0"/>
              <a:pPr/>
              <a:t>59</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n-US" dirty="0" smtClean="0"/>
              <a:t>Inadvertent misadministrations do not occur. They are caused by training issues. Comprehensive training for state assessment administration and logistics is essential. Key components of training focus on security of the assessments including chain of custody. Requirements for the test proctors includes discussion on the  responsibilities.</a:t>
            </a:r>
          </a:p>
          <a:p>
            <a:r>
              <a:rPr lang="en-US" dirty="0" smtClean="0"/>
              <a:t>It is essential that teachers</a:t>
            </a:r>
            <a:r>
              <a:rPr lang="en-US" baseline="0" dirty="0" smtClean="0"/>
              <a:t> understand that their role as test proctor is different than their normal teaching role. Whereas teachers are expected to provide feedback and encouragement, test proctors are to be removed from the performance of students. It is their role to ensure that student responses are an accurate reflection of what that student knows or can do, on their own, at the time of the test.</a:t>
            </a:r>
            <a:endParaRPr lang="en-US" dirty="0" smtClean="0"/>
          </a:p>
          <a:p>
            <a:r>
              <a:rPr lang="en-US" dirty="0" smtClean="0"/>
              <a:t>Finally, ethics needs to be a part of the conversation – what actions are considered unethical when it comes to state assessments administration is central to the purpose of training.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Prime-time for the</a:t>
            </a:r>
            <a:r>
              <a:rPr lang="en-US" baseline="0" dirty="0" smtClean="0"/>
              <a:t> TCAP begins in February with the 3</a:t>
            </a:r>
            <a:r>
              <a:rPr lang="en-US" baseline="30000" dirty="0" smtClean="0"/>
              <a:t>rd</a:t>
            </a:r>
            <a:r>
              <a:rPr lang="en-US" baseline="0" dirty="0" smtClean="0"/>
              <a:t> grade reading early testing window. Be sure to clear your calendar during the testing window as issues can and will crop up that will require your immediate attention.</a:t>
            </a:r>
          </a:p>
          <a:p>
            <a:endParaRPr lang="en-US" baseline="0" dirty="0" smtClean="0"/>
          </a:p>
          <a:p>
            <a:r>
              <a:rPr lang="en-US" baseline="0" dirty="0" smtClean="0"/>
              <a:t>Materials should be returned as soon as they are completed. After materials have been returned comes the time to verify and clean up student data so that all students are completely accounted for. Training for the spring data clean ups will be conducted in the spring.</a:t>
            </a:r>
          </a:p>
          <a:p>
            <a:endParaRPr lang="en-US" baseline="0" dirty="0" smtClean="0"/>
          </a:p>
          <a:p>
            <a:r>
              <a:rPr lang="en-US" baseline="0" dirty="0" smtClean="0"/>
              <a:t>Finally, once we are done with our assessment tasks, it’s time to reflect and prepare for the next year of assessment. Our big kick-off event is the DAC Academy which is held every August. At the DAC academy, the Assessment Unit provides updates on the changes in assessment for the coming and workshops for specific assessment issues. The DAC academy is also the perfect place to network with other DACs and come up with creative solutions to issues that arise at the school district level.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12/13/2013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will be required that each district provide a document signed by the superintendent and the DAC assuring the state that all district personnel that come in contact with the assessments understand the training that has been provided and guarantees that these central ideas have been the core of state assessment training. </a:t>
            </a:r>
          </a:p>
          <a:p>
            <a:r>
              <a:rPr lang="en-US" dirty="0" smtClean="0"/>
              <a:t>While you will keep documentation on the training of every person in the district, including confidentiality statements verifying that those working with the assessments understand the proprietary and secure nature of the assessments, only the one signed statement needs to be returned to the Assessment</a:t>
            </a:r>
            <a:r>
              <a:rPr lang="en-US" baseline="0" dirty="0" smtClean="0"/>
              <a:t> Unit</a:t>
            </a:r>
            <a:r>
              <a:rPr lang="en-US" dirty="0" smtClean="0"/>
              <a:t>.</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12/13/2013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spcBef>
                <a:spcPct val="0"/>
              </a:spcBef>
            </a:pPr>
            <a:r>
              <a:rPr lang="en-US" dirty="0" smtClean="0"/>
              <a:t>The district is responsible for providing training to all faculty and staff on a yearly basis for the state’s assessments.</a:t>
            </a:r>
          </a:p>
          <a:p>
            <a:pPr eaLnBrk="1" hangingPunct="1">
              <a:spcBef>
                <a:spcPct val="0"/>
              </a:spcBef>
            </a:pPr>
            <a:r>
              <a:rPr lang="en-US" dirty="0" smtClean="0"/>
              <a:t>I emphasize that ALL faculty and staff must receive this training in order to be qualified to administer or proctor the states assessments in an ethical and standardized manner.</a:t>
            </a:r>
          </a:p>
          <a:p>
            <a:pPr eaLnBrk="1" hangingPunct="1">
              <a:spcBef>
                <a:spcPct val="0"/>
              </a:spcBef>
            </a:pPr>
            <a:r>
              <a:rPr lang="en-US" dirty="0" smtClean="0"/>
              <a:t>As a part of training it is essential that staff understand that these scores follow the students. Thus, their job, to ensure students have equitable opportunities to demonstrate their skills, abilities, and knowledge, is critical.</a:t>
            </a:r>
          </a:p>
          <a:p>
            <a:pPr eaLnBrk="1" hangingPunct="1">
              <a:spcBef>
                <a:spcPct val="0"/>
              </a:spcBef>
            </a:pPr>
            <a:r>
              <a:rPr lang="en-US" dirty="0" smtClean="0"/>
              <a:t>DACs must collect and maintain a record of training attendance and completion as</a:t>
            </a:r>
            <a:r>
              <a:rPr lang="en-US" baseline="0" dirty="0" smtClean="0"/>
              <a:t> well as confidentiality agreements signed by all those who come into contact with test materials, whether they proctor the test or not.</a:t>
            </a:r>
          </a:p>
          <a:p>
            <a:pPr eaLnBrk="1" hangingPunct="1">
              <a:spcBef>
                <a:spcPct val="0"/>
              </a:spcBef>
            </a:pPr>
            <a:r>
              <a:rPr lang="en-US" baseline="0" dirty="0" smtClean="0"/>
              <a:t>DACs must fax the District Verification form to CDE so that we have a record and assurance of training completion.</a:t>
            </a:r>
            <a:endParaRPr lang="en-US" dirty="0" smtClean="0"/>
          </a:p>
        </p:txBody>
      </p:sp>
      <p:sp>
        <p:nvSpPr>
          <p:cNvPr id="73732" name="Slide Number Placeholder 3"/>
          <p:cNvSpPr>
            <a:spLocks noGrp="1"/>
          </p:cNvSpPr>
          <p:nvPr>
            <p:ph type="sldNum" sz="quarter" idx="5"/>
          </p:nvPr>
        </p:nvSpPr>
        <p:spPr>
          <a:noFill/>
        </p:spPr>
        <p:txBody>
          <a:bodyPr/>
          <a:lstStyle/>
          <a:p>
            <a:fld id="{3CC1BA6C-1324-4E0E-BFCB-E41051B3767E}"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section I will discuss important security considerations</a:t>
            </a:r>
            <a:r>
              <a:rPr lang="en-US" baseline="0" dirty="0" smtClean="0"/>
              <a:t> and policies.</a:t>
            </a:r>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Test</a:t>
            </a:r>
            <a:r>
              <a:rPr lang="en-US" baseline="0" dirty="0" smtClean="0"/>
              <a:t> security is important for two main goals. The first is to protect sensitive student data and privacy. The second is to ensure the validity of the state assessments. When item security is breached, the validity of that item can no longer be ensured. In addition to compromising test scores, a breach of security demands that tests or test items be replaced and this creates an additional financial cost to the assessment system. Following some basic security procedures and active monitoring of test security ensures that test scores are valid an that the assessment system operates efficiently.</a:t>
            </a:r>
          </a:p>
          <a:p>
            <a:endParaRPr lang="en-US" baseline="0" dirty="0" smtClean="0"/>
          </a:p>
          <a:p>
            <a:pPr defTabSz="465887">
              <a:defRPr/>
            </a:pPr>
            <a:r>
              <a:rPr lang="en-US" baseline="0" dirty="0" smtClean="0"/>
              <a:t>In previous editions of the Procedures Manual, it was stated that all testing materials are secure and may not be reproduced. But some test materials such as the Test Proctor’s Manual and the DAC/SAC Guide are not secure and may be reproduced, if needed. Additionally, some test materials are secure but must still be reproduced by DACs such as Oral Scripts and Teacher Read Directions. The 2013-14 Procedures Manual clarifies which materials are secure and not to be reproduced, which materials are secure but may be reproduced, and which materials are not secure.</a:t>
            </a:r>
          </a:p>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412B21C-2DFE-459B-A257-A064074C832A}" type="slidenum">
              <a:rPr lang="en-US" smtClean="0"/>
              <a:pPr/>
              <a:t>64</a:t>
            </a:fld>
            <a:endParaRPr lang="en-US" smtClean="0"/>
          </a:p>
        </p:txBody>
      </p:sp>
      <p:sp>
        <p:nvSpPr>
          <p:cNvPr id="104451" name="Rectangle 2"/>
          <p:cNvSpPr>
            <a:spLocks noGrp="1" noRot="1" noChangeAspect="1" noChangeArrowheads="1" noTextEdit="1"/>
          </p:cNvSpPr>
          <p:nvPr>
            <p:ph type="sldImg"/>
          </p:nvPr>
        </p:nvSpPr>
        <p:spPr>
          <a:xfrm>
            <a:off x="1190625" y="703263"/>
            <a:ext cx="4630738" cy="3473450"/>
          </a:xfrm>
          <a:ln w="12700"/>
        </p:spPr>
      </p:sp>
      <p:sp>
        <p:nvSpPr>
          <p:cNvPr id="104452" name="Rectangle 3"/>
          <p:cNvSpPr>
            <a:spLocks noGrp="1" noChangeArrowheads="1"/>
          </p:cNvSpPr>
          <p:nvPr>
            <p:ph type="body" idx="1"/>
          </p:nvPr>
        </p:nvSpPr>
        <p:spPr>
          <a:xfrm>
            <a:off x="934113" y="4448377"/>
            <a:ext cx="5142177" cy="4139419"/>
          </a:xfrm>
          <a:noFill/>
          <a:ln/>
        </p:spPr>
        <p:txBody>
          <a:bodyPr lIns="99892" tIns="49070" rIns="99892" bIns="49070"/>
          <a:lstStyle/>
          <a:p>
            <a:r>
              <a:rPr lang="en-US" dirty="0" smtClean="0"/>
              <a:t>There are some basic principles to consider</a:t>
            </a:r>
            <a:r>
              <a:rPr lang="en-US" baseline="0" dirty="0" smtClean="0"/>
              <a:t> in maintaining the security of test materials. The first is physical security. When not being used for test sessions, test materials should be locked in a secure, centralized location accessible only to those responsible for test security.</a:t>
            </a:r>
          </a:p>
          <a:p>
            <a:endParaRPr lang="en-US" baseline="0" dirty="0" smtClean="0"/>
          </a:p>
          <a:p>
            <a:r>
              <a:rPr lang="en-US" baseline="0" dirty="0" smtClean="0"/>
              <a:t>TCAP test books, draft books containing student responses, student responses themselves, and other secure assessment materials should never be reproduced or transmitted in any way. This even includes writing test specific content into an e-mail for clarification. Any specific questions about test items should only be discussed over the phone. If it becomes necessary for CDE to see actual test materials, you should call the Office of Student Assessment and arrange for a transfer of those materials which may be done by fax or secure courier mail.</a:t>
            </a:r>
          </a:p>
          <a:p>
            <a:endParaRPr lang="en-US" baseline="0" dirty="0" smtClean="0"/>
          </a:p>
          <a:p>
            <a:r>
              <a:rPr lang="en-US" baseline="0" dirty="0" smtClean="0"/>
              <a:t>Test items and material should never be discussed by test proctors or administrators with one another. This includes conversations as well as writing or communicating via electronic devices. It should go without saying that it is highly unethical to discuss test items with students and parents.</a:t>
            </a:r>
          </a:p>
          <a:p>
            <a:endParaRPr lang="en-US" baseline="0" dirty="0" smtClean="0"/>
          </a:p>
          <a:p>
            <a:r>
              <a:rPr lang="en-US" baseline="0" dirty="0" smtClean="0"/>
              <a:t>One of the simplest ways to reduce the risk of test material reproduction is to remove devices with the capability to reproduce or communicate about test items from the test environment. Cell phones and other communication, reproduction or recording devices such as cameras, voice recorders, calculators with a file saving function or any device with similar capabilities are expressly prohibited in the testing environment. Electronic devices represent a particular security threat because of their ease of use. But proctors and others involved in test administration should also be on the lookout for lower tech means of test material communication such as notes.</a:t>
            </a:r>
            <a:endParaRPr lang="en-US" dirty="0" smtClean="0"/>
          </a:p>
          <a:p>
            <a:endParaRPr lang="en-US" dirty="0" smtClean="0"/>
          </a:p>
          <a:p>
            <a:pPr eaLnBrk="1" hangingPunct="1"/>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Besides preventing the reproduction and transmission</a:t>
            </a:r>
            <a:r>
              <a:rPr lang="en-US" baseline="0" dirty="0" smtClean="0"/>
              <a:t> of test items, the most basic and effective measure of maintaining test security is a strong chain of custody.</a:t>
            </a:r>
          </a:p>
          <a:p>
            <a:endParaRPr lang="en-US" baseline="0" dirty="0" smtClean="0"/>
          </a:p>
          <a:p>
            <a:r>
              <a:rPr lang="en-US" baseline="0" dirty="0" smtClean="0"/>
              <a:t>Your district and school testing plans should identify where testing materials will be kept and who will be responsible for them at what times. Materials should arrive at schools no more than one week prior to testing. If a school has requested materials for the early testing window, then they should test in that early window. Any delay increases the possibility of test security breaches. The same logic applies to returning materials. The sooner </a:t>
            </a:r>
            <a:r>
              <a:rPr lang="en-US" baseline="0" dirty="0" smtClean="0"/>
              <a:t>materials are returned the better.  </a:t>
            </a:r>
            <a:endParaRPr lang="en-US" dirty="0" smtClean="0"/>
          </a:p>
          <a:p>
            <a:endParaRPr lang="en-US" dirty="0" smtClean="0"/>
          </a:p>
          <a:p>
            <a:r>
              <a:rPr lang="en-US" dirty="0" smtClean="0"/>
              <a:t>A documented chain of custody is a record of where materials are before, during and after testing</a:t>
            </a:r>
            <a:r>
              <a:rPr lang="en-US" dirty="0" smtClean="0"/>
              <a:t>.  Materials </a:t>
            </a:r>
            <a:r>
              <a:rPr lang="en-US" dirty="0" smtClean="0"/>
              <a:t>should not be delivered to schools more than one week in advance of testing</a:t>
            </a:r>
            <a:r>
              <a:rPr lang="en-US" dirty="0" smtClean="0"/>
              <a:t>.  Test </a:t>
            </a:r>
            <a:r>
              <a:rPr lang="en-US" dirty="0" smtClean="0"/>
              <a:t>booklets must be distributed right before administration, and only the content area being assessed may be distributed for instance, if my school is testing math, then only the math test is to be distributed. The tests are distributed the day of testing, not </a:t>
            </a:r>
            <a:r>
              <a:rPr lang="en-US" dirty="0" smtClean="0"/>
              <a:t>before.</a:t>
            </a:r>
            <a:endParaRPr lang="en-US" dirty="0" smtClean="0"/>
          </a:p>
          <a:p>
            <a:endParaRPr lang="en-US" dirty="0" smtClean="0">
              <a:solidFill>
                <a:srgbClr val="FF0000"/>
              </a:solidFill>
            </a:endParaRPr>
          </a:p>
          <a:p>
            <a:r>
              <a:rPr lang="en-US" dirty="0" smtClean="0">
                <a:solidFill>
                  <a:srgbClr val="FF0000"/>
                </a:solidFill>
              </a:rPr>
              <a:t>In depth data grid, packing and shipping information is covered in the </a:t>
            </a:r>
            <a:r>
              <a:rPr lang="en-US" dirty="0" smtClean="0">
                <a:solidFill>
                  <a:srgbClr val="FF0000"/>
                </a:solidFill>
              </a:rPr>
              <a:t>logistics </a:t>
            </a:r>
            <a:r>
              <a:rPr lang="en-US" dirty="0" smtClean="0">
                <a:solidFill>
                  <a:srgbClr val="FF0000"/>
                </a:solidFill>
              </a:rPr>
              <a:t>training</a:t>
            </a:r>
            <a:r>
              <a:rPr lang="en-US" dirty="0" smtClean="0"/>
              <a:t>.</a:t>
            </a:r>
          </a:p>
          <a:p>
            <a:endParaRPr lang="en-US" dirty="0" smtClean="0"/>
          </a:p>
          <a:p>
            <a:r>
              <a:rPr lang="en-US" dirty="0" smtClean="0">
                <a:solidFill>
                  <a:srgbClr val="FF0000"/>
                </a:solidFill>
              </a:rPr>
              <a:t>The chain of custody is essential, and in the big picture means that you have documentation of where any of the TCAP materials are at any given time. This applies from the time materials arrive in the district, throughout administration, during packing and shipping, and even after materials leave the district. Keeping an accurate record of materials shipped can help you solve any problems if they were to arrive. </a:t>
            </a:r>
          </a:p>
          <a:p>
            <a:endParaRPr lang="en-US" dirty="0" smtClean="0">
              <a:solidFill>
                <a:srgbClr val="FF0000"/>
              </a:solidFill>
            </a:endParaRPr>
          </a:p>
          <a:p>
            <a:r>
              <a:rPr lang="en-US" dirty="0" smtClean="0">
                <a:solidFill>
                  <a:srgbClr val="FF0000"/>
                </a:solidFill>
              </a:rPr>
              <a:t>Materials must be returned to a designated secure location each </a:t>
            </a:r>
            <a:r>
              <a:rPr lang="en-US" dirty="0" smtClean="0">
                <a:solidFill>
                  <a:srgbClr val="FF0000"/>
                </a:solidFill>
              </a:rPr>
              <a:t>day.  Materials </a:t>
            </a:r>
            <a:r>
              <a:rPr lang="en-US" dirty="0" smtClean="0">
                <a:solidFill>
                  <a:srgbClr val="FF0000"/>
                </a:solidFill>
              </a:rPr>
              <a:t>must not be stored in classrooms in advance of or following days of administration.</a:t>
            </a:r>
          </a:p>
          <a:p>
            <a:endParaRPr lang="en-US" dirty="0" smtClean="0">
              <a:solidFill>
                <a:srgbClr val="FF0000"/>
              </a:solidFill>
            </a:endParaRPr>
          </a:p>
          <a:p>
            <a:r>
              <a:rPr lang="en-US" dirty="0" smtClean="0">
                <a:solidFill>
                  <a:srgbClr val="FF0000"/>
                </a:solidFill>
              </a:rPr>
              <a:t>Secure materials are all the test books, including large-print and Braille test books. The oral scripts and teacher read directions are also secure and must be returned to CTB with not to be scored materials.</a:t>
            </a:r>
          </a:p>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	</a:t>
            </a:r>
          </a:p>
        </p:txBody>
      </p:sp>
      <p:sp>
        <p:nvSpPr>
          <p:cNvPr id="100356" name="Slide Number Placeholder 3"/>
          <p:cNvSpPr>
            <a:spLocks noGrp="1"/>
          </p:cNvSpPr>
          <p:nvPr>
            <p:ph type="sldNum" sz="quarter" idx="5"/>
          </p:nvPr>
        </p:nvSpPr>
        <p:spPr>
          <a:noFill/>
        </p:spPr>
        <p:txBody>
          <a:bodyPr/>
          <a:lstStyle/>
          <a:p>
            <a:fld id="{5C306AA7-0EF7-4180-B7E1-B223BD057DA3}"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dirty="0" smtClean="0"/>
              <a:t>If teachers have created TCAP</a:t>
            </a:r>
            <a:r>
              <a:rPr lang="en-US" baseline="0" dirty="0" smtClean="0"/>
              <a:t> </a:t>
            </a:r>
            <a:r>
              <a:rPr lang="en-US" dirty="0" smtClean="0"/>
              <a:t>test prep materials other than using information off the website, make sure that there are no actual assessment items (current year or previously used) included in those materials.</a:t>
            </a:r>
          </a:p>
          <a:p>
            <a:pPr defTabSz="465887">
              <a:defRPr/>
            </a:pPr>
            <a:endParaRPr lang="en-US" dirty="0" smtClean="0"/>
          </a:p>
          <a:p>
            <a:pPr defTabSz="465887">
              <a:defRPr/>
            </a:pPr>
            <a:r>
              <a:rPr lang="en-US" dirty="0" smtClean="0"/>
              <a:t>The assessment unit also strongly encourages, but does not require,</a:t>
            </a:r>
            <a:r>
              <a:rPr lang="en-US" baseline="0" dirty="0" smtClean="0"/>
              <a:t> schools to maintain a record of materials used in test preparation by teachers, including where the materials came from, or who created them and when and also when they are intended to be used in class. This step helps to prevent an unscrupulous teacher from passing off their use of actual test items as items that they created on their own.</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12/13/2013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section will review the communication protocols and resources available to DACs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12/13/2013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list of the various ways that</a:t>
            </a:r>
            <a:r>
              <a:rPr lang="en-US" baseline="0" dirty="0" smtClean="0"/>
              <a:t> the Assessment Unit communicates with District Assessment Coordinators. In this section I will briefly discuss each of these.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12/13/2013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 have many resources available for your use that deal specifically with the many aspects of TCAP administration, all of which will be available to download from the CDE website. Whenever we post materials on the website we will send a DAC email to notify you. Remember that hard copies of the test proctors manuals are sent to you with the test books.</a:t>
            </a:r>
            <a:r>
              <a:rPr lang="en-US" baseline="0" dirty="0" smtClean="0"/>
              <a:t> </a:t>
            </a:r>
            <a:r>
              <a:rPr lang="en-US" dirty="0" smtClean="0"/>
              <a:t>These resources need to be the first place you look in response to your questions. They contain the highest quality, most thoroughly vetted information and have been reviewed by other units at CDE and by CTB. We often direct you back to these resources when you contact us. These really do have the answers to 95% of your questions, so please take the time to familiarize yourself with the information they contain. </a:t>
            </a:r>
          </a:p>
          <a:p>
            <a:pPr eaLnBrk="1" hangingPunct="1"/>
            <a:endParaRPr lang="en-US" dirty="0" smtClean="0"/>
          </a:p>
          <a:p>
            <a:pPr>
              <a:lnSpc>
                <a:spcPct val="90000"/>
              </a:lnSpc>
            </a:pPr>
            <a:r>
              <a:rPr lang="en-US" dirty="0" smtClean="0"/>
              <a:t>A large part of our responsibility at the Assessment Unit is to provide you the DAC with  the support necessary to implement the required policies and procedures. DACs, please know that you can and should call or email us when you have questions. We may direct you back to the procedures manual (or another manual or guide) in response to your question, but only because we want you to be able to fully utilize the resources that are available.</a:t>
            </a:r>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BAF2FF-487D-42C1-ABAB-89FF5DE1091B}"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Big</a:t>
            </a:r>
            <a:r>
              <a:rPr lang="en-US" baseline="0" dirty="0" smtClean="0"/>
              <a:t> changes are under way in the Colorado Assessment system. Here you will see the current schedule for transition to the new assessments. This transition schedule may be subject to change based on funding and future legislative decisions. Note that different phases of the transition are being managed by different consultants in the Assessment Unit. Contact information for each consultant can be found in the beginning of the Procedures Manual</a:t>
            </a:r>
          </a:p>
          <a:p>
            <a:endParaRPr lang="en-US" baseline="0" dirty="0" smtClean="0"/>
          </a:p>
          <a:p>
            <a:r>
              <a:rPr lang="en-US" baseline="0" dirty="0" smtClean="0"/>
              <a:t>For questions and issues about the current TCAP, including training, administration, procedures, logistics and accommodations, contact Margo Allen in the Assessment Unit and she will answer your questions or direct your call to a staff member who can assist you.  </a:t>
            </a:r>
          </a:p>
          <a:p>
            <a:endParaRPr lang="en-US" baseline="0" dirty="0" smtClean="0"/>
          </a:p>
          <a:p>
            <a:pPr defTabSz="465887">
              <a:defRPr/>
            </a:pPr>
            <a:r>
              <a:rPr lang="en-US" baseline="0" dirty="0" smtClean="0"/>
              <a:t>For questions about new assessments, including frameworks and standards alignments, format, participation by Colorado educators and other questions, contact Jason Clymer.  </a:t>
            </a:r>
          </a:p>
          <a:p>
            <a:endParaRPr lang="en-US" baseline="0" dirty="0" smtClean="0"/>
          </a:p>
          <a:p>
            <a:r>
              <a:rPr lang="en-US" baseline="0" dirty="0" smtClean="0"/>
              <a:t>For questions about Colorado’s membership in the PARRC consortium and the development of PARRC assessments, contact Stephanie Boyd.  </a:t>
            </a:r>
          </a:p>
          <a:p>
            <a:endParaRPr lang="en-US" baseline="0" dirty="0" smtClean="0"/>
          </a:p>
          <a:p>
            <a:r>
              <a:rPr lang="en-US" baseline="0" dirty="0" smtClean="0"/>
              <a:t>The TCAP will continue this year for Reading, Writing &amp; Mathematics. </a:t>
            </a:r>
          </a:p>
          <a:p>
            <a:endParaRPr lang="en-US" baseline="0" dirty="0" smtClean="0"/>
          </a:p>
          <a:p>
            <a:r>
              <a:rPr lang="en-US" baseline="0" dirty="0" smtClean="0"/>
              <a:t>The new CMAS assessments for science and social studies will become operational in this year and additional information regarding those assessments will be coming soon.</a:t>
            </a:r>
          </a:p>
          <a:p>
            <a:endParaRPr lang="en-US" baseline="0" dirty="0" smtClean="0"/>
          </a:p>
          <a:p>
            <a:r>
              <a:rPr lang="en-US" baseline="0" dirty="0" smtClean="0"/>
              <a:t>PARRC is a multi-state consortium that is designing assessments for reading, writing and math based on the common core. Colorado is now a governing member of PARRC and we expect to make the PARRC assessment operational in the 2014-2015 school year. The PARRC assessment covers all common core standards. Note that the common core standards are fully embedded in the Colorado Academic Standards.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12/13/2013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41">
              <a:defRPr/>
            </a:pPr>
            <a:r>
              <a:rPr lang="en-US" dirty="0" smtClean="0"/>
              <a:t>The DAC is the only district staff member officially designated to conduct the official business between the school district, the Office of Standards and Assessments at the Colorado Department of Education, and the assessment vendor CTB-McGraw-Hill. This is why we must have one official email for you.</a:t>
            </a:r>
          </a:p>
          <a:p>
            <a:pPr defTabSz="881341">
              <a:defRPr/>
            </a:pPr>
            <a:endParaRPr lang="en-US" dirty="0" smtClean="0"/>
          </a:p>
          <a:p>
            <a:pPr defTabSz="881341">
              <a:defRPr/>
            </a:pPr>
            <a:r>
              <a:rPr lang="en-US" dirty="0" smtClean="0"/>
              <a:t>It is important that you establish a communication system with your district leadership and throughout your district as a way to ensure consistent and reliable dissemination of critical information relative to the assessment system. This includes providing important information regarding expectations for security and confidentiality, and ensuring critical information, such as the accommodations manuals are distributed to every teacher in your schools. </a:t>
            </a:r>
            <a:r>
              <a:rPr lang="en-US" dirty="0" smtClean="0">
                <a:solidFill>
                  <a:srgbClr val="FF0000"/>
                </a:solidFill>
              </a:rPr>
              <a:t>Information available on the CTB navigator site is accessible only to the DAC. After obtaining the secure assessment materials, the DAC may make them available to others as needed.</a:t>
            </a:r>
          </a:p>
          <a:p>
            <a:endParaRPr lang="en-US" dirty="0" smtClean="0"/>
          </a:p>
          <a:p>
            <a:r>
              <a:rPr lang="en-US" dirty="0" smtClean="0"/>
              <a:t>When responding to a DAC email or asking a follow up question, please</a:t>
            </a:r>
            <a:r>
              <a:rPr lang="en-US" baseline="0" dirty="0" smtClean="0"/>
              <a:t> send your email directly to the contact person listed. Do Not click Reply. All of our DAC emails are sent from Margo Allen at CDE, but many times she is not the contact person. Please forward the message to the contact person or click on the contact person’s email address. If emails are not sent to the correct person, it takes additional time to respond. This delay can be critical.</a:t>
            </a:r>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r>
              <a:rPr lang="en-US" dirty="0" smtClean="0"/>
              <a:t>The</a:t>
            </a:r>
            <a:r>
              <a:rPr lang="en-US" baseline="0" dirty="0" smtClean="0"/>
              <a:t> Assessment Unit is always standing by for your questions and to assist you with assessment administration. The contact information for all Assessment Unit personnel can be found in the front of the Procedures Manual. </a:t>
            </a:r>
          </a:p>
          <a:p>
            <a:r>
              <a:rPr lang="en-US" baseline="0" dirty="0" smtClean="0"/>
              <a:t>At this time, for questions regarding the TCAP assessments please call the Assessment Unit main number and Margo Allen will ensure your call is directed to the appropriate staff member.  </a:t>
            </a:r>
          </a:p>
          <a:p>
            <a:endParaRPr lang="en-US" baseline="0" dirty="0" smtClean="0"/>
          </a:p>
        </p:txBody>
      </p:sp>
      <p:sp>
        <p:nvSpPr>
          <p:cNvPr id="111620" name="Slide Number Placeholder 3"/>
          <p:cNvSpPr>
            <a:spLocks noGrp="1"/>
          </p:cNvSpPr>
          <p:nvPr>
            <p:ph type="sldNum" sz="quarter" idx="5"/>
          </p:nvPr>
        </p:nvSpPr>
        <p:spPr>
          <a:noFill/>
        </p:spPr>
        <p:txBody>
          <a:bodyPr/>
          <a:lstStyle/>
          <a:p>
            <a:fld id="{1094BCCD-027A-4B33-B4BA-917D63D8A268}"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B2D1128-1DB6-4D5F-BEA1-738B58C5B19E}" type="slidenum">
              <a:rPr lang="en-US" smtClean="0"/>
              <a:pPr/>
              <a:t>72</a:t>
            </a:fld>
            <a:endParaRPr lang="en-US" smtClean="0"/>
          </a:p>
        </p:txBody>
      </p:sp>
      <p:sp>
        <p:nvSpPr>
          <p:cNvPr id="78851" name="Rectangle 2"/>
          <p:cNvSpPr>
            <a:spLocks noGrp="1" noRot="1" noChangeAspect="1" noChangeArrowheads="1" noTextEdit="1"/>
          </p:cNvSpPr>
          <p:nvPr>
            <p:ph type="sldImg"/>
          </p:nvPr>
        </p:nvSpPr>
        <p:spPr>
          <a:xfrm>
            <a:off x="1411288" y="698500"/>
            <a:ext cx="3235325" cy="2425700"/>
          </a:xfrm>
          <a:ln/>
        </p:spPr>
      </p:sp>
      <p:sp>
        <p:nvSpPr>
          <p:cNvPr id="78852" name="Rectangle 3"/>
          <p:cNvSpPr>
            <a:spLocks noGrp="1" noChangeArrowheads="1"/>
          </p:cNvSpPr>
          <p:nvPr>
            <p:ph type="body" idx="1"/>
          </p:nvPr>
        </p:nvSpPr>
        <p:spPr>
          <a:xfrm>
            <a:off x="686133" y="3352423"/>
            <a:ext cx="5607711" cy="5250744"/>
          </a:xfrm>
          <a:noFill/>
          <a:ln/>
        </p:spPr>
        <p:txBody>
          <a:bodyPr/>
          <a:lstStyle/>
          <a:p>
            <a:r>
              <a:rPr lang="en-US" dirty="0" smtClean="0"/>
              <a:t>Our test vendor, CTB, maintains</a:t>
            </a:r>
            <a:r>
              <a:rPr lang="en-US" baseline="0" dirty="0" smtClean="0"/>
              <a:t> two websites, a non-secure site at ctb.com/</a:t>
            </a:r>
            <a:r>
              <a:rPr lang="en-US" baseline="0" dirty="0" err="1" smtClean="0"/>
              <a:t>tcap</a:t>
            </a:r>
            <a:r>
              <a:rPr lang="en-US" baseline="0" dirty="0" smtClean="0"/>
              <a:t> and a secure website called Navigator that is used to obtain secure materials. Navigator is available by going to the non-secure site, clicking on the Navigator tab on the left, and entering your username and password. Navigator is </a:t>
            </a:r>
            <a:r>
              <a:rPr lang="en-US" dirty="0" smtClean="0"/>
              <a:t>organized by assessment (TCAP or </a:t>
            </a:r>
            <a:r>
              <a:rPr lang="en-US" dirty="0" err="1" smtClean="0"/>
              <a:t>CoAlt</a:t>
            </a:r>
            <a:r>
              <a:rPr lang="en-US" dirty="0" smtClean="0"/>
              <a:t>)</a:t>
            </a:r>
            <a:r>
              <a:rPr lang="en-US" baseline="0" dirty="0" smtClean="0"/>
              <a:t> a</a:t>
            </a:r>
            <a:r>
              <a:rPr lang="en-US" dirty="0" smtClean="0"/>
              <a:t>nd then its organized by section.</a:t>
            </a:r>
          </a:p>
          <a:p>
            <a:endParaRPr lang="en-US" dirty="0" smtClean="0"/>
          </a:p>
          <a:p>
            <a:r>
              <a:rPr lang="en-US" dirty="0" smtClean="0"/>
              <a:t>Only DACs can log in to Navigator.  You will need a username and password to login and get secure files.  If you do not already have a username and password for Navigator call the CTB customer service line at 800.994.8557.  CTB will walk you through the process.</a:t>
            </a:r>
            <a:r>
              <a:rPr lang="en-US" baseline="0" dirty="0" smtClean="0"/>
              <a:t> </a:t>
            </a:r>
            <a:r>
              <a:rPr lang="en-US" dirty="0" smtClean="0"/>
              <a:t>You may have other staff in your district that need to login to Navigator to access certain information – maintaining confidentiality is critical.  The Procedures Manual contains confidentiality agreements for you to use with your staff as needed.</a:t>
            </a:r>
          </a:p>
          <a:p>
            <a:endParaRPr lang="en-US" dirty="0" smtClean="0"/>
          </a:p>
          <a:p>
            <a:r>
              <a:rPr lang="en-US" dirty="0" smtClean="0"/>
              <a:t>CTB stores secure materials on Navigator</a:t>
            </a:r>
            <a:r>
              <a:rPr lang="en-US" baseline="0" dirty="0" smtClean="0"/>
              <a:t> </a:t>
            </a:r>
            <a:r>
              <a:rPr lang="en-US" dirty="0" smtClean="0"/>
              <a:t>like GRT files and </a:t>
            </a:r>
            <a:r>
              <a:rPr lang="en-US" dirty="0" err="1" smtClean="0"/>
              <a:t>Ncount</a:t>
            </a:r>
            <a:r>
              <a:rPr lang="en-US" dirty="0" smtClean="0"/>
              <a:t> files,</a:t>
            </a:r>
            <a:r>
              <a:rPr lang="en-US" baseline="0" dirty="0" smtClean="0"/>
              <a:t> the English and Spanish versions of </a:t>
            </a:r>
            <a:r>
              <a:rPr lang="en-US" dirty="0" smtClean="0"/>
              <a:t>oral scripts and teacher read directions, and interpretation guides.</a:t>
            </a:r>
            <a:r>
              <a:rPr lang="en-US" baseline="0" dirty="0" smtClean="0"/>
              <a:t> </a:t>
            </a:r>
            <a:r>
              <a:rPr lang="en-US" dirty="0" smtClean="0"/>
              <a:t>Some collection of information important for CTB operations also happens through Navigator.  Online Enrollments, for example, for CSAP special populations (LP, Braille books) are entered by district through Navigator for CTB to fulfill.</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5963C46C-24A8-4FEC-BF3F-DC8CC4819E14}" type="slidenum">
              <a:rPr lang="en-US" smtClean="0"/>
              <a:pPr/>
              <a:t>73</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dirty="0" smtClean="0"/>
              <a:t>Thank you for your time today.</a:t>
            </a:r>
          </a:p>
          <a:p>
            <a:endParaRPr lang="en-US" dirty="0" smtClean="0"/>
          </a:p>
          <a:p>
            <a:r>
              <a:rPr lang="en-US" dirty="0" smtClean="0"/>
              <a:t>Please complete the required survey after participating in this training. Not only is it the record of your attendance, it will allow us to improve this and other online trainings in the future.</a:t>
            </a:r>
          </a:p>
          <a:p>
            <a:endParaRPr lang="en-US" dirty="0" smtClean="0"/>
          </a:p>
          <a:p>
            <a:r>
              <a:rPr lang="en-US" dirty="0" smtClean="0"/>
              <a:t>https://</a:t>
            </a:r>
            <a:r>
              <a:rPr lang="en-US" dirty="0" smtClean="0"/>
              <a:t>www.surveymonkey.com/s/TCAP2014 </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will move on to discussing the roles and responsibilities of the Core Assessment Team.</a:t>
            </a:r>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spcBef>
                <a:spcPct val="0"/>
              </a:spcBef>
            </a:pPr>
            <a:r>
              <a:rPr lang="en-US" dirty="0" smtClean="0"/>
              <a:t>The Core assessment team is made up of key individuals from a district who must communicate and work collaboratively to ensure that students’ instructional and assessment needs are met. </a:t>
            </a:r>
          </a:p>
          <a:p>
            <a:pPr eaLnBrk="1" hangingPunct="1">
              <a:spcBef>
                <a:spcPct val="0"/>
              </a:spcBef>
            </a:pPr>
            <a:r>
              <a:rPr lang="en-US" dirty="0" smtClean="0"/>
              <a:t>Today we are focusing on the core assessment team in terms of matching student needs to services for instruction and assessment.</a:t>
            </a:r>
          </a:p>
          <a:p>
            <a:pPr eaLnBrk="1" hangingPunct="1">
              <a:spcBef>
                <a:spcPct val="0"/>
              </a:spcBef>
            </a:pPr>
            <a:r>
              <a:rPr lang="en-US" dirty="0" smtClean="0"/>
              <a:t>The core assessment team is lead by the DAC, and includes the EL Director, and the Special Education Director. The core assessment team may also include other key personnel</a:t>
            </a:r>
            <a:r>
              <a:rPr lang="en-US" baseline="0" dirty="0" smtClean="0"/>
              <a:t> as needed by your district.</a:t>
            </a:r>
          </a:p>
          <a:p>
            <a:pPr eaLnBrk="1" hangingPunct="1">
              <a:spcBef>
                <a:spcPct val="0"/>
              </a:spcBef>
            </a:pPr>
            <a:r>
              <a:rPr lang="en-US" baseline="0" dirty="0" smtClean="0"/>
              <a:t>Over the next few slides, I will review the specific roles and responsibilities of each member of the core assessment team.</a:t>
            </a:r>
            <a:endParaRPr lang="en-US" dirty="0" smtClean="0"/>
          </a:p>
        </p:txBody>
      </p:sp>
      <p:sp>
        <p:nvSpPr>
          <p:cNvPr id="69636" name="Slide Number Placeholder 3"/>
          <p:cNvSpPr>
            <a:spLocks noGrp="1"/>
          </p:cNvSpPr>
          <p:nvPr>
            <p:ph type="sldNum" sz="quarter" idx="5"/>
          </p:nvPr>
        </p:nvSpPr>
        <p:spPr>
          <a:noFill/>
        </p:spPr>
        <p:txBody>
          <a:bodyPr/>
          <a:lstStyle/>
          <a:p>
            <a:fld id="{3ADF83CC-7475-4CA9-BABE-C9BCB6905671}"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4">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822" y="6225887"/>
            <a:ext cx="2584532" cy="408405"/>
          </a:xfrm>
          <a:prstGeom prst="rect">
            <a:avLst/>
          </a:prstGeom>
        </p:spPr>
      </p:pic>
      <p:sp>
        <p:nvSpPr>
          <p:cNvPr id="5" name="Footer Placeholder 6"/>
          <p:cNvSpPr txBox="1">
            <a:spLocks/>
          </p:cNvSpPr>
          <p:nvPr userDrawn="1"/>
        </p:nvSpPr>
        <p:spPr>
          <a:xfrm>
            <a:off x="380999" y="6068327"/>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1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162800" y="2265680"/>
            <a:ext cx="1676400" cy="2971800"/>
          </a:xfrm>
        </p:spPr>
        <p:txBody>
          <a:bodyPr tIns="0"/>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itle 9"/>
          <p:cNvSpPr>
            <a:spLocks noGrp="1"/>
          </p:cNvSpPr>
          <p:nvPr>
            <p:ph type="title"/>
          </p:nvPr>
        </p:nvSpPr>
        <p:spPr>
          <a:xfrm>
            <a:off x="7162800" y="1076960"/>
            <a:ext cx="1676400" cy="1056640"/>
          </a:xfrm>
        </p:spPr>
        <p:txBody>
          <a:bodyPr anchor="b"/>
          <a:lstStyle>
            <a:lvl1pPr algn="l">
              <a:defRPr sz="2000" spc="150" baseline="0">
                <a:solidFill>
                  <a:schemeClr val="tx1"/>
                </a:solidFill>
              </a:defRPr>
            </a:lvl1pPr>
          </a:lstStyle>
          <a:p>
            <a:r>
              <a:rPr lang="en-US" dirty="0" smtClean="0"/>
              <a:t>Click to edit Master title style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Tree>
    <p:extLst>
      <p:ext uri="{BB962C8B-B14F-4D97-AF65-F5344CB8AC3E}">
        <p14:creationId xmlns:p14="http://schemas.microsoft.com/office/powerpoint/2010/main" val="239776783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493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149352" y="944562"/>
            <a:ext cx="1675660" cy="1033590"/>
          </a:xfrm>
        </p:spPr>
        <p:txBody>
          <a:bodyPr anchor="b"/>
          <a:lstStyle>
            <a:lvl1pPr algn="l">
              <a:defRPr sz="2000" spc="150" baseline="0"/>
            </a:lvl1p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219963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9" name="Content Placeholder 2"/>
          <p:cNvSpPr>
            <a:spLocks noGrp="1"/>
          </p:cNvSpPr>
          <p:nvPr>
            <p:ph idx="1"/>
          </p:nvPr>
        </p:nvSpPr>
        <p:spPr>
          <a:xfrm>
            <a:off x="2199640" y="1036320"/>
            <a:ext cx="6589252" cy="496919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1">
                <a:solidFill>
                  <a:srgbClr val="355D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493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149352" y="894080"/>
            <a:ext cx="1675660" cy="1084072"/>
          </a:xfrm>
        </p:spPr>
        <p:txBody>
          <a:bodyPr anchor="b"/>
          <a:lstStyle>
            <a:lvl1pPr algn="l">
              <a:defRPr sz="2000" spc="150" baseline="0"/>
            </a:lvl1p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219963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493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149352" y="985520"/>
            <a:ext cx="1675660" cy="992632"/>
          </a:xfrm>
        </p:spPr>
        <p:txBody>
          <a:bodyPr anchor="b"/>
          <a:lstStyle>
            <a:lvl1pPr algn="l">
              <a:defRPr sz="2000" spc="150" baseline="0">
                <a:solidFill>
                  <a:schemeClr val="bg1"/>
                </a:solidFil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19963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pic>
        <p:nvPicPr>
          <p:cNvPr id="9" name="Picture 8"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a:lvl1pPr>
            <a:lvl2pPr marL="548640" indent="-182880">
              <a:buFont typeface="Wingdings" charset="2"/>
              <a:buChar char="§"/>
              <a:defRPr/>
            </a:lvl2pPr>
            <a:lvl3pPr marL="822960" indent="-182880">
              <a:buFont typeface="Wingdings" charset="2"/>
              <a:buChar char="§"/>
              <a:defRPr/>
            </a:lvl3pPr>
            <a:lvl4pPr marL="1097280" indent="-182880">
              <a:buFont typeface="Wingdings" charset="2"/>
              <a:buChar char="§"/>
              <a:defRPr/>
            </a:lvl4pPr>
            <a:lvl5pPr marL="1280160" indent="-182880">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a:latin typeface="Book Antiqua"/>
                <a:cs typeface="Book Antiqua"/>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accent5"/>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80999" y="3412607"/>
            <a:ext cx="8341851" cy="1281313"/>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Title 11"/>
          <p:cNvSpPr>
            <a:spLocks noGrp="1"/>
          </p:cNvSpPr>
          <p:nvPr>
            <p:ph type="title"/>
          </p:nvPr>
        </p:nvSpPr>
        <p:spPr>
          <a:xfrm>
            <a:off x="380999" y="1766687"/>
            <a:ext cx="8341851" cy="1645920"/>
          </a:xfrm>
        </p:spPr>
        <p:txBody>
          <a:bodyPr/>
          <a:lstStyle>
            <a:lvl1pPr algn="ctr">
              <a:defRPr sz="4200" spc="150" baseline="0">
                <a:solidFill>
                  <a:schemeClr val="bg1"/>
                </a:solidFill>
              </a:defRPr>
            </a:lvl1pPr>
          </a:lstStyle>
          <a:p>
            <a:r>
              <a:rPr lang="en-US" dirty="0" smtClean="0"/>
              <a:t>Click to edit Master title style</a:t>
            </a:r>
            <a:endParaRPr lang="en-US" dirty="0"/>
          </a:p>
        </p:txBody>
      </p:sp>
      <p:pic>
        <p:nvPicPr>
          <p:cNvPr id="9" name="Picture 8" descr="CDE LOGO TES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1159" y="1722438"/>
            <a:ext cx="4040188" cy="639762"/>
          </a:xfrm>
        </p:spPr>
        <p:txBody>
          <a:bodyPr anchor="b"/>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1159"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0485" y="1722438"/>
            <a:ext cx="4041775" cy="639762"/>
          </a:xfrm>
        </p:spPr>
        <p:txBody>
          <a:bodyPr anchor="b"/>
          <a:lstStyle>
            <a:lvl1pPr marL="0" indent="0" algn="l">
              <a:buNone/>
              <a:defRPr sz="2400" b="1">
                <a:solidFill>
                  <a:srgbClr val="785F5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048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Footer Placeholder 4"/>
          <p:cNvSpPr>
            <a:spLocks noGrp="1"/>
          </p:cNvSpPr>
          <p:nvPr>
            <p:ph type="ftr" sz="quarter" idx="10"/>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4" name="Picture 3"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162060" y="22321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1096962"/>
            <a:ext cx="1675660" cy="1033590"/>
          </a:xfrm>
        </p:spPr>
        <p:txBody>
          <a:bodyPr anchor="b"/>
          <a:lstStyle>
            <a:lvl1pPr algn="l">
              <a:defRPr sz="2000" spc="150" baseline="0"/>
            </a:lvl1pPr>
          </a:lstStyle>
          <a:p>
            <a:r>
              <a:rPr lang="en-US" dirty="0" smtClean="0"/>
              <a:t>Click to edit Master title style</a:t>
            </a:r>
            <a:endParaRPr lang="en-US" dirty="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265680"/>
            <a:ext cx="1676400" cy="2971800"/>
          </a:xfrm>
        </p:spPr>
        <p:txBody>
          <a:bodyPr tIns="0"/>
          <a:lstStyle>
            <a:lvl1pPr marL="0" indent="0">
              <a:buNone/>
              <a:defRPr sz="1400">
                <a:solidFill>
                  <a:schemeClr val="accent5">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itle 9"/>
          <p:cNvSpPr>
            <a:spLocks noGrp="1"/>
          </p:cNvSpPr>
          <p:nvPr>
            <p:ph type="title"/>
          </p:nvPr>
        </p:nvSpPr>
        <p:spPr>
          <a:xfrm>
            <a:off x="7162800" y="1107440"/>
            <a:ext cx="1676400" cy="1026160"/>
          </a:xfrm>
        </p:spPr>
        <p:txBody>
          <a:bodyPr anchor="b"/>
          <a:lstStyle>
            <a:lvl1pPr algn="l">
              <a:defRPr sz="2000" spc="150" baseline="0">
                <a:solidFill>
                  <a:schemeClr val="tx1"/>
                </a:solidFill>
              </a:defRPr>
            </a:lvl1pPr>
          </a:lstStyle>
          <a:p>
            <a:r>
              <a:rPr lang="en-US" dirty="0" smtClean="0"/>
              <a:t>Click to edit Master title style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pic>
        <p:nvPicPr>
          <p:cNvPr id="13" name="Picture 12"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DE LOGO TEST.png"/>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endParaRPr lang="en-US" dirty="0" smtClean="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EAFCE-CFEB-4328-BA20-B97BCD80316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64" r:id="rId4"/>
    <p:sldLayoutId id="2147483665" r:id="rId5"/>
    <p:sldLayoutId id="2147483666" r:id="rId6"/>
    <p:sldLayoutId id="2147483667" r:id="rId7"/>
    <p:sldLayoutId id="2147483668" r:id="rId8"/>
    <p:sldLayoutId id="2147483669" r:id="rId9"/>
    <p:sldLayoutId id="2147483671" r:id="rId10"/>
    <p:sldLayoutId id="2147483670" r:id="rId11"/>
    <p:sldLayoutId id="2147483673" r:id="rId12"/>
    <p:sldLayoutId id="2147483672" r:id="rId13"/>
    <p:sldLayoutId id="2147483676" r:id="rId14"/>
    <p:sldLayoutId id="2147483677" r:id="rId15"/>
    <p:sldLayoutId id="2147483678" r:id="rId16"/>
  </p:sldLayoutIdLst>
  <p:hf hdr="0" dt="0"/>
  <p:txStyles>
    <p:titleStyle>
      <a:lvl1pPr algn="ctr" defTabSz="914400" rtl="0" eaLnBrk="1" latinLnBrk="0" hangingPunct="1">
        <a:spcBef>
          <a:spcPct val="0"/>
        </a:spcBef>
        <a:buNone/>
        <a:defRPr sz="3200" kern="1200" cap="none" spc="200" baseline="0">
          <a:ln>
            <a:noFill/>
          </a:ln>
          <a:solidFill>
            <a:schemeClr val="bg1"/>
          </a:solidFill>
          <a:effectLst/>
          <a:latin typeface="Palatino Linotype"/>
          <a:ea typeface="+mj-ea"/>
          <a:cs typeface="Palatino Linotype"/>
        </a:defRPr>
      </a:lvl1pPr>
    </p:titleStyle>
    <p:body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hyperlink" Target="https://www.surveymonkey.com/s/TCAP2014"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3998976"/>
            <a:ext cx="8341851" cy="1645920"/>
          </a:xfrm>
        </p:spPr>
        <p:txBody>
          <a:bodyPr/>
          <a:lstStyle/>
          <a:p>
            <a:r>
              <a:rPr lang="en-US" sz="2800" b="1" dirty="0" smtClean="0"/>
              <a:t>December, 2013</a:t>
            </a:r>
            <a:endParaRPr lang="en-US" sz="2800" b="1" dirty="0"/>
          </a:p>
        </p:txBody>
      </p:sp>
      <p:sp>
        <p:nvSpPr>
          <p:cNvPr id="5" name="Title 4"/>
          <p:cNvSpPr>
            <a:spLocks noGrp="1"/>
          </p:cNvSpPr>
          <p:nvPr>
            <p:ph type="title"/>
          </p:nvPr>
        </p:nvSpPr>
        <p:spPr>
          <a:xfrm>
            <a:off x="380999" y="2353056"/>
            <a:ext cx="8341851" cy="1645920"/>
          </a:xfrm>
        </p:spPr>
        <p:txBody>
          <a:bodyPr/>
          <a:lstStyle/>
          <a:p>
            <a:r>
              <a:rPr lang="en-US" sz="4400" b="1" dirty="0" smtClean="0">
                <a:latin typeface="Palatino Linotype" pitchFamily="18" charset="0"/>
              </a:rPr>
              <a:t>2013-2014 TCAP Administration Training for DACs</a:t>
            </a:r>
            <a:r>
              <a:rPr lang="en-US" sz="4400" b="1" dirty="0" smtClean="0">
                <a:latin typeface="MS Reference Sans Serif" pitchFamily="34" charset="0"/>
              </a:rPr>
              <a:t/>
            </a:r>
            <a:br>
              <a:rPr lang="en-US" sz="4400" b="1" dirty="0" smtClean="0">
                <a:latin typeface="MS Reference Sans Serif" pitchFamily="34" charset="0"/>
              </a:rPr>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762000"/>
            <a:ext cx="8229600" cy="609600"/>
          </a:xfrm>
          <a:noFill/>
          <a:ln>
            <a:miter lim="800000"/>
            <a:headEnd/>
            <a:tailEnd/>
          </a:ln>
        </p:spPr>
        <p:txBody>
          <a:bodyPr vert="horz" wrap="square" lIns="91440" tIns="45720" rIns="91440" bIns="45720" numCol="1" anchor="t" anchorCtr="0" compatLnSpc="1">
            <a:prstTxWarp prst="textNoShape">
              <a:avLst/>
            </a:prstTxWarp>
          </a:bodyPr>
          <a:lstStyle/>
          <a:p>
            <a:r>
              <a:rPr lang="en-US" sz="3000" b="1" dirty="0" smtClean="0">
                <a:solidFill>
                  <a:schemeClr val="tx1"/>
                </a:solidFill>
                <a:latin typeface="Verdana" pitchFamily="34" charset="0"/>
              </a:rPr>
              <a:t>DAC Role &amp; Responsibilities</a:t>
            </a:r>
            <a:endParaRPr lang="en-US" sz="3000" b="1" i="1" dirty="0" smtClean="0">
              <a:solidFill>
                <a:schemeClr val="tx1"/>
              </a:solidFill>
              <a:latin typeface="Verdana" pitchFamily="34" charset="0"/>
            </a:endParaRPr>
          </a:p>
        </p:txBody>
      </p:sp>
      <p:sp>
        <p:nvSpPr>
          <p:cNvPr id="7171" name="Rectangle 3"/>
          <p:cNvSpPr>
            <a:spLocks noGrp="1" noChangeArrowheads="1"/>
          </p:cNvSpPr>
          <p:nvPr>
            <p:ph idx="1"/>
          </p:nvPr>
        </p:nvSpPr>
        <p:spPr bwMode="auto">
          <a:xfrm>
            <a:off x="457200" y="1600200"/>
            <a:ext cx="8229600" cy="44958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What is a DAC?</a:t>
            </a:r>
          </a:p>
          <a:p>
            <a:pPr lvl="1"/>
            <a:r>
              <a:rPr lang="en-US" sz="2000" dirty="0" smtClean="0"/>
              <a:t>District Assessment Coordinator</a:t>
            </a:r>
          </a:p>
          <a:p>
            <a:pPr lvl="1"/>
            <a:r>
              <a:rPr lang="en-US" sz="2000" dirty="0" smtClean="0"/>
              <a:t>Appointed by the district superintendent</a:t>
            </a:r>
          </a:p>
          <a:p>
            <a:pPr lvl="1"/>
            <a:r>
              <a:rPr lang="en-US" sz="2000" dirty="0" smtClean="0"/>
              <a:t>Official point of contact with CDE</a:t>
            </a:r>
          </a:p>
          <a:p>
            <a:r>
              <a:rPr lang="en-US" sz="2800" dirty="0" smtClean="0"/>
              <a:t>Responsibilities vary by district, but always include:</a:t>
            </a:r>
          </a:p>
          <a:p>
            <a:pPr lvl="1"/>
            <a:r>
              <a:rPr lang="en-US" sz="2000" dirty="0" smtClean="0"/>
              <a:t>Training School Assessment Coordinators (SACs)</a:t>
            </a:r>
          </a:p>
          <a:p>
            <a:pPr lvl="1"/>
            <a:r>
              <a:rPr lang="en-US" sz="2000" dirty="0" smtClean="0"/>
              <a:t>Ensuring all students are assessed</a:t>
            </a:r>
          </a:p>
          <a:p>
            <a:pPr lvl="1"/>
            <a:r>
              <a:rPr lang="en-US" sz="2000" dirty="0" smtClean="0"/>
              <a:t>Ensuring a standardized administration of assessments</a:t>
            </a:r>
          </a:p>
          <a:p>
            <a:pPr lvl="1"/>
            <a:r>
              <a:rPr lang="en-US" sz="2000" dirty="0" smtClean="0"/>
              <a:t>Managing and communicating assessment score results</a:t>
            </a:r>
          </a:p>
          <a:p>
            <a:pPr lvl="1"/>
            <a:r>
              <a:rPr lang="en-US" sz="2000" dirty="0" smtClean="0"/>
              <a:t>Declaring, investigating and reporting </a:t>
            </a:r>
            <a:r>
              <a:rPr lang="en-US" sz="2000" dirty="0" err="1" smtClean="0"/>
              <a:t>misadministrations</a:t>
            </a:r>
            <a:endParaRPr lang="en-US" sz="2000" dirty="0" smtClean="0"/>
          </a:p>
          <a:p>
            <a:pPr lvl="1"/>
            <a:endParaRPr lang="en-US" dirty="0" smtClean="0"/>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609600" y="1676400"/>
            <a:ext cx="7924800" cy="523875"/>
          </a:xfrm>
          <a:prstGeom prst="rect">
            <a:avLst/>
          </a:prstGeom>
          <a:noFill/>
          <a:ln w="9525">
            <a:noFill/>
            <a:miter lim="800000"/>
            <a:headEnd/>
            <a:tailEnd/>
          </a:ln>
        </p:spPr>
        <p:txBody>
          <a:bodyPr>
            <a:spAutoFit/>
          </a:bodyPr>
          <a:lstStyle/>
          <a:p>
            <a:pPr>
              <a:buFont typeface="Arial" charset="0"/>
              <a:buChar char="•"/>
            </a:pPr>
            <a:endParaRPr lang="en-US" sz="2800"/>
          </a:p>
        </p:txBody>
      </p:sp>
      <p:sp>
        <p:nvSpPr>
          <p:cNvPr id="17411" name="Text Box 6"/>
          <p:cNvSpPr txBox="1">
            <a:spLocks noChangeArrowheads="1"/>
          </p:cNvSpPr>
          <p:nvPr/>
        </p:nvSpPr>
        <p:spPr bwMode="auto">
          <a:xfrm>
            <a:off x="304800" y="609600"/>
            <a:ext cx="8686800" cy="892552"/>
          </a:xfrm>
          <a:prstGeom prst="rect">
            <a:avLst/>
          </a:prstGeom>
          <a:noFill/>
          <a:ln w="9525">
            <a:noFill/>
            <a:miter lim="800000"/>
            <a:headEnd/>
            <a:tailEnd/>
          </a:ln>
        </p:spPr>
        <p:txBody>
          <a:bodyPr>
            <a:spAutoFit/>
          </a:bodyPr>
          <a:lstStyle/>
          <a:p>
            <a:pPr algn="ctr"/>
            <a:r>
              <a:rPr lang="en-US" sz="3000" b="1" dirty="0" smtClean="0">
                <a:latin typeface="Verdana" pitchFamily="34" charset="0"/>
              </a:rPr>
              <a:t>EL Director Role and Responsibilities</a:t>
            </a:r>
            <a:endParaRPr lang="en-US" sz="3000" b="1" dirty="0">
              <a:latin typeface="Verdana" pitchFamily="34" charset="0"/>
            </a:endParaRPr>
          </a:p>
          <a:p>
            <a:pPr algn="ctr"/>
            <a:r>
              <a:rPr lang="en-US" sz="2000" b="1" dirty="0">
                <a:latin typeface="Verdana" pitchFamily="34" charset="0"/>
              </a:rPr>
              <a:t> </a:t>
            </a:r>
          </a:p>
        </p:txBody>
      </p:sp>
      <p:sp>
        <p:nvSpPr>
          <p:cNvPr id="17412" name="Rectangle 4"/>
          <p:cNvSpPr>
            <a:spLocks noChangeArrowheads="1"/>
          </p:cNvSpPr>
          <p:nvPr/>
        </p:nvSpPr>
        <p:spPr bwMode="auto">
          <a:xfrm>
            <a:off x="304800" y="1600200"/>
            <a:ext cx="8458200" cy="708025"/>
          </a:xfrm>
          <a:prstGeom prst="rect">
            <a:avLst/>
          </a:prstGeom>
          <a:noFill/>
          <a:ln w="9525">
            <a:noFill/>
            <a:miter lim="800000"/>
            <a:headEnd/>
            <a:tailEnd/>
          </a:ln>
        </p:spPr>
        <p:txBody>
          <a:bodyPr>
            <a:spAutoFit/>
          </a:bodyPr>
          <a:lstStyle/>
          <a:p>
            <a:endParaRPr lang="en-US" sz="2000"/>
          </a:p>
          <a:p>
            <a:pPr>
              <a:buFont typeface="Arial" charset="0"/>
              <a:buChar char="•"/>
            </a:pPr>
            <a:endParaRPr lang="en-US" sz="2000"/>
          </a:p>
        </p:txBody>
      </p:sp>
      <p:sp>
        <p:nvSpPr>
          <p:cNvPr id="17413" name="Content Placeholder 7"/>
          <p:cNvSpPr>
            <a:spLocks noGrp="1"/>
          </p:cNvSpPr>
          <p:nvPr>
            <p:ph idx="1"/>
          </p:nvPr>
        </p:nvSpPr>
        <p:spPr bwMode="auto">
          <a:xfrm>
            <a:off x="381000" y="1676400"/>
            <a:ext cx="8458200" cy="4800600"/>
          </a:xfrm>
          <a:noFill/>
          <a:ln>
            <a:miter lim="800000"/>
            <a:headEnd/>
            <a:tailEnd/>
          </a:ln>
        </p:spPr>
        <p:txBody>
          <a:bodyPr vert="horz" wrap="square" lIns="91440" tIns="45720" rIns="91440" bIns="45720" numCol="1" anchor="t" anchorCtr="0" compatLnSpc="1">
            <a:prstTxWarp prst="textNoShape">
              <a:avLst/>
            </a:prstTxWarp>
          </a:bodyPr>
          <a:lstStyle/>
          <a:p>
            <a:pPr lvl="1">
              <a:lnSpc>
                <a:spcPct val="90000"/>
              </a:lnSpc>
              <a:spcBef>
                <a:spcPts val="600"/>
              </a:spcBef>
              <a:spcAft>
                <a:spcPts val="600"/>
              </a:spcAft>
              <a:buFont typeface="Arial" charset="0"/>
              <a:buChar char="•"/>
            </a:pPr>
            <a:r>
              <a:rPr lang="en-US" sz="2000" dirty="0" smtClean="0">
                <a:latin typeface="Verdana" pitchFamily="34" charset="0"/>
              </a:rPr>
              <a:t>Appropriate accommodations</a:t>
            </a:r>
          </a:p>
          <a:p>
            <a:pPr lvl="1">
              <a:lnSpc>
                <a:spcPct val="90000"/>
              </a:lnSpc>
              <a:spcBef>
                <a:spcPts val="600"/>
              </a:spcBef>
              <a:spcAft>
                <a:spcPts val="600"/>
              </a:spcAft>
              <a:buFont typeface="Arial" charset="0"/>
              <a:buChar char="•"/>
            </a:pPr>
            <a:r>
              <a:rPr lang="en-US" sz="2000" dirty="0" smtClean="0">
                <a:latin typeface="Verdana" pitchFamily="34" charset="0"/>
              </a:rPr>
              <a:t>Accommodations monitoring</a:t>
            </a:r>
          </a:p>
          <a:p>
            <a:pPr lvl="1">
              <a:lnSpc>
                <a:spcPct val="90000"/>
              </a:lnSpc>
              <a:spcBef>
                <a:spcPts val="600"/>
              </a:spcBef>
              <a:spcAft>
                <a:spcPts val="600"/>
              </a:spcAft>
              <a:buFont typeface="Arial" charset="0"/>
              <a:buChar char="•"/>
            </a:pPr>
            <a:r>
              <a:rPr lang="en-US" sz="2000" dirty="0" smtClean="0">
                <a:latin typeface="Verdana" pitchFamily="34" charset="0"/>
              </a:rPr>
              <a:t>Assessing language proficiency</a:t>
            </a:r>
          </a:p>
          <a:p>
            <a:pPr lvl="1">
              <a:lnSpc>
                <a:spcPct val="90000"/>
              </a:lnSpc>
              <a:spcBef>
                <a:spcPts val="600"/>
              </a:spcBef>
              <a:spcAft>
                <a:spcPts val="600"/>
              </a:spcAft>
              <a:buFont typeface="Arial" charset="0"/>
              <a:buChar char="•"/>
            </a:pPr>
            <a:r>
              <a:rPr lang="en-US" sz="2000" dirty="0" smtClean="0">
                <a:latin typeface="Verdana" pitchFamily="34" charset="0"/>
              </a:rPr>
              <a:t>Designation and re-designations of EL students (NEP, LEP and FEP) for assessment purposes</a:t>
            </a:r>
          </a:p>
          <a:p>
            <a:pPr lvl="1">
              <a:lnSpc>
                <a:spcPct val="90000"/>
              </a:lnSpc>
              <a:spcBef>
                <a:spcPts val="600"/>
              </a:spcBef>
              <a:spcAft>
                <a:spcPts val="600"/>
              </a:spcAft>
              <a:buFont typeface="Arial" charset="0"/>
              <a:buChar char="•"/>
            </a:pPr>
            <a:r>
              <a:rPr lang="en-US" sz="2000" dirty="0" smtClean="0">
                <a:latin typeface="Verdana" pitchFamily="34" charset="0"/>
              </a:rPr>
              <a:t>Meeting the needs of EL students with disabilities (dually identified)</a:t>
            </a:r>
          </a:p>
          <a:p>
            <a:pPr lvl="1">
              <a:lnSpc>
                <a:spcPct val="90000"/>
              </a:lnSpc>
              <a:spcBef>
                <a:spcPts val="600"/>
              </a:spcBef>
              <a:spcAft>
                <a:spcPts val="600"/>
              </a:spcAft>
              <a:buFont typeface="Arial" charset="0"/>
              <a:buChar char="•"/>
            </a:pPr>
            <a:r>
              <a:rPr lang="en-US" sz="2000" dirty="0" smtClean="0">
                <a:latin typeface="Verdana" pitchFamily="34" charset="0"/>
              </a:rPr>
              <a:t>Distinguishing between language difficulty and learning disability</a:t>
            </a:r>
          </a:p>
          <a:p>
            <a:pPr lvl="1" algn="ctr">
              <a:lnSpc>
                <a:spcPct val="90000"/>
              </a:lnSpc>
              <a:buFont typeface="Wingdings" pitchFamily="2" charset="2"/>
              <a:buNone/>
            </a:pPr>
            <a:r>
              <a:rPr lang="en-US" sz="2000" b="1" i="1" dirty="0" smtClean="0">
                <a:latin typeface="Verdana" pitchFamily="34" charset="0"/>
              </a:rPr>
              <a:t>Office of Student Assessment</a:t>
            </a:r>
          </a:p>
          <a:p>
            <a:pPr lvl="1" algn="ctr">
              <a:lnSpc>
                <a:spcPct val="90000"/>
              </a:lnSpc>
              <a:buFont typeface="Wingdings" pitchFamily="2" charset="2"/>
              <a:buNone/>
            </a:pPr>
            <a:r>
              <a:rPr lang="en-US" sz="2000" i="1" dirty="0" smtClean="0">
                <a:latin typeface="Verdana" pitchFamily="34" charset="0"/>
              </a:rPr>
              <a:t>Mira Monroe (303) 866-6709</a:t>
            </a:r>
          </a:p>
          <a:p>
            <a:pPr lvl="1" algn="ctr">
              <a:lnSpc>
                <a:spcPct val="90000"/>
              </a:lnSpc>
              <a:buFont typeface="Wingdings" pitchFamily="2" charset="2"/>
              <a:buNone/>
            </a:pPr>
            <a:r>
              <a:rPr lang="en-US" sz="2000" b="1" i="1" dirty="0" smtClean="0">
                <a:latin typeface="Verdana" pitchFamily="34" charset="0"/>
              </a:rPr>
              <a:t>Language Culture and Equity Unit</a:t>
            </a:r>
            <a:r>
              <a:rPr lang="en-US" sz="2000" i="1" dirty="0" smtClean="0">
                <a:latin typeface="Verdana" pitchFamily="34" charset="0"/>
              </a:rPr>
              <a:t> </a:t>
            </a:r>
          </a:p>
          <a:p>
            <a:pPr lvl="1" algn="ctr">
              <a:lnSpc>
                <a:spcPct val="90000"/>
              </a:lnSpc>
              <a:buFont typeface="Wingdings" pitchFamily="2" charset="2"/>
              <a:buNone/>
            </a:pPr>
            <a:r>
              <a:rPr lang="en-US" sz="2000" i="1" dirty="0" smtClean="0">
                <a:latin typeface="Verdana" pitchFamily="34" charset="0"/>
              </a:rPr>
              <a:t>Liliana Graham (303)866-6138</a:t>
            </a:r>
          </a:p>
          <a:p>
            <a:pPr>
              <a:lnSpc>
                <a:spcPct val="90000"/>
              </a:lnSpc>
              <a:spcBef>
                <a:spcPts val="600"/>
              </a:spcBef>
              <a:spcAft>
                <a:spcPts val="600"/>
              </a:spcAft>
              <a:buFontTx/>
              <a:buNone/>
            </a:pPr>
            <a:endParaRPr lang="en-US" sz="2800" dirty="0" smtClean="0">
              <a:latin typeface="Verdana" pitchFamily="34" charset="0"/>
            </a:endParaRPr>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609600" y="1676400"/>
            <a:ext cx="7924800" cy="523875"/>
          </a:xfrm>
          <a:prstGeom prst="rect">
            <a:avLst/>
          </a:prstGeom>
          <a:noFill/>
          <a:ln w="9525">
            <a:noFill/>
            <a:miter lim="800000"/>
            <a:headEnd/>
            <a:tailEnd/>
          </a:ln>
        </p:spPr>
        <p:txBody>
          <a:bodyPr>
            <a:spAutoFit/>
          </a:bodyPr>
          <a:lstStyle/>
          <a:p>
            <a:pPr>
              <a:buFont typeface="Arial" charset="0"/>
              <a:buChar char="•"/>
            </a:pPr>
            <a:endParaRPr lang="en-US" sz="2800"/>
          </a:p>
        </p:txBody>
      </p:sp>
      <p:sp>
        <p:nvSpPr>
          <p:cNvPr id="18435" name="Text Box 6"/>
          <p:cNvSpPr txBox="1">
            <a:spLocks noChangeArrowheads="1"/>
          </p:cNvSpPr>
          <p:nvPr/>
        </p:nvSpPr>
        <p:spPr bwMode="auto">
          <a:xfrm>
            <a:off x="228600" y="533400"/>
            <a:ext cx="8686800" cy="861774"/>
          </a:xfrm>
          <a:prstGeom prst="rect">
            <a:avLst/>
          </a:prstGeom>
          <a:noFill/>
          <a:ln w="9525">
            <a:noFill/>
            <a:miter lim="800000"/>
            <a:headEnd/>
            <a:tailEnd/>
          </a:ln>
        </p:spPr>
        <p:txBody>
          <a:bodyPr>
            <a:spAutoFit/>
          </a:bodyPr>
          <a:lstStyle/>
          <a:p>
            <a:r>
              <a:rPr lang="en-US" sz="3000" b="1" dirty="0" smtClean="0">
                <a:latin typeface="Verdana" pitchFamily="34" charset="0"/>
              </a:rPr>
              <a:t>SPED Director Role and Responsibilities</a:t>
            </a:r>
          </a:p>
          <a:p>
            <a:r>
              <a:rPr lang="en-US" sz="2000" b="1" dirty="0" smtClean="0">
                <a:latin typeface="Verdana" pitchFamily="34" charset="0"/>
              </a:rPr>
              <a:t> </a:t>
            </a:r>
            <a:endParaRPr lang="en-US" sz="2000" b="1" dirty="0">
              <a:latin typeface="Verdana" pitchFamily="34" charset="0"/>
            </a:endParaRPr>
          </a:p>
        </p:txBody>
      </p:sp>
      <p:sp>
        <p:nvSpPr>
          <p:cNvPr id="18436" name="Rectangle 4"/>
          <p:cNvSpPr>
            <a:spLocks noChangeArrowheads="1"/>
          </p:cNvSpPr>
          <p:nvPr/>
        </p:nvSpPr>
        <p:spPr bwMode="auto">
          <a:xfrm>
            <a:off x="304800" y="1600200"/>
            <a:ext cx="8458200" cy="708025"/>
          </a:xfrm>
          <a:prstGeom prst="rect">
            <a:avLst/>
          </a:prstGeom>
          <a:noFill/>
          <a:ln w="9525">
            <a:noFill/>
            <a:miter lim="800000"/>
            <a:headEnd/>
            <a:tailEnd/>
          </a:ln>
        </p:spPr>
        <p:txBody>
          <a:bodyPr>
            <a:spAutoFit/>
          </a:bodyPr>
          <a:lstStyle/>
          <a:p>
            <a:endParaRPr lang="en-US" sz="2000"/>
          </a:p>
          <a:p>
            <a:pPr>
              <a:buFont typeface="Arial" charset="0"/>
              <a:buChar char="•"/>
            </a:pPr>
            <a:endParaRPr lang="en-US" sz="2000"/>
          </a:p>
        </p:txBody>
      </p:sp>
      <p:sp>
        <p:nvSpPr>
          <p:cNvPr id="18437" name="Content Placeholder 7"/>
          <p:cNvSpPr>
            <a:spLocks noGrp="1"/>
          </p:cNvSpPr>
          <p:nvPr>
            <p:ph idx="1"/>
          </p:nvPr>
        </p:nvSpPr>
        <p:spPr bwMode="auto">
          <a:xfrm>
            <a:off x="304800" y="1872343"/>
            <a:ext cx="8458200" cy="4267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spcBef>
                <a:spcPts val="600"/>
              </a:spcBef>
              <a:spcAft>
                <a:spcPts val="600"/>
              </a:spcAft>
            </a:pPr>
            <a:r>
              <a:rPr lang="en-US" sz="2000" dirty="0" smtClean="0">
                <a:latin typeface="Verdana" pitchFamily="34" charset="0"/>
              </a:rPr>
              <a:t>Meeting the assessment needs of students with disabilities</a:t>
            </a:r>
          </a:p>
          <a:p>
            <a:pPr>
              <a:lnSpc>
                <a:spcPct val="80000"/>
              </a:lnSpc>
              <a:spcBef>
                <a:spcPts val="600"/>
              </a:spcBef>
              <a:spcAft>
                <a:spcPts val="600"/>
              </a:spcAft>
            </a:pPr>
            <a:r>
              <a:rPr lang="en-US" sz="2000" dirty="0" smtClean="0">
                <a:latin typeface="Verdana" pitchFamily="34" charset="0"/>
              </a:rPr>
              <a:t>Matching a specific need by including specific accommodations in plans</a:t>
            </a:r>
          </a:p>
          <a:p>
            <a:pPr lvl="1">
              <a:lnSpc>
                <a:spcPct val="80000"/>
              </a:lnSpc>
              <a:spcBef>
                <a:spcPts val="600"/>
              </a:spcBef>
              <a:spcAft>
                <a:spcPts val="600"/>
              </a:spcAft>
            </a:pPr>
            <a:r>
              <a:rPr lang="en-US" sz="1800" dirty="0" smtClean="0">
                <a:latin typeface="Verdana" pitchFamily="34" charset="0"/>
              </a:rPr>
              <a:t>IEP, 504, </a:t>
            </a:r>
            <a:r>
              <a:rPr lang="en-US" sz="1800" dirty="0" err="1" smtClean="0">
                <a:latin typeface="Verdana" pitchFamily="34" charset="0"/>
              </a:rPr>
              <a:t>RtI</a:t>
            </a:r>
            <a:r>
              <a:rPr lang="en-US" sz="1800" dirty="0" smtClean="0">
                <a:latin typeface="Verdana" pitchFamily="34" charset="0"/>
              </a:rPr>
              <a:t>, etc.</a:t>
            </a:r>
          </a:p>
          <a:p>
            <a:pPr>
              <a:lnSpc>
                <a:spcPct val="80000"/>
              </a:lnSpc>
              <a:spcBef>
                <a:spcPts val="600"/>
              </a:spcBef>
              <a:spcAft>
                <a:spcPts val="600"/>
              </a:spcAft>
            </a:pPr>
            <a:r>
              <a:rPr lang="en-US" sz="2000" dirty="0" smtClean="0">
                <a:latin typeface="Verdana" pitchFamily="34" charset="0"/>
              </a:rPr>
              <a:t>Accommodations monitoring</a:t>
            </a:r>
          </a:p>
          <a:p>
            <a:pPr>
              <a:lnSpc>
                <a:spcPct val="80000"/>
              </a:lnSpc>
              <a:spcBef>
                <a:spcPts val="600"/>
              </a:spcBef>
              <a:spcAft>
                <a:spcPts val="600"/>
              </a:spcAft>
            </a:pPr>
            <a:r>
              <a:rPr lang="en-US" sz="2000" dirty="0" smtClean="0">
                <a:latin typeface="Verdana" pitchFamily="34" charset="0"/>
              </a:rPr>
              <a:t>Work with EL team to meet needs of dually identified students</a:t>
            </a:r>
          </a:p>
          <a:p>
            <a:pPr>
              <a:lnSpc>
                <a:spcPct val="80000"/>
              </a:lnSpc>
              <a:spcBef>
                <a:spcPts val="600"/>
              </a:spcBef>
              <a:spcAft>
                <a:spcPts val="600"/>
              </a:spcAft>
            </a:pPr>
            <a:r>
              <a:rPr lang="en-US" sz="2000" dirty="0" smtClean="0">
                <a:latin typeface="Verdana" pitchFamily="34" charset="0"/>
              </a:rPr>
              <a:t>Non-standard Accommodations Requests</a:t>
            </a:r>
            <a:endParaRPr lang="en-US" sz="1100" b="1" i="1" dirty="0" smtClean="0">
              <a:latin typeface="Verdana" pitchFamily="34" charset="0"/>
            </a:endParaRPr>
          </a:p>
          <a:p>
            <a:pPr lvl="1" algn="ctr">
              <a:lnSpc>
                <a:spcPct val="90000"/>
              </a:lnSpc>
              <a:buFont typeface="Wingdings" pitchFamily="2" charset="2"/>
              <a:buNone/>
            </a:pPr>
            <a:r>
              <a:rPr lang="en-US" sz="2000" b="1" i="1" dirty="0" smtClean="0">
                <a:latin typeface="Verdana" pitchFamily="34" charset="0"/>
              </a:rPr>
              <a:t>Unit of Student Assessment</a:t>
            </a:r>
          </a:p>
          <a:p>
            <a:pPr lvl="1" algn="ctr">
              <a:lnSpc>
                <a:spcPct val="90000"/>
              </a:lnSpc>
              <a:buFont typeface="Wingdings" pitchFamily="2" charset="2"/>
              <a:buNone/>
            </a:pPr>
            <a:r>
              <a:rPr lang="en-US" sz="2000" i="1" dirty="0" smtClean="0">
                <a:latin typeface="Verdana" pitchFamily="34" charset="0"/>
              </a:rPr>
              <a:t>Mira Monroe (303)866-6709</a:t>
            </a:r>
          </a:p>
          <a:p>
            <a:pPr lvl="1" algn="ctr">
              <a:lnSpc>
                <a:spcPct val="90000"/>
              </a:lnSpc>
              <a:buFont typeface="Wingdings" pitchFamily="2" charset="2"/>
              <a:buNone/>
            </a:pPr>
            <a:r>
              <a:rPr lang="en-US" sz="2000" b="1" i="1" dirty="0" smtClean="0">
                <a:latin typeface="Verdana" pitchFamily="34" charset="0"/>
              </a:rPr>
              <a:t>Exceptional Student Services Unit</a:t>
            </a:r>
            <a:r>
              <a:rPr lang="en-US" sz="2000" i="1" dirty="0" smtClean="0">
                <a:latin typeface="Verdana" pitchFamily="34" charset="0"/>
              </a:rPr>
              <a:t> </a:t>
            </a:r>
          </a:p>
          <a:p>
            <a:pPr lvl="1" algn="ctr">
              <a:lnSpc>
                <a:spcPct val="90000"/>
              </a:lnSpc>
              <a:buFont typeface="Wingdings" pitchFamily="2" charset="2"/>
              <a:buNone/>
            </a:pPr>
            <a:r>
              <a:rPr lang="en-US" sz="2000" i="1" dirty="0" err="1" smtClean="0">
                <a:latin typeface="Verdana" pitchFamily="34" charset="0"/>
              </a:rPr>
              <a:t>Tanni</a:t>
            </a:r>
            <a:r>
              <a:rPr lang="en-US" sz="2000" i="1" dirty="0" smtClean="0">
                <a:latin typeface="Verdana" pitchFamily="34" charset="0"/>
              </a:rPr>
              <a:t> Anthony (303) 866-6690</a:t>
            </a:r>
          </a:p>
          <a:p>
            <a:pPr>
              <a:lnSpc>
                <a:spcPct val="80000"/>
              </a:lnSpc>
              <a:buFontTx/>
              <a:buNone/>
            </a:pPr>
            <a:endParaRPr lang="en-US" sz="2700" dirty="0" smtClean="0"/>
          </a:p>
          <a:p>
            <a:pPr lvl="2">
              <a:lnSpc>
                <a:spcPct val="90000"/>
              </a:lnSpc>
              <a:spcBef>
                <a:spcPts val="600"/>
              </a:spcBef>
              <a:spcAft>
                <a:spcPts val="600"/>
              </a:spcAft>
              <a:buFontTx/>
              <a:buNone/>
            </a:pPr>
            <a:endParaRPr lang="en-US" sz="2800" dirty="0" smtClean="0">
              <a:latin typeface="Verdana" pitchFamily="34" charset="0"/>
            </a:endParaRPr>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609600" y="1676400"/>
            <a:ext cx="7924800" cy="523875"/>
          </a:xfrm>
          <a:prstGeom prst="rect">
            <a:avLst/>
          </a:prstGeom>
          <a:noFill/>
          <a:ln w="9525">
            <a:noFill/>
            <a:miter lim="800000"/>
            <a:headEnd/>
            <a:tailEnd/>
          </a:ln>
        </p:spPr>
        <p:txBody>
          <a:bodyPr>
            <a:spAutoFit/>
          </a:bodyPr>
          <a:lstStyle/>
          <a:p>
            <a:pPr>
              <a:buFont typeface="Arial" charset="0"/>
              <a:buChar char="•"/>
            </a:pPr>
            <a:endParaRPr lang="en-US" sz="2800"/>
          </a:p>
        </p:txBody>
      </p:sp>
      <p:sp>
        <p:nvSpPr>
          <p:cNvPr id="21507" name="Text Box 6"/>
          <p:cNvSpPr txBox="1">
            <a:spLocks noChangeArrowheads="1"/>
          </p:cNvSpPr>
          <p:nvPr/>
        </p:nvSpPr>
        <p:spPr bwMode="auto">
          <a:xfrm>
            <a:off x="152400" y="609600"/>
            <a:ext cx="8686800" cy="553998"/>
          </a:xfrm>
          <a:prstGeom prst="rect">
            <a:avLst/>
          </a:prstGeom>
          <a:noFill/>
          <a:ln w="9525">
            <a:noFill/>
            <a:miter lim="800000"/>
            <a:headEnd/>
            <a:tailEnd/>
          </a:ln>
        </p:spPr>
        <p:txBody>
          <a:bodyPr>
            <a:spAutoFit/>
          </a:bodyPr>
          <a:lstStyle/>
          <a:p>
            <a:pPr algn="ctr"/>
            <a:r>
              <a:rPr lang="en-US" sz="3000" b="1" dirty="0">
                <a:latin typeface="Verdana" pitchFamily="34" charset="0"/>
              </a:rPr>
              <a:t>Core Assessment </a:t>
            </a:r>
            <a:r>
              <a:rPr lang="en-US" sz="3000" b="1" dirty="0" smtClean="0">
                <a:latin typeface="Verdana" pitchFamily="34" charset="0"/>
              </a:rPr>
              <a:t>Team Expansion</a:t>
            </a:r>
            <a:endParaRPr lang="en-US" sz="3000" b="1" dirty="0">
              <a:latin typeface="Verdana" pitchFamily="34" charset="0"/>
            </a:endParaRPr>
          </a:p>
        </p:txBody>
      </p:sp>
      <p:sp>
        <p:nvSpPr>
          <p:cNvPr id="21508" name="Rectangle 4"/>
          <p:cNvSpPr>
            <a:spLocks noChangeArrowheads="1"/>
          </p:cNvSpPr>
          <p:nvPr/>
        </p:nvSpPr>
        <p:spPr bwMode="auto">
          <a:xfrm>
            <a:off x="304800" y="1600200"/>
            <a:ext cx="8458200" cy="708025"/>
          </a:xfrm>
          <a:prstGeom prst="rect">
            <a:avLst/>
          </a:prstGeom>
          <a:noFill/>
          <a:ln w="9525">
            <a:noFill/>
            <a:miter lim="800000"/>
            <a:headEnd/>
            <a:tailEnd/>
          </a:ln>
        </p:spPr>
        <p:txBody>
          <a:bodyPr>
            <a:spAutoFit/>
          </a:bodyPr>
          <a:lstStyle/>
          <a:p>
            <a:endParaRPr lang="en-US" sz="2000"/>
          </a:p>
          <a:p>
            <a:pPr>
              <a:buFont typeface="Arial" charset="0"/>
              <a:buChar char="•"/>
            </a:pPr>
            <a:endParaRPr lang="en-US" sz="2000"/>
          </a:p>
        </p:txBody>
      </p:sp>
      <p:sp>
        <p:nvSpPr>
          <p:cNvPr id="21509" name="Content Placeholder 7"/>
          <p:cNvSpPr>
            <a:spLocks noGrp="1"/>
          </p:cNvSpPr>
          <p:nvPr>
            <p:ph idx="1"/>
          </p:nvPr>
        </p:nvSpPr>
        <p:spPr bwMode="auto">
          <a:xfrm>
            <a:off x="381000" y="1872343"/>
            <a:ext cx="8458200" cy="4038600"/>
          </a:xfrm>
          <a:noFill/>
          <a:ln>
            <a:miter lim="800000"/>
            <a:headEnd/>
            <a:tailEnd/>
          </a:ln>
        </p:spPr>
        <p:txBody>
          <a:bodyPr vert="horz" wrap="square" lIns="91440" tIns="45720" rIns="91440" bIns="45720" numCol="1" anchor="t" anchorCtr="0" compatLnSpc="1">
            <a:prstTxWarp prst="textNoShape">
              <a:avLst/>
            </a:prstTxWarp>
          </a:bodyPr>
          <a:lstStyle/>
          <a:p>
            <a:pPr>
              <a:spcBef>
                <a:spcPts val="600"/>
              </a:spcBef>
              <a:spcAft>
                <a:spcPts val="600"/>
              </a:spcAft>
            </a:pPr>
            <a:r>
              <a:rPr lang="en-US" sz="2800" dirty="0" smtClean="0">
                <a:latin typeface="Verdana" pitchFamily="34" charset="0"/>
              </a:rPr>
              <a:t>Districts are unique</a:t>
            </a:r>
          </a:p>
          <a:p>
            <a:pPr>
              <a:spcBef>
                <a:spcPts val="600"/>
              </a:spcBef>
              <a:spcAft>
                <a:spcPts val="600"/>
              </a:spcAft>
            </a:pPr>
            <a:r>
              <a:rPr lang="en-US" sz="2800" dirty="0" smtClean="0">
                <a:latin typeface="Verdana" pitchFamily="34" charset="0"/>
              </a:rPr>
              <a:t>Other staff may need to be included in the work…</a:t>
            </a:r>
          </a:p>
          <a:p>
            <a:pPr lvl="1">
              <a:spcBef>
                <a:spcPts val="600"/>
              </a:spcBef>
              <a:spcAft>
                <a:spcPts val="600"/>
              </a:spcAft>
            </a:pPr>
            <a:r>
              <a:rPr lang="en-US" sz="2400" dirty="0" smtClean="0">
                <a:latin typeface="Verdana" pitchFamily="34" charset="0"/>
              </a:rPr>
              <a:t>Data Pipeline Respondents</a:t>
            </a:r>
          </a:p>
          <a:p>
            <a:pPr lvl="1">
              <a:spcBef>
                <a:spcPts val="600"/>
              </a:spcBef>
              <a:spcAft>
                <a:spcPts val="600"/>
              </a:spcAft>
            </a:pPr>
            <a:r>
              <a:rPr lang="en-US" sz="2400" dirty="0" smtClean="0">
                <a:latin typeface="Verdana" pitchFamily="34" charset="0"/>
              </a:rPr>
              <a:t>Superintendents/other District Leadership</a:t>
            </a:r>
          </a:p>
          <a:p>
            <a:pPr lvl="1">
              <a:spcBef>
                <a:spcPts val="600"/>
              </a:spcBef>
              <a:spcAft>
                <a:spcPts val="600"/>
              </a:spcAft>
            </a:pPr>
            <a:r>
              <a:rPr lang="en-US" sz="2400" dirty="0" smtClean="0">
                <a:latin typeface="Verdana" pitchFamily="34" charset="0"/>
              </a:rPr>
              <a:t>SASID/RITS respondents</a:t>
            </a:r>
          </a:p>
          <a:p>
            <a:pPr lvl="1">
              <a:spcBef>
                <a:spcPts val="600"/>
              </a:spcBef>
              <a:spcAft>
                <a:spcPts val="600"/>
              </a:spcAft>
            </a:pPr>
            <a:r>
              <a:rPr lang="en-US" sz="2400" dirty="0" smtClean="0">
                <a:latin typeface="Verdana" pitchFamily="34" charset="0"/>
              </a:rPr>
              <a:t>Lead Teachers, etc.</a:t>
            </a:r>
            <a:endParaRPr lang="en-US" dirty="0" smtClean="0">
              <a:latin typeface="Verdana" pitchFamily="34" charset="0"/>
            </a:endParaRPr>
          </a:p>
          <a:p>
            <a:pPr>
              <a:spcBef>
                <a:spcPts val="600"/>
              </a:spcBef>
              <a:spcAft>
                <a:spcPts val="600"/>
              </a:spcAft>
              <a:buNone/>
            </a:pPr>
            <a:endParaRPr lang="en-US" sz="2400" dirty="0" smtClean="0">
              <a:latin typeface="Verdana" pitchFamily="34" charset="0"/>
            </a:endParaRPr>
          </a:p>
          <a:p>
            <a:pPr lvl="1">
              <a:spcBef>
                <a:spcPts val="600"/>
              </a:spcBef>
              <a:spcAft>
                <a:spcPts val="600"/>
              </a:spcAft>
              <a:buFontTx/>
              <a:buNone/>
            </a:pPr>
            <a:endParaRPr lang="en-US" sz="2400" dirty="0" smtClean="0">
              <a:latin typeface="Verdana" pitchFamily="34" charset="0"/>
            </a:endParaRPr>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609600" y="1676400"/>
            <a:ext cx="7924800" cy="523875"/>
          </a:xfrm>
          <a:prstGeom prst="rect">
            <a:avLst/>
          </a:prstGeom>
          <a:noFill/>
          <a:ln w="9525">
            <a:noFill/>
            <a:miter lim="800000"/>
            <a:headEnd/>
            <a:tailEnd/>
          </a:ln>
        </p:spPr>
        <p:txBody>
          <a:bodyPr>
            <a:spAutoFit/>
          </a:bodyPr>
          <a:lstStyle/>
          <a:p>
            <a:pPr>
              <a:buFont typeface="Arial" charset="0"/>
              <a:buChar char="•"/>
            </a:pPr>
            <a:endParaRPr lang="en-US" sz="2800"/>
          </a:p>
        </p:txBody>
      </p:sp>
      <p:sp>
        <p:nvSpPr>
          <p:cNvPr id="22531" name="Text Box 6"/>
          <p:cNvSpPr txBox="1">
            <a:spLocks noChangeArrowheads="1"/>
          </p:cNvSpPr>
          <p:nvPr/>
        </p:nvSpPr>
        <p:spPr bwMode="auto">
          <a:xfrm>
            <a:off x="152400" y="490332"/>
            <a:ext cx="8686800" cy="553998"/>
          </a:xfrm>
          <a:prstGeom prst="rect">
            <a:avLst/>
          </a:prstGeom>
          <a:noFill/>
          <a:ln w="9525">
            <a:noFill/>
            <a:miter lim="800000"/>
            <a:headEnd/>
            <a:tailEnd/>
          </a:ln>
        </p:spPr>
        <p:txBody>
          <a:bodyPr>
            <a:spAutoFit/>
          </a:bodyPr>
          <a:lstStyle/>
          <a:p>
            <a:pPr algn="ctr"/>
            <a:r>
              <a:rPr lang="en-US" sz="3000" b="1" dirty="0" smtClean="0">
                <a:latin typeface="Verdana" pitchFamily="34" charset="0"/>
              </a:rPr>
              <a:t>Data Pipeline Respondents</a:t>
            </a:r>
            <a:endParaRPr lang="en-US" sz="3000" b="1" dirty="0">
              <a:latin typeface="Verdana" pitchFamily="34" charset="0"/>
            </a:endParaRPr>
          </a:p>
        </p:txBody>
      </p:sp>
      <p:sp>
        <p:nvSpPr>
          <p:cNvPr id="22532" name="Rectangle 4"/>
          <p:cNvSpPr>
            <a:spLocks noChangeArrowheads="1"/>
          </p:cNvSpPr>
          <p:nvPr/>
        </p:nvSpPr>
        <p:spPr bwMode="auto">
          <a:xfrm>
            <a:off x="304800" y="1600200"/>
            <a:ext cx="8458200" cy="708025"/>
          </a:xfrm>
          <a:prstGeom prst="rect">
            <a:avLst/>
          </a:prstGeom>
          <a:noFill/>
          <a:ln w="9525">
            <a:noFill/>
            <a:miter lim="800000"/>
            <a:headEnd/>
            <a:tailEnd/>
          </a:ln>
        </p:spPr>
        <p:txBody>
          <a:bodyPr>
            <a:spAutoFit/>
          </a:bodyPr>
          <a:lstStyle/>
          <a:p>
            <a:endParaRPr lang="en-US" sz="2000"/>
          </a:p>
          <a:p>
            <a:pPr>
              <a:buFont typeface="Arial" charset="0"/>
              <a:buChar char="•"/>
            </a:pPr>
            <a:endParaRPr lang="en-US" sz="2000"/>
          </a:p>
        </p:txBody>
      </p:sp>
      <p:sp>
        <p:nvSpPr>
          <p:cNvPr id="22533" name="Content Placeholder 7"/>
          <p:cNvSpPr>
            <a:spLocks noGrp="1"/>
          </p:cNvSpPr>
          <p:nvPr>
            <p:ph idx="1"/>
          </p:nvPr>
        </p:nvSpPr>
        <p:spPr bwMode="auto">
          <a:xfrm>
            <a:off x="381000" y="1944914"/>
            <a:ext cx="8458200" cy="4038600"/>
          </a:xfrm>
          <a:noFill/>
          <a:ln>
            <a:miter lim="800000"/>
            <a:headEnd/>
            <a:tailEnd/>
          </a:ln>
        </p:spPr>
        <p:txBody>
          <a:bodyPr vert="horz" wrap="square" lIns="91440" tIns="45720" rIns="91440" bIns="45720" numCol="1" anchor="t" anchorCtr="0" compatLnSpc="1">
            <a:prstTxWarp prst="textNoShape">
              <a:avLst/>
            </a:prstTxWarp>
          </a:bodyPr>
          <a:lstStyle/>
          <a:p>
            <a:pPr>
              <a:spcBef>
                <a:spcPts val="600"/>
              </a:spcBef>
              <a:spcAft>
                <a:spcPts val="600"/>
              </a:spcAft>
            </a:pPr>
            <a:r>
              <a:rPr lang="en-US" sz="2800" dirty="0" smtClean="0">
                <a:latin typeface="Verdana" pitchFamily="34" charset="0"/>
              </a:rPr>
              <a:t>Who are they? </a:t>
            </a:r>
          </a:p>
          <a:p>
            <a:pPr lvl="1">
              <a:spcBef>
                <a:spcPts val="600"/>
              </a:spcBef>
              <a:spcAft>
                <a:spcPts val="600"/>
              </a:spcAft>
            </a:pPr>
            <a:r>
              <a:rPr lang="en-US" sz="2400" dirty="0" smtClean="0">
                <a:latin typeface="Verdana" pitchFamily="34" charset="0"/>
              </a:rPr>
              <a:t>Responsible for submitting data to the various data collections throughout the year.</a:t>
            </a:r>
          </a:p>
          <a:p>
            <a:pPr>
              <a:spcBef>
                <a:spcPts val="600"/>
              </a:spcBef>
              <a:spcAft>
                <a:spcPts val="600"/>
              </a:spcAft>
            </a:pPr>
            <a:r>
              <a:rPr lang="en-US" sz="2800" dirty="0" smtClean="0">
                <a:latin typeface="Verdana" pitchFamily="34" charset="0"/>
              </a:rPr>
              <a:t>These include:</a:t>
            </a:r>
          </a:p>
          <a:p>
            <a:pPr lvl="1">
              <a:spcBef>
                <a:spcPts val="600"/>
              </a:spcBef>
              <a:spcAft>
                <a:spcPts val="600"/>
              </a:spcAft>
            </a:pPr>
            <a:r>
              <a:rPr lang="en-US" sz="2400" dirty="0" smtClean="0">
                <a:latin typeface="Verdana" pitchFamily="34" charset="0"/>
              </a:rPr>
              <a:t>Pre-coded Labels extract (January)</a:t>
            </a:r>
          </a:p>
          <a:p>
            <a:pPr lvl="1">
              <a:spcBef>
                <a:spcPts val="600"/>
              </a:spcBef>
              <a:spcAft>
                <a:spcPts val="600"/>
              </a:spcAft>
            </a:pPr>
            <a:r>
              <a:rPr lang="en-US" sz="2400" dirty="0" smtClean="0">
                <a:latin typeface="Verdana" pitchFamily="34" charset="0"/>
              </a:rPr>
              <a:t>TCAP/</a:t>
            </a:r>
            <a:r>
              <a:rPr lang="en-US" sz="2400" dirty="0" err="1" smtClean="0">
                <a:latin typeface="Verdana" pitchFamily="34" charset="0"/>
              </a:rPr>
              <a:t>CoAlt</a:t>
            </a:r>
            <a:r>
              <a:rPr lang="en-US" sz="2400" dirty="0" smtClean="0">
                <a:latin typeface="Verdana" pitchFamily="34" charset="0"/>
              </a:rPr>
              <a:t> Student Biographical Data (late May/early June)</a:t>
            </a:r>
          </a:p>
          <a:p>
            <a:pPr lvl="1">
              <a:spcBef>
                <a:spcPts val="600"/>
              </a:spcBef>
              <a:spcAft>
                <a:spcPts val="600"/>
              </a:spcAft>
            </a:pPr>
            <a:r>
              <a:rPr lang="en-US" sz="2400" dirty="0" smtClean="0">
                <a:latin typeface="Verdana" pitchFamily="34" charset="0"/>
              </a:rPr>
              <a:t>COACT Student Biographical Data (mid-June)</a:t>
            </a:r>
          </a:p>
          <a:p>
            <a:pPr>
              <a:spcBef>
                <a:spcPts val="600"/>
              </a:spcBef>
              <a:spcAft>
                <a:spcPts val="600"/>
              </a:spcAft>
              <a:buFontTx/>
              <a:buNone/>
            </a:pPr>
            <a:endParaRPr lang="en-US" sz="2400" dirty="0" smtClean="0">
              <a:latin typeface="Verdana" pitchFamily="34" charset="0"/>
            </a:endParaRPr>
          </a:p>
          <a:p>
            <a:pPr lvl="1">
              <a:spcBef>
                <a:spcPts val="600"/>
              </a:spcBef>
              <a:spcAft>
                <a:spcPts val="600"/>
              </a:spcAft>
              <a:buFontTx/>
              <a:buNone/>
            </a:pPr>
            <a:endParaRPr lang="en-US" sz="2400" dirty="0" smtClean="0">
              <a:latin typeface="Verdana" pitchFamily="34" charset="0"/>
            </a:endParaRPr>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609600" y="1676400"/>
            <a:ext cx="7924800" cy="523875"/>
          </a:xfrm>
          <a:prstGeom prst="rect">
            <a:avLst/>
          </a:prstGeom>
          <a:noFill/>
          <a:ln w="9525">
            <a:noFill/>
            <a:miter lim="800000"/>
            <a:headEnd/>
            <a:tailEnd/>
          </a:ln>
        </p:spPr>
        <p:txBody>
          <a:bodyPr>
            <a:spAutoFit/>
          </a:bodyPr>
          <a:lstStyle/>
          <a:p>
            <a:pPr>
              <a:buFont typeface="Arial" charset="0"/>
              <a:buChar char="•"/>
            </a:pPr>
            <a:endParaRPr lang="en-US" sz="2800"/>
          </a:p>
        </p:txBody>
      </p:sp>
      <p:sp>
        <p:nvSpPr>
          <p:cNvPr id="19459" name="Text Box 6"/>
          <p:cNvSpPr txBox="1">
            <a:spLocks noChangeArrowheads="1"/>
          </p:cNvSpPr>
          <p:nvPr/>
        </p:nvSpPr>
        <p:spPr bwMode="auto">
          <a:xfrm>
            <a:off x="152400" y="609600"/>
            <a:ext cx="8686800" cy="553998"/>
          </a:xfrm>
          <a:prstGeom prst="rect">
            <a:avLst/>
          </a:prstGeom>
          <a:noFill/>
          <a:ln w="9525">
            <a:noFill/>
            <a:miter lim="800000"/>
            <a:headEnd/>
            <a:tailEnd/>
          </a:ln>
        </p:spPr>
        <p:txBody>
          <a:bodyPr>
            <a:spAutoFit/>
          </a:bodyPr>
          <a:lstStyle/>
          <a:p>
            <a:pPr algn="ctr"/>
            <a:r>
              <a:rPr lang="en-US" sz="3000" b="1" dirty="0" smtClean="0">
                <a:latin typeface="Verdana" pitchFamily="34" charset="0"/>
              </a:rPr>
              <a:t>District </a:t>
            </a:r>
            <a:r>
              <a:rPr lang="en-US" sz="3000" b="1" dirty="0">
                <a:latin typeface="Verdana" pitchFamily="34" charset="0"/>
              </a:rPr>
              <a:t>Trainers</a:t>
            </a:r>
          </a:p>
        </p:txBody>
      </p:sp>
      <p:sp>
        <p:nvSpPr>
          <p:cNvPr id="19460" name="Rectangle 4"/>
          <p:cNvSpPr>
            <a:spLocks noChangeArrowheads="1"/>
          </p:cNvSpPr>
          <p:nvPr/>
        </p:nvSpPr>
        <p:spPr bwMode="auto">
          <a:xfrm>
            <a:off x="304800" y="1600200"/>
            <a:ext cx="8458200" cy="708025"/>
          </a:xfrm>
          <a:prstGeom prst="rect">
            <a:avLst/>
          </a:prstGeom>
          <a:noFill/>
          <a:ln w="9525">
            <a:noFill/>
            <a:miter lim="800000"/>
            <a:headEnd/>
            <a:tailEnd/>
          </a:ln>
        </p:spPr>
        <p:txBody>
          <a:bodyPr>
            <a:spAutoFit/>
          </a:bodyPr>
          <a:lstStyle/>
          <a:p>
            <a:endParaRPr lang="en-US" sz="2000"/>
          </a:p>
          <a:p>
            <a:pPr>
              <a:buFont typeface="Arial" charset="0"/>
              <a:buChar char="•"/>
            </a:pPr>
            <a:endParaRPr lang="en-US" sz="2000"/>
          </a:p>
        </p:txBody>
      </p:sp>
      <p:sp>
        <p:nvSpPr>
          <p:cNvPr id="19461" name="Content Placeholder 7"/>
          <p:cNvSpPr>
            <a:spLocks noGrp="1"/>
          </p:cNvSpPr>
          <p:nvPr>
            <p:ph idx="1"/>
          </p:nvPr>
        </p:nvSpPr>
        <p:spPr bwMode="auto">
          <a:xfrm>
            <a:off x="304800" y="1992086"/>
            <a:ext cx="8458200" cy="3962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80000"/>
              </a:lnSpc>
              <a:spcBef>
                <a:spcPts val="600"/>
              </a:spcBef>
              <a:spcAft>
                <a:spcPts val="600"/>
              </a:spcAft>
              <a:buFontTx/>
              <a:buNone/>
            </a:pPr>
            <a:r>
              <a:rPr lang="en-US" u="sng" dirty="0" smtClean="0">
                <a:latin typeface="Verdana" pitchFamily="34" charset="0"/>
              </a:rPr>
              <a:t>Everyone</a:t>
            </a:r>
            <a:r>
              <a:rPr lang="en-US" dirty="0" smtClean="0">
                <a:latin typeface="Verdana" pitchFamily="34" charset="0"/>
              </a:rPr>
              <a:t> involved in TCAP administration must be trained </a:t>
            </a:r>
            <a:r>
              <a:rPr lang="en-US" u="sng" dirty="0" smtClean="0">
                <a:latin typeface="Verdana" pitchFamily="34" charset="0"/>
              </a:rPr>
              <a:t>each year</a:t>
            </a:r>
            <a:r>
              <a:rPr lang="en-US" dirty="0" smtClean="0">
                <a:latin typeface="Verdana" pitchFamily="34" charset="0"/>
              </a:rPr>
              <a:t>. This includes DACs, SACs, Proctors, Examiners, and any other school or district staff involved in TCAP administration</a:t>
            </a:r>
            <a:endParaRPr lang="en-US" u="sng" dirty="0" smtClean="0">
              <a:latin typeface="Verdana" pitchFamily="34" charset="0"/>
            </a:endParaRPr>
          </a:p>
          <a:p>
            <a:pPr eaLnBrk="1" hangingPunct="1">
              <a:lnSpc>
                <a:spcPct val="80000"/>
              </a:lnSpc>
              <a:spcBef>
                <a:spcPts val="600"/>
              </a:spcBef>
              <a:spcAft>
                <a:spcPts val="600"/>
              </a:spcAft>
            </a:pPr>
            <a:endParaRPr lang="en-US" sz="2400" dirty="0" smtClean="0">
              <a:latin typeface="Verdana" pitchFamily="34" charset="0"/>
            </a:endParaRPr>
          </a:p>
          <a:p>
            <a:pPr marL="0" indent="0">
              <a:lnSpc>
                <a:spcPct val="80000"/>
              </a:lnSpc>
              <a:spcBef>
                <a:spcPts val="600"/>
              </a:spcBef>
              <a:spcAft>
                <a:spcPts val="600"/>
              </a:spcAft>
              <a:buNone/>
            </a:pPr>
            <a:r>
              <a:rPr lang="en-US" sz="1800" dirty="0" smtClean="0">
                <a:latin typeface="Verdana" pitchFamily="34" charset="0"/>
              </a:rPr>
              <a:t>DACs are responsible for maintaining training confidentiality agreement records.</a:t>
            </a:r>
          </a:p>
          <a:p>
            <a:pPr lvl="1" eaLnBrk="1" hangingPunct="1">
              <a:lnSpc>
                <a:spcPct val="80000"/>
              </a:lnSpc>
              <a:spcBef>
                <a:spcPts val="600"/>
              </a:spcBef>
              <a:spcAft>
                <a:spcPts val="600"/>
              </a:spcAft>
              <a:buFontTx/>
              <a:buNone/>
            </a:pPr>
            <a:endParaRPr lang="en-US" dirty="0" smtClean="0">
              <a:latin typeface="Verdana" pitchFamily="34" charset="0"/>
            </a:endParaRPr>
          </a:p>
          <a:p>
            <a:pPr lvl="2" eaLnBrk="1" hangingPunct="1">
              <a:lnSpc>
                <a:spcPct val="80000"/>
              </a:lnSpc>
              <a:spcBef>
                <a:spcPts val="600"/>
              </a:spcBef>
              <a:spcAft>
                <a:spcPts val="600"/>
              </a:spcAft>
              <a:buFontTx/>
              <a:buNone/>
            </a:pPr>
            <a:endParaRPr lang="en-US" sz="1800" dirty="0" smtClean="0">
              <a:latin typeface="Verdana" pitchFamily="34" charset="0"/>
            </a:endParaRPr>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dirty="0" smtClean="0"/>
              <a:t>TCAP Administration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609600" y="1676400"/>
            <a:ext cx="7924800" cy="523875"/>
          </a:xfrm>
          <a:prstGeom prst="rect">
            <a:avLst/>
          </a:prstGeom>
          <a:noFill/>
          <a:ln w="9525">
            <a:noFill/>
            <a:miter lim="800000"/>
            <a:headEnd/>
            <a:tailEnd/>
          </a:ln>
        </p:spPr>
        <p:txBody>
          <a:bodyPr>
            <a:spAutoFit/>
          </a:bodyPr>
          <a:lstStyle/>
          <a:p>
            <a:pPr>
              <a:buFont typeface="Arial" charset="0"/>
              <a:buChar char="•"/>
            </a:pPr>
            <a:endParaRPr lang="en-US" sz="2800"/>
          </a:p>
        </p:txBody>
      </p:sp>
      <p:sp>
        <p:nvSpPr>
          <p:cNvPr id="13315" name="Text Box 6"/>
          <p:cNvSpPr txBox="1">
            <a:spLocks noChangeArrowheads="1"/>
          </p:cNvSpPr>
          <p:nvPr/>
        </p:nvSpPr>
        <p:spPr bwMode="auto">
          <a:xfrm>
            <a:off x="304800" y="609600"/>
            <a:ext cx="8686800" cy="553998"/>
          </a:xfrm>
          <a:prstGeom prst="rect">
            <a:avLst/>
          </a:prstGeom>
          <a:noFill/>
          <a:ln w="9525">
            <a:noFill/>
            <a:miter lim="800000"/>
            <a:headEnd/>
            <a:tailEnd/>
          </a:ln>
        </p:spPr>
        <p:txBody>
          <a:bodyPr>
            <a:spAutoFit/>
          </a:bodyPr>
          <a:lstStyle/>
          <a:p>
            <a:pPr algn="ctr"/>
            <a:r>
              <a:rPr lang="en-US" sz="3000" b="1" dirty="0" smtClean="0">
                <a:latin typeface="Verdana" pitchFamily="34" charset="0"/>
              </a:rPr>
              <a:t>TCAP</a:t>
            </a:r>
            <a:endParaRPr lang="en-US" sz="3000" b="1" dirty="0">
              <a:latin typeface="Verdana" pitchFamily="34" charset="0"/>
            </a:endParaRPr>
          </a:p>
        </p:txBody>
      </p:sp>
      <p:sp>
        <p:nvSpPr>
          <p:cNvPr id="13316" name="Rectangle 4"/>
          <p:cNvSpPr>
            <a:spLocks noChangeArrowheads="1"/>
          </p:cNvSpPr>
          <p:nvPr/>
        </p:nvSpPr>
        <p:spPr bwMode="auto">
          <a:xfrm>
            <a:off x="304800" y="1676400"/>
            <a:ext cx="8458200" cy="3170099"/>
          </a:xfrm>
          <a:prstGeom prst="rect">
            <a:avLst/>
          </a:prstGeom>
          <a:noFill/>
          <a:ln w="9525">
            <a:noFill/>
            <a:miter lim="800000"/>
            <a:headEnd/>
            <a:tailEnd/>
          </a:ln>
        </p:spPr>
        <p:txBody>
          <a:bodyPr>
            <a:spAutoFit/>
          </a:bodyPr>
          <a:lstStyle/>
          <a:p>
            <a:pPr algn="l"/>
            <a:r>
              <a:rPr lang="en-US" sz="2000" u="sng" dirty="0">
                <a:latin typeface="Verdana" pitchFamily="34" charset="0"/>
              </a:rPr>
              <a:t>PURPOSE</a:t>
            </a:r>
            <a:r>
              <a:rPr lang="en-US" sz="2000" dirty="0">
                <a:latin typeface="Verdana" pitchFamily="34" charset="0"/>
              </a:rPr>
              <a:t>: To measure student achievement relative to the Colorado Model Content Standards. </a:t>
            </a:r>
            <a:r>
              <a:rPr lang="en-US" sz="2000" dirty="0" smtClean="0">
                <a:latin typeface="Verdana" pitchFamily="34" charset="0"/>
              </a:rPr>
              <a:t>The TCAP replaced the CSAP in order to support schools as they transition to curricula aligned with the new, Colorado Academic Standards.</a:t>
            </a:r>
            <a:endParaRPr lang="en-US" sz="2000" dirty="0">
              <a:latin typeface="Verdana" pitchFamily="34" charset="0"/>
            </a:endParaRPr>
          </a:p>
          <a:p>
            <a:pPr marL="233363" indent="-233363" algn="l">
              <a:spcBef>
                <a:spcPts val="1200"/>
              </a:spcBef>
              <a:spcAft>
                <a:spcPts val="600"/>
              </a:spcAft>
            </a:pPr>
            <a:r>
              <a:rPr lang="en-US" sz="2000" dirty="0" smtClean="0">
                <a:latin typeface="Verdana" pitchFamily="34" charset="0"/>
              </a:rPr>
              <a:t>28 </a:t>
            </a:r>
            <a:r>
              <a:rPr lang="en-US" sz="2000" dirty="0">
                <a:latin typeface="Verdana" pitchFamily="34" charset="0"/>
              </a:rPr>
              <a:t>tests </a:t>
            </a:r>
          </a:p>
          <a:p>
            <a:pPr lvl="1" algn="l">
              <a:spcBef>
                <a:spcPts val="600"/>
              </a:spcBef>
              <a:spcAft>
                <a:spcPts val="600"/>
              </a:spcAft>
              <a:buFont typeface="Arial" charset="0"/>
              <a:buChar char="•"/>
            </a:pPr>
            <a:r>
              <a:rPr lang="en-US" sz="2000" dirty="0">
                <a:latin typeface="Verdana" pitchFamily="34" charset="0"/>
              </a:rPr>
              <a:t> </a:t>
            </a:r>
            <a:r>
              <a:rPr lang="en-US" sz="2000" dirty="0" smtClean="0">
                <a:latin typeface="Verdana" pitchFamily="34" charset="0"/>
              </a:rPr>
              <a:t>Reading and Writing (Grades </a:t>
            </a:r>
            <a:r>
              <a:rPr lang="en-US" sz="2000" dirty="0">
                <a:latin typeface="Verdana" pitchFamily="34" charset="0"/>
              </a:rPr>
              <a:t>3-10</a:t>
            </a:r>
            <a:r>
              <a:rPr lang="en-US" sz="2000" dirty="0" smtClean="0">
                <a:latin typeface="Verdana" pitchFamily="34" charset="0"/>
              </a:rPr>
              <a:t>)</a:t>
            </a:r>
            <a:endParaRPr lang="en-US" sz="2000" dirty="0">
              <a:latin typeface="Verdana" pitchFamily="34" charset="0"/>
            </a:endParaRPr>
          </a:p>
          <a:p>
            <a:pPr lvl="1" algn="l">
              <a:spcBef>
                <a:spcPts val="600"/>
              </a:spcBef>
              <a:spcAft>
                <a:spcPts val="600"/>
              </a:spcAft>
              <a:buFont typeface="Arial" charset="0"/>
              <a:buChar char="•"/>
            </a:pPr>
            <a:r>
              <a:rPr lang="en-US" sz="2000" dirty="0">
                <a:latin typeface="Verdana" pitchFamily="34" charset="0"/>
              </a:rPr>
              <a:t> Mathematics (Grades 3-10)</a:t>
            </a:r>
          </a:p>
          <a:p>
            <a:pPr lvl="1" algn="l">
              <a:spcBef>
                <a:spcPts val="600"/>
              </a:spcBef>
              <a:spcAft>
                <a:spcPts val="600"/>
              </a:spcAft>
              <a:buFont typeface="Arial" charset="0"/>
              <a:buChar char="•"/>
            </a:pPr>
            <a:r>
              <a:rPr lang="en-US" sz="2000" dirty="0" smtClean="0">
                <a:latin typeface="Verdana" pitchFamily="34" charset="0"/>
              </a:rPr>
              <a:t> </a:t>
            </a:r>
            <a:r>
              <a:rPr lang="en-US" sz="2000" dirty="0" err="1" smtClean="0">
                <a:latin typeface="Verdana" pitchFamily="34" charset="0"/>
              </a:rPr>
              <a:t>Lectura</a:t>
            </a:r>
            <a:r>
              <a:rPr lang="en-US" sz="2000" dirty="0" smtClean="0">
                <a:latin typeface="Verdana" pitchFamily="34" charset="0"/>
              </a:rPr>
              <a:t>/</a:t>
            </a:r>
            <a:r>
              <a:rPr lang="en-US" sz="2000" dirty="0" err="1" smtClean="0">
                <a:latin typeface="Verdana" pitchFamily="34" charset="0"/>
              </a:rPr>
              <a:t>Escritura</a:t>
            </a:r>
            <a:r>
              <a:rPr lang="en-US" sz="2000" dirty="0" smtClean="0">
                <a:latin typeface="Verdana" pitchFamily="34" charset="0"/>
              </a:rPr>
              <a:t> </a:t>
            </a:r>
            <a:r>
              <a:rPr lang="en-US" sz="2000" dirty="0">
                <a:latin typeface="Verdana" pitchFamily="34" charset="0"/>
              </a:rPr>
              <a:t>(Grades 3 &amp; 4)</a:t>
            </a:r>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381000"/>
            <a:ext cx="8229600" cy="609600"/>
          </a:xfrm>
          <a:noFill/>
          <a:ln>
            <a:miter lim="800000"/>
            <a:headEnd/>
            <a:tailEnd/>
          </a:ln>
        </p:spPr>
        <p:txBody>
          <a:bodyPr vert="horz" wrap="square" lIns="91440" tIns="45720" rIns="91440" bIns="45720" numCol="1" anchor="t" anchorCtr="0" compatLnSpc="1">
            <a:prstTxWarp prst="textNoShape">
              <a:avLst/>
            </a:prstTxWarp>
          </a:bodyPr>
          <a:lstStyle/>
          <a:p>
            <a:r>
              <a:rPr lang="en-US" sz="3000" b="1" dirty="0" smtClean="0">
                <a:solidFill>
                  <a:schemeClr val="tx1"/>
                </a:solidFill>
                <a:latin typeface="Verdana" pitchFamily="34" charset="0"/>
              </a:rPr>
              <a:t>What is a “Standardized” Assessment?</a:t>
            </a:r>
          </a:p>
        </p:txBody>
      </p:sp>
      <p:sp>
        <p:nvSpPr>
          <p:cNvPr id="12291" name="Rectangle 3"/>
          <p:cNvSpPr>
            <a:spLocks noGrp="1" noChangeArrowheads="1"/>
          </p:cNvSpPr>
          <p:nvPr>
            <p:ph idx="1"/>
          </p:nvPr>
        </p:nvSpPr>
        <p:spPr bwMode="auto">
          <a:xfrm>
            <a:off x="304800" y="1799771"/>
            <a:ext cx="8001000" cy="4114800"/>
          </a:xfrm>
          <a:noFill/>
          <a:ln>
            <a:miter lim="800000"/>
            <a:headEnd/>
            <a:tailEnd/>
          </a:ln>
        </p:spPr>
        <p:txBody>
          <a:bodyPr vert="horz" wrap="square" lIns="91440" tIns="45720" rIns="91440" bIns="45720" numCol="1" anchor="t" anchorCtr="0" compatLnSpc="1">
            <a:prstTxWarp prst="textNoShape">
              <a:avLst/>
            </a:prstTxWarp>
          </a:bodyPr>
          <a:lstStyle/>
          <a:p>
            <a:pPr lvl="1">
              <a:spcBef>
                <a:spcPct val="30000"/>
              </a:spcBef>
              <a:buClr>
                <a:srgbClr val="000000"/>
              </a:buClr>
              <a:buSzPct val="75000"/>
              <a:buFontTx/>
              <a:buNone/>
            </a:pPr>
            <a:r>
              <a:rPr lang="en-US" sz="2400" dirty="0" smtClean="0"/>
              <a:t>	</a:t>
            </a:r>
            <a:endParaRPr lang="en-US" sz="1600" dirty="0" smtClean="0"/>
          </a:p>
          <a:p>
            <a:pPr lvl="1">
              <a:spcBef>
                <a:spcPct val="30000"/>
              </a:spcBef>
              <a:buClr>
                <a:srgbClr val="000000"/>
              </a:buClr>
              <a:buSzPct val="75000"/>
              <a:buFont typeface="Arial" pitchFamily="34" charset="0"/>
              <a:buChar char="•"/>
            </a:pPr>
            <a:r>
              <a:rPr lang="en-US" sz="2400" dirty="0" smtClean="0"/>
              <a:t>All students will have the same test content, resources, directions, testing conditions, and scoring procedures.</a:t>
            </a:r>
          </a:p>
          <a:p>
            <a:pPr lvl="1">
              <a:spcBef>
                <a:spcPct val="30000"/>
              </a:spcBef>
              <a:buClr>
                <a:srgbClr val="000000"/>
              </a:buClr>
              <a:buSzPct val="75000"/>
              <a:buFont typeface="Arial" pitchFamily="34" charset="0"/>
              <a:buChar char="•"/>
            </a:pPr>
            <a:r>
              <a:rPr lang="en-US" sz="2400" dirty="0" smtClean="0"/>
              <a:t>A score obtained by one student in one part of Colorado will mean the same as the same score obtained by another student in a different part of Colorado.</a:t>
            </a:r>
            <a:endParaRPr lang="en-US" sz="2400" dirty="0" smtClean="0">
              <a:latin typeface="Century" pitchFamily="18" charset="0"/>
            </a:endParaRPr>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229600" cy="639762"/>
          </a:xfrm>
        </p:spPr>
        <p:txBody>
          <a:bodyPr/>
          <a:lstStyle/>
          <a:p>
            <a:r>
              <a:rPr lang="en-US" sz="3000" b="1" dirty="0" smtClean="0">
                <a:latin typeface="Verdana" pitchFamily="34" charset="0"/>
              </a:rPr>
              <a:t>Important – Permitted Practices</a:t>
            </a:r>
            <a:endParaRPr lang="en-US" sz="3000" b="1" dirty="0">
              <a:latin typeface="Verdana" pitchFamily="34" charset="0"/>
            </a:endParaRPr>
          </a:p>
        </p:txBody>
      </p:sp>
      <p:sp>
        <p:nvSpPr>
          <p:cNvPr id="5" name="Content Placeholder 2"/>
          <p:cNvSpPr>
            <a:spLocks noGrp="1"/>
          </p:cNvSpPr>
          <p:nvPr>
            <p:ph idx="1"/>
          </p:nvPr>
        </p:nvSpPr>
        <p:spPr>
          <a:xfrm>
            <a:off x="533400" y="2167674"/>
            <a:ext cx="8229600" cy="2819400"/>
          </a:xfrm>
        </p:spPr>
        <p:txBody>
          <a:bodyPr/>
          <a:lstStyle/>
          <a:p>
            <a:pPr marL="0" indent="0">
              <a:buNone/>
            </a:pPr>
            <a:r>
              <a:rPr lang="en-US" sz="2800" dirty="0" smtClean="0">
                <a:latin typeface="Verdana" pitchFamily="34" charset="0"/>
              </a:rPr>
              <a:t>Please Note: Due to the complex nature of a </a:t>
            </a:r>
            <a:r>
              <a:rPr lang="en-US" sz="3000" dirty="0" smtClean="0">
                <a:latin typeface="Verdana" pitchFamily="34" charset="0"/>
              </a:rPr>
              <a:t>standardized</a:t>
            </a:r>
            <a:r>
              <a:rPr lang="en-US" sz="2800" dirty="0" smtClean="0">
                <a:latin typeface="Verdana" pitchFamily="34" charset="0"/>
              </a:rPr>
              <a:t> assessment process, any practice not specifically permitted should be presumed inappropriate until and unless specifically authorized by the program sponsor (in this case, CDE).</a:t>
            </a:r>
            <a:endParaRPr lang="en-US" sz="2800" b="1" dirty="0">
              <a:latin typeface="Verdana" pitchFamily="34" charset="0"/>
            </a:endParaRPr>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4000" b="1" dirty="0" smtClean="0">
                <a:latin typeface="+mn-lt"/>
              </a:rPr>
              <a:t>Overview</a:t>
            </a:r>
            <a:endParaRPr lang="en-US" sz="4000" b="1" dirty="0">
              <a:latin typeface="+mn-lt"/>
            </a:endParaRPr>
          </a:p>
        </p:txBody>
      </p:sp>
      <p:sp>
        <p:nvSpPr>
          <p:cNvPr id="3" name="Content Placeholder 2"/>
          <p:cNvSpPr>
            <a:spLocks noGrp="1"/>
          </p:cNvSpPr>
          <p:nvPr>
            <p:ph idx="1"/>
          </p:nvPr>
        </p:nvSpPr>
        <p:spPr>
          <a:xfrm>
            <a:off x="457200" y="1780032"/>
            <a:ext cx="8229600" cy="4525963"/>
          </a:xfrm>
        </p:spPr>
        <p:txBody>
          <a:bodyPr/>
          <a:lstStyle/>
          <a:p>
            <a:r>
              <a:rPr lang="en-US" sz="2800" dirty="0" smtClean="0">
                <a:latin typeface="Palatino Linotype" pitchFamily="18" charset="0"/>
              </a:rPr>
              <a:t>Changes</a:t>
            </a:r>
          </a:p>
          <a:p>
            <a:r>
              <a:rPr lang="en-US" sz="2800" dirty="0" smtClean="0">
                <a:latin typeface="Palatino Linotype" pitchFamily="18" charset="0"/>
              </a:rPr>
              <a:t>Important Dates</a:t>
            </a:r>
          </a:p>
          <a:p>
            <a:r>
              <a:rPr lang="en-US" sz="2800" dirty="0" smtClean="0">
                <a:latin typeface="Palatino Linotype" pitchFamily="18" charset="0"/>
              </a:rPr>
              <a:t>The Colorado Assessment System</a:t>
            </a:r>
          </a:p>
          <a:p>
            <a:r>
              <a:rPr lang="en-US" sz="2800" dirty="0" smtClean="0">
                <a:latin typeface="Palatino Linotype" pitchFamily="18" charset="0"/>
              </a:rPr>
              <a:t>Personnel Roles and Responsibilities</a:t>
            </a:r>
          </a:p>
          <a:p>
            <a:r>
              <a:rPr lang="en-US" sz="2800" dirty="0" smtClean="0">
                <a:latin typeface="Palatino Linotype" pitchFamily="18" charset="0"/>
              </a:rPr>
              <a:t>Assessment Administration</a:t>
            </a:r>
          </a:p>
          <a:p>
            <a:r>
              <a:rPr lang="en-US" sz="2800" dirty="0" smtClean="0">
                <a:latin typeface="Palatino Linotype" pitchFamily="18" charset="0"/>
              </a:rPr>
              <a:t>Test Accommodations</a:t>
            </a:r>
          </a:p>
          <a:p>
            <a:r>
              <a:rPr lang="en-US" sz="2800" dirty="0" smtClean="0">
                <a:latin typeface="Palatino Linotype" pitchFamily="18" charset="0"/>
              </a:rPr>
              <a:t>Test Security</a:t>
            </a:r>
          </a:p>
          <a:p>
            <a:r>
              <a:rPr lang="en-US" sz="2800" dirty="0" smtClean="0">
                <a:latin typeface="Palatino Linotype" pitchFamily="18" charset="0"/>
              </a:rPr>
              <a:t>Resources and Contact Information</a:t>
            </a:r>
          </a:p>
          <a:p>
            <a:endParaRPr lang="en-US" sz="2800" dirty="0"/>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39762"/>
          </a:xfrm>
        </p:spPr>
        <p:txBody>
          <a:bodyPr/>
          <a:lstStyle/>
          <a:p>
            <a:r>
              <a:rPr lang="en-US" sz="3200" b="1" dirty="0" smtClean="0">
                <a:latin typeface="Verdana" pitchFamily="34" charset="0"/>
              </a:rPr>
              <a:t>The </a:t>
            </a:r>
            <a:r>
              <a:rPr lang="en-US" sz="3000" b="1" dirty="0" smtClean="0">
                <a:latin typeface="Verdana" pitchFamily="34" charset="0"/>
              </a:rPr>
              <a:t>Media</a:t>
            </a:r>
            <a:r>
              <a:rPr lang="en-US" sz="3200" b="1" dirty="0" smtClean="0">
                <a:latin typeface="Verdana" pitchFamily="34" charset="0"/>
              </a:rPr>
              <a:t> and Standardization</a:t>
            </a:r>
            <a:endParaRPr lang="en-US" sz="3200" b="1" dirty="0">
              <a:latin typeface="Verdana" pitchFamily="34" charset="0"/>
            </a:endParaRPr>
          </a:p>
        </p:txBody>
      </p:sp>
      <p:sp>
        <p:nvSpPr>
          <p:cNvPr id="3" name="Content Placeholder 2"/>
          <p:cNvSpPr>
            <a:spLocks noGrp="1"/>
          </p:cNvSpPr>
          <p:nvPr>
            <p:ph idx="1"/>
          </p:nvPr>
        </p:nvSpPr>
        <p:spPr>
          <a:xfrm>
            <a:off x="457200" y="2007700"/>
            <a:ext cx="8229600" cy="3124200"/>
          </a:xfrm>
        </p:spPr>
        <p:txBody>
          <a:bodyPr/>
          <a:lstStyle/>
          <a:p>
            <a:pPr marL="0" indent="0">
              <a:buNone/>
            </a:pPr>
            <a:r>
              <a:rPr lang="en-US" sz="2800" dirty="0" smtClean="0">
                <a:latin typeface="Verdana" pitchFamily="34" charset="0"/>
              </a:rPr>
              <a:t>Media presence at a school during testing can create a non-standard assessment environment by causing disruptions in the regular flow of the school day or by adding increased stress on the students being assessed.</a:t>
            </a:r>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301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43012" name="Rectangle 5"/>
          <p:cNvSpPr>
            <a:spLocks noGrp="1" noChangeArrowheads="1"/>
          </p:cNvSpPr>
          <p:nvPr>
            <p:ph type="title"/>
          </p:nvPr>
        </p:nvSpPr>
        <p:spPr bwMode="auto">
          <a:xfrm>
            <a:off x="1447800" y="533400"/>
            <a:ext cx="6324600" cy="609600"/>
          </a:xfrm>
          <a:noFill/>
          <a:ln>
            <a:miter lim="800000"/>
            <a:headEnd/>
            <a:tailEnd/>
          </a:ln>
        </p:spPr>
        <p:txBody>
          <a:bodyPr vert="horz" wrap="square" lIns="91440" tIns="45720" rIns="91440" bIns="45720" numCol="1" anchor="t" anchorCtr="0" compatLnSpc="1">
            <a:prstTxWarp prst="textNoShape">
              <a:avLst/>
            </a:prstTxWarp>
          </a:bodyPr>
          <a:lstStyle/>
          <a:p>
            <a:r>
              <a:rPr lang="en-US" sz="3000" b="1" dirty="0" smtClean="0">
                <a:solidFill>
                  <a:schemeClr val="tx1"/>
                </a:solidFill>
                <a:latin typeface="Verdana" pitchFamily="34" charset="0"/>
              </a:rPr>
              <a:t>TCAP Scheduling</a:t>
            </a:r>
            <a:endParaRPr lang="en-US" sz="3000" b="1" i="1" dirty="0" smtClean="0">
              <a:solidFill>
                <a:schemeClr val="tx1"/>
              </a:solidFill>
              <a:latin typeface="Verdana" pitchFamily="34" charset="0"/>
            </a:endParaRPr>
          </a:p>
        </p:txBody>
      </p:sp>
      <p:sp>
        <p:nvSpPr>
          <p:cNvPr id="43013" name="Rectangle 4"/>
          <p:cNvSpPr>
            <a:spLocks noGrp="1" noChangeArrowheads="1"/>
          </p:cNvSpPr>
          <p:nvPr>
            <p:ph idx="1"/>
          </p:nvPr>
        </p:nvSpPr>
        <p:spPr bwMode="auto">
          <a:xfrm>
            <a:off x="381000" y="1770743"/>
            <a:ext cx="8382000" cy="4156075"/>
          </a:xfrm>
          <a:noFill/>
          <a:ln w="12700">
            <a:miter lim="800000"/>
            <a:headEnd/>
            <a:tailEnd/>
          </a:ln>
        </p:spPr>
        <p:txBody>
          <a:bodyPr vert="horz" wrap="square" lIns="90488" tIns="44450" rIns="90488" bIns="44450" numCol="1" anchor="t" anchorCtr="0" compatLnSpc="1">
            <a:prstTxWarp prst="textNoShape">
              <a:avLst/>
            </a:prstTxWarp>
          </a:bodyPr>
          <a:lstStyle/>
          <a:p>
            <a:pPr>
              <a:lnSpc>
                <a:spcPct val="80000"/>
              </a:lnSpc>
              <a:spcBef>
                <a:spcPct val="35000"/>
              </a:spcBef>
              <a:buClr>
                <a:srgbClr val="000000"/>
              </a:buClr>
            </a:pPr>
            <a:r>
              <a:rPr lang="en-US" sz="2800" dirty="0" smtClean="0"/>
              <a:t>Test sessions </a:t>
            </a:r>
            <a:r>
              <a:rPr lang="en-US" sz="2800" b="1" u="sng" dirty="0" smtClean="0"/>
              <a:t>must</a:t>
            </a:r>
            <a:r>
              <a:rPr lang="en-US" sz="2800" dirty="0" smtClean="0"/>
              <a:t> be administered in the order they appear within each test book.</a:t>
            </a:r>
          </a:p>
          <a:p>
            <a:pPr lvl="1">
              <a:lnSpc>
                <a:spcPct val="80000"/>
              </a:lnSpc>
              <a:spcBef>
                <a:spcPct val="35000"/>
              </a:spcBef>
              <a:buClr>
                <a:srgbClr val="000000"/>
              </a:buClr>
            </a:pPr>
            <a:r>
              <a:rPr lang="en-US" sz="2400" dirty="0" smtClean="0">
                <a:sym typeface="Wingdings" pitchFamily="2" charset="2"/>
              </a:rPr>
              <a:t>Make-ups needed for missed sessions</a:t>
            </a:r>
          </a:p>
          <a:p>
            <a:pPr>
              <a:lnSpc>
                <a:spcPct val="80000"/>
              </a:lnSpc>
              <a:spcBef>
                <a:spcPct val="35000"/>
              </a:spcBef>
              <a:buClr>
                <a:srgbClr val="000000"/>
              </a:buClr>
            </a:pPr>
            <a:endParaRPr lang="en-US" sz="2800" dirty="0" smtClean="0">
              <a:sym typeface="Wingdings" pitchFamily="2" charset="2"/>
            </a:endParaRPr>
          </a:p>
          <a:p>
            <a:pPr>
              <a:lnSpc>
                <a:spcPct val="80000"/>
              </a:lnSpc>
              <a:spcBef>
                <a:spcPct val="35000"/>
              </a:spcBef>
              <a:buClr>
                <a:srgbClr val="000000"/>
              </a:buClr>
            </a:pPr>
            <a:r>
              <a:rPr lang="en-US" sz="2800" dirty="0" smtClean="0">
                <a:sym typeface="Wingdings" pitchFamily="2" charset="2"/>
              </a:rPr>
              <a:t>S</a:t>
            </a:r>
            <a:r>
              <a:rPr lang="en-US" sz="2800" dirty="0" smtClean="0"/>
              <a:t>tudents in the same grade, at the same school, </a:t>
            </a:r>
            <a:r>
              <a:rPr lang="en-US" sz="2800" b="1" u="sng" dirty="0" smtClean="0"/>
              <a:t>must</a:t>
            </a:r>
            <a:r>
              <a:rPr lang="en-US" sz="2800" dirty="0" smtClean="0"/>
              <a:t> take the same session(s)at the same time. </a:t>
            </a:r>
          </a:p>
          <a:p>
            <a:pPr>
              <a:lnSpc>
                <a:spcPct val="80000"/>
              </a:lnSpc>
              <a:spcBef>
                <a:spcPct val="35000"/>
              </a:spcBef>
              <a:buClr>
                <a:srgbClr val="000000"/>
              </a:buClr>
              <a:buFontTx/>
              <a:buNone/>
            </a:pPr>
            <a:endParaRPr lang="en-US" sz="2800" dirty="0" smtClean="0"/>
          </a:p>
          <a:p>
            <a:pPr>
              <a:lnSpc>
                <a:spcPct val="80000"/>
              </a:lnSpc>
              <a:spcBef>
                <a:spcPct val="35000"/>
              </a:spcBef>
              <a:buClr>
                <a:srgbClr val="000000"/>
              </a:buClr>
            </a:pPr>
            <a:r>
              <a:rPr lang="en-US" sz="2800" dirty="0" smtClean="0"/>
              <a:t>District test administration schedules </a:t>
            </a:r>
            <a:br>
              <a:rPr lang="en-US" sz="2800" dirty="0" smtClean="0"/>
            </a:br>
            <a:r>
              <a:rPr lang="en-US" sz="2800" dirty="0" smtClean="0"/>
              <a:t>support a smooth and timely return of materials.</a:t>
            </a:r>
          </a:p>
          <a:p>
            <a:pPr>
              <a:lnSpc>
                <a:spcPct val="90000"/>
              </a:lnSpc>
              <a:spcBef>
                <a:spcPct val="0"/>
              </a:spcBef>
              <a:buFontTx/>
              <a:buNone/>
            </a:pPr>
            <a:endParaRPr lang="en-US" dirty="0" smtClean="0"/>
          </a:p>
          <a:p>
            <a:pPr>
              <a:lnSpc>
                <a:spcPct val="80000"/>
              </a:lnSpc>
              <a:spcBef>
                <a:spcPct val="35000"/>
              </a:spcBef>
              <a:buClr>
                <a:srgbClr val="000000"/>
              </a:buClr>
            </a:pPr>
            <a:endParaRPr lang="en-US" dirty="0" smtClean="0"/>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741714"/>
            <a:ext cx="8534400" cy="4800600"/>
          </a:xfrm>
        </p:spPr>
        <p:txBody>
          <a:bodyPr/>
          <a:lstStyle/>
          <a:p>
            <a:pPr lvl="1">
              <a:buNone/>
            </a:pPr>
            <a:r>
              <a:rPr lang="en-US" sz="2200" dirty="0" smtClean="0">
                <a:latin typeface="Verdana" pitchFamily="34" charset="0"/>
              </a:rPr>
              <a:t>CDE strongly recommends that …</a:t>
            </a:r>
          </a:p>
          <a:p>
            <a:pPr lvl="1"/>
            <a:r>
              <a:rPr lang="en-US" sz="2000" dirty="0" smtClean="0">
                <a:latin typeface="Verdana" pitchFamily="34" charset="0"/>
              </a:rPr>
              <a:t>the SAC keep on file the schedules of exactly when and where each proctor is administering which assessments to which students.</a:t>
            </a:r>
          </a:p>
          <a:p>
            <a:pPr lvl="1"/>
            <a:r>
              <a:rPr lang="en-US" sz="2000" dirty="0" smtClean="0">
                <a:latin typeface="Verdana" pitchFamily="34" charset="0"/>
              </a:rPr>
              <a:t>Each proctor be given a clear schedule of when to administer each test by content area and session.</a:t>
            </a:r>
          </a:p>
          <a:p>
            <a:pPr lvl="1"/>
            <a:r>
              <a:rPr lang="en-US" sz="2000" dirty="0" smtClean="0">
                <a:latin typeface="Verdana" pitchFamily="34" charset="0"/>
              </a:rPr>
              <a:t>The schedule allows time for the proctors to read the directions from the Proctor’s Manual and distribute materials before and to collect and secure materials after the administration of each assessment.</a:t>
            </a:r>
          </a:p>
          <a:p>
            <a:pPr lvl="1"/>
            <a:r>
              <a:rPr lang="en-US" sz="2000" dirty="0" smtClean="0">
                <a:latin typeface="Verdana" pitchFamily="34" charset="0"/>
              </a:rPr>
              <a:t>Considerations for accommodations are included in the development of the schedule.</a:t>
            </a:r>
            <a:endParaRPr lang="en-US" sz="2000" dirty="0">
              <a:latin typeface="Verdana" pitchFamily="34" charset="0"/>
            </a:endParaRPr>
          </a:p>
        </p:txBody>
      </p:sp>
      <p:sp>
        <p:nvSpPr>
          <p:cNvPr id="6" name="Rectangle 5"/>
          <p:cNvSpPr>
            <a:spLocks noGrp="1" noChangeArrowheads="1"/>
          </p:cNvSpPr>
          <p:nvPr>
            <p:ph type="title"/>
          </p:nvPr>
        </p:nvSpPr>
        <p:spPr bwMode="auto">
          <a:xfrm>
            <a:off x="1447800" y="533400"/>
            <a:ext cx="6324600" cy="609600"/>
          </a:xfrm>
          <a:noFill/>
          <a:ln>
            <a:miter lim="800000"/>
            <a:headEnd/>
            <a:tailEnd/>
          </a:ln>
        </p:spPr>
        <p:txBody>
          <a:bodyPr vert="horz" wrap="square" lIns="91440" tIns="45720" rIns="91440" bIns="45720" numCol="1" anchor="t" anchorCtr="0" compatLnSpc="1">
            <a:prstTxWarp prst="textNoShape">
              <a:avLst/>
            </a:prstTxWarp>
          </a:bodyPr>
          <a:lstStyle/>
          <a:p>
            <a:r>
              <a:rPr lang="en-US" sz="3000" b="1" dirty="0" smtClean="0">
                <a:solidFill>
                  <a:schemeClr val="tx1"/>
                </a:solidFill>
                <a:latin typeface="Verdana" pitchFamily="34" charset="0"/>
              </a:rPr>
              <a:t>TCAP Scheduling</a:t>
            </a:r>
            <a:endParaRPr lang="en-US" sz="3000" b="1" i="1" dirty="0" smtClean="0">
              <a:solidFill>
                <a:schemeClr val="tx1"/>
              </a:solidFill>
              <a:latin typeface="Verdana" pitchFamily="34" charset="0"/>
            </a:endParaRPr>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880"/>
            <a:ext cx="8229600" cy="1143000"/>
          </a:xfrm>
        </p:spPr>
        <p:txBody>
          <a:bodyPr/>
          <a:lstStyle/>
          <a:p>
            <a:r>
              <a:rPr lang="en-US" sz="3000" b="1" dirty="0" smtClean="0">
                <a:latin typeface="Verdana" pitchFamily="34" charset="0"/>
              </a:rPr>
              <a:t>Test Materials</a:t>
            </a:r>
            <a:endParaRPr lang="en-US" sz="3000" b="1" dirty="0">
              <a:latin typeface="Verdana" pitchFamily="34" charset="0"/>
            </a:endParaRPr>
          </a:p>
        </p:txBody>
      </p:sp>
      <p:sp>
        <p:nvSpPr>
          <p:cNvPr id="3" name="Content Placeholder 2"/>
          <p:cNvSpPr>
            <a:spLocks noGrp="1"/>
          </p:cNvSpPr>
          <p:nvPr>
            <p:ph idx="1"/>
          </p:nvPr>
        </p:nvSpPr>
        <p:spPr>
          <a:xfrm>
            <a:off x="457200" y="1676400"/>
            <a:ext cx="8229600" cy="4525963"/>
          </a:xfrm>
        </p:spPr>
        <p:txBody>
          <a:bodyPr/>
          <a:lstStyle/>
          <a:p>
            <a:r>
              <a:rPr lang="en-US" sz="2800" dirty="0" smtClean="0"/>
              <a:t>Ensure that there are enough materials for each session, each day.</a:t>
            </a:r>
          </a:p>
          <a:p>
            <a:pPr lvl="1"/>
            <a:r>
              <a:rPr lang="en-US" sz="2400" dirty="0" smtClean="0"/>
              <a:t>Test booklets</a:t>
            </a:r>
          </a:p>
          <a:p>
            <a:pPr lvl="1"/>
            <a:r>
              <a:rPr lang="en-US" sz="2400" dirty="0" smtClean="0"/>
              <a:t>#2 pencils</a:t>
            </a:r>
          </a:p>
          <a:p>
            <a:pPr lvl="1"/>
            <a:r>
              <a:rPr lang="en-US" sz="2400" dirty="0" smtClean="0"/>
              <a:t>Test Proctor Manuals</a:t>
            </a:r>
          </a:p>
          <a:p>
            <a:pPr lvl="1"/>
            <a:r>
              <a:rPr lang="en-US" sz="2400" dirty="0" smtClean="0"/>
              <a:t>Math </a:t>
            </a:r>
            <a:r>
              <a:rPr lang="en-US" sz="2400" dirty="0" err="1" smtClean="0"/>
              <a:t>Manipulatives</a:t>
            </a:r>
            <a:endParaRPr lang="en-US" sz="2400" dirty="0" smtClean="0"/>
          </a:p>
          <a:p>
            <a:pPr lvl="1"/>
            <a:r>
              <a:rPr lang="en-US" sz="2400" dirty="0" smtClean="0"/>
              <a:t>Etc.</a:t>
            </a:r>
          </a:p>
          <a:p>
            <a:r>
              <a:rPr lang="en-US" sz="2800" dirty="0" smtClean="0"/>
              <a:t>It is highly recommended that proctors double check that they have the correct materials before going to their testing site.</a:t>
            </a:r>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000" b="1" dirty="0" smtClean="0">
                <a:latin typeface="Verdana" pitchFamily="34" charset="0"/>
              </a:rPr>
              <a:t>The Test Environment</a:t>
            </a:r>
            <a:endParaRPr lang="en-US" sz="3000" b="1" dirty="0">
              <a:latin typeface="Verdana" pitchFamily="34" charset="0"/>
            </a:endParaRPr>
          </a:p>
        </p:txBody>
      </p:sp>
      <p:sp>
        <p:nvSpPr>
          <p:cNvPr id="3" name="Content Placeholder 2"/>
          <p:cNvSpPr>
            <a:spLocks noGrp="1"/>
          </p:cNvSpPr>
          <p:nvPr>
            <p:ph idx="1"/>
          </p:nvPr>
        </p:nvSpPr>
        <p:spPr>
          <a:xfrm>
            <a:off x="457200" y="1886857"/>
            <a:ext cx="8229600" cy="4525963"/>
          </a:xfrm>
        </p:spPr>
        <p:txBody>
          <a:bodyPr/>
          <a:lstStyle/>
          <a:p>
            <a:pPr>
              <a:buNone/>
            </a:pPr>
            <a:r>
              <a:rPr lang="en-US" sz="2800" b="1" dirty="0" smtClean="0"/>
              <a:t>The testing environment must:</a:t>
            </a:r>
          </a:p>
          <a:p>
            <a:r>
              <a:rPr lang="en-US" sz="2800" dirty="0" smtClean="0"/>
              <a:t>Be adequately lit, quiet, free of distractions and heated or cooled</a:t>
            </a:r>
          </a:p>
          <a:p>
            <a:r>
              <a:rPr lang="en-US" sz="2800" dirty="0" smtClean="0"/>
              <a:t>Provide an adequate writing surface</a:t>
            </a:r>
          </a:p>
          <a:p>
            <a:r>
              <a:rPr lang="en-US" sz="2800" dirty="0" smtClean="0"/>
              <a:t>Be free of cell phones, music or other distracting devices</a:t>
            </a:r>
          </a:p>
          <a:p>
            <a:r>
              <a:rPr lang="en-US" sz="2800" dirty="0" smtClean="0"/>
              <a:t>“Do Not Disturb” and “No Cell Phones” signs must be placed on the door during test sessions</a:t>
            </a:r>
          </a:p>
          <a:p>
            <a:endParaRPr lang="en-US" dirty="0"/>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940"/>
            <a:ext cx="8229600" cy="1143000"/>
          </a:xfrm>
        </p:spPr>
        <p:txBody>
          <a:bodyPr/>
          <a:lstStyle/>
          <a:p>
            <a:r>
              <a:rPr lang="en-US" sz="3000" b="1" dirty="0" smtClean="0">
                <a:latin typeface="Verdana" pitchFamily="34" charset="0"/>
              </a:rPr>
              <a:t>The Test Environment</a:t>
            </a:r>
            <a:endParaRPr lang="en-US" sz="3000" b="1" dirty="0">
              <a:latin typeface="Verdana" pitchFamily="34" charset="0"/>
            </a:endParaRPr>
          </a:p>
        </p:txBody>
      </p:sp>
      <p:sp>
        <p:nvSpPr>
          <p:cNvPr id="3" name="Content Placeholder 2"/>
          <p:cNvSpPr>
            <a:spLocks noGrp="1"/>
          </p:cNvSpPr>
          <p:nvPr>
            <p:ph idx="1"/>
          </p:nvPr>
        </p:nvSpPr>
        <p:spPr>
          <a:xfrm>
            <a:off x="457200" y="1842053"/>
            <a:ext cx="8229600" cy="4065262"/>
          </a:xfrm>
        </p:spPr>
        <p:txBody>
          <a:bodyPr/>
          <a:lstStyle/>
          <a:p>
            <a:r>
              <a:rPr lang="en-US" sz="2800" dirty="0" smtClean="0"/>
              <a:t>No food or drinks are allowed on desks or near test materials</a:t>
            </a:r>
          </a:p>
          <a:p>
            <a:r>
              <a:rPr lang="en-US" sz="2800" dirty="0" smtClean="0"/>
              <a:t>The testing environment must be free of any content related posters or aids that suggest possible answers to students</a:t>
            </a:r>
          </a:p>
          <a:p>
            <a:pPr lvl="1"/>
            <a:r>
              <a:rPr lang="en-US" sz="2800" dirty="0" smtClean="0"/>
              <a:t>  Word walls</a:t>
            </a:r>
          </a:p>
          <a:p>
            <a:pPr lvl="1"/>
            <a:r>
              <a:rPr lang="en-US" sz="2800" dirty="0" smtClean="0"/>
              <a:t>  Steps for long division</a:t>
            </a:r>
          </a:p>
          <a:p>
            <a:pPr lvl="1"/>
            <a:r>
              <a:rPr lang="en-US" sz="2800" dirty="0" smtClean="0"/>
              <a:t>  Multiplication tables  </a:t>
            </a:r>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Generally, posters that do not include content specific definitions, content related processes or solutions may remain on the wall</a:t>
            </a:r>
          </a:p>
          <a:p>
            <a:pPr lvl="1"/>
            <a:r>
              <a:rPr lang="en-US" sz="2800" dirty="0" smtClean="0"/>
              <a:t>  A picture of the Earth</a:t>
            </a:r>
          </a:p>
          <a:p>
            <a:pPr lvl="1"/>
            <a:r>
              <a:rPr lang="en-US" sz="2800" dirty="0" smtClean="0"/>
              <a:t>  The Alphabet</a:t>
            </a:r>
          </a:p>
          <a:p>
            <a:pPr lvl="1"/>
            <a:r>
              <a:rPr lang="en-US" sz="2800" dirty="0" smtClean="0"/>
              <a:t>  Basic Number Lines</a:t>
            </a:r>
          </a:p>
          <a:p>
            <a:r>
              <a:rPr lang="en-US" sz="2800" dirty="0" smtClean="0"/>
              <a:t>Consult the Procedures Manual for more guidance</a:t>
            </a:r>
          </a:p>
          <a:p>
            <a:endParaRPr lang="en-US" dirty="0"/>
          </a:p>
        </p:txBody>
      </p:sp>
      <p:sp>
        <p:nvSpPr>
          <p:cNvPr id="3" name="Title 2"/>
          <p:cNvSpPr>
            <a:spLocks noGrp="1"/>
          </p:cNvSpPr>
          <p:nvPr>
            <p:ph type="title"/>
          </p:nvPr>
        </p:nvSpPr>
        <p:spPr>
          <a:xfrm>
            <a:off x="381000" y="461863"/>
            <a:ext cx="8381260" cy="1054394"/>
          </a:xfrm>
        </p:spPr>
        <p:txBody>
          <a:bodyPr/>
          <a:lstStyle/>
          <a:p>
            <a:r>
              <a:rPr lang="en-US" sz="3000" b="1" dirty="0" smtClean="0">
                <a:latin typeface="Verdana" pitchFamily="34" charset="0"/>
              </a:rPr>
              <a:t>The Test Environment</a:t>
            </a:r>
            <a:endParaRPr lang="en-US" sz="3000" dirty="0"/>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title"/>
          </p:nvPr>
        </p:nvSpPr>
        <p:spPr bwMode="auto">
          <a:xfrm>
            <a:off x="0" y="500268"/>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000" b="1" dirty="0" smtClean="0">
                <a:solidFill>
                  <a:schemeClr val="tx1"/>
                </a:solidFill>
                <a:latin typeface="Verdana" pitchFamily="34" charset="0"/>
              </a:rPr>
              <a:t>Proctoring TCAP</a:t>
            </a:r>
            <a:r>
              <a:rPr lang="en-US" sz="3000" b="1" dirty="0" smtClean="0">
                <a:solidFill>
                  <a:srgbClr val="FF0000"/>
                </a:solidFill>
                <a:latin typeface="Verdana" pitchFamily="34" charset="0"/>
              </a:rPr>
              <a:t> </a:t>
            </a:r>
            <a:r>
              <a:rPr lang="en-US" dirty="0" smtClean="0">
                <a:solidFill>
                  <a:srgbClr val="FF0000"/>
                </a:solidFill>
              </a:rPr>
              <a:t/>
            </a:r>
            <a:br>
              <a:rPr lang="en-US" dirty="0" smtClean="0">
                <a:solidFill>
                  <a:srgbClr val="FF0000"/>
                </a:solidFill>
              </a:rPr>
            </a:br>
            <a:endParaRPr lang="en-US" sz="2000" i="1" dirty="0" smtClean="0">
              <a:solidFill>
                <a:srgbClr val="FF0000"/>
              </a:solidFill>
            </a:endParaRPr>
          </a:p>
        </p:txBody>
      </p:sp>
      <p:sp>
        <p:nvSpPr>
          <p:cNvPr id="48131" name="Rectangle 2"/>
          <p:cNvSpPr>
            <a:spLocks noGrp="1" noChangeArrowheads="1"/>
          </p:cNvSpPr>
          <p:nvPr>
            <p:ph idx="1"/>
          </p:nvPr>
        </p:nvSpPr>
        <p:spPr bwMode="auto">
          <a:xfrm>
            <a:off x="228600" y="1741714"/>
            <a:ext cx="8610600" cy="4876800"/>
          </a:xfrm>
          <a:noFill/>
          <a:ln w="12700">
            <a:miter lim="800000"/>
            <a:headEnd/>
            <a:tailEnd/>
          </a:ln>
        </p:spPr>
        <p:txBody>
          <a:bodyPr vert="horz" wrap="square" lIns="90488" tIns="44450" rIns="90488" bIns="44450" numCol="1" anchor="t" anchorCtr="0" compatLnSpc="1">
            <a:prstTxWarp prst="textNoShape">
              <a:avLst/>
            </a:prstTxWarp>
          </a:bodyPr>
          <a:lstStyle/>
          <a:p>
            <a:pPr>
              <a:lnSpc>
                <a:spcPct val="90000"/>
              </a:lnSpc>
            </a:pPr>
            <a:r>
              <a:rPr lang="en-US" sz="2400" dirty="0" smtClean="0"/>
              <a:t>Only one test session at one grade level and in one content area may be given in a testing environment.</a:t>
            </a:r>
          </a:p>
          <a:p>
            <a:pPr>
              <a:lnSpc>
                <a:spcPct val="90000"/>
              </a:lnSpc>
            </a:pPr>
            <a:r>
              <a:rPr lang="en-US" sz="2400" dirty="0" smtClean="0"/>
              <a:t>If a student finishes a test session early, they may read or sit quietly but must not write or do any other activity. All test materials must be removed before a student begins reading.</a:t>
            </a:r>
          </a:p>
          <a:p>
            <a:pPr>
              <a:lnSpc>
                <a:spcPct val="90000"/>
              </a:lnSpc>
            </a:pPr>
            <a:r>
              <a:rPr lang="en-US" sz="2400" dirty="0" smtClean="0"/>
              <a:t>All test proctor’s must meet the qualifications for proctoring as described in the Procedures manual</a:t>
            </a:r>
          </a:p>
          <a:p>
            <a:pPr>
              <a:lnSpc>
                <a:spcPct val="90000"/>
              </a:lnSpc>
            </a:pPr>
            <a:r>
              <a:rPr lang="en-US" sz="2400" dirty="0" smtClean="0"/>
              <a:t>All test proctors must undergo school or district training before administering the TCAP. Proctor training is required annually</a:t>
            </a:r>
          </a:p>
          <a:p>
            <a:pPr>
              <a:lnSpc>
                <a:spcPct val="90000"/>
              </a:lnSpc>
            </a:pPr>
            <a:r>
              <a:rPr lang="en-US" sz="2400" dirty="0" smtClean="0"/>
              <a:t>Proctoring is </a:t>
            </a:r>
            <a:r>
              <a:rPr lang="en-US" sz="2400" i="1" u="sng" dirty="0" smtClean="0"/>
              <a:t>active</a:t>
            </a:r>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lstStyle/>
          <a:p>
            <a:r>
              <a:rPr lang="en-US" sz="3000" b="1" dirty="0" smtClean="0">
                <a:latin typeface="Verdana" pitchFamily="34" charset="0"/>
              </a:rPr>
              <a:t>Active Proctoring</a:t>
            </a:r>
            <a:endParaRPr lang="en-US" sz="3000" b="1" dirty="0">
              <a:latin typeface="Verdana" pitchFamily="34" charset="0"/>
            </a:endParaRPr>
          </a:p>
        </p:txBody>
      </p:sp>
      <p:sp>
        <p:nvSpPr>
          <p:cNvPr id="5" name="Text Placeholder 4"/>
          <p:cNvSpPr>
            <a:spLocks noGrp="1"/>
          </p:cNvSpPr>
          <p:nvPr>
            <p:ph type="body" idx="1"/>
          </p:nvPr>
        </p:nvSpPr>
        <p:spPr>
          <a:xfrm>
            <a:off x="457200" y="1447800"/>
            <a:ext cx="4040188" cy="639762"/>
          </a:xfrm>
        </p:spPr>
        <p:txBody>
          <a:bodyPr/>
          <a:lstStyle/>
          <a:p>
            <a:r>
              <a:rPr lang="en-US" sz="2000" dirty="0" smtClean="0"/>
              <a:t>Active Proctors Should:</a:t>
            </a:r>
            <a:endParaRPr lang="en-US" sz="2000" dirty="0"/>
          </a:p>
        </p:txBody>
      </p:sp>
      <p:sp>
        <p:nvSpPr>
          <p:cNvPr id="6" name="Content Placeholder 5"/>
          <p:cNvSpPr>
            <a:spLocks noGrp="1"/>
          </p:cNvSpPr>
          <p:nvPr>
            <p:ph sz="half" idx="2"/>
          </p:nvPr>
        </p:nvSpPr>
        <p:spPr>
          <a:xfrm>
            <a:off x="457200" y="1973943"/>
            <a:ext cx="4040188" cy="3951288"/>
          </a:xfrm>
        </p:spPr>
        <p:txBody>
          <a:bodyPr/>
          <a:lstStyle/>
          <a:p>
            <a:r>
              <a:rPr lang="en-US" sz="2000" dirty="0" smtClean="0"/>
              <a:t>Ensure they have all necessary materials for each session</a:t>
            </a:r>
          </a:p>
          <a:p>
            <a:r>
              <a:rPr lang="en-US" sz="2000" dirty="0" smtClean="0"/>
              <a:t>Ensure that the testing environment complies with TCAP instructions</a:t>
            </a:r>
          </a:p>
          <a:p>
            <a:r>
              <a:rPr lang="en-US" sz="2000" dirty="0" smtClean="0"/>
              <a:t>Complete student name, teacher, school and district fields on test booklets</a:t>
            </a:r>
          </a:p>
          <a:p>
            <a:r>
              <a:rPr lang="en-US" sz="2000" dirty="0" smtClean="0"/>
              <a:t>Follow all scripts </a:t>
            </a:r>
            <a:r>
              <a:rPr lang="en-US" sz="2000" u="sng" dirty="0" smtClean="0"/>
              <a:t>exactly</a:t>
            </a:r>
            <a:r>
              <a:rPr lang="en-US" sz="2000" dirty="0" smtClean="0"/>
              <a:t> as written</a:t>
            </a:r>
          </a:p>
          <a:p>
            <a:r>
              <a:rPr lang="en-US" sz="2000" dirty="0" smtClean="0"/>
              <a:t>Move throughout the room during testing</a:t>
            </a:r>
            <a:endParaRPr lang="en-US" sz="2000" dirty="0"/>
          </a:p>
        </p:txBody>
      </p:sp>
      <p:sp>
        <p:nvSpPr>
          <p:cNvPr id="7" name="Text Placeholder 6"/>
          <p:cNvSpPr>
            <a:spLocks noGrp="1"/>
          </p:cNvSpPr>
          <p:nvPr>
            <p:ph type="body" sz="quarter" idx="3"/>
          </p:nvPr>
        </p:nvSpPr>
        <p:spPr>
          <a:xfrm>
            <a:off x="4648200" y="1447800"/>
            <a:ext cx="4041775" cy="639762"/>
          </a:xfrm>
        </p:spPr>
        <p:txBody>
          <a:bodyPr/>
          <a:lstStyle/>
          <a:p>
            <a:r>
              <a:rPr lang="en-US" sz="2000" dirty="0" smtClean="0"/>
              <a:t>Active Proctors Should Not:</a:t>
            </a:r>
            <a:endParaRPr lang="en-US" sz="2000" dirty="0"/>
          </a:p>
        </p:txBody>
      </p:sp>
      <p:sp>
        <p:nvSpPr>
          <p:cNvPr id="8" name="Content Placeholder 7"/>
          <p:cNvSpPr>
            <a:spLocks noGrp="1"/>
          </p:cNvSpPr>
          <p:nvPr>
            <p:ph sz="quarter" idx="4"/>
          </p:nvPr>
        </p:nvSpPr>
        <p:spPr>
          <a:xfrm>
            <a:off x="4645025" y="1973943"/>
            <a:ext cx="4041775" cy="3951288"/>
          </a:xfrm>
        </p:spPr>
        <p:txBody>
          <a:bodyPr/>
          <a:lstStyle/>
          <a:p>
            <a:r>
              <a:rPr lang="en-US" sz="2000" dirty="0" smtClean="0"/>
              <a:t>Provide feedback</a:t>
            </a:r>
          </a:p>
          <a:p>
            <a:r>
              <a:rPr lang="en-US" sz="2000" dirty="0" smtClean="0"/>
              <a:t>Clarify test questions</a:t>
            </a:r>
          </a:p>
          <a:p>
            <a:r>
              <a:rPr lang="en-US" sz="2000" dirty="0" smtClean="0"/>
              <a:t>Answer content related questions</a:t>
            </a:r>
          </a:p>
          <a:p>
            <a:r>
              <a:rPr lang="en-US" sz="2000" dirty="0" smtClean="0"/>
              <a:t>Interfere with the students’ demonstration of skills</a:t>
            </a:r>
          </a:p>
          <a:p>
            <a:r>
              <a:rPr lang="en-US" sz="2000" dirty="0" smtClean="0"/>
              <a:t>Interact with students in any way that would impact student responses</a:t>
            </a:r>
          </a:p>
          <a:p>
            <a:r>
              <a:rPr lang="en-US" sz="2000" dirty="0" smtClean="0"/>
              <a:t>Engage in other tasks during test sessions</a:t>
            </a:r>
          </a:p>
          <a:p>
            <a:r>
              <a:rPr lang="en-US" sz="2000" dirty="0" smtClean="0"/>
              <a:t>Read through test booklets or test items</a:t>
            </a:r>
            <a:endParaRPr lang="en-US" sz="2000" dirty="0"/>
          </a:p>
        </p:txBody>
      </p:sp>
      <p:sp>
        <p:nvSpPr>
          <p:cNvPr id="10" name="Footer Placeholder 9"/>
          <p:cNvSpPr>
            <a:spLocks noGrp="1"/>
          </p:cNvSpPr>
          <p:nvPr>
            <p:ph type="ftr" sz="quarter" idx="10"/>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229600" cy="1143000"/>
          </a:xfrm>
        </p:spPr>
        <p:txBody>
          <a:bodyPr/>
          <a:lstStyle/>
          <a:p>
            <a:r>
              <a:rPr lang="en-US" sz="3000" b="1" dirty="0" smtClean="0">
                <a:latin typeface="Verdana" pitchFamily="34" charset="0"/>
              </a:rPr>
              <a:t>Unexpected Situations</a:t>
            </a:r>
            <a:endParaRPr lang="en-US" sz="3000" b="1" dirty="0">
              <a:latin typeface="Verdana" pitchFamily="34" charset="0"/>
            </a:endParaRPr>
          </a:p>
        </p:txBody>
      </p:sp>
      <p:sp>
        <p:nvSpPr>
          <p:cNvPr id="8" name="Content Placeholder 7"/>
          <p:cNvSpPr>
            <a:spLocks noGrp="1"/>
          </p:cNvSpPr>
          <p:nvPr>
            <p:ph idx="1"/>
          </p:nvPr>
        </p:nvSpPr>
        <p:spPr>
          <a:xfrm>
            <a:off x="457200" y="2027241"/>
            <a:ext cx="8229600" cy="3241449"/>
          </a:xfrm>
        </p:spPr>
        <p:txBody>
          <a:bodyPr/>
          <a:lstStyle/>
          <a:p>
            <a:r>
              <a:rPr lang="en-US" sz="2800" dirty="0" smtClean="0"/>
              <a:t> If a student becomes ill during a test:</a:t>
            </a:r>
          </a:p>
          <a:p>
            <a:pPr marL="688975" lvl="1" indent="-323850"/>
            <a:r>
              <a:rPr lang="en-US" sz="2800" dirty="0" smtClean="0"/>
              <a:t>The student’s needs are the primary consideration</a:t>
            </a:r>
          </a:p>
          <a:p>
            <a:pPr marL="688975" lvl="1" indent="-323850"/>
            <a:r>
              <a:rPr lang="en-US" sz="2800" dirty="0" smtClean="0"/>
              <a:t>The student may make up the test</a:t>
            </a:r>
          </a:p>
          <a:p>
            <a:pPr marL="688975" lvl="1" indent="-323850"/>
            <a:r>
              <a:rPr lang="en-US" sz="2800" dirty="0" smtClean="0"/>
              <a:t>The student may not change answers in a session that was already begun</a:t>
            </a:r>
          </a:p>
          <a:p>
            <a:pPr marL="688975" lvl="1" indent="-323850"/>
            <a:r>
              <a:rPr lang="en-US" sz="2800" dirty="0" smtClean="0"/>
              <a:t>The student may only have the amount of time that was left when the test was suspended</a:t>
            </a:r>
          </a:p>
          <a:p>
            <a:pPr lvl="1"/>
            <a:endParaRPr lang="en-US" sz="2000" dirty="0" smtClean="0"/>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229600" cy="1143000"/>
          </a:xfrm>
        </p:spPr>
        <p:txBody>
          <a:bodyPr/>
          <a:lstStyle/>
          <a:p>
            <a:r>
              <a:rPr lang="en-US" sz="3000" b="1" dirty="0" smtClean="0">
                <a:latin typeface="Verdana" pitchFamily="34" charset="0"/>
              </a:rPr>
              <a:t>Important Dates</a:t>
            </a:r>
            <a:endParaRPr lang="en-US" sz="3000" b="1" dirty="0">
              <a:latin typeface="Verdana" pitchFamily="34" charset="0"/>
            </a:endParaRPr>
          </a:p>
        </p:txBody>
      </p:sp>
      <p:sp>
        <p:nvSpPr>
          <p:cNvPr id="8" name="Content Placeholder 7"/>
          <p:cNvSpPr>
            <a:spLocks noGrp="1"/>
          </p:cNvSpPr>
          <p:nvPr>
            <p:ph idx="1"/>
          </p:nvPr>
        </p:nvSpPr>
        <p:spPr>
          <a:xfrm>
            <a:off x="457200" y="1600200"/>
            <a:ext cx="8229600" cy="2590800"/>
          </a:xfrm>
        </p:spPr>
        <p:txBody>
          <a:bodyPr/>
          <a:lstStyle/>
          <a:p>
            <a:r>
              <a:rPr lang="en-US" sz="2400" dirty="0" smtClean="0">
                <a:latin typeface="Palatino Linotype" pitchFamily="18" charset="0"/>
              </a:rPr>
              <a:t>TCAP enrollment on CTB Navigator ended 11/15, 2013</a:t>
            </a:r>
          </a:p>
          <a:p>
            <a:r>
              <a:rPr lang="en-US" sz="2400" dirty="0" smtClean="0">
                <a:latin typeface="Palatino Linotype" pitchFamily="18" charset="0"/>
              </a:rPr>
              <a:t>All </a:t>
            </a:r>
            <a:r>
              <a:rPr lang="en-US" sz="2400" u="sng" dirty="0" smtClean="0">
                <a:latin typeface="Palatino Linotype" pitchFamily="18" charset="0"/>
              </a:rPr>
              <a:t>non-standard</a:t>
            </a:r>
            <a:r>
              <a:rPr lang="en-US" sz="2400" dirty="0" smtClean="0">
                <a:latin typeface="Palatino Linotype" pitchFamily="18" charset="0"/>
              </a:rPr>
              <a:t> test accommodations must be requested by December 17, 2014</a:t>
            </a:r>
          </a:p>
          <a:p>
            <a:r>
              <a:rPr lang="en-US" sz="2400" dirty="0" smtClean="0">
                <a:latin typeface="Palatino Linotype" pitchFamily="18" charset="0"/>
              </a:rPr>
              <a:t>All testing, including make-ups, must be completed within your district’s testing window</a:t>
            </a:r>
            <a:endParaRPr lang="en-US" sz="2400" dirty="0">
              <a:latin typeface="Palatino Linotype"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546121459"/>
              </p:ext>
            </p:extLst>
          </p:nvPr>
        </p:nvGraphicFramePr>
        <p:xfrm>
          <a:off x="838200" y="4191000"/>
          <a:ext cx="3429000" cy="1529080"/>
        </p:xfrm>
        <a:graphic>
          <a:graphicData uri="http://schemas.openxmlformats.org/drawingml/2006/table">
            <a:tbl>
              <a:tblPr firstRow="1" bandRow="1">
                <a:tableStyleId>{5C22544A-7EE6-4342-B048-85BDC9FD1C3A}</a:tableStyleId>
              </a:tblPr>
              <a:tblGrid>
                <a:gridCol w="1714500"/>
                <a:gridCol w="1714500"/>
              </a:tblGrid>
              <a:tr h="370840">
                <a:tc gridSpan="2">
                  <a:txBody>
                    <a:bodyPr/>
                    <a:lstStyle/>
                    <a:p>
                      <a:pPr algn="ctr"/>
                      <a:r>
                        <a:rPr lang="en-US" dirty="0" smtClean="0">
                          <a:solidFill>
                            <a:schemeClr val="tx1"/>
                          </a:solidFill>
                        </a:rPr>
                        <a:t>2014 Early Testing Window</a:t>
                      </a:r>
                      <a:endParaRPr lang="en-US" dirty="0">
                        <a:solidFill>
                          <a:schemeClr val="tx1"/>
                        </a:solidFill>
                      </a:endParaRPr>
                    </a:p>
                  </a:txBody>
                  <a:tcPr/>
                </a:tc>
                <a:tc hMerge="1">
                  <a:txBody>
                    <a:bodyPr/>
                    <a:lstStyle/>
                    <a:p>
                      <a:endParaRPr lang="en-US" dirty="0"/>
                    </a:p>
                  </a:txBody>
                  <a:tcPr/>
                </a:tc>
              </a:tr>
              <a:tr h="370840">
                <a:tc>
                  <a:txBody>
                    <a:bodyPr/>
                    <a:lstStyle/>
                    <a:p>
                      <a:r>
                        <a:rPr lang="en-US" sz="1600" dirty="0" smtClean="0">
                          <a:latin typeface="Palatino Linotype" pitchFamily="18" charset="0"/>
                        </a:rPr>
                        <a:t>Grade 3 reading/</a:t>
                      </a:r>
                      <a:r>
                        <a:rPr lang="en-US" sz="1600" dirty="0" err="1" smtClean="0">
                          <a:latin typeface="Palatino Linotype" pitchFamily="18" charset="0"/>
                        </a:rPr>
                        <a:t>Lectura</a:t>
                      </a:r>
                      <a:endParaRPr lang="en-US" sz="1600" dirty="0">
                        <a:latin typeface="Palatino Linotype" pitchFamily="18" charset="0"/>
                      </a:endParaRPr>
                    </a:p>
                  </a:txBody>
                  <a:tcPr/>
                </a:tc>
                <a:tc>
                  <a:txBody>
                    <a:bodyPr/>
                    <a:lstStyle/>
                    <a:p>
                      <a:r>
                        <a:rPr lang="en-US" sz="1400" dirty="0" smtClean="0">
                          <a:latin typeface="Palatino Linotype" pitchFamily="18" charset="0"/>
                        </a:rPr>
                        <a:t>February 10 – 21</a:t>
                      </a:r>
                      <a:endParaRPr lang="en-US" sz="1400" dirty="0">
                        <a:latin typeface="Palatino Linotype" pitchFamily="18" charset="0"/>
                      </a:endParaRPr>
                    </a:p>
                  </a:txBody>
                  <a:tcPr/>
                </a:tc>
              </a:tr>
              <a:tr h="370840">
                <a:tc>
                  <a:txBody>
                    <a:bodyPr/>
                    <a:lstStyle/>
                    <a:p>
                      <a:r>
                        <a:rPr lang="en-US" sz="1600" dirty="0" smtClean="0">
                          <a:latin typeface="Palatino Linotype" pitchFamily="18" charset="0"/>
                        </a:rPr>
                        <a:t>Grade 3-10 All other tests</a:t>
                      </a:r>
                      <a:endParaRPr lang="en-US" sz="1600" dirty="0">
                        <a:latin typeface="Palatino Linotype" pitchFamily="18" charset="0"/>
                      </a:endParaRPr>
                    </a:p>
                  </a:txBody>
                  <a:tcPr/>
                </a:tc>
                <a:tc>
                  <a:txBody>
                    <a:bodyPr/>
                    <a:lstStyle/>
                    <a:p>
                      <a:r>
                        <a:rPr lang="en-US" sz="1400" dirty="0" smtClean="0">
                          <a:latin typeface="Palatino Linotype" pitchFamily="18" charset="0"/>
                        </a:rPr>
                        <a:t>March 3 -</a:t>
                      </a:r>
                      <a:r>
                        <a:rPr lang="en-US" sz="1400" baseline="0" dirty="0" smtClean="0">
                          <a:latin typeface="Palatino Linotype" pitchFamily="18" charset="0"/>
                        </a:rPr>
                        <a:t> 28</a:t>
                      </a:r>
                      <a:endParaRPr lang="en-US" sz="1400" dirty="0">
                        <a:latin typeface="Palatino Linotype" pitchFamily="18" charset="0"/>
                      </a:endParaRPr>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653359817"/>
              </p:ext>
            </p:extLst>
          </p:nvPr>
        </p:nvGraphicFramePr>
        <p:xfrm>
          <a:off x="4572000" y="4191000"/>
          <a:ext cx="3429000" cy="1407160"/>
        </p:xfrm>
        <a:graphic>
          <a:graphicData uri="http://schemas.openxmlformats.org/drawingml/2006/table">
            <a:tbl>
              <a:tblPr firstRow="1" bandRow="1">
                <a:tableStyleId>{5C22544A-7EE6-4342-B048-85BDC9FD1C3A}</a:tableStyleId>
              </a:tblPr>
              <a:tblGrid>
                <a:gridCol w="1714500"/>
                <a:gridCol w="1714500"/>
              </a:tblGrid>
              <a:tr h="370840">
                <a:tc gridSpan="2">
                  <a:txBody>
                    <a:bodyPr/>
                    <a:lstStyle/>
                    <a:p>
                      <a:pPr algn="ctr"/>
                      <a:r>
                        <a:rPr lang="en-US" dirty="0" smtClean="0">
                          <a:solidFill>
                            <a:schemeClr val="tx1"/>
                          </a:solidFill>
                        </a:rPr>
                        <a:t>2014 Regular Testing Window</a:t>
                      </a:r>
                      <a:endParaRPr lang="en-US" dirty="0">
                        <a:solidFill>
                          <a:schemeClr val="tx1"/>
                        </a:solidFill>
                      </a:endParaRPr>
                    </a:p>
                  </a:txBody>
                  <a:tcPr/>
                </a:tc>
                <a:tc hMerge="1">
                  <a:txBody>
                    <a:bodyPr/>
                    <a:lstStyle/>
                    <a:p>
                      <a:endParaRPr lang="en-US" dirty="0"/>
                    </a:p>
                  </a:txBody>
                  <a:tcPr/>
                </a:tc>
              </a:tr>
              <a:tr h="370840">
                <a:tc>
                  <a:txBody>
                    <a:bodyPr/>
                    <a:lstStyle/>
                    <a:p>
                      <a:r>
                        <a:rPr lang="en-US" sz="1400" dirty="0" smtClean="0">
                          <a:latin typeface="Palatino Linotype" pitchFamily="18" charset="0"/>
                        </a:rPr>
                        <a:t>Grade 3 reading/</a:t>
                      </a:r>
                      <a:r>
                        <a:rPr lang="en-US" sz="1400" dirty="0" err="1" smtClean="0">
                          <a:latin typeface="Palatino Linotype" pitchFamily="18" charset="0"/>
                        </a:rPr>
                        <a:t>Lectura</a:t>
                      </a:r>
                      <a:endParaRPr lang="en-US" sz="1400" dirty="0">
                        <a:latin typeface="Palatino Linotype" pitchFamily="18" charset="0"/>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rPr>
                        <a:t>February 24 -March 7</a:t>
                      </a:r>
                    </a:p>
                  </a:txBody>
                  <a:tcPr horzOverflow="overflow"/>
                </a:tc>
              </a:tr>
              <a:tr h="370840">
                <a:tc>
                  <a:txBody>
                    <a:bodyPr/>
                    <a:lstStyle/>
                    <a:p>
                      <a:r>
                        <a:rPr lang="en-US" sz="1400" dirty="0" smtClean="0">
                          <a:latin typeface="Palatino Linotype" pitchFamily="18" charset="0"/>
                        </a:rPr>
                        <a:t>Grade 3-10 All other tests</a:t>
                      </a:r>
                      <a:endParaRPr lang="en-US" sz="1400" dirty="0">
                        <a:latin typeface="Palatino Linotype" pitchFamily="18" charset="0"/>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rPr>
                        <a:t>March 10 - April 11</a:t>
                      </a:r>
                    </a:p>
                  </a:txBody>
                  <a:tcPr horzOverflow="overflow"/>
                </a:tc>
              </a:tr>
            </a:tbl>
          </a:graphicData>
        </a:graphic>
      </p:graphicFrame>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If there is an emergency requiring the test to be stopped:</a:t>
            </a:r>
          </a:p>
          <a:p>
            <a:pPr marL="688975" lvl="1" indent="-323850"/>
            <a:r>
              <a:rPr lang="en-US" sz="2800" dirty="0" smtClean="0"/>
              <a:t>Evaluate and respond to the emergency… safety first!</a:t>
            </a:r>
          </a:p>
          <a:p>
            <a:pPr marL="688975" lvl="1" indent="-323850"/>
            <a:r>
              <a:rPr lang="en-US" sz="2800" dirty="0" smtClean="0"/>
              <a:t>If it is possible to do so without any risk to students, note the time remaining in the test session.</a:t>
            </a:r>
          </a:p>
          <a:p>
            <a:pPr marL="688975" lvl="1" indent="-323850"/>
            <a:r>
              <a:rPr lang="en-US" sz="2800" dirty="0" smtClean="0"/>
              <a:t>Students will be allowed to use the remainder of the testing time to complete the session at a later date.</a:t>
            </a:r>
          </a:p>
          <a:p>
            <a:endParaRPr lang="en-US" dirty="0"/>
          </a:p>
        </p:txBody>
      </p:sp>
      <p:sp>
        <p:nvSpPr>
          <p:cNvPr id="3" name="Title 2"/>
          <p:cNvSpPr>
            <a:spLocks noGrp="1"/>
          </p:cNvSpPr>
          <p:nvPr>
            <p:ph type="title"/>
          </p:nvPr>
        </p:nvSpPr>
        <p:spPr/>
        <p:txBody>
          <a:bodyPr/>
          <a:lstStyle/>
          <a:p>
            <a:r>
              <a:rPr lang="en-US" b="1" dirty="0" smtClean="0">
                <a:latin typeface="Verdana" pitchFamily="34" charset="0"/>
              </a:rPr>
              <a:t>Unexpected Situations</a:t>
            </a:r>
            <a:endParaRPr lang="en-US" dirty="0"/>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000" b="1" dirty="0" smtClean="0">
                <a:solidFill>
                  <a:schemeClr val="tx1"/>
                </a:solidFill>
                <a:latin typeface="Verdana" pitchFamily="34" charset="0"/>
              </a:rPr>
              <a:t>Transcribing Books</a:t>
            </a:r>
            <a:endParaRPr lang="en-US" sz="3000" b="1" i="1" dirty="0" smtClean="0">
              <a:solidFill>
                <a:schemeClr val="tx1"/>
              </a:solidFill>
              <a:latin typeface="Verdana" pitchFamily="34" charset="0"/>
            </a:endParaRPr>
          </a:p>
        </p:txBody>
      </p:sp>
      <p:sp>
        <p:nvSpPr>
          <p:cNvPr id="54275" name="Rectangle 3"/>
          <p:cNvSpPr>
            <a:spLocks noGrp="1" noChangeArrowheads="1"/>
          </p:cNvSpPr>
          <p:nvPr>
            <p:ph idx="1"/>
          </p:nvPr>
        </p:nvSpPr>
        <p:spPr bwMode="auto">
          <a:xfrm>
            <a:off x="228600" y="1785257"/>
            <a:ext cx="8763000" cy="4525963"/>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When transcribing is NOT an accommodation</a:t>
            </a:r>
          </a:p>
          <a:p>
            <a:pPr lvl="1"/>
            <a:r>
              <a:rPr lang="en-US" sz="2400" dirty="0" smtClean="0"/>
              <a:t>  Damaged books</a:t>
            </a:r>
          </a:p>
          <a:p>
            <a:pPr lvl="1"/>
            <a:r>
              <a:rPr lang="en-US" sz="2400" dirty="0" smtClean="0"/>
              <a:t>  Alternate formats (Large Print and Braille)</a:t>
            </a:r>
          </a:p>
          <a:p>
            <a:r>
              <a:rPr lang="en-US" sz="2800" dirty="0" smtClean="0"/>
              <a:t>When transcribing IS an accommodation</a:t>
            </a:r>
          </a:p>
          <a:p>
            <a:pPr marL="688975" lvl="1" indent="-323850"/>
            <a:r>
              <a:rPr lang="en-US" sz="2400" dirty="0" smtClean="0"/>
              <a:t>When a student </a:t>
            </a:r>
            <a:r>
              <a:rPr lang="en-US" sz="2400" b="1" dirty="0" smtClean="0"/>
              <a:t>responds</a:t>
            </a:r>
            <a:r>
              <a:rPr lang="en-US" sz="2400" dirty="0" smtClean="0"/>
              <a:t> in a language other than English (Math, Science and Reading)</a:t>
            </a:r>
          </a:p>
          <a:p>
            <a:pPr marL="688975" lvl="1" indent="-323850"/>
            <a:r>
              <a:rPr lang="en-US" sz="2400" dirty="0" smtClean="0"/>
              <a:t>Colorado Accommodations Manual for EL students</a:t>
            </a:r>
          </a:p>
          <a:p>
            <a:r>
              <a:rPr lang="en-US" sz="2800" dirty="0" smtClean="0"/>
              <a:t>Must be done in a </a:t>
            </a:r>
            <a:r>
              <a:rPr lang="en-US" sz="2800" dirty="0" err="1" smtClean="0"/>
              <a:t>scannable</a:t>
            </a:r>
            <a:r>
              <a:rPr lang="en-US" sz="2800" dirty="0" smtClean="0"/>
              <a:t> test booklet</a:t>
            </a:r>
          </a:p>
          <a:p>
            <a:r>
              <a:rPr lang="en-US" sz="2800" dirty="0" smtClean="0"/>
              <a:t>Example of a transcribed booklet </a:t>
            </a:r>
            <a:r>
              <a:rPr lang="en-US" sz="1800" i="1" dirty="0" smtClean="0"/>
              <a:t>(Appendix A – Procedures Manual)</a:t>
            </a:r>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000" b="1" dirty="0" err="1" smtClean="0">
                <a:latin typeface="Verdana" pitchFamily="34" charset="0"/>
              </a:rPr>
              <a:t>Misadministrations</a:t>
            </a:r>
            <a:endParaRPr lang="en-US" sz="3000" b="1" dirty="0">
              <a:latin typeface="Verdana" pitchFamily="34" charset="0"/>
            </a:endParaRPr>
          </a:p>
        </p:txBody>
      </p:sp>
      <p:sp>
        <p:nvSpPr>
          <p:cNvPr id="3" name="Content Placeholder 2"/>
          <p:cNvSpPr>
            <a:spLocks noGrp="1"/>
          </p:cNvSpPr>
          <p:nvPr>
            <p:ph idx="1"/>
          </p:nvPr>
        </p:nvSpPr>
        <p:spPr>
          <a:xfrm>
            <a:off x="457200" y="2002971"/>
            <a:ext cx="8229600" cy="4525963"/>
          </a:xfrm>
        </p:spPr>
        <p:txBody>
          <a:bodyPr/>
          <a:lstStyle/>
          <a:p>
            <a:pPr marL="3175" indent="-3175" algn="just">
              <a:spcAft>
                <a:spcPts val="600"/>
              </a:spcAft>
              <a:buNone/>
            </a:pPr>
            <a:r>
              <a:rPr lang="en-US" sz="2800" dirty="0" smtClean="0"/>
              <a:t>A misadministration is any event that leads to the invalidation of one or more student test scores in one or more given test sessions</a:t>
            </a:r>
          </a:p>
          <a:p>
            <a:pPr marL="287338" indent="-287338"/>
            <a:r>
              <a:rPr lang="en-US" sz="2800" dirty="0" smtClean="0"/>
              <a:t>DACs investigate, identify and declare </a:t>
            </a:r>
            <a:r>
              <a:rPr lang="en-US" sz="2800" dirty="0" err="1" smtClean="0"/>
              <a:t>misadministrations</a:t>
            </a:r>
            <a:endParaRPr lang="en-US" sz="2800" dirty="0" smtClean="0"/>
          </a:p>
          <a:p>
            <a:pPr marL="287338" indent="-287338"/>
            <a:r>
              <a:rPr lang="en-US" sz="2800" dirty="0" smtClean="0"/>
              <a:t>Major </a:t>
            </a:r>
            <a:r>
              <a:rPr lang="en-US" sz="2800" dirty="0" err="1" smtClean="0"/>
              <a:t>Misadministrations</a:t>
            </a:r>
            <a:r>
              <a:rPr lang="en-US" sz="2800" dirty="0" smtClean="0"/>
              <a:t> must be reported to CDE</a:t>
            </a:r>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r>
              <a:rPr lang="en-US" sz="3000" b="1" dirty="0" err="1" smtClean="0">
                <a:latin typeface="Verdana" pitchFamily="34" charset="0"/>
              </a:rPr>
              <a:t>Misadministrations</a:t>
            </a:r>
            <a:endParaRPr lang="en-US" sz="3000" b="1" dirty="0">
              <a:latin typeface="Verdana" pitchFamily="34" charset="0"/>
            </a:endParaRPr>
          </a:p>
        </p:txBody>
      </p:sp>
      <p:sp>
        <p:nvSpPr>
          <p:cNvPr id="5" name="Content Placeholder 4"/>
          <p:cNvSpPr>
            <a:spLocks noGrp="1"/>
          </p:cNvSpPr>
          <p:nvPr>
            <p:ph sz="half" idx="1"/>
          </p:nvPr>
        </p:nvSpPr>
        <p:spPr>
          <a:xfrm>
            <a:off x="457199" y="1676400"/>
            <a:ext cx="4671681" cy="4525963"/>
          </a:xfrm>
        </p:spPr>
        <p:txBody>
          <a:bodyPr/>
          <a:lstStyle/>
          <a:p>
            <a:r>
              <a:rPr lang="en-US" sz="2300" dirty="0" smtClean="0"/>
              <a:t>A student moves on to a new test session or takes the wrong session</a:t>
            </a:r>
          </a:p>
          <a:p>
            <a:r>
              <a:rPr lang="en-US" sz="2300" dirty="0" smtClean="0"/>
              <a:t>A student receives help from anyone on a test item</a:t>
            </a:r>
          </a:p>
          <a:p>
            <a:r>
              <a:rPr lang="en-US" sz="2300" dirty="0" smtClean="0"/>
              <a:t>A student uses an unauthorized instrument, such as a calculator, cell phone or notes, during a test session</a:t>
            </a:r>
          </a:p>
          <a:p>
            <a:r>
              <a:rPr lang="en-US" sz="2300" dirty="0" smtClean="0"/>
              <a:t>A student is denied appropriate accommodations or given the wrong accommodations</a:t>
            </a:r>
          </a:p>
        </p:txBody>
      </p:sp>
      <p:pic>
        <p:nvPicPr>
          <p:cNvPr id="7" name="Picture 7" descr="STOP page"/>
          <p:cNvPicPr>
            <a:picLocks noGrp="1" noChangeAspect="1" noChangeArrowheads="1"/>
          </p:cNvPicPr>
          <p:nvPr>
            <p:ph sz="half" idx="2"/>
          </p:nvPr>
        </p:nvPicPr>
        <p:blipFill>
          <a:blip r:embed="rId3" cstate="print"/>
          <a:srcRect/>
          <a:stretch>
            <a:fillRect/>
          </a:stretch>
        </p:blipFill>
        <p:spPr bwMode="auto">
          <a:xfrm>
            <a:off x="5128881" y="1600200"/>
            <a:ext cx="3845853" cy="4525963"/>
          </a:xfrm>
          <a:prstGeom prst="rect">
            <a:avLst/>
          </a:prstGeom>
          <a:noFill/>
          <a:ln w="9525">
            <a:noFill/>
            <a:miter lim="800000"/>
            <a:headEnd/>
            <a:tailEnd/>
          </a:ln>
        </p:spPr>
      </p:pic>
      <p:sp>
        <p:nvSpPr>
          <p:cNvPr id="8" name="Footer Placeholder 7"/>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000" b="1" dirty="0" smtClean="0">
                <a:latin typeface="Verdana" pitchFamily="34" charset="0"/>
              </a:rPr>
              <a:t>When a Misadministration Occurs</a:t>
            </a:r>
            <a:endParaRPr lang="en-US" sz="3000" b="1" dirty="0">
              <a:latin typeface="Verdana" pitchFamily="34" charset="0"/>
            </a:endParaRPr>
          </a:p>
        </p:txBody>
      </p:sp>
      <p:sp>
        <p:nvSpPr>
          <p:cNvPr id="4" name="Content Placeholder 3"/>
          <p:cNvSpPr>
            <a:spLocks noGrp="1"/>
          </p:cNvSpPr>
          <p:nvPr>
            <p:ph idx="1"/>
          </p:nvPr>
        </p:nvSpPr>
        <p:spPr/>
        <p:txBody>
          <a:bodyPr/>
          <a:lstStyle/>
          <a:p>
            <a:r>
              <a:rPr lang="en-US" sz="2400" dirty="0" smtClean="0"/>
              <a:t>The student must immediately stop working on that session, but should still complete other test sessions as normal</a:t>
            </a:r>
          </a:p>
          <a:p>
            <a:r>
              <a:rPr lang="en-US" sz="2400" dirty="0" smtClean="0"/>
              <a:t>The Test Proctor must immediately inform the SAC, who must inform and consult with the DAC</a:t>
            </a:r>
          </a:p>
          <a:p>
            <a:r>
              <a:rPr lang="en-US" sz="2400" dirty="0" smtClean="0"/>
              <a:t>Use discretionary judgment</a:t>
            </a:r>
          </a:p>
          <a:p>
            <a:r>
              <a:rPr lang="en-US" sz="2400" dirty="0" smtClean="0"/>
              <a:t>The appropriate misadministration bubble should be filled in on the student data grid. </a:t>
            </a:r>
          </a:p>
          <a:p>
            <a:r>
              <a:rPr lang="en-US" sz="2400" dirty="0" smtClean="0"/>
              <a:t>The student receives a “no score” for the content area, however information on student performance can be obtained from the GRF.</a:t>
            </a:r>
            <a:endParaRPr lang="en-US" sz="2400" dirty="0"/>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000" b="1" dirty="0" smtClean="0">
                <a:latin typeface="Verdana" pitchFamily="34" charset="0"/>
              </a:rPr>
              <a:t>Major </a:t>
            </a:r>
            <a:r>
              <a:rPr lang="en-US" sz="3000" b="1" dirty="0" err="1" smtClean="0">
                <a:latin typeface="Verdana" pitchFamily="34" charset="0"/>
              </a:rPr>
              <a:t>Misadministrations</a:t>
            </a:r>
            <a:endParaRPr lang="en-US" sz="3000" b="1" dirty="0">
              <a:latin typeface="Verdana" pitchFamily="34" charset="0"/>
            </a:endParaRPr>
          </a:p>
        </p:txBody>
      </p:sp>
      <p:sp>
        <p:nvSpPr>
          <p:cNvPr id="3" name="Content Placeholder 2"/>
          <p:cNvSpPr>
            <a:spLocks noGrp="1"/>
          </p:cNvSpPr>
          <p:nvPr>
            <p:ph idx="1"/>
          </p:nvPr>
        </p:nvSpPr>
        <p:spPr/>
        <p:txBody>
          <a:bodyPr/>
          <a:lstStyle/>
          <a:p>
            <a:r>
              <a:rPr lang="en-US" sz="2400" dirty="0" err="1" smtClean="0"/>
              <a:t>Misadministrations</a:t>
            </a:r>
            <a:r>
              <a:rPr lang="en-US" sz="2400" dirty="0" smtClean="0"/>
              <a:t> affecting an entire class or group of students</a:t>
            </a:r>
          </a:p>
          <a:p>
            <a:pPr lvl="1"/>
            <a:r>
              <a:rPr lang="en-US" sz="2400" dirty="0" smtClean="0"/>
              <a:t>The wrong test session is administered to a class</a:t>
            </a:r>
          </a:p>
          <a:p>
            <a:r>
              <a:rPr lang="en-US" sz="2400" dirty="0" smtClean="0"/>
              <a:t>Systematic unethical behavior</a:t>
            </a:r>
          </a:p>
          <a:p>
            <a:pPr lvl="1"/>
            <a:r>
              <a:rPr lang="en-US" sz="2400" dirty="0" smtClean="0"/>
              <a:t>A teacher, administrator or other person gives students hints, prompts or answers to questions</a:t>
            </a:r>
          </a:p>
          <a:p>
            <a:pPr lvl="1"/>
            <a:r>
              <a:rPr lang="en-US" sz="2400" dirty="0" smtClean="0"/>
              <a:t>Students obtain or share secure test materials</a:t>
            </a:r>
          </a:p>
          <a:p>
            <a:r>
              <a:rPr lang="en-US" sz="2400" dirty="0" smtClean="0"/>
              <a:t>Breach of secure test materials</a:t>
            </a:r>
          </a:p>
          <a:p>
            <a:pPr lvl="1"/>
            <a:r>
              <a:rPr lang="en-US" sz="2400" dirty="0" smtClean="0"/>
              <a:t>Discussing, reproducing, or transmitting, by any means, secure test materials, or descriptions of secure test materials</a:t>
            </a:r>
          </a:p>
          <a:p>
            <a:pPr lvl="1"/>
            <a:endParaRPr lang="en-US" sz="2000" dirty="0"/>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86992"/>
            <a:ext cx="8407893" cy="4407408"/>
          </a:xfrm>
        </p:spPr>
        <p:txBody>
          <a:bodyPr/>
          <a:lstStyle/>
          <a:p>
            <a:r>
              <a:rPr lang="en-US" sz="2400" dirty="0" smtClean="0"/>
              <a:t>The same session of the same content area is given to all students at the same grade level.</a:t>
            </a:r>
          </a:p>
          <a:p>
            <a:r>
              <a:rPr lang="en-US" sz="2400" dirty="0" smtClean="0"/>
              <a:t>The school is solely responsible for proper administrations</a:t>
            </a:r>
          </a:p>
          <a:p>
            <a:r>
              <a:rPr lang="en-US" sz="2400" dirty="0" smtClean="0"/>
              <a:t>Prevention: Create schedules and focus on communication</a:t>
            </a:r>
          </a:p>
          <a:p>
            <a:pPr lvl="1"/>
            <a:r>
              <a:rPr lang="en-US" sz="2400" dirty="0" smtClean="0"/>
              <a:t>Only one test book is out at one time</a:t>
            </a:r>
          </a:p>
          <a:p>
            <a:pPr lvl="1"/>
            <a:r>
              <a:rPr lang="en-US" sz="2400" dirty="0" smtClean="0"/>
              <a:t>Say, “Session 3 Reading”</a:t>
            </a:r>
          </a:p>
          <a:p>
            <a:pPr lvl="1"/>
            <a:r>
              <a:rPr lang="en-US" sz="2400" dirty="0" smtClean="0"/>
              <a:t>Do not say, “Reading Session 3”</a:t>
            </a:r>
          </a:p>
        </p:txBody>
      </p:sp>
      <p:sp>
        <p:nvSpPr>
          <p:cNvPr id="3" name="Title 2"/>
          <p:cNvSpPr>
            <a:spLocks noGrp="1"/>
          </p:cNvSpPr>
          <p:nvPr>
            <p:ph type="title"/>
          </p:nvPr>
        </p:nvSpPr>
        <p:spPr/>
        <p:txBody>
          <a:bodyPr/>
          <a:lstStyle/>
          <a:p>
            <a:r>
              <a:rPr lang="en-US" dirty="0" smtClean="0"/>
              <a:t>Administering the Wrong Session</a:t>
            </a:r>
            <a:endParaRPr lang="en-US" dirty="0"/>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38780"/>
            <a:ext cx="8407893" cy="4407408"/>
          </a:xfrm>
        </p:spPr>
        <p:txBody>
          <a:bodyPr/>
          <a:lstStyle/>
          <a:p>
            <a:r>
              <a:rPr lang="en-US" sz="2800" dirty="0" smtClean="0"/>
              <a:t>Verification</a:t>
            </a:r>
          </a:p>
          <a:p>
            <a:pPr lvl="1"/>
            <a:r>
              <a:rPr lang="en-US" sz="2800" dirty="0" smtClean="0"/>
              <a:t>Call backs</a:t>
            </a:r>
          </a:p>
          <a:p>
            <a:pPr lvl="1"/>
            <a:r>
              <a:rPr lang="en-US" sz="2800" dirty="0" smtClean="0"/>
              <a:t>Classroom checks</a:t>
            </a:r>
          </a:p>
          <a:p>
            <a:r>
              <a:rPr lang="en-US" sz="2800" dirty="0" smtClean="0"/>
              <a:t>Action</a:t>
            </a:r>
          </a:p>
          <a:p>
            <a:pPr lvl="1"/>
            <a:r>
              <a:rPr lang="en-US" sz="2800" dirty="0" smtClean="0"/>
              <a:t>Students must be kept separate</a:t>
            </a:r>
          </a:p>
          <a:p>
            <a:pPr lvl="1"/>
            <a:r>
              <a:rPr lang="en-US" sz="2800" dirty="0" smtClean="0"/>
              <a:t>Corrective action must be taken by the end of the school day, or a misadministration will be declared</a:t>
            </a:r>
          </a:p>
        </p:txBody>
      </p:sp>
      <p:sp>
        <p:nvSpPr>
          <p:cNvPr id="3" name="Title 2"/>
          <p:cNvSpPr>
            <a:spLocks noGrp="1"/>
          </p:cNvSpPr>
          <p:nvPr>
            <p:ph type="title"/>
          </p:nvPr>
        </p:nvSpPr>
        <p:spPr/>
        <p:txBody>
          <a:bodyPr/>
          <a:lstStyle/>
          <a:p>
            <a:r>
              <a:rPr lang="en-US" dirty="0" smtClean="0"/>
              <a:t>Administering the Wrong Session</a:t>
            </a:r>
            <a:endParaRPr lang="en-US" dirty="0"/>
          </a:p>
        </p:txBody>
      </p:sp>
      <p:sp>
        <p:nvSpPr>
          <p:cNvPr id="7" name="Footer Placeholder 6"/>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11178278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000" b="1" dirty="0" smtClean="0">
                <a:latin typeface="Verdana" pitchFamily="34" charset="0"/>
              </a:rPr>
              <a:t>District Policies for </a:t>
            </a:r>
            <a:r>
              <a:rPr lang="en-US" sz="3000" b="1" dirty="0" err="1" smtClean="0">
                <a:latin typeface="Verdana" pitchFamily="34" charset="0"/>
              </a:rPr>
              <a:t>Misadministrations</a:t>
            </a:r>
            <a:endParaRPr lang="en-US" sz="3000" dirty="0"/>
          </a:p>
        </p:txBody>
      </p:sp>
      <p:sp>
        <p:nvSpPr>
          <p:cNvPr id="3" name="Content Placeholder 2"/>
          <p:cNvSpPr>
            <a:spLocks noGrp="1"/>
          </p:cNvSpPr>
          <p:nvPr>
            <p:ph idx="1"/>
          </p:nvPr>
        </p:nvSpPr>
        <p:spPr>
          <a:xfrm>
            <a:off x="457200" y="1824381"/>
            <a:ext cx="8229600" cy="3860800"/>
          </a:xfrm>
        </p:spPr>
        <p:txBody>
          <a:bodyPr/>
          <a:lstStyle/>
          <a:p>
            <a:r>
              <a:rPr lang="en-US" sz="2400" dirty="0" err="1" smtClean="0"/>
              <a:t>Misadministrations</a:t>
            </a:r>
            <a:r>
              <a:rPr lang="en-US" sz="2400" dirty="0" smtClean="0"/>
              <a:t> are declared to preserve the reliability of test scores and assessment data</a:t>
            </a:r>
          </a:p>
          <a:p>
            <a:r>
              <a:rPr lang="en-US" sz="2400" dirty="0" smtClean="0"/>
              <a:t>Districts should establish policies and procedures for investigating and declaring </a:t>
            </a:r>
            <a:r>
              <a:rPr lang="en-US" sz="2400" dirty="0" err="1" smtClean="0"/>
              <a:t>misadministrations</a:t>
            </a:r>
            <a:endParaRPr lang="en-US" sz="2400" dirty="0" smtClean="0"/>
          </a:p>
          <a:p>
            <a:r>
              <a:rPr lang="en-US" sz="2400" dirty="0" smtClean="0"/>
              <a:t>A record of </a:t>
            </a:r>
            <a:r>
              <a:rPr lang="en-US" sz="2400" dirty="0" err="1" smtClean="0"/>
              <a:t>misadministrations</a:t>
            </a:r>
            <a:r>
              <a:rPr lang="en-US" sz="2400" dirty="0" smtClean="0"/>
              <a:t> must be kept by the DAC</a:t>
            </a:r>
          </a:p>
          <a:p>
            <a:r>
              <a:rPr lang="en-US" sz="2400" dirty="0" smtClean="0"/>
              <a:t>Reports or suspicions of major misadministration must be reported to CDE as soon as practicable</a:t>
            </a:r>
          </a:p>
          <a:p>
            <a:endParaRPr lang="en-US" dirty="0"/>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000" b="1" dirty="0" smtClean="0">
                <a:latin typeface="Verdana" pitchFamily="34" charset="0"/>
              </a:rPr>
              <a:t>District Policies for </a:t>
            </a:r>
            <a:r>
              <a:rPr lang="en-US" sz="3000" b="1" dirty="0" err="1" smtClean="0">
                <a:latin typeface="Verdana" pitchFamily="34" charset="0"/>
              </a:rPr>
              <a:t>Misadministrations</a:t>
            </a:r>
            <a:endParaRPr lang="en-US" sz="3000" dirty="0"/>
          </a:p>
        </p:txBody>
      </p:sp>
      <p:sp>
        <p:nvSpPr>
          <p:cNvPr id="3" name="Content Placeholder 2"/>
          <p:cNvSpPr>
            <a:spLocks noGrp="1"/>
          </p:cNvSpPr>
          <p:nvPr>
            <p:ph idx="1"/>
          </p:nvPr>
        </p:nvSpPr>
        <p:spPr>
          <a:xfrm>
            <a:off x="457200" y="1824381"/>
            <a:ext cx="8229600" cy="3396974"/>
          </a:xfrm>
        </p:spPr>
        <p:txBody>
          <a:bodyPr/>
          <a:lstStyle/>
          <a:p>
            <a:r>
              <a:rPr lang="en-US" sz="2400" dirty="0" smtClean="0"/>
              <a:t>Districts should establish policies and procedures for how and when to apply disciplinary actions to students or staff arising from misadministrations</a:t>
            </a:r>
          </a:p>
          <a:p>
            <a:r>
              <a:rPr lang="en-US" sz="2400" dirty="0" smtClean="0"/>
              <a:t>The declaration of a misadministration should not be used as a disciplinary measure.</a:t>
            </a:r>
          </a:p>
          <a:p>
            <a:r>
              <a:rPr lang="en-US" sz="2400" dirty="0" smtClean="0"/>
              <a:t>CDE reserves the option to investigate and declare </a:t>
            </a:r>
            <a:r>
              <a:rPr lang="en-US" sz="2400" dirty="0" err="1" smtClean="0"/>
              <a:t>misadministrations</a:t>
            </a:r>
            <a:r>
              <a:rPr lang="en-US" sz="2400" dirty="0" smtClean="0"/>
              <a:t> and apply its own disciplinary sanctions. </a:t>
            </a:r>
          </a:p>
          <a:p>
            <a:endParaRPr lang="en-US" dirty="0"/>
          </a:p>
        </p:txBody>
      </p:sp>
      <p:sp>
        <p:nvSpPr>
          <p:cNvPr id="7" name="Footer Placeholder 6"/>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2618613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560675159"/>
              </p:ext>
            </p:extLst>
          </p:nvPr>
        </p:nvGraphicFramePr>
        <p:xfrm>
          <a:off x="533400" y="291549"/>
          <a:ext cx="7924800" cy="5897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bwMode="auto">
          <a:xfrm>
            <a:off x="381000" y="266700"/>
            <a:ext cx="8229600" cy="685800"/>
          </a:xfrm>
          <a:noFill/>
          <a:ln>
            <a:miter lim="800000"/>
            <a:headEnd/>
            <a:tailEnd/>
          </a:ln>
        </p:spPr>
        <p:txBody>
          <a:bodyPr vert="horz" wrap="square" lIns="91440" tIns="45720" rIns="91440" bIns="45720" numCol="1" anchor="t" anchorCtr="0" compatLnSpc="1">
            <a:prstTxWarp prst="textNoShape">
              <a:avLst/>
            </a:prstTxWarp>
          </a:bodyPr>
          <a:lstStyle/>
          <a:p>
            <a:r>
              <a:rPr lang="en-US" sz="3000" b="1" dirty="0" smtClean="0">
                <a:solidFill>
                  <a:schemeClr val="tx1"/>
                </a:solidFill>
                <a:latin typeface="Verdana" pitchFamily="34" charset="0"/>
              </a:rPr>
              <a:t>Misadministration Assistance and Reporting</a:t>
            </a:r>
          </a:p>
        </p:txBody>
      </p:sp>
      <p:sp>
        <p:nvSpPr>
          <p:cNvPr id="35843" name="Rectangle 2"/>
          <p:cNvSpPr>
            <a:spLocks noGrp="1" noChangeArrowheads="1"/>
          </p:cNvSpPr>
          <p:nvPr>
            <p:ph idx="1"/>
          </p:nvPr>
        </p:nvSpPr>
        <p:spPr bwMode="auto">
          <a:xfrm>
            <a:off x="533400" y="2060712"/>
            <a:ext cx="8153400" cy="3889513"/>
          </a:xfrm>
          <a:noFill/>
          <a:ln w="12700">
            <a:miter lim="800000"/>
            <a:headEnd/>
            <a:tailEnd/>
          </a:ln>
        </p:spPr>
        <p:txBody>
          <a:bodyPr vert="horz" wrap="square" lIns="90488" tIns="44450" rIns="90488" bIns="44450" numCol="1" anchor="t" anchorCtr="0" compatLnSpc="1">
            <a:prstTxWarp prst="textNoShape">
              <a:avLst/>
            </a:prstTxWarp>
          </a:bodyPr>
          <a:lstStyle/>
          <a:p>
            <a:pPr>
              <a:lnSpc>
                <a:spcPct val="110000"/>
              </a:lnSpc>
              <a:spcAft>
                <a:spcPct val="45000"/>
              </a:spcAft>
              <a:buSzPct val="100000"/>
            </a:pPr>
            <a:r>
              <a:rPr lang="en-US" sz="2800" dirty="0" smtClean="0"/>
              <a:t>If there has been a major misadministration, the DAC must notify the Assessment Unit.</a:t>
            </a:r>
          </a:p>
          <a:p>
            <a:pPr>
              <a:lnSpc>
                <a:spcPct val="110000"/>
              </a:lnSpc>
              <a:spcAft>
                <a:spcPct val="45000"/>
              </a:spcAft>
              <a:buSzPct val="100000"/>
            </a:pPr>
            <a:r>
              <a:rPr lang="en-US" sz="2800" dirty="0" smtClean="0"/>
              <a:t>For assistance in determining whether or not a misadministration has occurred, please contact the Assessment Unit.</a:t>
            </a:r>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Accommodations for TCAP</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838200"/>
          <a:ext cx="8458200"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1"/>
          <p:cNvPicPr>
            <a:picLocks noGrp="1" noChangeAspect="1" noChangeArrowheads="1"/>
          </p:cNvPicPr>
          <p:nvPr>
            <p:ph sz="quarter" idx="4"/>
          </p:nvPr>
        </p:nvPicPr>
        <p:blipFill>
          <a:blip r:embed="rId3" cstate="print"/>
          <a:srcRect/>
          <a:stretch>
            <a:fillRect/>
          </a:stretch>
        </p:blipFill>
        <p:spPr bwMode="auto">
          <a:xfrm>
            <a:off x="4953000" y="1066801"/>
            <a:ext cx="3594465" cy="4648200"/>
          </a:xfrm>
          <a:prstGeom prst="rect">
            <a:avLst/>
          </a:prstGeom>
          <a:noFill/>
          <a:ln w="9525">
            <a:noFill/>
            <a:miter lim="800000"/>
            <a:headEnd/>
            <a:tailEnd/>
          </a:ln>
        </p:spPr>
      </p:pic>
      <p:pic>
        <p:nvPicPr>
          <p:cNvPr id="162818" name="Picture 2"/>
          <p:cNvPicPr>
            <a:picLocks noGrp="1" noChangeAspect="1" noChangeArrowheads="1"/>
          </p:cNvPicPr>
          <p:nvPr>
            <p:ph sz="half" idx="2"/>
          </p:nvPr>
        </p:nvPicPr>
        <p:blipFill>
          <a:blip r:embed="rId4" cstate="print"/>
          <a:srcRect/>
          <a:stretch>
            <a:fillRect/>
          </a:stretch>
        </p:blipFill>
        <p:spPr bwMode="auto">
          <a:xfrm>
            <a:off x="533400" y="1066800"/>
            <a:ext cx="3630613" cy="4674510"/>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3810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000" b="1" dirty="0" smtClean="0">
                <a:solidFill>
                  <a:schemeClr val="tx1"/>
                </a:solidFill>
                <a:latin typeface="Verdana" pitchFamily="34" charset="0"/>
              </a:rPr>
              <a:t>Planning for Reading/Writing Accommodations – 2014 sessions</a:t>
            </a:r>
          </a:p>
        </p:txBody>
      </p:sp>
      <p:graphicFrame>
        <p:nvGraphicFramePr>
          <p:cNvPr id="11" name="Table 10"/>
          <p:cNvGraphicFramePr>
            <a:graphicFrameLocks noGrp="1"/>
          </p:cNvGraphicFramePr>
          <p:nvPr/>
        </p:nvGraphicFramePr>
        <p:xfrm>
          <a:off x="304800" y="1524000"/>
          <a:ext cx="8534400" cy="4572000"/>
        </p:xfrm>
        <a:graphic>
          <a:graphicData uri="http://schemas.openxmlformats.org/drawingml/2006/table">
            <a:tbl>
              <a:tblPr firstRow="1" firstCol="1" bandRow="1">
                <a:tableStyleId>{5C22544A-7EE6-4342-B048-85BDC9FD1C3A}</a:tableStyleId>
              </a:tblPr>
              <a:tblGrid>
                <a:gridCol w="1219200"/>
                <a:gridCol w="1219200"/>
                <a:gridCol w="1219200"/>
                <a:gridCol w="1219200"/>
                <a:gridCol w="1219200"/>
                <a:gridCol w="1219200"/>
                <a:gridCol w="1219200"/>
              </a:tblGrid>
              <a:tr h="571500">
                <a:tc>
                  <a:txBody>
                    <a:bodyPr/>
                    <a:lstStyle/>
                    <a:p>
                      <a:endParaRPr lang="en-US" dirty="0"/>
                    </a:p>
                  </a:txBody>
                  <a:tcPr/>
                </a:tc>
                <a:tc>
                  <a:txBody>
                    <a:bodyPr/>
                    <a:lstStyle/>
                    <a:p>
                      <a:r>
                        <a:rPr lang="en-US" sz="1400" dirty="0" smtClean="0"/>
                        <a:t>Session1</a:t>
                      </a:r>
                      <a:endParaRPr lang="en-US" sz="1400" dirty="0"/>
                    </a:p>
                  </a:txBody>
                  <a:tcPr/>
                </a:tc>
                <a:tc>
                  <a:txBody>
                    <a:bodyPr/>
                    <a:lstStyle/>
                    <a:p>
                      <a:r>
                        <a:rPr lang="en-US" sz="1400" dirty="0" smtClean="0"/>
                        <a:t>Session 2</a:t>
                      </a:r>
                      <a:endParaRPr lang="en-US" sz="1400" dirty="0"/>
                    </a:p>
                  </a:txBody>
                  <a:tcPr/>
                </a:tc>
                <a:tc>
                  <a:txBody>
                    <a:bodyPr/>
                    <a:lstStyle/>
                    <a:p>
                      <a:r>
                        <a:rPr lang="en-US" sz="1400" dirty="0" smtClean="0"/>
                        <a:t>Session 3</a:t>
                      </a:r>
                      <a:endParaRPr lang="en-US" sz="1400" dirty="0"/>
                    </a:p>
                  </a:txBody>
                  <a:tcPr/>
                </a:tc>
                <a:tc>
                  <a:txBody>
                    <a:bodyPr/>
                    <a:lstStyle/>
                    <a:p>
                      <a:r>
                        <a:rPr lang="en-US" sz="1400" dirty="0" smtClean="0"/>
                        <a:t>Session 4</a:t>
                      </a:r>
                      <a:endParaRPr lang="en-US" sz="1400" dirty="0"/>
                    </a:p>
                  </a:txBody>
                  <a:tcPr/>
                </a:tc>
                <a:tc>
                  <a:txBody>
                    <a:bodyPr/>
                    <a:lstStyle/>
                    <a:p>
                      <a:r>
                        <a:rPr lang="en-US" sz="1400" dirty="0" smtClean="0"/>
                        <a:t>Session 5</a:t>
                      </a:r>
                      <a:endParaRPr lang="en-US" sz="1400" dirty="0"/>
                    </a:p>
                  </a:txBody>
                  <a:tcPr/>
                </a:tc>
                <a:tc>
                  <a:txBody>
                    <a:bodyPr/>
                    <a:lstStyle/>
                    <a:p>
                      <a:r>
                        <a:rPr lang="en-US" sz="1400" dirty="0" smtClean="0"/>
                        <a:t>Session 6</a:t>
                      </a:r>
                      <a:endParaRPr lang="en-US" sz="1400" dirty="0"/>
                    </a:p>
                  </a:txBody>
                  <a:tcPr/>
                </a:tc>
              </a:tr>
              <a:tr h="571500">
                <a:tc>
                  <a:txBody>
                    <a:bodyPr/>
                    <a:lstStyle/>
                    <a:p>
                      <a:r>
                        <a:rPr lang="en-US" sz="1400" dirty="0" smtClean="0"/>
                        <a:t>Grade 4</a:t>
                      </a:r>
                      <a:endParaRPr lang="en-US" sz="1400" dirty="0"/>
                    </a:p>
                  </a:txBody>
                  <a:tcPr/>
                </a:tc>
                <a:tc>
                  <a:txBody>
                    <a:bodyPr/>
                    <a:lstStyle/>
                    <a:p>
                      <a:r>
                        <a:rPr lang="en-US" sz="1200" dirty="0" smtClean="0"/>
                        <a:t>Writing</a:t>
                      </a:r>
                      <a:endParaRPr lang="en-US" sz="1200" dirty="0"/>
                    </a:p>
                  </a:txBody>
                  <a:tcPr/>
                </a:tc>
                <a:tc>
                  <a:txBody>
                    <a:bodyPr/>
                    <a:lstStyle/>
                    <a:p>
                      <a:r>
                        <a:rPr lang="en-US" sz="1200" dirty="0" smtClean="0"/>
                        <a:t>Writing</a:t>
                      </a:r>
                      <a:endParaRPr lang="en-US" sz="1200" dirty="0"/>
                    </a:p>
                  </a:txBody>
                  <a:tcPr/>
                </a:tc>
                <a:tc>
                  <a:txBody>
                    <a:bodyPr/>
                    <a:lstStyle/>
                    <a:p>
                      <a:r>
                        <a:rPr lang="en-US" sz="1200" dirty="0" smtClean="0"/>
                        <a:t>Reading</a:t>
                      </a:r>
                      <a:endParaRPr lang="en-US" sz="1200" dirty="0"/>
                    </a:p>
                  </a:txBody>
                  <a:tcPr/>
                </a:tc>
                <a:tc>
                  <a:txBody>
                    <a:bodyPr/>
                    <a:lstStyle/>
                    <a:p>
                      <a:r>
                        <a:rPr lang="en-US" sz="1200" dirty="0" smtClean="0"/>
                        <a:t>Reading</a:t>
                      </a:r>
                      <a:endParaRPr lang="en-US" sz="1200" dirty="0"/>
                    </a:p>
                  </a:txBody>
                  <a:tcPr/>
                </a:tc>
                <a:tc>
                  <a:txBody>
                    <a:bodyPr/>
                    <a:lstStyle/>
                    <a:p>
                      <a:r>
                        <a:rPr lang="en-US" sz="1200" dirty="0" smtClean="0"/>
                        <a:t>Writing</a:t>
                      </a:r>
                      <a:endParaRPr lang="en-US" sz="1200" dirty="0"/>
                    </a:p>
                  </a:txBody>
                  <a:tcPr/>
                </a:tc>
                <a:tc>
                  <a:txBody>
                    <a:bodyPr/>
                    <a:lstStyle/>
                    <a:p>
                      <a:r>
                        <a:rPr lang="en-US" sz="1200" dirty="0" smtClean="0"/>
                        <a:t>R/W</a:t>
                      </a:r>
                      <a:endParaRPr lang="en-US" sz="1200" dirty="0"/>
                    </a:p>
                  </a:txBody>
                  <a:tcPr/>
                </a:tc>
              </a:tr>
              <a:tr h="571500">
                <a:tc>
                  <a:txBody>
                    <a:bodyPr/>
                    <a:lstStyle/>
                    <a:p>
                      <a:r>
                        <a:rPr lang="en-US" sz="1400" dirty="0" smtClean="0"/>
                        <a:t>Grade 5</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Writing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Writing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Reading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Reading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Writing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r>
              <a:tr h="571500">
                <a:tc>
                  <a:txBody>
                    <a:bodyPr/>
                    <a:lstStyle/>
                    <a:p>
                      <a:r>
                        <a:rPr lang="en-US" sz="1400" dirty="0" smtClean="0"/>
                        <a:t>Grade 6</a:t>
                      </a:r>
                      <a:endParaRPr lang="en-US" sz="1400" dirty="0"/>
                    </a:p>
                  </a:txBody>
                  <a:tcPr/>
                </a:tc>
                <a:tc>
                  <a:txBody>
                    <a:bodyPr/>
                    <a:lstStyle/>
                    <a:p>
                      <a:r>
                        <a:rPr lang="en-US" sz="1200" dirty="0" smtClean="0"/>
                        <a:t>Writing</a:t>
                      </a:r>
                      <a:endParaRPr lang="en-US" sz="1200" dirty="0"/>
                    </a:p>
                  </a:txBody>
                  <a:tcPr/>
                </a:tc>
                <a:tc>
                  <a:txBody>
                    <a:bodyPr/>
                    <a:lstStyle/>
                    <a:p>
                      <a:r>
                        <a:rPr lang="en-US" sz="1200" dirty="0" smtClean="0"/>
                        <a:t>Writing</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Reading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Reading</a:t>
                      </a:r>
                    </a:p>
                  </a:txBody>
                  <a:tcPr/>
                </a:tc>
                <a:tc>
                  <a:txBody>
                    <a:bodyPr/>
                    <a:lstStyle/>
                    <a:p>
                      <a:r>
                        <a:rPr lang="en-US" sz="1200" dirty="0" smtClean="0"/>
                        <a:t>Writing</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R/W</a:t>
                      </a:r>
                    </a:p>
                    <a:p>
                      <a:endParaRPr lang="en-US" sz="1200" dirty="0"/>
                    </a:p>
                  </a:txBody>
                  <a:tcPr/>
                </a:tc>
              </a:tr>
              <a:tr h="571500">
                <a:tc>
                  <a:txBody>
                    <a:bodyPr/>
                    <a:lstStyle/>
                    <a:p>
                      <a:r>
                        <a:rPr lang="en-US" sz="1400" dirty="0" smtClean="0"/>
                        <a:t>Grade 7</a:t>
                      </a:r>
                      <a:endParaRPr lang="en-US" sz="1400" dirty="0"/>
                    </a:p>
                  </a:txBody>
                  <a:tcPr/>
                </a:tc>
                <a:tc>
                  <a:txBody>
                    <a:bodyPr/>
                    <a:lstStyle/>
                    <a:p>
                      <a:r>
                        <a:rPr lang="en-US" sz="1200" dirty="0" smtClean="0"/>
                        <a:t>Writing</a:t>
                      </a:r>
                      <a:endParaRPr lang="en-US" sz="1200" dirty="0"/>
                    </a:p>
                  </a:txBody>
                  <a:tcPr/>
                </a:tc>
                <a:tc>
                  <a:txBody>
                    <a:bodyPr/>
                    <a:lstStyle/>
                    <a:p>
                      <a:r>
                        <a:rPr lang="en-US" sz="1200" dirty="0" smtClean="0"/>
                        <a:t>Writing</a:t>
                      </a:r>
                      <a:endParaRPr lang="en-US" sz="1200" dirty="0"/>
                    </a:p>
                  </a:txBody>
                  <a:tcPr/>
                </a:tc>
                <a:tc>
                  <a:txBody>
                    <a:bodyPr/>
                    <a:lstStyle/>
                    <a:p>
                      <a:r>
                        <a:rPr lang="en-US" sz="1200" dirty="0" smtClean="0"/>
                        <a:t>Reading</a:t>
                      </a:r>
                      <a:endParaRPr lang="en-US" sz="1200" dirty="0"/>
                    </a:p>
                  </a:txBody>
                  <a:tcPr/>
                </a:tc>
                <a:tc>
                  <a:txBody>
                    <a:bodyPr/>
                    <a:lstStyle/>
                    <a:p>
                      <a:r>
                        <a:rPr lang="en-US" sz="1200" dirty="0" smtClean="0"/>
                        <a:t>Reading</a:t>
                      </a:r>
                      <a:endParaRPr lang="en-US" sz="1200" dirty="0"/>
                    </a:p>
                  </a:txBody>
                  <a:tcPr/>
                </a:tc>
                <a:tc>
                  <a:txBody>
                    <a:bodyPr/>
                    <a:lstStyle/>
                    <a:p>
                      <a:r>
                        <a:rPr lang="en-US" sz="1200" dirty="0" smtClean="0"/>
                        <a:t>Writing</a:t>
                      </a:r>
                      <a:endParaRPr lang="en-US" sz="1200" dirty="0"/>
                    </a:p>
                  </a:txBody>
                  <a:tcPr/>
                </a:tc>
                <a:tc>
                  <a:txBody>
                    <a:bodyPr/>
                    <a:lstStyle/>
                    <a:p>
                      <a:r>
                        <a:rPr lang="en-US" sz="1200" dirty="0" smtClean="0"/>
                        <a:t>R/W</a:t>
                      </a:r>
                      <a:endParaRPr lang="en-US" sz="1200" dirty="0"/>
                    </a:p>
                  </a:txBody>
                  <a:tcPr/>
                </a:tc>
              </a:tr>
              <a:tr h="571500">
                <a:tc>
                  <a:txBody>
                    <a:bodyPr/>
                    <a:lstStyle/>
                    <a:p>
                      <a:r>
                        <a:rPr lang="en-US" sz="1400" dirty="0" smtClean="0"/>
                        <a:t>Grade 8</a:t>
                      </a:r>
                      <a:endParaRPr lang="en-US" sz="1400" dirty="0"/>
                    </a:p>
                  </a:txBody>
                  <a:tcPr/>
                </a:tc>
                <a:tc>
                  <a:txBody>
                    <a:bodyPr/>
                    <a:lstStyle/>
                    <a:p>
                      <a:r>
                        <a:rPr lang="en-US" sz="1200" dirty="0" smtClean="0"/>
                        <a:t>Writing</a:t>
                      </a:r>
                      <a:endParaRPr lang="en-US" sz="1200" dirty="0"/>
                    </a:p>
                  </a:txBody>
                  <a:tcPr/>
                </a:tc>
                <a:tc>
                  <a:txBody>
                    <a:bodyPr/>
                    <a:lstStyle/>
                    <a:p>
                      <a:r>
                        <a:rPr lang="en-US" sz="1200" dirty="0" smtClean="0"/>
                        <a:t>Writing</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Reading</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Reading</a:t>
                      </a:r>
                    </a:p>
                  </a:txBody>
                  <a:tcPr/>
                </a:tc>
                <a:tc>
                  <a:txBody>
                    <a:bodyPr/>
                    <a:lstStyle/>
                    <a:p>
                      <a:r>
                        <a:rPr lang="en-US" sz="1200" dirty="0" smtClean="0"/>
                        <a:t>Writing</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R/W</a:t>
                      </a:r>
                    </a:p>
                  </a:txBody>
                  <a:tcPr/>
                </a:tc>
              </a:tr>
              <a:tr h="571500">
                <a:tc>
                  <a:txBody>
                    <a:bodyPr/>
                    <a:lstStyle/>
                    <a:p>
                      <a:r>
                        <a:rPr lang="en-US" sz="1400" dirty="0" smtClean="0"/>
                        <a:t>Grade 9</a:t>
                      </a:r>
                      <a:endParaRPr lang="en-US" sz="1400" dirty="0"/>
                    </a:p>
                  </a:txBody>
                  <a:tcPr/>
                </a:tc>
                <a:tc>
                  <a:txBody>
                    <a:bodyPr/>
                    <a:lstStyle/>
                    <a:p>
                      <a:r>
                        <a:rPr lang="en-US" sz="1200" dirty="0" smtClean="0"/>
                        <a:t>Writing</a:t>
                      </a:r>
                      <a:endParaRPr lang="en-US" sz="1200" dirty="0"/>
                    </a:p>
                  </a:txBody>
                  <a:tcPr/>
                </a:tc>
                <a:tc>
                  <a:txBody>
                    <a:bodyPr/>
                    <a:lstStyle/>
                    <a:p>
                      <a:r>
                        <a:rPr lang="en-US" sz="1200" dirty="0" smtClean="0"/>
                        <a:t>Writing</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Reading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Reading</a:t>
                      </a:r>
                    </a:p>
                  </a:txBody>
                  <a:tcPr/>
                </a:tc>
                <a:tc>
                  <a:txBody>
                    <a:bodyPr/>
                    <a:lstStyle/>
                    <a:p>
                      <a:r>
                        <a:rPr lang="en-US" sz="1200" dirty="0" smtClean="0"/>
                        <a:t>Writing</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R/W</a:t>
                      </a:r>
                    </a:p>
                    <a:p>
                      <a:endParaRPr lang="en-US" sz="1200" dirty="0"/>
                    </a:p>
                  </a:txBody>
                  <a:tcPr/>
                </a:tc>
              </a:tr>
              <a:tr h="571500">
                <a:tc>
                  <a:txBody>
                    <a:bodyPr/>
                    <a:lstStyle/>
                    <a:p>
                      <a:r>
                        <a:rPr lang="en-US" sz="1400" dirty="0" smtClean="0"/>
                        <a:t>Grade 10</a:t>
                      </a:r>
                      <a:endParaRPr lang="en-US" sz="1400" dirty="0"/>
                    </a:p>
                  </a:txBody>
                  <a:tcPr/>
                </a:tc>
                <a:tc>
                  <a:txBody>
                    <a:bodyPr/>
                    <a:lstStyle/>
                    <a:p>
                      <a:r>
                        <a:rPr lang="en-US" sz="1200" dirty="0" smtClean="0"/>
                        <a:t>Writing</a:t>
                      </a:r>
                      <a:endParaRPr lang="en-US" sz="1200" dirty="0"/>
                    </a:p>
                  </a:txBody>
                  <a:tcPr/>
                </a:tc>
                <a:tc>
                  <a:txBody>
                    <a:bodyPr/>
                    <a:lstStyle/>
                    <a:p>
                      <a:r>
                        <a:rPr lang="en-US" sz="1200" dirty="0" smtClean="0"/>
                        <a:t>Writing</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Reading</a:t>
                      </a:r>
                    </a:p>
                    <a:p>
                      <a:endParaRPr lang="en-US" sz="1200" dirty="0"/>
                    </a:p>
                  </a:txBody>
                  <a:tcPr/>
                </a:tc>
                <a:tc>
                  <a:txBody>
                    <a:bodyPr/>
                    <a:lstStyle/>
                    <a:p>
                      <a:r>
                        <a:rPr lang="en-US" sz="1200" dirty="0" smtClean="0"/>
                        <a:t>Reading</a:t>
                      </a:r>
                      <a:endParaRPr lang="en-US" sz="1200" dirty="0"/>
                    </a:p>
                  </a:txBody>
                  <a:tcPr/>
                </a:tc>
                <a:tc>
                  <a:txBody>
                    <a:bodyPr/>
                    <a:lstStyle/>
                    <a:p>
                      <a:r>
                        <a:rPr lang="en-US" sz="1200" dirty="0" smtClean="0"/>
                        <a:t>Writing</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R/W</a:t>
                      </a:r>
                    </a:p>
                  </a:txBody>
                  <a:tcPr/>
                </a:tc>
              </a:tr>
            </a:tbl>
          </a:graphicData>
        </a:graphic>
      </p:graphicFrame>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685800"/>
            <a:ext cx="8229600" cy="762000"/>
          </a:xfrm>
        </p:spPr>
        <p:txBody>
          <a:bodyPr/>
          <a:lstStyle/>
          <a:p>
            <a:pPr eaLnBrk="1" hangingPunct="1"/>
            <a:r>
              <a:rPr lang="en-US" sz="3000" b="1" dirty="0" smtClean="0">
                <a:solidFill>
                  <a:schemeClr val="tx1"/>
                </a:solidFill>
                <a:latin typeface="Verdana" pitchFamily="34" charset="0"/>
              </a:rPr>
              <a:t>Oral Script</a:t>
            </a:r>
          </a:p>
        </p:txBody>
      </p:sp>
      <p:pic>
        <p:nvPicPr>
          <p:cNvPr id="158721" name="Picture 1"/>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13779" y="2060712"/>
            <a:ext cx="8520855" cy="3425688"/>
          </a:xfrm>
          <a:prstGeom prst="rect">
            <a:avLst/>
          </a:prstGeom>
          <a:noFill/>
          <a:ln w="9525">
            <a:noFill/>
            <a:miter lim="800000"/>
            <a:headEnd/>
            <a:tailEnd/>
          </a:ln>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12973" y="4341611"/>
            <a:ext cx="592282" cy="457200"/>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010941" y="5034037"/>
            <a:ext cx="592282" cy="457200"/>
          </a:xfrm>
          <a:prstGeom prst="rect">
            <a:avLst/>
          </a:prstGeom>
        </p:spPr>
      </p:pic>
      <p:sp>
        <p:nvSpPr>
          <p:cNvPr id="10" name="Footer Placeholder 9"/>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19314"/>
            <a:ext cx="8229600" cy="1143000"/>
          </a:xfrm>
        </p:spPr>
        <p:txBody>
          <a:bodyPr/>
          <a:lstStyle/>
          <a:p>
            <a:pPr algn="ctr" eaLnBrk="1" hangingPunct="1"/>
            <a:r>
              <a:rPr lang="en-US" sz="3000" b="1" dirty="0" smtClean="0">
                <a:solidFill>
                  <a:schemeClr val="tx1"/>
                </a:solidFill>
                <a:latin typeface="Verdana" pitchFamily="34" charset="0"/>
              </a:rPr>
              <a:t>Teacher Read Directions</a:t>
            </a:r>
          </a:p>
        </p:txBody>
      </p:sp>
      <p:sp>
        <p:nvSpPr>
          <p:cNvPr id="15363" name="Content Placeholder 2"/>
          <p:cNvSpPr>
            <a:spLocks noGrp="1"/>
          </p:cNvSpPr>
          <p:nvPr>
            <p:ph idx="1"/>
          </p:nvPr>
        </p:nvSpPr>
        <p:spPr/>
        <p:txBody>
          <a:bodyPr/>
          <a:lstStyle/>
          <a:p>
            <a:pPr eaLnBrk="1" hangingPunct="1"/>
            <a:r>
              <a:rPr lang="en-US" sz="2800" dirty="0" smtClean="0"/>
              <a:t>English or native Language</a:t>
            </a:r>
          </a:p>
          <a:p>
            <a:pPr eaLnBrk="1" hangingPunct="1"/>
            <a:r>
              <a:rPr lang="en-US" sz="2800" dirty="0" smtClean="0"/>
              <a:t>TCAP Reading, Writing, and Mathematics </a:t>
            </a:r>
          </a:p>
          <a:p>
            <a:pPr eaLnBrk="1" hangingPunct="1"/>
            <a:r>
              <a:rPr lang="en-US" sz="2800" dirty="0" smtClean="0"/>
              <a:t>Follow directions exactly</a:t>
            </a:r>
          </a:p>
          <a:p>
            <a:pPr eaLnBrk="1" hangingPunct="1"/>
            <a:r>
              <a:rPr lang="en-US" sz="2800" dirty="0" smtClean="0"/>
              <a:t>Separate environment</a:t>
            </a:r>
          </a:p>
          <a:p>
            <a:pPr eaLnBrk="1" hangingPunct="1"/>
            <a:r>
              <a:rPr lang="en-US" sz="2800" dirty="0" smtClean="0"/>
              <a:t>Individually or small group</a:t>
            </a:r>
          </a:p>
          <a:p>
            <a:pPr eaLnBrk="1" hangingPunct="1">
              <a:buFont typeface="Wingdings" pitchFamily="2" charset="2"/>
              <a:buNone/>
            </a:pPr>
            <a:endParaRPr lang="en-US" dirty="0" smtClean="0"/>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533400"/>
            <a:ext cx="8229600" cy="762000"/>
          </a:xfrm>
        </p:spPr>
        <p:txBody>
          <a:bodyPr/>
          <a:lstStyle/>
          <a:p>
            <a:pPr eaLnBrk="1" hangingPunct="1"/>
            <a:r>
              <a:rPr lang="en-US" sz="3000" b="1" dirty="0" smtClean="0">
                <a:latin typeface="Verdana" pitchFamily="34" charset="0"/>
              </a:rPr>
              <a:t>Oral or Written Student Response</a:t>
            </a:r>
          </a:p>
        </p:txBody>
      </p:sp>
      <p:pic>
        <p:nvPicPr>
          <p:cNvPr id="1546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86678" y="1773340"/>
            <a:ext cx="6728459" cy="4178158"/>
          </a:xfrm>
          <a:prstGeom prst="rect">
            <a:avLst/>
          </a:prstGeom>
          <a:noFill/>
          <a:ln w="9525">
            <a:noFill/>
            <a:miter lim="800000"/>
            <a:headEnd/>
            <a:tailEnd/>
          </a:ln>
        </p:spPr>
      </p:pic>
      <p:cxnSp>
        <p:nvCxnSpPr>
          <p:cNvPr id="3" name="Straight Connector 2"/>
          <p:cNvCxnSpPr/>
          <p:nvPr/>
        </p:nvCxnSpPr>
        <p:spPr>
          <a:xfrm>
            <a:off x="1086678" y="3379305"/>
            <a:ext cx="0" cy="254568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61180" y="3768631"/>
            <a:ext cx="587023" cy="45720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81060" y="4623387"/>
            <a:ext cx="587023" cy="457200"/>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61179" y="5464907"/>
            <a:ext cx="587023" cy="457200"/>
          </a:xfrm>
          <a:prstGeom prst="rect">
            <a:avLst/>
          </a:prstGeom>
        </p:spPr>
      </p:pic>
      <p:sp>
        <p:nvSpPr>
          <p:cNvPr id="13" name="Footer Placeholder 12"/>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325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53252" name="Rectangle 4"/>
          <p:cNvSpPr>
            <a:spLocks noGrp="1" noChangeArrowheads="1"/>
          </p:cNvSpPr>
          <p:nvPr>
            <p:ph type="title"/>
          </p:nvPr>
        </p:nvSpPr>
        <p:spPr bwMode="auto">
          <a:xfrm>
            <a:off x="228600" y="381000"/>
            <a:ext cx="8305800" cy="1143000"/>
          </a:xfrm>
          <a:noFill/>
          <a:ln w="12700">
            <a:miter lim="800000"/>
            <a:headEnd/>
            <a:tailEnd/>
          </a:ln>
        </p:spPr>
        <p:txBody>
          <a:bodyPr vert="horz" wrap="square" lIns="90488" tIns="44450" rIns="90488" bIns="44450" numCol="1" anchor="ctr" anchorCtr="0" compatLnSpc="1">
            <a:prstTxWarp prst="textNoShape">
              <a:avLst/>
            </a:prstTxWarp>
          </a:bodyPr>
          <a:lstStyle/>
          <a:p>
            <a:r>
              <a:rPr lang="en-US" sz="3000" b="1" dirty="0" err="1" smtClean="0">
                <a:solidFill>
                  <a:schemeClr val="tx1"/>
                </a:solidFill>
                <a:latin typeface="Verdana" pitchFamily="34" charset="0"/>
              </a:rPr>
              <a:t>Lectura</a:t>
            </a:r>
            <a:r>
              <a:rPr lang="en-US" sz="3000" b="1" dirty="0" smtClean="0">
                <a:solidFill>
                  <a:schemeClr val="tx1"/>
                </a:solidFill>
                <a:latin typeface="Verdana" pitchFamily="34" charset="0"/>
              </a:rPr>
              <a:t>/</a:t>
            </a:r>
            <a:r>
              <a:rPr lang="en-US" sz="3000" b="1" dirty="0" err="1" smtClean="0">
                <a:solidFill>
                  <a:schemeClr val="tx1"/>
                </a:solidFill>
                <a:latin typeface="Verdana" pitchFamily="34" charset="0"/>
              </a:rPr>
              <a:t>Escritura</a:t>
            </a:r>
            <a:r>
              <a:rPr lang="en-US" sz="3000" b="1" dirty="0" smtClean="0">
                <a:solidFill>
                  <a:schemeClr val="tx1"/>
                </a:solidFill>
                <a:latin typeface="Verdana" pitchFamily="34" charset="0"/>
              </a:rPr>
              <a:t> Grades 3 &amp; 4</a:t>
            </a:r>
            <a:endParaRPr lang="en-US" sz="3000" b="1" i="1" dirty="0" smtClean="0">
              <a:solidFill>
                <a:schemeClr val="tx1"/>
              </a:solidFill>
              <a:latin typeface="Verdana" pitchFamily="34" charset="0"/>
            </a:endParaRPr>
          </a:p>
        </p:txBody>
      </p:sp>
      <p:sp>
        <p:nvSpPr>
          <p:cNvPr id="53253" name="Rectangle 5"/>
          <p:cNvSpPr>
            <a:spLocks noGrp="1" noChangeArrowheads="1"/>
          </p:cNvSpPr>
          <p:nvPr>
            <p:ph idx="1"/>
          </p:nvPr>
        </p:nvSpPr>
        <p:spPr bwMode="auto">
          <a:xfrm>
            <a:off x="457200" y="2078182"/>
            <a:ext cx="8305800" cy="3241964"/>
          </a:xfrm>
          <a:noFill/>
          <a:ln>
            <a:miter lim="800000"/>
            <a:headEnd/>
            <a:tailEnd/>
          </a:ln>
        </p:spPr>
        <p:txBody>
          <a:bodyPr vert="horz" wrap="square" lIns="91440" tIns="45720" rIns="91440" bIns="45720" numCol="1" anchor="t" anchorCtr="0" compatLnSpc="1">
            <a:prstTxWarp prst="textNoShape">
              <a:avLst/>
            </a:prstTxWarp>
          </a:bodyPr>
          <a:lstStyle/>
          <a:p>
            <a:pPr>
              <a:lnSpc>
                <a:spcPct val="85000"/>
              </a:lnSpc>
              <a:spcBef>
                <a:spcPct val="30000"/>
              </a:spcBef>
              <a:spcAft>
                <a:spcPct val="30000"/>
              </a:spcAft>
            </a:pPr>
            <a:r>
              <a:rPr lang="en-US" sz="2400" dirty="0" smtClean="0"/>
              <a:t>All procedures for administration are the same as for TCAP, with the following exceptions:</a:t>
            </a:r>
          </a:p>
          <a:p>
            <a:pPr>
              <a:lnSpc>
                <a:spcPct val="85000"/>
              </a:lnSpc>
              <a:spcBef>
                <a:spcPct val="30000"/>
              </a:spcBef>
              <a:spcAft>
                <a:spcPct val="30000"/>
              </a:spcAft>
            </a:pPr>
            <a:r>
              <a:rPr lang="en-US" sz="2400" dirty="0" smtClean="0"/>
              <a:t>Must be administered in a separate environment by a Spanish-speaking test proctor.</a:t>
            </a:r>
          </a:p>
          <a:p>
            <a:pPr>
              <a:lnSpc>
                <a:spcPct val="85000"/>
              </a:lnSpc>
              <a:spcBef>
                <a:spcPct val="30000"/>
              </a:spcBef>
              <a:spcAft>
                <a:spcPct val="30000"/>
              </a:spcAft>
            </a:pPr>
            <a:r>
              <a:rPr lang="en-US" sz="2400" dirty="0" smtClean="0"/>
              <a:t>STOP pages – must be printed and inserted before testing and removed before shipping and scoring.</a:t>
            </a:r>
          </a:p>
          <a:p>
            <a:pPr>
              <a:lnSpc>
                <a:spcPct val="85000"/>
              </a:lnSpc>
              <a:spcBef>
                <a:spcPct val="30000"/>
              </a:spcBef>
              <a:spcAft>
                <a:spcPct val="30000"/>
              </a:spcAft>
            </a:pPr>
            <a:r>
              <a:rPr lang="en-US" sz="2400" dirty="0" smtClean="0"/>
              <a:t>Oral Scripts will be available for </a:t>
            </a:r>
            <a:r>
              <a:rPr lang="en-US" sz="2400" dirty="0" err="1" smtClean="0"/>
              <a:t>Escritura</a:t>
            </a:r>
            <a:r>
              <a:rPr lang="en-US" sz="2400" dirty="0" smtClean="0"/>
              <a:t>.</a:t>
            </a:r>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dirty="0" smtClean="0"/>
              <a:t>Student Biographical Data and Test Scores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Enrollments: October through February</a:t>
            </a:r>
          </a:p>
          <a:p>
            <a:pPr lvl="1"/>
            <a:r>
              <a:rPr lang="en-US" dirty="0" smtClean="0"/>
              <a:t>Special populations enrollment (ended November 15</a:t>
            </a:r>
            <a:r>
              <a:rPr lang="en-US" baseline="30000" dirty="0" smtClean="0"/>
              <a:t>th</a:t>
            </a:r>
            <a:r>
              <a:rPr lang="en-US" dirty="0" smtClean="0"/>
              <a:t>)</a:t>
            </a:r>
          </a:p>
          <a:p>
            <a:pPr lvl="1"/>
            <a:r>
              <a:rPr lang="en-US" dirty="0" smtClean="0"/>
              <a:t>Short Add</a:t>
            </a:r>
          </a:p>
          <a:p>
            <a:pPr lvl="1"/>
            <a:r>
              <a:rPr lang="en-US" dirty="0" smtClean="0"/>
              <a:t>Pre-Coded Label data extracted from Data Pipeline mid-January</a:t>
            </a:r>
          </a:p>
          <a:p>
            <a:r>
              <a:rPr lang="en-US" dirty="0" smtClean="0"/>
              <a:t>Training: November through February</a:t>
            </a:r>
          </a:p>
          <a:p>
            <a:pPr lvl="1"/>
            <a:r>
              <a:rPr lang="en-US" dirty="0" smtClean="0"/>
              <a:t>TCAP Administration for district assessment coordinators (DACs)</a:t>
            </a:r>
          </a:p>
          <a:p>
            <a:pPr lvl="1"/>
            <a:r>
              <a:rPr lang="en-US" dirty="0" smtClean="0"/>
              <a:t>DACs train school assessment coordinators (SACs)</a:t>
            </a:r>
          </a:p>
          <a:p>
            <a:pPr lvl="1"/>
            <a:r>
              <a:rPr lang="en-US" dirty="0" smtClean="0"/>
              <a:t>SACs train test proctors</a:t>
            </a:r>
          </a:p>
          <a:p>
            <a:pPr lvl="1"/>
            <a:r>
              <a:rPr lang="en-US" dirty="0" smtClean="0"/>
              <a:t>Logistics Training</a:t>
            </a:r>
          </a:p>
          <a:p>
            <a:r>
              <a:rPr lang="en-US" dirty="0" smtClean="0"/>
              <a:t>Receiving Materials: February</a:t>
            </a:r>
          </a:p>
          <a:p>
            <a:pPr lvl="1"/>
            <a:r>
              <a:rPr lang="en-US" dirty="0" smtClean="0"/>
              <a:t>Materials are sent to district office and distributed to schools</a:t>
            </a:r>
          </a:p>
          <a:p>
            <a:pPr lvl="1"/>
            <a:r>
              <a:rPr lang="en-US" dirty="0" smtClean="0"/>
              <a:t>Chain of custody is established and documented</a:t>
            </a:r>
          </a:p>
        </p:txBody>
      </p:sp>
      <p:sp>
        <p:nvSpPr>
          <p:cNvPr id="3" name="Title 2"/>
          <p:cNvSpPr>
            <a:spLocks noGrp="1"/>
          </p:cNvSpPr>
          <p:nvPr>
            <p:ph type="title"/>
          </p:nvPr>
        </p:nvSpPr>
        <p:spPr/>
        <p:txBody>
          <a:bodyPr/>
          <a:lstStyle/>
          <a:p>
            <a:r>
              <a:rPr lang="en-US" dirty="0" smtClean="0"/>
              <a:t>TCAP Assessment Life Cycle</a:t>
            </a:r>
            <a:endParaRPr lang="en-US" dirty="0"/>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Text Box 16"/>
          <p:cNvSpPr txBox="1">
            <a:spLocks noChangeArrowheads="1"/>
          </p:cNvSpPr>
          <p:nvPr/>
        </p:nvSpPr>
        <p:spPr bwMode="auto">
          <a:xfrm>
            <a:off x="1447800" y="4953000"/>
            <a:ext cx="7239000" cy="1200150"/>
          </a:xfrm>
          <a:prstGeom prst="rect">
            <a:avLst/>
          </a:prstGeom>
          <a:noFill/>
          <a:ln w="9525">
            <a:noFill/>
            <a:miter lim="800000"/>
            <a:headEnd/>
            <a:tailEnd/>
          </a:ln>
        </p:spPr>
        <p:txBody>
          <a:bodyPr>
            <a:spAutoFit/>
          </a:bodyPr>
          <a:lstStyle/>
          <a:p>
            <a:pPr algn="l">
              <a:spcBef>
                <a:spcPct val="50000"/>
              </a:spcBef>
            </a:pPr>
            <a:r>
              <a:rPr lang="en-US" sz="2400">
                <a:latin typeface="Century Gothic" pitchFamily="34" charset="0"/>
              </a:rPr>
              <a:t>Use only a standard, wooden, graphite-based, #2 pencil on </a:t>
            </a:r>
            <a:r>
              <a:rPr lang="en-US" sz="2400" b="1">
                <a:latin typeface="Century Gothic" pitchFamily="34" charset="0"/>
              </a:rPr>
              <a:t>any</a:t>
            </a:r>
            <a:r>
              <a:rPr lang="en-US" sz="2400">
                <a:latin typeface="Century Gothic" pitchFamily="34" charset="0"/>
              </a:rPr>
              <a:t> part of the test book…. </a:t>
            </a:r>
            <a:br>
              <a:rPr lang="en-US" sz="2400">
                <a:latin typeface="Century Gothic" pitchFamily="34" charset="0"/>
              </a:rPr>
            </a:br>
            <a:r>
              <a:rPr lang="en-US" sz="2400">
                <a:latin typeface="Century Gothic" pitchFamily="34" charset="0"/>
              </a:rPr>
              <a:t>                    </a:t>
            </a:r>
            <a:r>
              <a:rPr lang="en-US" sz="2400" b="1">
                <a:latin typeface="Century Gothic" pitchFamily="34" charset="0"/>
              </a:rPr>
              <a:t>including the front cover!</a:t>
            </a:r>
          </a:p>
        </p:txBody>
      </p:sp>
      <p:sp>
        <p:nvSpPr>
          <p:cNvPr id="17" name="Right Arrow 16"/>
          <p:cNvSpPr/>
          <p:nvPr/>
        </p:nvSpPr>
        <p:spPr>
          <a:xfrm>
            <a:off x="2133600" y="838200"/>
            <a:ext cx="838200" cy="3810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54864" y="501805"/>
            <a:ext cx="3333997" cy="429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46325" y="501650"/>
            <a:ext cx="4451350" cy="585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33400"/>
            <a:ext cx="8229600" cy="868362"/>
          </a:xfrm>
        </p:spPr>
        <p:txBody>
          <a:bodyPr/>
          <a:lstStyle/>
          <a:p>
            <a:r>
              <a:rPr lang="en-US" sz="3000" b="1" dirty="0" smtClean="0">
                <a:latin typeface="Verdana" pitchFamily="34" charset="0"/>
              </a:rPr>
              <a:t>Mark All Accommodations</a:t>
            </a:r>
            <a:endParaRPr lang="en-US" sz="3000" b="1" dirty="0">
              <a:latin typeface="Verdana" pitchFamily="34" charset="0"/>
            </a:endParaRPr>
          </a:p>
        </p:txBody>
      </p:sp>
      <p:pic>
        <p:nvPicPr>
          <p:cNvPr id="8" name="Picture 8" descr="17rw_bio_12CSAP_bioMockup.jpg"/>
          <p:cNvPicPr>
            <a:picLocks noGrp="1" noChangeAspect="1"/>
          </p:cNvPicPr>
          <p:nvPr>
            <p:ph type="tbl" idx="1"/>
          </p:nvPr>
        </p:nvPicPr>
        <p:blipFill>
          <a:blip r:embed="rId3" cstate="print"/>
          <a:srcRect l="5315" t="67778" r="62167" b="9737"/>
          <a:stretch>
            <a:fillRect/>
          </a:stretch>
        </p:blipFill>
        <p:spPr bwMode="auto">
          <a:xfrm>
            <a:off x="2590800" y="1937657"/>
            <a:ext cx="4083115" cy="3653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5"/>
          <p:cNvSpPr txBox="1">
            <a:spLocks noChangeArrowheads="1"/>
          </p:cNvSpPr>
          <p:nvPr/>
        </p:nvSpPr>
        <p:spPr bwMode="auto">
          <a:xfrm>
            <a:off x="609600" y="1676400"/>
            <a:ext cx="7924800" cy="523875"/>
          </a:xfrm>
          <a:prstGeom prst="rect">
            <a:avLst/>
          </a:prstGeom>
          <a:noFill/>
          <a:ln w="9525">
            <a:noFill/>
            <a:miter lim="800000"/>
            <a:headEnd/>
            <a:tailEnd/>
          </a:ln>
        </p:spPr>
        <p:txBody>
          <a:bodyPr>
            <a:spAutoFit/>
          </a:bodyPr>
          <a:lstStyle/>
          <a:p>
            <a:pPr>
              <a:buFont typeface="Arial" charset="0"/>
              <a:buChar char="•"/>
            </a:pPr>
            <a:endParaRPr lang="en-US" sz="2800"/>
          </a:p>
        </p:txBody>
      </p:sp>
      <p:sp>
        <p:nvSpPr>
          <p:cNvPr id="52228" name="Text Box 6"/>
          <p:cNvSpPr txBox="1">
            <a:spLocks noChangeArrowheads="1"/>
          </p:cNvSpPr>
          <p:nvPr/>
        </p:nvSpPr>
        <p:spPr bwMode="auto">
          <a:xfrm>
            <a:off x="152400" y="609600"/>
            <a:ext cx="8686800" cy="553998"/>
          </a:xfrm>
          <a:prstGeom prst="rect">
            <a:avLst/>
          </a:prstGeom>
          <a:noFill/>
          <a:ln w="9525">
            <a:noFill/>
            <a:miter lim="800000"/>
            <a:headEnd/>
            <a:tailEnd/>
          </a:ln>
        </p:spPr>
        <p:txBody>
          <a:bodyPr>
            <a:spAutoFit/>
          </a:bodyPr>
          <a:lstStyle/>
          <a:p>
            <a:pPr algn="ctr"/>
            <a:r>
              <a:rPr lang="en-US" sz="3000" b="1" dirty="0">
                <a:latin typeface="Verdana" pitchFamily="34" charset="0"/>
              </a:rPr>
              <a:t>Reporting Results</a:t>
            </a:r>
          </a:p>
        </p:txBody>
      </p:sp>
      <p:sp>
        <p:nvSpPr>
          <p:cNvPr id="52229" name="Rectangle 4"/>
          <p:cNvSpPr>
            <a:spLocks noChangeArrowheads="1"/>
          </p:cNvSpPr>
          <p:nvPr/>
        </p:nvSpPr>
        <p:spPr bwMode="auto">
          <a:xfrm>
            <a:off x="304800" y="1600200"/>
            <a:ext cx="8458200" cy="708025"/>
          </a:xfrm>
          <a:prstGeom prst="rect">
            <a:avLst/>
          </a:prstGeom>
          <a:noFill/>
          <a:ln w="9525">
            <a:noFill/>
            <a:miter lim="800000"/>
            <a:headEnd/>
            <a:tailEnd/>
          </a:ln>
        </p:spPr>
        <p:txBody>
          <a:bodyPr>
            <a:spAutoFit/>
          </a:bodyPr>
          <a:lstStyle/>
          <a:p>
            <a:endParaRPr lang="en-US" sz="2000"/>
          </a:p>
          <a:p>
            <a:pPr>
              <a:buFont typeface="Arial" charset="0"/>
              <a:buChar char="•"/>
            </a:pPr>
            <a:endParaRPr lang="en-US" sz="2000"/>
          </a:p>
        </p:txBody>
      </p:sp>
      <p:sp>
        <p:nvSpPr>
          <p:cNvPr id="52230" name="Content Placeholder 7"/>
          <p:cNvSpPr>
            <a:spLocks noGrp="1"/>
          </p:cNvSpPr>
          <p:nvPr>
            <p:ph idx="1"/>
          </p:nvPr>
        </p:nvSpPr>
        <p:spPr bwMode="auto">
          <a:xfrm>
            <a:off x="381000" y="1600200"/>
            <a:ext cx="8458200" cy="4419600"/>
          </a:xfrm>
          <a:noFill/>
          <a:ln>
            <a:miter lim="800000"/>
            <a:headEnd/>
            <a:tailEnd/>
          </a:ln>
        </p:spPr>
        <p:txBody>
          <a:bodyPr vert="horz" wrap="square" lIns="91440" tIns="45720" rIns="91440" bIns="45720" numCol="1" anchor="t" anchorCtr="0" compatLnSpc="1">
            <a:prstTxWarp prst="textNoShape">
              <a:avLst/>
            </a:prstTxWarp>
          </a:bodyPr>
          <a:lstStyle/>
          <a:p>
            <a:pPr>
              <a:spcBef>
                <a:spcPts val="600"/>
              </a:spcBef>
              <a:spcAft>
                <a:spcPts val="600"/>
              </a:spcAft>
            </a:pPr>
            <a:r>
              <a:rPr lang="en-US" sz="2800" dirty="0" smtClean="0">
                <a:latin typeface="Verdana" pitchFamily="34" charset="0"/>
              </a:rPr>
              <a:t>Requirements </a:t>
            </a:r>
          </a:p>
          <a:p>
            <a:pPr lvl="1">
              <a:spcBef>
                <a:spcPts val="600"/>
              </a:spcBef>
              <a:spcAft>
                <a:spcPts val="600"/>
              </a:spcAft>
              <a:buFont typeface="Wingdings" pitchFamily="2" charset="2"/>
              <a:buChar char="Ø"/>
            </a:pPr>
            <a:r>
              <a:rPr lang="en-US" sz="2400" dirty="0" smtClean="0">
                <a:latin typeface="Verdana" pitchFamily="34" charset="0"/>
              </a:rPr>
              <a:t>CRS 22-7-409-1.9</a:t>
            </a:r>
          </a:p>
          <a:p>
            <a:pPr lvl="2">
              <a:spcBef>
                <a:spcPts val="600"/>
              </a:spcBef>
              <a:spcAft>
                <a:spcPts val="600"/>
              </a:spcAft>
              <a:buFont typeface="Courier New" pitchFamily="49" charset="0"/>
              <a:buChar char="o"/>
            </a:pPr>
            <a:r>
              <a:rPr lang="en-US" sz="2000" dirty="0" smtClean="0">
                <a:latin typeface="Verdana" pitchFamily="34" charset="0"/>
              </a:rPr>
              <a:t>“The results of the assessments…shall be part of the student’s permanent academic record.”</a:t>
            </a:r>
          </a:p>
          <a:p>
            <a:pPr>
              <a:spcBef>
                <a:spcPts val="600"/>
              </a:spcBef>
              <a:spcAft>
                <a:spcPts val="600"/>
              </a:spcAft>
            </a:pPr>
            <a:r>
              <a:rPr lang="en-US" sz="2800" dirty="0" smtClean="0">
                <a:latin typeface="Verdana" pitchFamily="34" charset="0"/>
              </a:rPr>
              <a:t>All schools in each district receive reports in a timely manner</a:t>
            </a:r>
          </a:p>
          <a:p>
            <a:pPr>
              <a:spcBef>
                <a:spcPts val="600"/>
              </a:spcBef>
              <a:spcAft>
                <a:spcPts val="600"/>
              </a:spcAft>
            </a:pPr>
            <a:r>
              <a:rPr lang="en-US" sz="2800" dirty="0" smtClean="0">
                <a:latin typeface="Verdana" pitchFamily="34" charset="0"/>
              </a:rPr>
              <a:t>Parents receive reports in a timely manner</a:t>
            </a:r>
          </a:p>
          <a:p>
            <a:pPr lvl="1">
              <a:spcBef>
                <a:spcPts val="600"/>
              </a:spcBef>
              <a:spcAft>
                <a:spcPts val="600"/>
              </a:spcAft>
              <a:buFontTx/>
              <a:buNone/>
            </a:pPr>
            <a:endParaRPr lang="en-US" sz="2400" dirty="0" smtClean="0">
              <a:latin typeface="Verdana" pitchFamily="34" charset="0"/>
            </a:endParaRPr>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6096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000" b="1" dirty="0" smtClean="0">
                <a:solidFill>
                  <a:schemeClr val="tx1"/>
                </a:solidFill>
                <a:latin typeface="Verdana" pitchFamily="34" charset="0"/>
              </a:rPr>
              <a:t>Data Interpretation Guidelines</a:t>
            </a:r>
          </a:p>
        </p:txBody>
      </p:sp>
      <p:sp>
        <p:nvSpPr>
          <p:cNvPr id="28675" name="Rectangle 3"/>
          <p:cNvSpPr>
            <a:spLocks noGrp="1" noChangeArrowheads="1"/>
          </p:cNvSpPr>
          <p:nvPr>
            <p:ph idx="1"/>
          </p:nvPr>
        </p:nvSpPr>
        <p:spPr bwMode="auto">
          <a:xfrm>
            <a:off x="457200" y="1951037"/>
            <a:ext cx="8229600" cy="4906963"/>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800" dirty="0" smtClean="0"/>
              <a:t>Resource for all stakeholders</a:t>
            </a:r>
          </a:p>
          <a:p>
            <a:pPr>
              <a:lnSpc>
                <a:spcPct val="90000"/>
              </a:lnSpc>
            </a:pPr>
            <a:r>
              <a:rPr lang="en-US" sz="2800" dirty="0" smtClean="0"/>
              <a:t>Colorado Growth Model guidance</a:t>
            </a:r>
          </a:p>
          <a:p>
            <a:pPr>
              <a:lnSpc>
                <a:spcPct val="90000"/>
              </a:lnSpc>
            </a:pPr>
            <a:r>
              <a:rPr lang="en-US" sz="2800" dirty="0" smtClean="0"/>
              <a:t>What is data from each assessment used for? What questions can it answer?</a:t>
            </a:r>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5"/>
          <p:cNvSpPr txBox="1">
            <a:spLocks noChangeArrowheads="1"/>
          </p:cNvSpPr>
          <p:nvPr/>
        </p:nvSpPr>
        <p:spPr bwMode="auto">
          <a:xfrm>
            <a:off x="609600" y="1676400"/>
            <a:ext cx="7924800" cy="523875"/>
          </a:xfrm>
          <a:prstGeom prst="rect">
            <a:avLst/>
          </a:prstGeom>
          <a:noFill/>
          <a:ln w="9525">
            <a:noFill/>
            <a:miter lim="800000"/>
            <a:headEnd/>
            <a:tailEnd/>
          </a:ln>
        </p:spPr>
        <p:txBody>
          <a:bodyPr>
            <a:spAutoFit/>
          </a:bodyPr>
          <a:lstStyle/>
          <a:p>
            <a:pPr>
              <a:buFont typeface="Arial" charset="0"/>
              <a:buChar char="•"/>
            </a:pPr>
            <a:endParaRPr lang="en-US" sz="2800"/>
          </a:p>
        </p:txBody>
      </p:sp>
      <p:sp>
        <p:nvSpPr>
          <p:cNvPr id="56324" name="Text Box 6"/>
          <p:cNvSpPr txBox="1">
            <a:spLocks noChangeArrowheads="1"/>
          </p:cNvSpPr>
          <p:nvPr/>
        </p:nvSpPr>
        <p:spPr bwMode="auto">
          <a:xfrm>
            <a:off x="152400" y="609600"/>
            <a:ext cx="8686800" cy="554038"/>
          </a:xfrm>
          <a:prstGeom prst="rect">
            <a:avLst/>
          </a:prstGeom>
          <a:noFill/>
          <a:ln w="9525">
            <a:noFill/>
            <a:miter lim="800000"/>
            <a:headEnd/>
            <a:tailEnd/>
          </a:ln>
        </p:spPr>
        <p:txBody>
          <a:bodyPr>
            <a:spAutoFit/>
          </a:bodyPr>
          <a:lstStyle/>
          <a:p>
            <a:pPr algn="ctr"/>
            <a:r>
              <a:rPr lang="en-US" sz="3000" b="1" dirty="0">
                <a:latin typeface="Verdana" pitchFamily="34" charset="0"/>
              </a:rPr>
              <a:t>Questions about Scores</a:t>
            </a:r>
          </a:p>
        </p:txBody>
      </p:sp>
      <p:sp>
        <p:nvSpPr>
          <p:cNvPr id="56325" name="Rectangle 4"/>
          <p:cNvSpPr>
            <a:spLocks noChangeArrowheads="1"/>
          </p:cNvSpPr>
          <p:nvPr/>
        </p:nvSpPr>
        <p:spPr bwMode="auto">
          <a:xfrm>
            <a:off x="304800" y="1600200"/>
            <a:ext cx="8458200" cy="708025"/>
          </a:xfrm>
          <a:prstGeom prst="rect">
            <a:avLst/>
          </a:prstGeom>
          <a:noFill/>
          <a:ln w="9525">
            <a:noFill/>
            <a:miter lim="800000"/>
            <a:headEnd/>
            <a:tailEnd/>
          </a:ln>
        </p:spPr>
        <p:txBody>
          <a:bodyPr>
            <a:spAutoFit/>
          </a:bodyPr>
          <a:lstStyle/>
          <a:p>
            <a:endParaRPr lang="en-US" sz="2000"/>
          </a:p>
          <a:p>
            <a:pPr>
              <a:buFont typeface="Arial" charset="0"/>
              <a:buChar char="•"/>
            </a:pPr>
            <a:endParaRPr lang="en-US" sz="2000"/>
          </a:p>
        </p:txBody>
      </p:sp>
      <p:sp>
        <p:nvSpPr>
          <p:cNvPr id="56326" name="Content Placeholder 7"/>
          <p:cNvSpPr>
            <a:spLocks noGrp="1"/>
          </p:cNvSpPr>
          <p:nvPr>
            <p:ph idx="1"/>
          </p:nvPr>
        </p:nvSpPr>
        <p:spPr bwMode="auto">
          <a:xfrm>
            <a:off x="228600" y="2200275"/>
            <a:ext cx="8458200" cy="2884714"/>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spcBef>
                <a:spcPts val="600"/>
              </a:spcBef>
              <a:spcAft>
                <a:spcPts val="600"/>
              </a:spcAft>
            </a:pPr>
            <a:r>
              <a:rPr lang="en-US" sz="2400" dirty="0" smtClean="0">
                <a:latin typeface="Verdana" pitchFamily="34" charset="0"/>
              </a:rPr>
              <a:t>If school/district personnel or parents have a question about a score…</a:t>
            </a:r>
          </a:p>
          <a:p>
            <a:pPr lvl="1">
              <a:lnSpc>
                <a:spcPct val="90000"/>
              </a:lnSpc>
              <a:spcBef>
                <a:spcPts val="600"/>
              </a:spcBef>
              <a:spcAft>
                <a:spcPts val="600"/>
              </a:spcAft>
            </a:pPr>
            <a:r>
              <a:rPr lang="en-US" sz="2200" dirty="0" smtClean="0">
                <a:latin typeface="Verdana" pitchFamily="34" charset="0"/>
              </a:rPr>
              <a:t>First, the DAC should review:</a:t>
            </a:r>
          </a:p>
          <a:p>
            <a:pPr lvl="2">
              <a:lnSpc>
                <a:spcPct val="90000"/>
              </a:lnSpc>
              <a:spcBef>
                <a:spcPts val="600"/>
              </a:spcBef>
              <a:spcAft>
                <a:spcPts val="600"/>
              </a:spcAft>
            </a:pPr>
            <a:r>
              <a:rPr lang="en-US" sz="2200" dirty="0" smtClean="0">
                <a:latin typeface="Verdana" pitchFamily="34" charset="0"/>
              </a:rPr>
              <a:t>GRT file</a:t>
            </a:r>
          </a:p>
          <a:p>
            <a:pPr lvl="2">
              <a:lnSpc>
                <a:spcPct val="90000"/>
              </a:lnSpc>
              <a:spcBef>
                <a:spcPts val="600"/>
              </a:spcBef>
              <a:spcAft>
                <a:spcPts val="600"/>
              </a:spcAft>
            </a:pPr>
            <a:r>
              <a:rPr lang="en-US" sz="2200" dirty="0" smtClean="0">
                <a:latin typeface="Verdana" pitchFamily="34" charset="0"/>
              </a:rPr>
              <a:t>Past results</a:t>
            </a:r>
          </a:p>
          <a:p>
            <a:pPr lvl="2">
              <a:lnSpc>
                <a:spcPct val="90000"/>
              </a:lnSpc>
              <a:spcBef>
                <a:spcPts val="600"/>
              </a:spcBef>
              <a:spcAft>
                <a:spcPts val="600"/>
              </a:spcAft>
            </a:pPr>
            <a:r>
              <a:rPr lang="en-US" sz="2200" dirty="0" smtClean="0">
                <a:latin typeface="Verdana" pitchFamily="34" charset="0"/>
              </a:rPr>
              <a:t>District assessment results</a:t>
            </a:r>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lnSpc>
                <a:spcPct val="90000"/>
              </a:lnSpc>
              <a:spcBef>
                <a:spcPts val="600"/>
              </a:spcBef>
              <a:spcAft>
                <a:spcPts val="600"/>
              </a:spcAft>
            </a:pPr>
            <a:r>
              <a:rPr lang="en-US" sz="2200" dirty="0" smtClean="0">
                <a:latin typeface="Verdana" pitchFamily="34" charset="0"/>
              </a:rPr>
              <a:t>Irresolvable questions are forwarded to CDE by the DAC</a:t>
            </a:r>
          </a:p>
          <a:p>
            <a:pPr lvl="2">
              <a:lnSpc>
                <a:spcPct val="90000"/>
              </a:lnSpc>
              <a:spcBef>
                <a:spcPts val="600"/>
              </a:spcBef>
              <a:spcAft>
                <a:spcPts val="600"/>
              </a:spcAft>
            </a:pPr>
            <a:r>
              <a:rPr lang="en-US" sz="2200" dirty="0" smtClean="0">
                <a:latin typeface="Verdana" pitchFamily="34" charset="0"/>
              </a:rPr>
              <a:t>Assessment Unit works with CTB to examine the data</a:t>
            </a:r>
          </a:p>
          <a:p>
            <a:pPr lvl="2">
              <a:lnSpc>
                <a:spcPct val="90000"/>
              </a:lnSpc>
              <a:spcBef>
                <a:spcPts val="600"/>
              </a:spcBef>
              <a:spcAft>
                <a:spcPts val="600"/>
              </a:spcAft>
            </a:pPr>
            <a:r>
              <a:rPr lang="en-US" sz="2200" dirty="0" smtClean="0">
                <a:latin typeface="Verdana" pitchFamily="34" charset="0"/>
              </a:rPr>
              <a:t>May possibly call you in to review material with us</a:t>
            </a:r>
          </a:p>
          <a:p>
            <a:pPr lvl="1">
              <a:lnSpc>
                <a:spcPct val="90000"/>
              </a:lnSpc>
              <a:spcBef>
                <a:spcPts val="600"/>
              </a:spcBef>
              <a:spcAft>
                <a:spcPts val="600"/>
              </a:spcAft>
            </a:pPr>
            <a:r>
              <a:rPr lang="en-US" sz="2200" dirty="0" smtClean="0">
                <a:latin typeface="Verdana" pitchFamily="34" charset="0"/>
              </a:rPr>
              <a:t>Parents </a:t>
            </a:r>
            <a:r>
              <a:rPr lang="en-US" sz="2200" b="1" dirty="0" smtClean="0">
                <a:latin typeface="Verdana" pitchFamily="34" charset="0"/>
              </a:rPr>
              <a:t>cannot</a:t>
            </a:r>
            <a:r>
              <a:rPr lang="en-US" sz="2200" dirty="0" smtClean="0">
                <a:latin typeface="Verdana" pitchFamily="34" charset="0"/>
              </a:rPr>
              <a:t> view assessments</a:t>
            </a:r>
          </a:p>
          <a:p>
            <a:endParaRPr lang="en-US" dirty="0"/>
          </a:p>
        </p:txBody>
      </p:sp>
      <p:sp>
        <p:nvSpPr>
          <p:cNvPr id="3" name="Title 2"/>
          <p:cNvSpPr>
            <a:spLocks noGrp="1"/>
          </p:cNvSpPr>
          <p:nvPr>
            <p:ph type="title"/>
          </p:nvPr>
        </p:nvSpPr>
        <p:spPr/>
        <p:txBody>
          <a:bodyPr/>
          <a:lstStyle/>
          <a:p>
            <a:r>
              <a:rPr lang="en-US" b="1" dirty="0" smtClean="0">
                <a:latin typeface="Verdana" pitchFamily="34" charset="0"/>
              </a:rPr>
              <a:t>Questions about Scores</a:t>
            </a:r>
            <a:br>
              <a:rPr lang="en-US" b="1" dirty="0" smtClean="0">
                <a:latin typeface="Verdana" pitchFamily="34" charset="0"/>
              </a:rPr>
            </a:br>
            <a:endParaRPr lang="en-US" dirty="0"/>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dirty="0" smtClean="0"/>
              <a:t>Training</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209800" y="457200"/>
            <a:ext cx="4386263" cy="5386293"/>
            <a:chOff x="1317" y="151"/>
            <a:chExt cx="2475" cy="3048"/>
          </a:xfrm>
        </p:grpSpPr>
        <p:sp>
          <p:nvSpPr>
            <p:cNvPr id="5" name="Oval 5"/>
            <p:cNvSpPr>
              <a:spLocks noChangeArrowheads="1"/>
            </p:cNvSpPr>
            <p:nvPr/>
          </p:nvSpPr>
          <p:spPr bwMode="auto">
            <a:xfrm>
              <a:off x="1536" y="152"/>
              <a:ext cx="768" cy="768"/>
            </a:xfrm>
            <a:prstGeom prst="ellipse">
              <a:avLst/>
            </a:prstGeom>
            <a:solidFill>
              <a:schemeClr val="accent1">
                <a:lumMod val="20000"/>
                <a:lumOff val="80000"/>
              </a:schemeClr>
            </a:solidFill>
            <a:ln w="9525">
              <a:solidFill>
                <a:schemeClr val="accent1">
                  <a:lumMod val="75000"/>
                </a:schemeClr>
              </a:solidFill>
              <a:round/>
              <a:headEnd/>
              <a:tailEnd/>
            </a:ln>
            <a:effectLst/>
          </p:spPr>
          <p:txBody>
            <a:bodyPr wrap="none" anchor="ctr"/>
            <a:lstStyle/>
            <a:p>
              <a:pPr algn="ctr"/>
              <a:r>
                <a:rPr lang="en-US" sz="1400" b="1" dirty="0" smtClean="0"/>
                <a:t>Assessment</a:t>
              </a:r>
            </a:p>
            <a:p>
              <a:pPr algn="ctr"/>
              <a:r>
                <a:rPr lang="en-US" sz="1400" b="1" dirty="0" smtClean="0"/>
                <a:t>Unit</a:t>
              </a:r>
              <a:endParaRPr lang="en-US" sz="1400" b="1" dirty="0"/>
            </a:p>
          </p:txBody>
        </p:sp>
        <p:sp>
          <p:nvSpPr>
            <p:cNvPr id="6" name="Rectangle 6"/>
            <p:cNvSpPr>
              <a:spLocks noChangeArrowheads="1"/>
            </p:cNvSpPr>
            <p:nvPr/>
          </p:nvSpPr>
          <p:spPr bwMode="auto">
            <a:xfrm>
              <a:off x="1344" y="2256"/>
              <a:ext cx="2448" cy="288"/>
            </a:xfrm>
            <a:prstGeom prst="rect">
              <a:avLst/>
            </a:prstGeom>
            <a:solidFill>
              <a:schemeClr val="accent2">
                <a:lumMod val="40000"/>
                <a:lumOff val="60000"/>
              </a:schemeClr>
            </a:solidFill>
            <a:ln w="9525">
              <a:solidFill>
                <a:schemeClr val="accent2">
                  <a:lumMod val="75000"/>
                </a:schemeClr>
              </a:solidFill>
              <a:miter lim="800000"/>
              <a:headEnd/>
              <a:tailEnd/>
            </a:ln>
            <a:effectLst/>
          </p:spPr>
          <p:txBody>
            <a:bodyPr wrap="none" anchor="ctr"/>
            <a:lstStyle/>
            <a:p>
              <a:pPr algn="ctr"/>
              <a:r>
                <a:rPr lang="en-US" sz="1400" b="1" dirty="0"/>
                <a:t>School Assessment </a:t>
              </a:r>
              <a:r>
                <a:rPr lang="en-US" sz="1400" b="1" dirty="0" smtClean="0"/>
                <a:t>Coordinators</a:t>
              </a:r>
              <a:endParaRPr lang="en-US" sz="1400" b="1" dirty="0"/>
            </a:p>
          </p:txBody>
        </p:sp>
        <p:sp>
          <p:nvSpPr>
            <p:cNvPr id="7" name="Line 7"/>
            <p:cNvSpPr>
              <a:spLocks noChangeShapeType="1"/>
            </p:cNvSpPr>
            <p:nvPr/>
          </p:nvSpPr>
          <p:spPr bwMode="auto">
            <a:xfrm flipH="1">
              <a:off x="2928" y="960"/>
              <a:ext cx="192" cy="240"/>
            </a:xfrm>
            <a:prstGeom prst="line">
              <a:avLst/>
            </a:prstGeom>
            <a:noFill/>
            <a:ln w="38100">
              <a:solidFill>
                <a:schemeClr val="tx1"/>
              </a:solidFill>
              <a:round/>
              <a:headEnd type="triangle" w="med" len="med"/>
              <a:tailEnd type="triangle" w="med" len="med"/>
            </a:ln>
            <a:effectLst/>
          </p:spPr>
          <p:txBody>
            <a:bodyPr/>
            <a:lstStyle/>
            <a:p>
              <a:endParaRPr lang="en-US"/>
            </a:p>
          </p:txBody>
        </p:sp>
        <p:sp>
          <p:nvSpPr>
            <p:cNvPr id="8" name="Line 8"/>
            <p:cNvSpPr>
              <a:spLocks noChangeShapeType="1"/>
            </p:cNvSpPr>
            <p:nvPr/>
          </p:nvSpPr>
          <p:spPr bwMode="auto">
            <a:xfrm>
              <a:off x="2352" y="624"/>
              <a:ext cx="384" cy="0"/>
            </a:xfrm>
            <a:prstGeom prst="line">
              <a:avLst/>
            </a:prstGeom>
            <a:noFill/>
            <a:ln w="38100">
              <a:solidFill>
                <a:schemeClr val="tx1"/>
              </a:solidFill>
              <a:round/>
              <a:headEnd type="triangle" w="med" len="med"/>
              <a:tailEnd type="triangle" w="med" len="med"/>
            </a:ln>
            <a:effectLst/>
          </p:spPr>
          <p:txBody>
            <a:bodyPr/>
            <a:lstStyle/>
            <a:p>
              <a:endParaRPr lang="en-US"/>
            </a:p>
          </p:txBody>
        </p:sp>
        <p:sp>
          <p:nvSpPr>
            <p:cNvPr id="9" name="Line 9"/>
            <p:cNvSpPr>
              <a:spLocks noChangeShapeType="1"/>
            </p:cNvSpPr>
            <p:nvPr/>
          </p:nvSpPr>
          <p:spPr bwMode="auto">
            <a:xfrm>
              <a:off x="2544" y="1872"/>
              <a:ext cx="0" cy="336"/>
            </a:xfrm>
            <a:prstGeom prst="line">
              <a:avLst/>
            </a:prstGeom>
            <a:noFill/>
            <a:ln w="38100">
              <a:solidFill>
                <a:schemeClr val="tx1"/>
              </a:solidFill>
              <a:round/>
              <a:headEnd type="triangle" w="med" len="med"/>
              <a:tailEnd type="triangle" w="med" len="med"/>
            </a:ln>
            <a:effectLst/>
          </p:spPr>
          <p:txBody>
            <a:bodyPr/>
            <a:lstStyle/>
            <a:p>
              <a:endParaRPr lang="en-US"/>
            </a:p>
          </p:txBody>
        </p:sp>
        <p:sp>
          <p:nvSpPr>
            <p:cNvPr id="10" name="Line 10"/>
            <p:cNvSpPr>
              <a:spLocks noChangeShapeType="1"/>
            </p:cNvSpPr>
            <p:nvPr/>
          </p:nvSpPr>
          <p:spPr bwMode="auto">
            <a:xfrm>
              <a:off x="1968" y="960"/>
              <a:ext cx="240" cy="240"/>
            </a:xfrm>
            <a:prstGeom prst="line">
              <a:avLst/>
            </a:prstGeom>
            <a:noFill/>
            <a:ln w="38100">
              <a:solidFill>
                <a:schemeClr val="tx1"/>
              </a:solidFill>
              <a:round/>
              <a:headEnd type="triangle" w="med" len="med"/>
              <a:tailEnd type="triangle" w="med" len="med"/>
            </a:ln>
            <a:effectLst/>
          </p:spPr>
          <p:txBody>
            <a:bodyPr/>
            <a:lstStyle/>
            <a:p>
              <a:endParaRPr lang="en-US"/>
            </a:p>
          </p:txBody>
        </p:sp>
        <p:sp>
          <p:nvSpPr>
            <p:cNvPr id="12" name="Oval 12"/>
            <p:cNvSpPr>
              <a:spLocks noChangeArrowheads="1"/>
            </p:cNvSpPr>
            <p:nvPr/>
          </p:nvSpPr>
          <p:spPr bwMode="auto">
            <a:xfrm>
              <a:off x="2784" y="151"/>
              <a:ext cx="768" cy="768"/>
            </a:xfrm>
            <a:prstGeom prst="ellipse">
              <a:avLst/>
            </a:prstGeom>
            <a:solidFill>
              <a:schemeClr val="accent3">
                <a:lumMod val="20000"/>
                <a:lumOff val="80000"/>
              </a:schemeClr>
            </a:solidFill>
            <a:ln w="9525">
              <a:solidFill>
                <a:schemeClr val="accent3">
                  <a:lumMod val="75000"/>
                </a:schemeClr>
              </a:solidFill>
              <a:round/>
              <a:headEnd/>
              <a:tailEnd/>
            </a:ln>
            <a:effectLst/>
          </p:spPr>
          <p:txBody>
            <a:bodyPr wrap="none" anchor="ctr"/>
            <a:lstStyle/>
            <a:p>
              <a:pPr algn="ctr"/>
              <a:endParaRPr lang="en-US" sz="1400" b="1" dirty="0"/>
            </a:p>
            <a:p>
              <a:pPr algn="ctr"/>
              <a:r>
                <a:rPr lang="en-US" sz="1400" b="1" dirty="0"/>
                <a:t>CTB </a:t>
              </a:r>
            </a:p>
            <a:p>
              <a:pPr algn="ctr"/>
              <a:r>
                <a:rPr lang="en-US" sz="1400" b="1" dirty="0"/>
                <a:t>McGraw-Hill</a:t>
              </a:r>
            </a:p>
            <a:p>
              <a:pPr algn="ctr"/>
              <a:endParaRPr lang="en-US" sz="1400" b="1" dirty="0"/>
            </a:p>
          </p:txBody>
        </p:sp>
        <p:sp>
          <p:nvSpPr>
            <p:cNvPr id="13" name="Oval 13"/>
            <p:cNvSpPr>
              <a:spLocks noChangeArrowheads="1"/>
            </p:cNvSpPr>
            <p:nvPr/>
          </p:nvSpPr>
          <p:spPr bwMode="auto">
            <a:xfrm>
              <a:off x="2160" y="1056"/>
              <a:ext cx="768" cy="768"/>
            </a:xfrm>
            <a:prstGeom prst="ellipse">
              <a:avLst/>
            </a:prstGeom>
            <a:solidFill>
              <a:schemeClr val="accent2">
                <a:lumMod val="20000"/>
                <a:lumOff val="80000"/>
              </a:schemeClr>
            </a:solidFill>
            <a:ln w="9525">
              <a:solidFill>
                <a:schemeClr val="accent2">
                  <a:lumMod val="75000"/>
                </a:schemeClr>
              </a:solidFill>
              <a:round/>
              <a:headEnd/>
              <a:tailEnd/>
            </a:ln>
            <a:effectLst/>
          </p:spPr>
          <p:txBody>
            <a:bodyPr wrap="none" anchor="ctr"/>
            <a:lstStyle/>
            <a:p>
              <a:pPr algn="ctr"/>
              <a:endParaRPr lang="en-US" sz="1400" b="1" dirty="0"/>
            </a:p>
            <a:p>
              <a:pPr algn="ctr"/>
              <a:r>
                <a:rPr lang="en-US" sz="1400" b="1" dirty="0" smtClean="0"/>
                <a:t>DAC</a:t>
              </a:r>
            </a:p>
            <a:p>
              <a:pPr algn="ctr"/>
              <a:r>
                <a:rPr lang="en-US" sz="1400" b="1" dirty="0" smtClean="0"/>
                <a:t>and</a:t>
              </a:r>
            </a:p>
            <a:p>
              <a:pPr algn="ctr"/>
              <a:r>
                <a:rPr lang="en-US" sz="1400" b="1" dirty="0" smtClean="0"/>
                <a:t>Core Team</a:t>
              </a:r>
              <a:endParaRPr lang="en-US" sz="1400" b="1" dirty="0"/>
            </a:p>
            <a:p>
              <a:pPr algn="ctr"/>
              <a:endParaRPr lang="en-US" sz="1400" b="1" dirty="0"/>
            </a:p>
          </p:txBody>
        </p:sp>
        <p:sp>
          <p:nvSpPr>
            <p:cNvPr id="14" name="Rectangle 14"/>
            <p:cNvSpPr>
              <a:spLocks noChangeArrowheads="1"/>
            </p:cNvSpPr>
            <p:nvPr/>
          </p:nvSpPr>
          <p:spPr bwMode="auto">
            <a:xfrm>
              <a:off x="1317" y="2911"/>
              <a:ext cx="2448" cy="288"/>
            </a:xfrm>
            <a:prstGeom prst="rect">
              <a:avLst/>
            </a:prstGeom>
            <a:solidFill>
              <a:schemeClr val="accent2">
                <a:lumMod val="40000"/>
                <a:lumOff val="60000"/>
              </a:schemeClr>
            </a:solidFill>
            <a:ln w="9525">
              <a:solidFill>
                <a:schemeClr val="accent2">
                  <a:lumMod val="75000"/>
                </a:schemeClr>
              </a:solidFill>
              <a:miter lim="800000"/>
              <a:headEnd/>
              <a:tailEnd/>
            </a:ln>
            <a:effectLst/>
          </p:spPr>
          <p:txBody>
            <a:bodyPr wrap="none" anchor="ctr"/>
            <a:lstStyle/>
            <a:p>
              <a:pPr algn="ctr"/>
              <a:r>
                <a:rPr lang="en-US" sz="1400" b="1" dirty="0"/>
                <a:t>Test </a:t>
              </a:r>
              <a:r>
                <a:rPr lang="en-US" sz="1400" b="1" dirty="0" smtClean="0"/>
                <a:t>Proctors, Examiners and Administrators</a:t>
              </a:r>
              <a:endParaRPr lang="en-US" sz="1400" b="1" dirty="0"/>
            </a:p>
          </p:txBody>
        </p:sp>
      </p:grpSp>
      <p:sp>
        <p:nvSpPr>
          <p:cNvPr id="15" name="Line 9"/>
          <p:cNvSpPr>
            <a:spLocks noChangeShapeType="1"/>
          </p:cNvSpPr>
          <p:nvPr/>
        </p:nvSpPr>
        <p:spPr bwMode="auto">
          <a:xfrm>
            <a:off x="4343400" y="4724400"/>
            <a:ext cx="0" cy="593765"/>
          </a:xfrm>
          <a:prstGeom prst="line">
            <a:avLst/>
          </a:prstGeom>
          <a:noFill/>
          <a:ln w="38100">
            <a:solidFill>
              <a:schemeClr val="tx1"/>
            </a:solidFill>
            <a:round/>
            <a:headEnd type="triangle" w="med" len="med"/>
            <a:tailEnd type="triangle" w="med" len="med"/>
          </a:ln>
          <a:effectLst/>
        </p:spPr>
        <p:txBody>
          <a:bodyPr/>
          <a:lstStyle/>
          <a:p>
            <a:endParaRPr lang="en-US"/>
          </a:p>
        </p:txBody>
      </p:sp>
      <p:sp>
        <p:nvSpPr>
          <p:cNvPr id="16" name="Footer Placeholder 15"/>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4572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000" b="1" dirty="0" smtClean="0">
                <a:solidFill>
                  <a:schemeClr val="tx1"/>
                </a:solidFill>
                <a:latin typeface="Verdana" pitchFamily="34" charset="0"/>
              </a:rPr>
              <a:t>Training</a:t>
            </a:r>
            <a:r>
              <a:rPr lang="en-US" dirty="0" smtClean="0">
                <a:solidFill>
                  <a:schemeClr val="tx1"/>
                </a:solidFill>
              </a:rPr>
              <a:t> </a:t>
            </a:r>
          </a:p>
        </p:txBody>
      </p:sp>
      <p:sp>
        <p:nvSpPr>
          <p:cNvPr id="37891" name="Rectangle 3"/>
          <p:cNvSpPr>
            <a:spLocks noGrp="1" noChangeArrowheads="1"/>
          </p:cNvSpPr>
          <p:nvPr>
            <p:ph idx="1"/>
          </p:nvPr>
        </p:nvSpPr>
        <p:spPr bwMode="auto">
          <a:xfrm>
            <a:off x="457200" y="1901371"/>
            <a:ext cx="8229600" cy="3334657"/>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“Inadvertent” misadministrations do </a:t>
            </a:r>
            <a:r>
              <a:rPr lang="en-US" sz="2800" u="sng" dirty="0" smtClean="0"/>
              <a:t>not</a:t>
            </a:r>
            <a:r>
              <a:rPr lang="en-US" sz="2800" dirty="0" smtClean="0"/>
              <a:t> occur</a:t>
            </a:r>
          </a:p>
          <a:p>
            <a:r>
              <a:rPr lang="en-US" sz="2800" dirty="0" smtClean="0"/>
              <a:t>Comprehensive and ongoing training must include:</a:t>
            </a:r>
          </a:p>
          <a:p>
            <a:pPr lvl="1"/>
            <a:r>
              <a:rPr lang="en-US" sz="2400" dirty="0" smtClean="0"/>
              <a:t>Test Security</a:t>
            </a:r>
            <a:endParaRPr lang="en-US" sz="1400" i="1" dirty="0" smtClean="0"/>
          </a:p>
          <a:p>
            <a:pPr lvl="1"/>
            <a:r>
              <a:rPr lang="en-US" sz="2400" dirty="0" smtClean="0"/>
              <a:t>Test Proctor Requirements</a:t>
            </a:r>
          </a:p>
          <a:p>
            <a:pPr lvl="1"/>
            <a:r>
              <a:rPr lang="en-US" sz="2400" dirty="0" smtClean="0"/>
              <a:t>Ethics</a:t>
            </a:r>
          </a:p>
          <a:p>
            <a:pPr lvl="1">
              <a:buFontTx/>
              <a:buNone/>
            </a:pPr>
            <a:endParaRPr lang="en-US" sz="2400" dirty="0" smtClean="0"/>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Administration: February through April</a:t>
            </a:r>
          </a:p>
          <a:p>
            <a:r>
              <a:rPr lang="en-US" dirty="0" smtClean="0"/>
              <a:t>Return Materials: February through April</a:t>
            </a:r>
          </a:p>
          <a:p>
            <a:pPr lvl="1"/>
            <a:r>
              <a:rPr lang="en-US" dirty="0" smtClean="0"/>
              <a:t>Schools return materials to the district as soon as they are done with testing</a:t>
            </a:r>
          </a:p>
          <a:p>
            <a:pPr lvl="1"/>
            <a:r>
              <a:rPr lang="en-US" dirty="0" smtClean="0"/>
              <a:t>Not-to-be-scored materials are separated and packaged separately from test books that are to be scored</a:t>
            </a:r>
          </a:p>
          <a:p>
            <a:pPr lvl="1"/>
            <a:r>
              <a:rPr lang="en-US" dirty="0" smtClean="0"/>
              <a:t>Districts return materials to CTB as soon as they are able</a:t>
            </a:r>
          </a:p>
          <a:p>
            <a:r>
              <a:rPr lang="en-US" dirty="0" smtClean="0"/>
              <a:t>Spring data clean up: May through June</a:t>
            </a:r>
          </a:p>
          <a:p>
            <a:pPr lvl="1"/>
            <a:r>
              <a:rPr lang="en-US" i="1" dirty="0" smtClean="0"/>
              <a:t>n-</a:t>
            </a:r>
            <a:r>
              <a:rPr lang="en-US" dirty="0" smtClean="0"/>
              <a:t>Count verification</a:t>
            </a:r>
          </a:p>
          <a:p>
            <a:pPr lvl="1"/>
            <a:r>
              <a:rPr lang="en-US" dirty="0" smtClean="0"/>
              <a:t>Student Biographical Data (SBD) review</a:t>
            </a:r>
          </a:p>
          <a:p>
            <a:r>
              <a:rPr lang="en-US" dirty="0" smtClean="0"/>
              <a:t>Preparation for next year: August through October</a:t>
            </a:r>
          </a:p>
          <a:p>
            <a:pPr lvl="1"/>
            <a:r>
              <a:rPr lang="en-US" dirty="0" smtClean="0"/>
              <a:t>DAC Academy</a:t>
            </a:r>
          </a:p>
          <a:p>
            <a:pPr lvl="1"/>
            <a:r>
              <a:rPr lang="en-US" dirty="0" smtClean="0"/>
              <a:t>Procedures Manual Revision</a:t>
            </a:r>
          </a:p>
        </p:txBody>
      </p:sp>
      <p:sp>
        <p:nvSpPr>
          <p:cNvPr id="3" name="Title 2"/>
          <p:cNvSpPr>
            <a:spLocks noGrp="1"/>
          </p:cNvSpPr>
          <p:nvPr>
            <p:ph type="title"/>
          </p:nvPr>
        </p:nvSpPr>
        <p:spPr/>
        <p:txBody>
          <a:bodyPr/>
          <a:lstStyle/>
          <a:p>
            <a:r>
              <a:rPr lang="en-US" dirty="0" smtClean="0"/>
              <a:t>TCAP Assessment Cycle Continued</a:t>
            </a:r>
            <a:endParaRPr lang="en-US" dirty="0"/>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Required documentation</a:t>
            </a:r>
          </a:p>
          <a:p>
            <a:pPr lvl="1"/>
            <a:r>
              <a:rPr lang="en-US" sz="2400" dirty="0" smtClean="0"/>
              <a:t>Training attendance/completion</a:t>
            </a:r>
          </a:p>
          <a:p>
            <a:pPr lvl="1"/>
            <a:r>
              <a:rPr lang="en-US" sz="2400" dirty="0" smtClean="0"/>
              <a:t>Confidentiality agreements</a:t>
            </a:r>
          </a:p>
          <a:p>
            <a:r>
              <a:rPr lang="en-US" sz="2800" dirty="0" smtClean="0"/>
              <a:t>School administrators must be involved</a:t>
            </a:r>
          </a:p>
          <a:p>
            <a:r>
              <a:rPr lang="en-US" sz="2800" dirty="0" smtClean="0"/>
              <a:t>An updated template for test proctor training will be available soon</a:t>
            </a:r>
          </a:p>
        </p:txBody>
      </p:sp>
      <p:sp>
        <p:nvSpPr>
          <p:cNvPr id="3" name="Title 2"/>
          <p:cNvSpPr>
            <a:spLocks noGrp="1"/>
          </p:cNvSpPr>
          <p:nvPr>
            <p:ph type="title"/>
          </p:nvPr>
        </p:nvSpPr>
        <p:spPr/>
        <p:txBody>
          <a:bodyPr/>
          <a:lstStyle/>
          <a:p>
            <a:r>
              <a:rPr lang="en-US" b="1" dirty="0" smtClean="0">
                <a:solidFill>
                  <a:schemeClr val="tx1"/>
                </a:solidFill>
                <a:latin typeface="Verdana" pitchFamily="34" charset="0"/>
              </a:rPr>
              <a:t>Training</a:t>
            </a:r>
            <a:endParaRPr lang="en-US" dirty="0"/>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609600" y="1676400"/>
            <a:ext cx="7924800" cy="523875"/>
          </a:xfrm>
          <a:prstGeom prst="rect">
            <a:avLst/>
          </a:prstGeom>
          <a:noFill/>
          <a:ln w="9525">
            <a:noFill/>
            <a:miter lim="800000"/>
            <a:headEnd/>
            <a:tailEnd/>
          </a:ln>
        </p:spPr>
        <p:txBody>
          <a:bodyPr>
            <a:spAutoFit/>
          </a:bodyPr>
          <a:lstStyle/>
          <a:p>
            <a:pPr>
              <a:buFont typeface="Arial" charset="0"/>
              <a:buChar char="•"/>
            </a:pPr>
            <a:endParaRPr lang="en-US" sz="2800"/>
          </a:p>
        </p:txBody>
      </p:sp>
      <p:sp>
        <p:nvSpPr>
          <p:cNvPr id="19459" name="Text Box 6"/>
          <p:cNvSpPr txBox="1">
            <a:spLocks noChangeArrowheads="1"/>
          </p:cNvSpPr>
          <p:nvPr/>
        </p:nvSpPr>
        <p:spPr bwMode="auto">
          <a:xfrm>
            <a:off x="152400" y="609600"/>
            <a:ext cx="8686800" cy="553998"/>
          </a:xfrm>
          <a:prstGeom prst="rect">
            <a:avLst/>
          </a:prstGeom>
          <a:noFill/>
          <a:ln w="9525">
            <a:noFill/>
            <a:miter lim="800000"/>
            <a:headEnd/>
            <a:tailEnd/>
          </a:ln>
        </p:spPr>
        <p:txBody>
          <a:bodyPr>
            <a:spAutoFit/>
          </a:bodyPr>
          <a:lstStyle/>
          <a:p>
            <a:r>
              <a:rPr lang="en-US" sz="3000" b="1" dirty="0" smtClean="0">
                <a:latin typeface="Verdana" pitchFamily="34" charset="0"/>
              </a:rPr>
              <a:t>District </a:t>
            </a:r>
            <a:r>
              <a:rPr lang="en-US" sz="3000" b="1" dirty="0">
                <a:latin typeface="Verdana" pitchFamily="34" charset="0"/>
              </a:rPr>
              <a:t>Trainers</a:t>
            </a:r>
          </a:p>
        </p:txBody>
      </p:sp>
      <p:sp>
        <p:nvSpPr>
          <p:cNvPr id="19460" name="Rectangle 4"/>
          <p:cNvSpPr>
            <a:spLocks noChangeArrowheads="1"/>
          </p:cNvSpPr>
          <p:nvPr/>
        </p:nvSpPr>
        <p:spPr bwMode="auto">
          <a:xfrm>
            <a:off x="304800" y="1600200"/>
            <a:ext cx="8458200" cy="708025"/>
          </a:xfrm>
          <a:prstGeom prst="rect">
            <a:avLst/>
          </a:prstGeom>
          <a:noFill/>
          <a:ln w="9525">
            <a:noFill/>
            <a:miter lim="800000"/>
            <a:headEnd/>
            <a:tailEnd/>
          </a:ln>
        </p:spPr>
        <p:txBody>
          <a:bodyPr>
            <a:spAutoFit/>
          </a:bodyPr>
          <a:lstStyle/>
          <a:p>
            <a:endParaRPr lang="en-US" sz="2000"/>
          </a:p>
          <a:p>
            <a:pPr>
              <a:buFont typeface="Arial" charset="0"/>
              <a:buChar char="•"/>
            </a:pPr>
            <a:endParaRPr lang="en-US" sz="2000"/>
          </a:p>
        </p:txBody>
      </p:sp>
      <p:sp>
        <p:nvSpPr>
          <p:cNvPr id="19461" name="Content Placeholder 7"/>
          <p:cNvSpPr>
            <a:spLocks noGrp="1"/>
          </p:cNvSpPr>
          <p:nvPr>
            <p:ph idx="1"/>
          </p:nvPr>
        </p:nvSpPr>
        <p:spPr bwMode="auto">
          <a:xfrm>
            <a:off x="304800" y="1676400"/>
            <a:ext cx="8458200" cy="3962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80000"/>
              </a:lnSpc>
              <a:spcBef>
                <a:spcPts val="600"/>
              </a:spcBef>
              <a:spcAft>
                <a:spcPts val="600"/>
              </a:spcAft>
              <a:buFontTx/>
              <a:buNone/>
            </a:pPr>
            <a:r>
              <a:rPr lang="en-US" dirty="0" smtClean="0">
                <a:latin typeface="Verdana" pitchFamily="34" charset="0"/>
              </a:rPr>
              <a:t>DACs, SACs, proctors and</a:t>
            </a:r>
          </a:p>
          <a:p>
            <a:pPr algn="ctr" eaLnBrk="1" hangingPunct="1">
              <a:lnSpc>
                <a:spcPct val="80000"/>
              </a:lnSpc>
              <a:spcBef>
                <a:spcPts val="600"/>
              </a:spcBef>
              <a:spcAft>
                <a:spcPts val="600"/>
              </a:spcAft>
              <a:buFontTx/>
              <a:buNone/>
            </a:pPr>
            <a:r>
              <a:rPr lang="en-US" dirty="0" smtClean="0">
                <a:latin typeface="Verdana" pitchFamily="34" charset="0"/>
              </a:rPr>
              <a:t>faculty must be trained </a:t>
            </a:r>
          </a:p>
          <a:p>
            <a:pPr algn="ctr" eaLnBrk="1" hangingPunct="1">
              <a:lnSpc>
                <a:spcPct val="80000"/>
              </a:lnSpc>
              <a:spcBef>
                <a:spcPts val="600"/>
              </a:spcBef>
              <a:spcAft>
                <a:spcPts val="600"/>
              </a:spcAft>
              <a:buFontTx/>
              <a:buNone/>
            </a:pPr>
            <a:r>
              <a:rPr lang="en-US" dirty="0" smtClean="0">
                <a:latin typeface="Verdana" pitchFamily="34" charset="0"/>
              </a:rPr>
              <a:t>on a yearly basis!</a:t>
            </a:r>
          </a:p>
          <a:p>
            <a:pPr algn="ctr" eaLnBrk="1" hangingPunct="1">
              <a:lnSpc>
                <a:spcPct val="80000"/>
              </a:lnSpc>
              <a:spcBef>
                <a:spcPts val="600"/>
              </a:spcBef>
              <a:spcAft>
                <a:spcPts val="600"/>
              </a:spcAft>
              <a:buFontTx/>
              <a:buNone/>
            </a:pPr>
            <a:r>
              <a:rPr lang="en-US" dirty="0" smtClean="0">
                <a:latin typeface="Verdana" pitchFamily="34" charset="0"/>
              </a:rPr>
              <a:t>This is true for </a:t>
            </a:r>
            <a:r>
              <a:rPr lang="en-US" u="sng" dirty="0" smtClean="0">
                <a:latin typeface="Verdana" pitchFamily="34" charset="0"/>
              </a:rPr>
              <a:t>EVERYONE</a:t>
            </a:r>
            <a:r>
              <a:rPr lang="en-US" dirty="0" smtClean="0">
                <a:latin typeface="Verdana" pitchFamily="34" charset="0"/>
              </a:rPr>
              <a:t>…</a:t>
            </a:r>
          </a:p>
          <a:p>
            <a:pPr eaLnBrk="1" hangingPunct="1">
              <a:lnSpc>
                <a:spcPct val="80000"/>
              </a:lnSpc>
              <a:spcBef>
                <a:spcPts val="600"/>
              </a:spcBef>
              <a:spcAft>
                <a:spcPts val="600"/>
              </a:spcAft>
            </a:pPr>
            <a:endParaRPr lang="en-US" sz="2400" dirty="0" smtClean="0">
              <a:latin typeface="Verdana" pitchFamily="34" charset="0"/>
            </a:endParaRPr>
          </a:p>
          <a:p>
            <a:pPr eaLnBrk="1" hangingPunct="1">
              <a:lnSpc>
                <a:spcPct val="80000"/>
              </a:lnSpc>
              <a:spcBef>
                <a:spcPts val="600"/>
              </a:spcBef>
              <a:spcAft>
                <a:spcPts val="600"/>
              </a:spcAft>
              <a:buSzPct val="75000"/>
            </a:pPr>
            <a:r>
              <a:rPr lang="en-US" sz="2800" dirty="0" smtClean="0">
                <a:latin typeface="Verdana" pitchFamily="34" charset="0"/>
              </a:rPr>
              <a:t>DACs maintain a record of signed training completion forms and confidentiality agreements.</a:t>
            </a:r>
          </a:p>
          <a:p>
            <a:pPr eaLnBrk="1" hangingPunct="1">
              <a:lnSpc>
                <a:spcPct val="80000"/>
              </a:lnSpc>
              <a:spcBef>
                <a:spcPts val="600"/>
              </a:spcBef>
              <a:spcAft>
                <a:spcPts val="600"/>
              </a:spcAft>
              <a:buSzPct val="75000"/>
            </a:pPr>
            <a:r>
              <a:rPr lang="en-US" sz="2800" dirty="0" smtClean="0">
                <a:latin typeface="Verdana" pitchFamily="34" charset="0"/>
              </a:rPr>
              <a:t>District Verification Form faxed to CDE</a:t>
            </a:r>
          </a:p>
          <a:p>
            <a:pPr lvl="1" eaLnBrk="1" hangingPunct="1">
              <a:lnSpc>
                <a:spcPct val="80000"/>
              </a:lnSpc>
              <a:spcBef>
                <a:spcPts val="600"/>
              </a:spcBef>
              <a:spcAft>
                <a:spcPts val="600"/>
              </a:spcAft>
              <a:buFontTx/>
              <a:buNone/>
            </a:pPr>
            <a:endParaRPr lang="en-US" dirty="0" smtClean="0">
              <a:latin typeface="Verdana" pitchFamily="34" charset="0"/>
            </a:endParaRPr>
          </a:p>
          <a:p>
            <a:pPr lvl="2" eaLnBrk="1" hangingPunct="1">
              <a:lnSpc>
                <a:spcPct val="80000"/>
              </a:lnSpc>
              <a:spcBef>
                <a:spcPts val="600"/>
              </a:spcBef>
              <a:spcAft>
                <a:spcPts val="600"/>
              </a:spcAft>
              <a:buFontTx/>
              <a:buNone/>
            </a:pPr>
            <a:endParaRPr lang="en-US" sz="1800" dirty="0" smtClean="0">
              <a:latin typeface="Verdana" pitchFamily="34" charset="0"/>
            </a:endParaRPr>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dirty="0" smtClean="0"/>
              <a:t>Security</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257"/>
            <a:ext cx="8229600" cy="1143000"/>
          </a:xfrm>
        </p:spPr>
        <p:txBody>
          <a:bodyPr/>
          <a:lstStyle/>
          <a:p>
            <a:r>
              <a:rPr lang="en-US" sz="3000" b="1" dirty="0" smtClean="0">
                <a:latin typeface="Verdana" pitchFamily="34" charset="0"/>
              </a:rPr>
              <a:t>Test Security</a:t>
            </a:r>
            <a:endParaRPr lang="en-US" sz="3000" b="1" dirty="0">
              <a:latin typeface="Verdana" pitchFamily="34" charset="0"/>
            </a:endParaRPr>
          </a:p>
        </p:txBody>
      </p:sp>
      <p:sp>
        <p:nvSpPr>
          <p:cNvPr id="3" name="Content Placeholder 2"/>
          <p:cNvSpPr>
            <a:spLocks noGrp="1"/>
          </p:cNvSpPr>
          <p:nvPr>
            <p:ph idx="1"/>
          </p:nvPr>
        </p:nvSpPr>
        <p:spPr/>
        <p:txBody>
          <a:bodyPr/>
          <a:lstStyle/>
          <a:p>
            <a:r>
              <a:rPr lang="en-US" sz="2800" dirty="0" smtClean="0"/>
              <a:t>Protection of student information and data</a:t>
            </a:r>
          </a:p>
          <a:p>
            <a:r>
              <a:rPr lang="en-US" sz="2800" dirty="0" smtClean="0"/>
              <a:t>Protecting the validity of the state assessments</a:t>
            </a:r>
          </a:p>
          <a:p>
            <a:r>
              <a:rPr lang="en-US" sz="2800" dirty="0" smtClean="0"/>
              <a:t>Financial considerations</a:t>
            </a:r>
          </a:p>
          <a:p>
            <a:r>
              <a:rPr lang="en-US" sz="2800" dirty="0" smtClean="0"/>
              <a:t>Secure test materials and test material reproduction</a:t>
            </a:r>
          </a:p>
          <a:p>
            <a:pPr lvl="1"/>
            <a:r>
              <a:rPr lang="en-US" sz="2600" dirty="0" smtClean="0"/>
              <a:t>Secure</a:t>
            </a:r>
          </a:p>
          <a:p>
            <a:pPr lvl="1"/>
            <a:r>
              <a:rPr lang="en-US" sz="2600" dirty="0" smtClean="0"/>
              <a:t>Secure and may be reproduced</a:t>
            </a:r>
          </a:p>
          <a:p>
            <a:pPr lvl="1"/>
            <a:r>
              <a:rPr lang="en-US" sz="2600" dirty="0" smtClean="0"/>
              <a:t>Non-secure materials</a:t>
            </a:r>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9155" name="Rectangle 4"/>
          <p:cNvSpPr>
            <a:spLocks noGrp="1" noChangeArrowheads="1"/>
          </p:cNvSpPr>
          <p:nvPr>
            <p:ph type="title"/>
          </p:nvPr>
        </p:nvSpPr>
        <p:spPr bwMode="auto">
          <a:xfrm>
            <a:off x="228600" y="533400"/>
            <a:ext cx="8686800" cy="868362"/>
          </a:xfrm>
          <a:noFill/>
          <a:ln>
            <a:miter lim="800000"/>
            <a:headEnd/>
            <a:tailEnd/>
          </a:ln>
        </p:spPr>
        <p:txBody>
          <a:bodyPr vert="horz" wrap="square" lIns="91440" tIns="45720" rIns="91440" bIns="45720" numCol="1" anchor="t" anchorCtr="0" compatLnSpc="1">
            <a:prstTxWarp prst="textNoShape">
              <a:avLst/>
            </a:prstTxWarp>
          </a:bodyPr>
          <a:lstStyle/>
          <a:p>
            <a:r>
              <a:rPr lang="en-US" sz="3000" b="1" dirty="0" smtClean="0">
                <a:solidFill>
                  <a:schemeClr val="tx1"/>
                </a:solidFill>
                <a:latin typeface="Verdana" pitchFamily="34" charset="0"/>
              </a:rPr>
              <a:t>Maintaining Security of TCAP </a:t>
            </a:r>
            <a:r>
              <a:rPr lang="en-US" sz="4000" dirty="0" smtClean="0">
                <a:solidFill>
                  <a:schemeClr val="tx1"/>
                </a:solidFill>
              </a:rPr>
              <a:t/>
            </a:r>
            <a:br>
              <a:rPr lang="en-US" sz="4000" dirty="0" smtClean="0">
                <a:solidFill>
                  <a:schemeClr val="tx1"/>
                </a:solidFill>
              </a:rPr>
            </a:br>
            <a:endParaRPr lang="en-US" sz="2000" i="1" dirty="0" smtClean="0">
              <a:solidFill>
                <a:schemeClr val="tx1"/>
              </a:solidFill>
            </a:endParaRPr>
          </a:p>
        </p:txBody>
      </p:sp>
      <p:sp>
        <p:nvSpPr>
          <p:cNvPr id="49156" name="Rectangle 3"/>
          <p:cNvSpPr>
            <a:spLocks noGrp="1" noChangeArrowheads="1"/>
          </p:cNvSpPr>
          <p:nvPr>
            <p:ph idx="1"/>
          </p:nvPr>
        </p:nvSpPr>
        <p:spPr bwMode="auto">
          <a:xfrm>
            <a:off x="457200" y="1905000"/>
            <a:ext cx="8153400" cy="4648200"/>
          </a:xfrm>
          <a:noFill/>
          <a:ln w="12700">
            <a:miter lim="800000"/>
            <a:headEnd/>
            <a:tailEnd/>
          </a:ln>
        </p:spPr>
        <p:txBody>
          <a:bodyPr vert="horz" wrap="square" lIns="90488" tIns="44450" rIns="90488" bIns="44450" numCol="1" anchor="t" anchorCtr="0" compatLnSpc="1">
            <a:prstTxWarp prst="textNoShape">
              <a:avLst/>
            </a:prstTxWarp>
          </a:bodyPr>
          <a:lstStyle/>
          <a:p>
            <a:pPr>
              <a:lnSpc>
                <a:spcPct val="90000"/>
              </a:lnSpc>
              <a:spcBef>
                <a:spcPct val="0"/>
              </a:spcBef>
              <a:spcAft>
                <a:spcPct val="40000"/>
              </a:spcAft>
            </a:pPr>
            <a:r>
              <a:rPr lang="en-US" sz="2400" dirty="0" smtClean="0"/>
              <a:t>Test books </a:t>
            </a:r>
            <a:r>
              <a:rPr lang="en-US" sz="2400" b="1" dirty="0" smtClean="0"/>
              <a:t>must be secured</a:t>
            </a:r>
            <a:r>
              <a:rPr lang="en-US" sz="2400" dirty="0" smtClean="0"/>
              <a:t> while in the TCAP Test Proctor’s possession </a:t>
            </a:r>
          </a:p>
          <a:p>
            <a:pPr>
              <a:lnSpc>
                <a:spcPct val="90000"/>
              </a:lnSpc>
              <a:spcBef>
                <a:spcPct val="0"/>
              </a:spcBef>
              <a:spcAft>
                <a:spcPct val="40000"/>
              </a:spcAft>
            </a:pPr>
            <a:r>
              <a:rPr lang="en-US" sz="2400" dirty="0" smtClean="0"/>
              <a:t>No duplication of TCAP materials is permissible.</a:t>
            </a:r>
          </a:p>
          <a:p>
            <a:pPr>
              <a:lnSpc>
                <a:spcPct val="90000"/>
              </a:lnSpc>
              <a:spcBef>
                <a:spcPct val="0"/>
              </a:spcBef>
              <a:spcAft>
                <a:spcPct val="40000"/>
              </a:spcAft>
            </a:pPr>
            <a:r>
              <a:rPr lang="en-US" sz="2400" dirty="0" smtClean="0"/>
              <a:t>No cell phones or other communication, reproduction or recording devices are allowed in the classroom</a:t>
            </a:r>
            <a:r>
              <a:rPr lang="en-US" sz="4000" dirty="0" smtClean="0"/>
              <a:t> </a:t>
            </a:r>
          </a:p>
          <a:p>
            <a:pPr>
              <a:lnSpc>
                <a:spcPct val="50000"/>
              </a:lnSpc>
              <a:spcBef>
                <a:spcPct val="0"/>
              </a:spcBef>
              <a:spcAft>
                <a:spcPct val="40000"/>
              </a:spcAft>
              <a:buClr>
                <a:srgbClr val="000000"/>
              </a:buClr>
              <a:buFontTx/>
              <a:buNone/>
            </a:pPr>
            <a:endParaRPr lang="en-US" sz="2400" i="1" dirty="0" smtClean="0"/>
          </a:p>
        </p:txBody>
      </p:sp>
      <p:pic>
        <p:nvPicPr>
          <p:cNvPr id="49157" name="Picture 5" descr="9_12_Examiners_Page_03"/>
          <p:cNvPicPr>
            <a:picLocks noChangeAspect="1" noChangeArrowheads="1"/>
          </p:cNvPicPr>
          <p:nvPr/>
        </p:nvPicPr>
        <p:blipFill>
          <a:blip r:embed="rId3" cstate="print"/>
          <a:srcRect l="14178" t="61447" r="63113" b="37122"/>
          <a:stretch>
            <a:fillRect/>
          </a:stretch>
        </p:blipFill>
        <p:spPr bwMode="auto">
          <a:xfrm>
            <a:off x="914400" y="4889500"/>
            <a:ext cx="7239000" cy="565150"/>
          </a:xfrm>
          <a:prstGeom prst="rect">
            <a:avLst/>
          </a:prstGeom>
          <a:noFill/>
          <a:ln w="9525">
            <a:noFill/>
            <a:miter lim="800000"/>
            <a:headEnd/>
            <a:tailEnd/>
          </a:ln>
        </p:spPr>
      </p:pic>
      <p:sp>
        <p:nvSpPr>
          <p:cNvPr id="5" name="Footer Placeholder 4"/>
          <p:cNvSpPr>
            <a:spLocks noGrp="1"/>
          </p:cNvSpPr>
          <p:nvPr>
            <p:ph type="ftr" sz="quarter" idx="3"/>
          </p:nvPr>
        </p:nvSpPr>
        <p:spPr/>
        <p:txBody>
          <a:bodyPr/>
          <a:lstStyle/>
          <a:p>
            <a:endParaRPr lang="en-US" dirty="0" smtClean="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457200" y="6096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000" b="1" dirty="0" smtClean="0">
                <a:solidFill>
                  <a:schemeClr val="tx1"/>
                </a:solidFill>
                <a:latin typeface="Verdana" pitchFamily="34" charset="0"/>
              </a:rPr>
              <a:t>Chain of Custody</a:t>
            </a:r>
            <a:endParaRPr lang="en-US" sz="3000" b="1" i="1" dirty="0" smtClean="0">
              <a:solidFill>
                <a:schemeClr val="tx1"/>
              </a:solidFill>
              <a:latin typeface="Verdana" pitchFamily="34" charset="0"/>
            </a:endParaRPr>
          </a:p>
        </p:txBody>
      </p:sp>
      <p:sp>
        <p:nvSpPr>
          <p:cNvPr id="45059" name="Rectangle 3"/>
          <p:cNvSpPr>
            <a:spLocks noGrp="1" noChangeArrowheads="1"/>
          </p:cNvSpPr>
          <p:nvPr>
            <p:ph idx="1"/>
          </p:nvPr>
        </p:nvSpPr>
        <p:spPr bwMode="auto">
          <a:xfrm>
            <a:off x="457200" y="1752600"/>
            <a:ext cx="8229600" cy="30480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Document before, during, and after testing</a:t>
            </a:r>
          </a:p>
          <a:p>
            <a:r>
              <a:rPr lang="en-US" sz="2800" dirty="0" smtClean="0"/>
              <a:t>Deliver materials to schools no more than 1 week in advance</a:t>
            </a:r>
          </a:p>
          <a:p>
            <a:r>
              <a:rPr lang="en-US" sz="2800" dirty="0" smtClean="0"/>
              <a:t>Distribute </a:t>
            </a:r>
            <a:r>
              <a:rPr lang="en-US" sz="2800" u="sng" dirty="0" smtClean="0"/>
              <a:t>only</a:t>
            </a:r>
            <a:r>
              <a:rPr lang="en-US" sz="2800" dirty="0" smtClean="0"/>
              <a:t> the content area being assessed</a:t>
            </a:r>
          </a:p>
          <a:p>
            <a:r>
              <a:rPr lang="en-US" sz="2800" dirty="0" smtClean="0"/>
              <a:t>Return materials to a designated secure location</a:t>
            </a:r>
          </a:p>
          <a:p>
            <a:pPr lvl="1"/>
            <a:r>
              <a:rPr lang="en-US" sz="2400" dirty="0" smtClean="0"/>
              <a:t>Not stored in classrooms</a:t>
            </a:r>
          </a:p>
          <a:p>
            <a:r>
              <a:rPr lang="en-US" sz="2800" dirty="0" smtClean="0"/>
              <a:t>Return materials to CTB</a:t>
            </a:r>
          </a:p>
          <a:p>
            <a:pPr>
              <a:buFontTx/>
              <a:buNone/>
            </a:pPr>
            <a:endParaRPr lang="en-US" sz="2800" dirty="0" smtClean="0"/>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223262"/>
            <a:ext cx="8407893" cy="3408281"/>
          </a:xfrm>
        </p:spPr>
        <p:txBody>
          <a:bodyPr/>
          <a:lstStyle/>
          <a:p>
            <a:pPr lvl="1">
              <a:lnSpc>
                <a:spcPct val="90000"/>
              </a:lnSpc>
            </a:pPr>
            <a:r>
              <a:rPr lang="en-US" sz="2600" dirty="0" smtClean="0"/>
              <a:t>Ensure that any teacher-created materials (whether distributed or not) are free of actual assessment items</a:t>
            </a:r>
            <a:r>
              <a:rPr lang="en-US" sz="2400" dirty="0" smtClean="0"/>
              <a:t> </a:t>
            </a:r>
          </a:p>
          <a:p>
            <a:pPr lvl="3">
              <a:lnSpc>
                <a:spcPct val="90000"/>
              </a:lnSpc>
            </a:pPr>
            <a:r>
              <a:rPr lang="en-US" sz="2000" i="1" dirty="0" smtClean="0"/>
              <a:t>(Does not apply to TCAP released items) </a:t>
            </a:r>
            <a:r>
              <a:rPr lang="en-US" sz="2000" dirty="0" smtClean="0"/>
              <a:t>DACs need a methodology to document that this has been taken care of at every school.</a:t>
            </a:r>
          </a:p>
          <a:p>
            <a:endParaRPr lang="en-US" dirty="0"/>
          </a:p>
        </p:txBody>
      </p:sp>
      <p:sp>
        <p:nvSpPr>
          <p:cNvPr id="3" name="Title 2"/>
          <p:cNvSpPr>
            <a:spLocks noGrp="1"/>
          </p:cNvSpPr>
          <p:nvPr>
            <p:ph type="title"/>
          </p:nvPr>
        </p:nvSpPr>
        <p:spPr/>
        <p:txBody>
          <a:bodyPr/>
          <a:lstStyle/>
          <a:p>
            <a:r>
              <a:rPr lang="en-US" b="1" dirty="0" smtClean="0">
                <a:solidFill>
                  <a:schemeClr val="tx1"/>
                </a:solidFill>
                <a:latin typeface="Verdana" pitchFamily="34" charset="0"/>
              </a:rPr>
              <a:t>Teacher Created Test Preparation Material</a:t>
            </a:r>
            <a:r>
              <a:rPr lang="en-US" sz="2400" i="1" dirty="0" smtClean="0">
                <a:solidFill>
                  <a:schemeClr val="tx1"/>
                </a:solidFill>
              </a:rPr>
              <a:t/>
            </a:r>
            <a:br>
              <a:rPr lang="en-US" sz="2400" i="1" dirty="0" smtClean="0">
                <a:solidFill>
                  <a:schemeClr val="tx1"/>
                </a:solidFill>
              </a:rPr>
            </a:br>
            <a:endParaRPr lang="en-US" dirty="0"/>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dirty="0" smtClean="0"/>
              <a:t>Communication</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639762"/>
          </a:xfrm>
        </p:spPr>
        <p:txBody>
          <a:bodyPr/>
          <a:lstStyle/>
          <a:p>
            <a:r>
              <a:rPr lang="en-US" sz="3000" b="1" dirty="0" smtClean="0">
                <a:latin typeface="Verdana" pitchFamily="34" charset="0"/>
              </a:rPr>
              <a:t>The Ways We Communicate</a:t>
            </a:r>
            <a:endParaRPr lang="en-US" sz="3000" b="1" dirty="0">
              <a:latin typeface="Verdana" pitchFamily="34" charset="0"/>
            </a:endParaRPr>
          </a:p>
        </p:txBody>
      </p:sp>
      <p:sp>
        <p:nvSpPr>
          <p:cNvPr id="3" name="Content Placeholder 2"/>
          <p:cNvSpPr>
            <a:spLocks noGrp="1"/>
          </p:cNvSpPr>
          <p:nvPr>
            <p:ph idx="1"/>
          </p:nvPr>
        </p:nvSpPr>
        <p:spPr/>
        <p:txBody>
          <a:bodyPr/>
          <a:lstStyle/>
          <a:p>
            <a:r>
              <a:rPr lang="en-US" sz="2800" dirty="0" smtClean="0"/>
              <a:t>Manuals</a:t>
            </a:r>
          </a:p>
          <a:p>
            <a:r>
              <a:rPr lang="en-US" sz="2800" dirty="0" smtClean="0"/>
              <a:t>DAC Emails</a:t>
            </a:r>
          </a:p>
          <a:p>
            <a:r>
              <a:rPr lang="en-US" sz="2800" dirty="0" smtClean="0"/>
              <a:t>Phone Calls and Emails</a:t>
            </a:r>
          </a:p>
          <a:p>
            <a:r>
              <a:rPr lang="en-US" sz="2800" dirty="0" smtClean="0"/>
              <a:t>CDE Trainings</a:t>
            </a:r>
          </a:p>
          <a:p>
            <a:r>
              <a:rPr lang="en-US" sz="2800" dirty="0" smtClean="0"/>
              <a:t>Websites</a:t>
            </a:r>
          </a:p>
          <a:p>
            <a:pPr lvl="1"/>
            <a:r>
              <a:rPr lang="en-US" sz="2400" dirty="0" smtClean="0"/>
              <a:t>cde.state.co.us</a:t>
            </a:r>
          </a:p>
          <a:p>
            <a:pPr lvl="1"/>
            <a:r>
              <a:rPr lang="en-US" sz="2400" dirty="0" smtClean="0"/>
              <a:t>ctb.com and Navigator</a:t>
            </a:r>
            <a:endParaRPr lang="en-US" sz="2400" dirty="0"/>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5"/>
          <p:cNvSpPr txBox="1">
            <a:spLocks noChangeArrowheads="1"/>
          </p:cNvSpPr>
          <p:nvPr/>
        </p:nvSpPr>
        <p:spPr bwMode="auto">
          <a:xfrm>
            <a:off x="609600" y="1676400"/>
            <a:ext cx="7924800" cy="523875"/>
          </a:xfrm>
          <a:prstGeom prst="rect">
            <a:avLst/>
          </a:prstGeom>
          <a:noFill/>
          <a:ln w="9525">
            <a:noFill/>
            <a:miter lim="800000"/>
            <a:headEnd/>
            <a:tailEnd/>
          </a:ln>
        </p:spPr>
        <p:txBody>
          <a:bodyPr>
            <a:spAutoFit/>
          </a:bodyPr>
          <a:lstStyle/>
          <a:p>
            <a:pPr>
              <a:buFont typeface="Arial" charset="0"/>
              <a:buChar char="•"/>
            </a:pPr>
            <a:endParaRPr lang="en-US" sz="2800"/>
          </a:p>
        </p:txBody>
      </p:sp>
      <p:sp>
        <p:nvSpPr>
          <p:cNvPr id="55300" name="Text Box 6"/>
          <p:cNvSpPr txBox="1">
            <a:spLocks noChangeArrowheads="1"/>
          </p:cNvSpPr>
          <p:nvPr/>
        </p:nvSpPr>
        <p:spPr bwMode="auto">
          <a:xfrm>
            <a:off x="152400" y="457200"/>
            <a:ext cx="8686800" cy="554038"/>
          </a:xfrm>
          <a:prstGeom prst="rect">
            <a:avLst/>
          </a:prstGeom>
          <a:noFill/>
          <a:ln w="9525">
            <a:noFill/>
            <a:miter lim="800000"/>
            <a:headEnd/>
            <a:tailEnd/>
          </a:ln>
        </p:spPr>
        <p:txBody>
          <a:bodyPr>
            <a:spAutoFit/>
          </a:bodyPr>
          <a:lstStyle/>
          <a:p>
            <a:pPr algn="ctr"/>
            <a:r>
              <a:rPr lang="en-US" sz="3000" b="1" dirty="0">
                <a:latin typeface="Verdana" pitchFamily="34" charset="0"/>
              </a:rPr>
              <a:t>Assessment Resources</a:t>
            </a:r>
          </a:p>
        </p:txBody>
      </p:sp>
      <p:sp>
        <p:nvSpPr>
          <p:cNvPr id="55301" name="Rectangle 4"/>
          <p:cNvSpPr>
            <a:spLocks noChangeArrowheads="1"/>
          </p:cNvSpPr>
          <p:nvPr/>
        </p:nvSpPr>
        <p:spPr bwMode="auto">
          <a:xfrm>
            <a:off x="304800" y="1600200"/>
            <a:ext cx="8458200" cy="708025"/>
          </a:xfrm>
          <a:prstGeom prst="rect">
            <a:avLst/>
          </a:prstGeom>
          <a:noFill/>
          <a:ln w="9525">
            <a:noFill/>
            <a:miter lim="800000"/>
            <a:headEnd/>
            <a:tailEnd/>
          </a:ln>
        </p:spPr>
        <p:txBody>
          <a:bodyPr>
            <a:spAutoFit/>
          </a:bodyPr>
          <a:lstStyle/>
          <a:p>
            <a:endParaRPr lang="en-US" sz="2000"/>
          </a:p>
          <a:p>
            <a:pPr>
              <a:buFont typeface="Arial" charset="0"/>
              <a:buChar char="•"/>
            </a:pPr>
            <a:endParaRPr lang="en-US" sz="2000"/>
          </a:p>
        </p:txBody>
      </p:sp>
      <p:sp>
        <p:nvSpPr>
          <p:cNvPr id="55302" name="Content Placeholder 7"/>
          <p:cNvSpPr>
            <a:spLocks noGrp="1"/>
          </p:cNvSpPr>
          <p:nvPr>
            <p:ph idx="1"/>
          </p:nvPr>
        </p:nvSpPr>
        <p:spPr bwMode="auto">
          <a:xfrm>
            <a:off x="304800" y="1973943"/>
            <a:ext cx="8458200" cy="3755571"/>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spcBef>
                <a:spcPts val="1200"/>
              </a:spcBef>
              <a:spcAft>
                <a:spcPts val="1200"/>
              </a:spcAft>
            </a:pPr>
            <a:r>
              <a:rPr lang="en-US" sz="2400" dirty="0" smtClean="0">
                <a:latin typeface="Verdana" pitchFamily="34" charset="0"/>
              </a:rPr>
              <a:t>2013-2014 Procedures Manuals </a:t>
            </a:r>
          </a:p>
          <a:p>
            <a:pPr>
              <a:lnSpc>
                <a:spcPct val="80000"/>
              </a:lnSpc>
              <a:spcBef>
                <a:spcPts val="1200"/>
              </a:spcBef>
              <a:spcAft>
                <a:spcPts val="1200"/>
              </a:spcAft>
            </a:pPr>
            <a:r>
              <a:rPr lang="en-US" sz="2400" dirty="0" smtClean="0">
                <a:latin typeface="Verdana" pitchFamily="34" charset="0"/>
              </a:rPr>
              <a:t>2013-2014 Accommodation Manual and Guide</a:t>
            </a:r>
          </a:p>
          <a:p>
            <a:pPr>
              <a:lnSpc>
                <a:spcPct val="80000"/>
              </a:lnSpc>
              <a:spcBef>
                <a:spcPts val="1200"/>
              </a:spcBef>
              <a:spcAft>
                <a:spcPts val="1200"/>
              </a:spcAft>
            </a:pPr>
            <a:r>
              <a:rPr lang="en-US" sz="2400" dirty="0" smtClean="0">
                <a:latin typeface="Verdana" pitchFamily="34" charset="0"/>
              </a:rPr>
              <a:t>2014 SAC/DAC Manuals</a:t>
            </a:r>
            <a:endParaRPr lang="en-US" sz="2400" i="1" dirty="0" smtClean="0">
              <a:latin typeface="Verdana" pitchFamily="34" charset="0"/>
            </a:endParaRPr>
          </a:p>
          <a:p>
            <a:pPr>
              <a:lnSpc>
                <a:spcPct val="80000"/>
              </a:lnSpc>
              <a:spcBef>
                <a:spcPts val="1200"/>
              </a:spcBef>
              <a:spcAft>
                <a:spcPts val="1200"/>
              </a:spcAft>
            </a:pPr>
            <a:r>
              <a:rPr lang="en-US" sz="2400" dirty="0" smtClean="0">
                <a:latin typeface="Verdana" pitchFamily="34" charset="0"/>
              </a:rPr>
              <a:t>2014 Test Proctor’s Manuals</a:t>
            </a:r>
            <a:endParaRPr lang="en-US" sz="2400" i="1" dirty="0" smtClean="0">
              <a:latin typeface="Verdana" pitchFamily="34" charset="0"/>
            </a:endParaRPr>
          </a:p>
          <a:p>
            <a:pPr>
              <a:lnSpc>
                <a:spcPct val="80000"/>
              </a:lnSpc>
              <a:spcBef>
                <a:spcPts val="1200"/>
              </a:spcBef>
              <a:spcAft>
                <a:spcPts val="1200"/>
              </a:spcAft>
            </a:pPr>
            <a:r>
              <a:rPr lang="en-US" sz="2400" dirty="0" smtClean="0">
                <a:latin typeface="Verdana" pitchFamily="34" charset="0"/>
              </a:rPr>
              <a:t>SBD Manual</a:t>
            </a:r>
          </a:p>
          <a:p>
            <a:pPr>
              <a:lnSpc>
                <a:spcPct val="90000"/>
              </a:lnSpc>
              <a:spcBef>
                <a:spcPts val="600"/>
              </a:spcBef>
              <a:spcAft>
                <a:spcPts val="600"/>
              </a:spcAft>
              <a:buFontTx/>
              <a:buNone/>
            </a:pPr>
            <a:r>
              <a:rPr lang="en-US" sz="2600" dirty="0" smtClean="0">
                <a:latin typeface="Verdana" pitchFamily="34" charset="0"/>
              </a:rPr>
              <a:t> </a:t>
            </a:r>
          </a:p>
          <a:p>
            <a:pPr lvl="1">
              <a:lnSpc>
                <a:spcPct val="90000"/>
              </a:lnSpc>
              <a:spcBef>
                <a:spcPts val="600"/>
              </a:spcBef>
              <a:spcAft>
                <a:spcPts val="600"/>
              </a:spcAft>
              <a:buFontTx/>
              <a:buNone/>
            </a:pPr>
            <a:endParaRPr lang="en-US" sz="2400" dirty="0" smtClean="0">
              <a:latin typeface="Verdana" pitchFamily="34" charset="0"/>
            </a:endParaRPr>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90452029"/>
              </p:ext>
            </p:extLst>
          </p:nvPr>
        </p:nvGraphicFramePr>
        <p:xfrm>
          <a:off x="381000" y="2050563"/>
          <a:ext cx="8407400" cy="2804160"/>
        </p:xfrm>
        <a:graphic>
          <a:graphicData uri="http://schemas.openxmlformats.org/drawingml/2006/table">
            <a:tbl>
              <a:tblPr firstRow="1" bandRow="1">
                <a:tableStyleId>{5C22544A-7EE6-4342-B048-85BDC9FD1C3A}</a:tableStyleId>
              </a:tblPr>
              <a:tblGrid>
                <a:gridCol w="2101850"/>
                <a:gridCol w="2101850"/>
                <a:gridCol w="2101850"/>
                <a:gridCol w="2101850"/>
              </a:tblGrid>
              <a:tr h="586210">
                <a:tc>
                  <a:txBody>
                    <a:bodyPr/>
                    <a:lstStyle/>
                    <a:p>
                      <a:pPr marL="0" marR="0">
                        <a:lnSpc>
                          <a:spcPct val="115000"/>
                        </a:lnSpc>
                        <a:spcBef>
                          <a:spcPts val="0"/>
                        </a:spcBef>
                        <a:spcAft>
                          <a:spcPts val="0"/>
                        </a:spcAft>
                      </a:pPr>
                      <a:endParaRPr lang="en-US" sz="20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smtClean="0">
                          <a:latin typeface="Calibri"/>
                          <a:ea typeface="Calibri"/>
                          <a:cs typeface="Times New Roman"/>
                        </a:rPr>
                        <a:t>TCAP</a:t>
                      </a:r>
                    </a:p>
                    <a:p>
                      <a:pPr marL="0" marR="0" algn="ctr">
                        <a:lnSpc>
                          <a:spcPct val="115000"/>
                        </a:lnSpc>
                        <a:spcBef>
                          <a:spcPts val="0"/>
                        </a:spcBef>
                        <a:spcAft>
                          <a:spcPts val="0"/>
                        </a:spcAft>
                      </a:pPr>
                      <a:r>
                        <a:rPr lang="en-US" sz="2000" b="1" dirty="0" smtClean="0">
                          <a:latin typeface="Calibri"/>
                          <a:ea typeface="Calibri"/>
                          <a:cs typeface="Times New Roman"/>
                        </a:rPr>
                        <a:t>(Paper &amp; Pencil)</a:t>
                      </a:r>
                      <a:endParaRPr lang="en-US" sz="20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latin typeface="Calibri"/>
                          <a:ea typeface="Calibri"/>
                          <a:cs typeface="Times New Roman"/>
                        </a:rPr>
                        <a:t>New </a:t>
                      </a:r>
                      <a:r>
                        <a:rPr lang="en-US" sz="2000" b="1" dirty="0" smtClean="0">
                          <a:latin typeface="Calibri"/>
                          <a:ea typeface="Calibri"/>
                          <a:cs typeface="Times New Roman"/>
                        </a:rPr>
                        <a:t>Assessment</a:t>
                      </a:r>
                    </a:p>
                    <a:p>
                      <a:pPr marL="0" marR="0" algn="ctr">
                        <a:lnSpc>
                          <a:spcPct val="115000"/>
                        </a:lnSpc>
                        <a:spcBef>
                          <a:spcPts val="0"/>
                        </a:spcBef>
                        <a:spcAft>
                          <a:spcPts val="0"/>
                        </a:spcAft>
                      </a:pPr>
                      <a:r>
                        <a:rPr lang="en-US" sz="2000" b="1" dirty="0" smtClean="0">
                          <a:latin typeface="Calibri"/>
                          <a:ea typeface="Calibri"/>
                          <a:cs typeface="Times New Roman"/>
                        </a:rPr>
                        <a:t>(Online)</a:t>
                      </a:r>
                      <a:endParaRPr lang="en-US" sz="20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smtClean="0">
                          <a:latin typeface="Calibri"/>
                          <a:ea typeface="Calibri"/>
                          <a:cs typeface="Times New Roman"/>
                        </a:rPr>
                        <a:t>PARRC</a:t>
                      </a:r>
                    </a:p>
                    <a:p>
                      <a:pPr marL="0" marR="0" algn="ctr">
                        <a:lnSpc>
                          <a:spcPct val="115000"/>
                        </a:lnSpc>
                        <a:spcBef>
                          <a:spcPts val="0"/>
                        </a:spcBef>
                        <a:spcAft>
                          <a:spcPts val="0"/>
                        </a:spcAft>
                      </a:pPr>
                      <a:r>
                        <a:rPr lang="en-US" sz="2000" b="1" dirty="0" smtClean="0">
                          <a:latin typeface="Calibri"/>
                          <a:ea typeface="Calibri"/>
                          <a:cs typeface="Times New Roman"/>
                        </a:rPr>
                        <a:t>(Online)</a:t>
                      </a:r>
                      <a:endParaRPr lang="en-US" sz="2000" dirty="0">
                        <a:latin typeface="Calibri"/>
                        <a:ea typeface="Calibri"/>
                        <a:cs typeface="Times New Roman"/>
                      </a:endParaRPr>
                    </a:p>
                  </a:txBody>
                  <a:tcPr marL="68580" marR="68580" marT="0" marB="0"/>
                </a:tc>
              </a:tr>
              <a:tr h="586210">
                <a:tc>
                  <a:txBody>
                    <a:bodyPr/>
                    <a:lstStyle/>
                    <a:p>
                      <a:pPr marL="0" marR="0" algn="ctr">
                        <a:lnSpc>
                          <a:spcPct val="115000"/>
                        </a:lnSpc>
                        <a:spcBef>
                          <a:spcPts val="0"/>
                        </a:spcBef>
                        <a:spcAft>
                          <a:spcPts val="0"/>
                        </a:spcAft>
                      </a:pPr>
                      <a:r>
                        <a:rPr lang="en-US" sz="2000" b="1" dirty="0" smtClean="0">
                          <a:latin typeface="Calibri"/>
                          <a:ea typeface="Calibri"/>
                          <a:cs typeface="Times New Roman"/>
                        </a:rPr>
                        <a:t>Contact:</a:t>
                      </a:r>
                      <a:endParaRPr lang="en-US" sz="20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smtClean="0">
                          <a:latin typeface="Calibri"/>
                          <a:ea typeface="Calibri"/>
                          <a:cs typeface="Times New Roman"/>
                        </a:rPr>
                        <a:t>Assessment Unit</a:t>
                      </a:r>
                      <a:r>
                        <a:rPr lang="en-US" sz="2000" dirty="0" smtClean="0">
                          <a:latin typeface="Calibri"/>
                          <a:ea typeface="Calibri"/>
                          <a:cs typeface="Times New Roman"/>
                        </a:rPr>
                        <a:t/>
                      </a:r>
                      <a:br>
                        <a:rPr lang="en-US" sz="2000" dirty="0" smtClean="0">
                          <a:latin typeface="Calibri"/>
                          <a:ea typeface="Calibri"/>
                          <a:cs typeface="Times New Roman"/>
                        </a:rPr>
                      </a:br>
                      <a:r>
                        <a:rPr lang="en-US" sz="2000" dirty="0" smtClean="0">
                          <a:latin typeface="Calibri"/>
                          <a:ea typeface="Calibri"/>
                          <a:cs typeface="Times New Roman"/>
                        </a:rPr>
                        <a:t>(Margo Allen)</a:t>
                      </a:r>
                      <a:endParaRPr lang="en-US" sz="2000" dirty="0">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latin typeface="+mn-lt"/>
                          <a:ea typeface="Calibri"/>
                          <a:cs typeface="Times New Roman"/>
                        </a:rPr>
                        <a:t>Jason Clymer</a:t>
                      </a:r>
                      <a:endParaRPr lang="en-US" sz="2000" dirty="0" smtClean="0">
                        <a:latin typeface="+mn-lt"/>
                        <a:ea typeface="Calibri"/>
                        <a:cs typeface="Times New Roman"/>
                      </a:endParaRPr>
                    </a:p>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smtClean="0">
                          <a:latin typeface="Calibri"/>
                          <a:ea typeface="Calibri"/>
                          <a:cs typeface="Times New Roman"/>
                        </a:rPr>
                        <a:t>Stephanie Boyd </a:t>
                      </a:r>
                      <a:endParaRPr lang="en-US" sz="2000" dirty="0">
                        <a:latin typeface="Calibri"/>
                        <a:ea typeface="Calibri"/>
                        <a:cs typeface="Times New Roman"/>
                      </a:endParaRPr>
                    </a:p>
                  </a:txBody>
                  <a:tcPr marL="68580" marR="68580" marT="0" marB="0"/>
                </a:tc>
              </a:tr>
              <a:tr h="586210">
                <a:tc>
                  <a:txBody>
                    <a:bodyPr/>
                    <a:lstStyle/>
                    <a:p>
                      <a:pPr marL="0" marR="0" algn="ctr">
                        <a:lnSpc>
                          <a:spcPct val="115000"/>
                        </a:lnSpc>
                        <a:spcBef>
                          <a:spcPts val="0"/>
                        </a:spcBef>
                        <a:spcAft>
                          <a:spcPts val="0"/>
                        </a:spcAft>
                      </a:pPr>
                      <a:r>
                        <a:rPr lang="en-US" sz="2000" b="1" dirty="0">
                          <a:latin typeface="Calibri"/>
                          <a:ea typeface="Calibri"/>
                          <a:cs typeface="Times New Roman"/>
                        </a:rPr>
                        <a:t>2013-2014</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smtClean="0">
                          <a:latin typeface="Calibri"/>
                          <a:ea typeface="Calibri"/>
                          <a:cs typeface="Times New Roman"/>
                        </a:rPr>
                        <a:t>Reading, </a:t>
                      </a:r>
                      <a:r>
                        <a:rPr lang="en-US" sz="2000" dirty="0">
                          <a:latin typeface="Calibri"/>
                          <a:ea typeface="Calibri"/>
                          <a:cs typeface="Times New Roman"/>
                        </a:rPr>
                        <a:t>Writing and Math</a:t>
                      </a:r>
                    </a:p>
                  </a:txBody>
                  <a:tcPr marL="68580" marR="68580" marT="0" marB="0"/>
                </a:tc>
                <a:tc>
                  <a:txBody>
                    <a:bodyPr/>
                    <a:lstStyle/>
                    <a:p>
                      <a:pPr marL="0" marR="0">
                        <a:lnSpc>
                          <a:spcPct val="115000"/>
                        </a:lnSpc>
                        <a:spcBef>
                          <a:spcPts val="0"/>
                        </a:spcBef>
                        <a:spcAft>
                          <a:spcPts val="0"/>
                        </a:spcAft>
                      </a:pPr>
                      <a:r>
                        <a:rPr lang="en-US" sz="2000" dirty="0">
                          <a:latin typeface="Calibri"/>
                          <a:ea typeface="Calibri"/>
                          <a:cs typeface="Times New Roman"/>
                        </a:rPr>
                        <a:t>Science and Social Studies</a:t>
                      </a:r>
                    </a:p>
                  </a:txBody>
                  <a:tcPr marL="68580" marR="68580" marT="0" marB="0"/>
                </a:tc>
                <a:tc>
                  <a:txBody>
                    <a:bodyPr/>
                    <a:lstStyle/>
                    <a:p>
                      <a:pPr marL="0" marR="0">
                        <a:lnSpc>
                          <a:spcPct val="115000"/>
                        </a:lnSpc>
                        <a:spcBef>
                          <a:spcPts val="0"/>
                        </a:spcBef>
                        <a:spcAft>
                          <a:spcPts val="0"/>
                        </a:spcAft>
                      </a:pPr>
                      <a:r>
                        <a:rPr lang="en-US" sz="2000" dirty="0">
                          <a:latin typeface="Calibri"/>
                          <a:ea typeface="Calibri"/>
                          <a:cs typeface="Times New Roman"/>
                        </a:rPr>
                        <a:t>In Development</a:t>
                      </a:r>
                    </a:p>
                  </a:txBody>
                  <a:tcPr marL="68580" marR="68580" marT="0" marB="0"/>
                </a:tc>
              </a:tr>
              <a:tr h="586210">
                <a:tc>
                  <a:txBody>
                    <a:bodyPr/>
                    <a:lstStyle/>
                    <a:p>
                      <a:pPr marL="0" marR="0" algn="ctr">
                        <a:lnSpc>
                          <a:spcPct val="115000"/>
                        </a:lnSpc>
                        <a:spcBef>
                          <a:spcPts val="0"/>
                        </a:spcBef>
                        <a:spcAft>
                          <a:spcPts val="0"/>
                        </a:spcAft>
                      </a:pPr>
                      <a:r>
                        <a:rPr lang="en-US" sz="2000" b="1" dirty="0">
                          <a:latin typeface="Calibri"/>
                          <a:ea typeface="Calibri"/>
                          <a:cs typeface="Times New Roman"/>
                        </a:rPr>
                        <a:t>2014-2015</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latin typeface="Calibri"/>
                          <a:ea typeface="Calibri"/>
                          <a:cs typeface="Times New Roman"/>
                        </a:rPr>
                        <a:t>Phased Out</a:t>
                      </a:r>
                    </a:p>
                  </a:txBody>
                  <a:tcPr marL="68580" marR="68580" marT="0" marB="0"/>
                </a:tc>
                <a:tc>
                  <a:txBody>
                    <a:bodyPr/>
                    <a:lstStyle/>
                    <a:p>
                      <a:pPr marL="0" marR="0">
                        <a:lnSpc>
                          <a:spcPct val="115000"/>
                        </a:lnSpc>
                        <a:spcBef>
                          <a:spcPts val="0"/>
                        </a:spcBef>
                        <a:spcAft>
                          <a:spcPts val="0"/>
                        </a:spcAft>
                      </a:pPr>
                      <a:r>
                        <a:rPr lang="en-US" sz="2000">
                          <a:latin typeface="Calibri"/>
                          <a:ea typeface="Calibri"/>
                          <a:cs typeface="Times New Roman"/>
                        </a:rPr>
                        <a:t>Science and Social Studies</a:t>
                      </a:r>
                    </a:p>
                  </a:txBody>
                  <a:tcPr marL="68580" marR="68580" marT="0" marB="0"/>
                </a:tc>
                <a:tc>
                  <a:txBody>
                    <a:bodyPr/>
                    <a:lstStyle/>
                    <a:p>
                      <a:pPr marL="0" marR="0">
                        <a:lnSpc>
                          <a:spcPct val="115000"/>
                        </a:lnSpc>
                        <a:spcBef>
                          <a:spcPts val="0"/>
                        </a:spcBef>
                        <a:spcAft>
                          <a:spcPts val="0"/>
                        </a:spcAft>
                      </a:pPr>
                      <a:r>
                        <a:rPr lang="en-US" sz="2000" dirty="0">
                          <a:latin typeface="Calibri"/>
                          <a:ea typeface="Calibri"/>
                          <a:cs typeface="Times New Roman"/>
                        </a:rPr>
                        <a:t>Reading, Writing and Math</a:t>
                      </a:r>
                    </a:p>
                  </a:txBody>
                  <a:tcPr marL="68580" marR="68580" marT="0" marB="0"/>
                </a:tc>
              </a:tr>
            </a:tbl>
          </a:graphicData>
        </a:graphic>
      </p:graphicFrame>
      <p:sp>
        <p:nvSpPr>
          <p:cNvPr id="3" name="Title 2"/>
          <p:cNvSpPr>
            <a:spLocks noGrp="1"/>
          </p:cNvSpPr>
          <p:nvPr>
            <p:ph type="title"/>
          </p:nvPr>
        </p:nvSpPr>
        <p:spPr/>
        <p:txBody>
          <a:bodyPr/>
          <a:lstStyle/>
          <a:p>
            <a:r>
              <a:rPr lang="en-US" dirty="0" smtClean="0"/>
              <a:t>Colorado Assessment Future</a:t>
            </a:r>
            <a:endParaRPr lang="en-US" dirty="0"/>
          </a:p>
        </p:txBody>
      </p:sp>
      <p:sp>
        <p:nvSpPr>
          <p:cNvPr id="6" name="TextBox 5"/>
          <p:cNvSpPr txBox="1"/>
          <p:nvPr/>
        </p:nvSpPr>
        <p:spPr>
          <a:xfrm>
            <a:off x="505961" y="5472113"/>
            <a:ext cx="8256299" cy="646331"/>
          </a:xfrm>
          <a:prstGeom prst="rect">
            <a:avLst/>
          </a:prstGeom>
          <a:noFill/>
        </p:spPr>
        <p:txBody>
          <a:bodyPr wrap="none" rtlCol="0">
            <a:spAutoFit/>
          </a:bodyPr>
          <a:lstStyle/>
          <a:p>
            <a:r>
              <a:rPr lang="en-US" dirty="0" smtClean="0"/>
              <a:t>Note: All new assessments will assess the Colorado Academic Standards. The Common</a:t>
            </a:r>
          </a:p>
          <a:p>
            <a:r>
              <a:rPr lang="en-US" dirty="0" smtClean="0"/>
              <a:t>Core  is included in the Colorado Academic Standards.</a:t>
            </a:r>
            <a:endParaRPr lang="en-US" dirty="0"/>
          </a:p>
        </p:txBody>
      </p:sp>
      <p:sp>
        <p:nvSpPr>
          <p:cNvPr id="8" name="Footer Placeholder 7"/>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639762"/>
          </a:xfrm>
        </p:spPr>
        <p:txBody>
          <a:bodyPr/>
          <a:lstStyle/>
          <a:p>
            <a:r>
              <a:rPr lang="en-US" sz="3200" b="1" dirty="0" smtClean="0">
                <a:latin typeface="Verdana" pitchFamily="34" charset="0"/>
              </a:rPr>
              <a:t>DAC EMAILS</a:t>
            </a:r>
            <a:endParaRPr lang="en-US" sz="3200" b="1" dirty="0">
              <a:latin typeface="Verdana" pitchFamily="34" charset="0"/>
            </a:endParaRPr>
          </a:p>
        </p:txBody>
      </p:sp>
      <p:sp>
        <p:nvSpPr>
          <p:cNvPr id="3" name="Content Placeholder 2"/>
          <p:cNvSpPr>
            <a:spLocks noGrp="1"/>
          </p:cNvSpPr>
          <p:nvPr>
            <p:ph idx="1"/>
          </p:nvPr>
        </p:nvSpPr>
        <p:spPr/>
        <p:txBody>
          <a:bodyPr/>
          <a:lstStyle/>
          <a:p>
            <a:r>
              <a:rPr lang="en-US" sz="2800" dirty="0" smtClean="0"/>
              <a:t>The DAC must forward the important information to the appropriate people in the district.</a:t>
            </a:r>
          </a:p>
          <a:p>
            <a:r>
              <a:rPr lang="en-US" sz="2800" dirty="0" smtClean="0"/>
              <a:t>When responding to a DAC email</a:t>
            </a:r>
          </a:p>
          <a:p>
            <a:pPr lvl="1"/>
            <a:r>
              <a:rPr lang="en-US" sz="2400" dirty="0" smtClean="0"/>
              <a:t>DO NOT click Reply</a:t>
            </a:r>
          </a:p>
          <a:p>
            <a:pPr lvl="1"/>
            <a:r>
              <a:rPr lang="en-US" sz="2400" dirty="0" smtClean="0"/>
              <a:t>Send an email directly to the contact person</a:t>
            </a:r>
          </a:p>
          <a:p>
            <a:pPr lvl="2"/>
            <a:r>
              <a:rPr lang="en-US" sz="2000" dirty="0" smtClean="0"/>
              <a:t>Forward the message to the contact person OR click on the contact person’s email address</a:t>
            </a:r>
            <a:endParaRPr lang="en-US" sz="2000" dirty="0"/>
          </a:p>
        </p:txBody>
      </p:sp>
      <p:sp>
        <p:nvSpPr>
          <p:cNvPr id="7" name="Footer Placeholder 6"/>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5"/>
          <p:cNvSpPr txBox="1">
            <a:spLocks noChangeArrowheads="1"/>
          </p:cNvSpPr>
          <p:nvPr/>
        </p:nvSpPr>
        <p:spPr bwMode="auto">
          <a:xfrm>
            <a:off x="609600" y="1676400"/>
            <a:ext cx="7924800" cy="523875"/>
          </a:xfrm>
          <a:prstGeom prst="rect">
            <a:avLst/>
          </a:prstGeom>
          <a:noFill/>
          <a:ln w="9525">
            <a:noFill/>
            <a:miter lim="800000"/>
            <a:headEnd/>
            <a:tailEnd/>
          </a:ln>
        </p:spPr>
        <p:txBody>
          <a:bodyPr>
            <a:spAutoFit/>
          </a:bodyPr>
          <a:lstStyle/>
          <a:p>
            <a:pPr>
              <a:buFont typeface="Arial" charset="0"/>
              <a:buChar char="•"/>
            </a:pPr>
            <a:endParaRPr lang="en-US" sz="2800"/>
          </a:p>
        </p:txBody>
      </p:sp>
      <p:sp>
        <p:nvSpPr>
          <p:cNvPr id="56323" name="Text Box 6"/>
          <p:cNvSpPr txBox="1">
            <a:spLocks noChangeArrowheads="1"/>
          </p:cNvSpPr>
          <p:nvPr/>
        </p:nvSpPr>
        <p:spPr bwMode="auto">
          <a:xfrm>
            <a:off x="152400" y="609600"/>
            <a:ext cx="8686800" cy="553998"/>
          </a:xfrm>
          <a:prstGeom prst="rect">
            <a:avLst/>
          </a:prstGeom>
          <a:noFill/>
          <a:ln w="9525">
            <a:noFill/>
            <a:miter lim="800000"/>
            <a:headEnd/>
            <a:tailEnd/>
          </a:ln>
        </p:spPr>
        <p:txBody>
          <a:bodyPr>
            <a:spAutoFit/>
          </a:bodyPr>
          <a:lstStyle/>
          <a:p>
            <a:pPr algn="ctr"/>
            <a:r>
              <a:rPr lang="en-US" sz="3000" b="1" dirty="0" smtClean="0">
                <a:latin typeface="Verdana" pitchFamily="34" charset="0"/>
              </a:rPr>
              <a:t>Assessment Unit Contacts</a:t>
            </a:r>
          </a:p>
        </p:txBody>
      </p:sp>
      <p:sp>
        <p:nvSpPr>
          <p:cNvPr id="56324" name="Rectangle 4"/>
          <p:cNvSpPr>
            <a:spLocks noChangeArrowheads="1"/>
          </p:cNvSpPr>
          <p:nvPr/>
        </p:nvSpPr>
        <p:spPr bwMode="auto">
          <a:xfrm>
            <a:off x="304800" y="1600200"/>
            <a:ext cx="8458200" cy="708025"/>
          </a:xfrm>
          <a:prstGeom prst="rect">
            <a:avLst/>
          </a:prstGeom>
          <a:noFill/>
          <a:ln w="9525">
            <a:noFill/>
            <a:miter lim="800000"/>
            <a:headEnd/>
            <a:tailEnd/>
          </a:ln>
        </p:spPr>
        <p:txBody>
          <a:bodyPr>
            <a:spAutoFit/>
          </a:bodyPr>
          <a:lstStyle/>
          <a:p>
            <a:endParaRPr lang="en-US" sz="2000"/>
          </a:p>
          <a:p>
            <a:pPr>
              <a:buFont typeface="Arial" charset="0"/>
              <a:buChar char="•"/>
            </a:pPr>
            <a:endParaRPr lang="en-US" sz="2000"/>
          </a:p>
        </p:txBody>
      </p:sp>
      <p:sp>
        <p:nvSpPr>
          <p:cNvPr id="56325" name="Content Placeholder 7"/>
          <p:cNvSpPr>
            <a:spLocks noGrp="1"/>
          </p:cNvSpPr>
          <p:nvPr>
            <p:ph idx="1"/>
          </p:nvPr>
        </p:nvSpPr>
        <p:spPr bwMode="auto">
          <a:xfrm>
            <a:off x="304800" y="1828800"/>
            <a:ext cx="8746434" cy="4598504"/>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 typeface="Wingdings" pitchFamily="2" charset="2"/>
              <a:buNone/>
            </a:pPr>
            <a:r>
              <a:rPr lang="en-US" sz="2300" b="1" dirty="0" smtClean="0"/>
              <a:t>Joyce Zurkowski– Executive Director</a:t>
            </a:r>
          </a:p>
          <a:p>
            <a:pPr>
              <a:lnSpc>
                <a:spcPct val="80000"/>
              </a:lnSpc>
              <a:buFont typeface="Wingdings" pitchFamily="2" charset="2"/>
              <a:buNone/>
            </a:pPr>
            <a:r>
              <a:rPr lang="en-US" sz="2300" dirty="0" smtClean="0"/>
              <a:t>Jason Clymer – New </a:t>
            </a:r>
            <a:r>
              <a:rPr lang="en-US" sz="2300" dirty="0"/>
              <a:t>Assessment Contact</a:t>
            </a:r>
            <a:endParaRPr lang="en-US" sz="2300" dirty="0" smtClean="0"/>
          </a:p>
          <a:p>
            <a:pPr>
              <a:lnSpc>
                <a:spcPct val="80000"/>
              </a:lnSpc>
              <a:buFont typeface="Wingdings" pitchFamily="2" charset="2"/>
              <a:buNone/>
            </a:pPr>
            <a:r>
              <a:rPr lang="en-US" sz="2300" dirty="0" smtClean="0"/>
              <a:t>Assessment Unit (Margo Allen) − </a:t>
            </a:r>
            <a:r>
              <a:rPr lang="en-US" sz="2300" dirty="0"/>
              <a:t>TCAP contact</a:t>
            </a:r>
            <a:endParaRPr lang="en-US" sz="2300" dirty="0" smtClean="0"/>
          </a:p>
          <a:p>
            <a:pPr>
              <a:lnSpc>
                <a:spcPct val="80000"/>
              </a:lnSpc>
              <a:buFont typeface="Wingdings" pitchFamily="2" charset="2"/>
              <a:buNone/>
            </a:pPr>
            <a:r>
              <a:rPr lang="en-US" sz="2300" dirty="0" smtClean="0"/>
              <a:t>Mira Monroe – CoAlt, Non-Standard Accommodations</a:t>
            </a:r>
          </a:p>
          <a:p>
            <a:pPr>
              <a:lnSpc>
                <a:spcPct val="80000"/>
              </a:lnSpc>
              <a:buFont typeface="Wingdings" pitchFamily="2" charset="2"/>
              <a:buNone/>
            </a:pPr>
            <a:r>
              <a:rPr lang="en-US" sz="2300" dirty="0" smtClean="0"/>
              <a:t>Heather Villalobos Pavia – WIDA Assessments, Linguistic Accommodations</a:t>
            </a:r>
          </a:p>
          <a:p>
            <a:pPr>
              <a:lnSpc>
                <a:spcPct val="80000"/>
              </a:lnSpc>
              <a:buFont typeface="Wingdings" pitchFamily="2" charset="2"/>
              <a:buNone/>
            </a:pPr>
            <a:r>
              <a:rPr lang="en-US" sz="2300" dirty="0" smtClean="0"/>
              <a:t>Stephanie Boyd – PARRC contact </a:t>
            </a:r>
          </a:p>
          <a:p>
            <a:pPr>
              <a:lnSpc>
                <a:spcPct val="80000"/>
              </a:lnSpc>
              <a:buNone/>
            </a:pPr>
            <a:r>
              <a:rPr lang="en-US" sz="2300" dirty="0"/>
              <a:t>Jessica Allen – Data Operations </a:t>
            </a:r>
          </a:p>
          <a:p>
            <a:pPr>
              <a:lnSpc>
                <a:spcPct val="80000"/>
              </a:lnSpc>
              <a:buNone/>
            </a:pPr>
            <a:r>
              <a:rPr lang="en-US" sz="2300" dirty="0"/>
              <a:t>Margo Allen − DAC List </a:t>
            </a:r>
          </a:p>
          <a:p>
            <a:pPr>
              <a:lnSpc>
                <a:spcPct val="80000"/>
              </a:lnSpc>
              <a:buFont typeface="Wingdings" pitchFamily="2" charset="2"/>
              <a:buNone/>
            </a:pPr>
            <a:r>
              <a:rPr lang="en-US" sz="2300" dirty="0" smtClean="0"/>
              <a:t>Christina Wirth-Hawkins </a:t>
            </a:r>
            <a:r>
              <a:rPr lang="en-US" sz="2300" dirty="0"/>
              <a:t>– </a:t>
            </a:r>
            <a:r>
              <a:rPr lang="en-US" sz="2300" dirty="0" smtClean="0"/>
              <a:t>Director, Assessment Development  </a:t>
            </a:r>
          </a:p>
          <a:p>
            <a:pPr>
              <a:lnSpc>
                <a:spcPct val="80000"/>
              </a:lnSpc>
              <a:buFont typeface="Wingdings" pitchFamily="2" charset="2"/>
              <a:buNone/>
            </a:pPr>
            <a:r>
              <a:rPr lang="en-US" sz="2300" dirty="0" smtClean="0"/>
              <a:t>Clayton Hollingshead – Director, Assessment Administration </a:t>
            </a:r>
          </a:p>
          <a:p>
            <a:pPr>
              <a:lnSpc>
                <a:spcPct val="80000"/>
              </a:lnSpc>
              <a:buNone/>
            </a:pPr>
            <a:endParaRPr lang="en-US" sz="2400" dirty="0" smtClean="0"/>
          </a:p>
          <a:p>
            <a:pPr>
              <a:lnSpc>
                <a:spcPct val="80000"/>
              </a:lnSpc>
              <a:buFont typeface="Wingdings" pitchFamily="2" charset="2"/>
              <a:buNone/>
            </a:pPr>
            <a:endParaRPr lang="en-US" sz="2400" dirty="0" smtClean="0"/>
          </a:p>
          <a:p>
            <a:pPr>
              <a:lnSpc>
                <a:spcPct val="80000"/>
              </a:lnSpc>
              <a:buFont typeface="Wingdings" pitchFamily="2" charset="2"/>
              <a:buNone/>
            </a:pPr>
            <a:endParaRPr lang="en-US" sz="1400" dirty="0" smtClean="0"/>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p:cNvSpPr>
            <a:spLocks noGrp="1" noChangeArrowheads="1"/>
          </p:cNvSpPr>
          <p:nvPr>
            <p:ph type="title"/>
          </p:nvPr>
        </p:nvSpPr>
        <p:spPr bwMode="auto">
          <a:xfrm>
            <a:off x="533400" y="533400"/>
            <a:ext cx="7543800" cy="762000"/>
          </a:xfrm>
          <a:noFill/>
          <a:ln>
            <a:miter lim="800000"/>
            <a:headEnd/>
            <a:tailEnd/>
          </a:ln>
        </p:spPr>
        <p:txBody>
          <a:bodyPr vert="horz" wrap="square" lIns="91440" tIns="45720" rIns="91440" bIns="45720" numCol="1" anchor="t" anchorCtr="0" compatLnSpc="1">
            <a:prstTxWarp prst="textNoShape">
              <a:avLst/>
            </a:prstTxWarp>
          </a:bodyPr>
          <a:lstStyle/>
          <a:p>
            <a:r>
              <a:rPr lang="en-US" sz="3000" b="1" dirty="0" smtClean="0">
                <a:solidFill>
                  <a:schemeClr val="tx1"/>
                </a:solidFill>
                <a:latin typeface="Verdana" pitchFamily="34" charset="0"/>
              </a:rPr>
              <a:t>CTB.com and Navigator</a:t>
            </a:r>
          </a:p>
        </p:txBody>
      </p:sp>
      <p:sp>
        <p:nvSpPr>
          <p:cNvPr id="1035" name="Rectangle 3"/>
          <p:cNvSpPr>
            <a:spLocks noGrp="1" noChangeArrowheads="1"/>
          </p:cNvSpPr>
          <p:nvPr>
            <p:ph type="body" sz="half" idx="1"/>
          </p:nvPr>
        </p:nvSpPr>
        <p:spPr bwMode="auto">
          <a:xfrm>
            <a:off x="457200" y="1719263"/>
            <a:ext cx="7543800" cy="2852737"/>
          </a:xfrm>
          <a:noFill/>
          <a:ln>
            <a:miter lim="800000"/>
            <a:headEnd/>
            <a:tailEnd/>
          </a:ln>
        </p:spPr>
        <p:txBody>
          <a:bodyPr vert="horz" wrap="square" lIns="91440" tIns="45720" rIns="91440" bIns="45720" numCol="1" anchor="t" anchorCtr="0" compatLnSpc="1">
            <a:prstTxWarp prst="textNoShape">
              <a:avLst/>
            </a:prstTxWarp>
          </a:bodyPr>
          <a:lstStyle/>
          <a:p>
            <a:r>
              <a:rPr lang="en-US" sz="2200" b="1" dirty="0" smtClean="0"/>
              <a:t>Secured Site – for DACs</a:t>
            </a:r>
          </a:p>
          <a:p>
            <a:pPr lvl="1"/>
            <a:r>
              <a:rPr lang="en-US" sz="2200" dirty="0" smtClean="0"/>
              <a:t>Online enrollments and special populations</a:t>
            </a:r>
          </a:p>
          <a:p>
            <a:pPr lvl="1"/>
            <a:r>
              <a:rPr lang="en-US" sz="2200" dirty="0" smtClean="0"/>
              <a:t>Secure Materials: oral scripts, translated oral scripts, teacher read directions for TCAP</a:t>
            </a:r>
          </a:p>
          <a:p>
            <a:pPr lvl="1"/>
            <a:r>
              <a:rPr lang="en-US" sz="2200" dirty="0" smtClean="0"/>
              <a:t>Archived Emails</a:t>
            </a:r>
          </a:p>
          <a:p>
            <a:pPr lvl="1"/>
            <a:r>
              <a:rPr lang="en-US" sz="2200" dirty="0" smtClean="0"/>
              <a:t>Data:  </a:t>
            </a:r>
            <a:r>
              <a:rPr lang="en-US" sz="2200" dirty="0" err="1" smtClean="0"/>
              <a:t>NCounts</a:t>
            </a:r>
            <a:r>
              <a:rPr lang="en-US" sz="2200" dirty="0" smtClean="0"/>
              <a:t>, GRT files, official data retrieval</a:t>
            </a:r>
          </a:p>
          <a:p>
            <a:pPr lvl="1"/>
            <a:r>
              <a:rPr lang="en-US" sz="2200" dirty="0" smtClean="0"/>
              <a:t>Help Desk (800) 994-8557</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3810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Thank You!</a:t>
            </a:r>
          </a:p>
        </p:txBody>
      </p:sp>
      <p:sp>
        <p:nvSpPr>
          <p:cNvPr id="57347" name="Rectangle 3"/>
          <p:cNvSpPr>
            <a:spLocks noGrp="1" noChangeArrowheads="1"/>
          </p:cNvSpPr>
          <p:nvPr>
            <p:ph idx="1"/>
          </p:nvPr>
        </p:nvSpPr>
        <p:spPr bwMode="auto">
          <a:xfrm>
            <a:off x="228600" y="1843548"/>
            <a:ext cx="8458200" cy="48307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Please complete the survey after this training. This is our record of your attendance at this required training.</a:t>
            </a:r>
          </a:p>
          <a:p>
            <a:pPr>
              <a:buFontTx/>
              <a:buNone/>
            </a:pPr>
            <a:endParaRPr lang="en-US" dirty="0" smtClean="0"/>
          </a:p>
          <a:p>
            <a:pPr>
              <a:buFontTx/>
              <a:buNone/>
            </a:pPr>
            <a:r>
              <a:rPr lang="en-US" b="1" dirty="0" smtClean="0"/>
              <a:t>    Go to:</a:t>
            </a:r>
            <a:br>
              <a:rPr lang="en-US" b="1" dirty="0" smtClean="0"/>
            </a:br>
            <a:r>
              <a:rPr lang="en-US" b="1" dirty="0" smtClean="0"/>
              <a:t> </a:t>
            </a:r>
            <a:r>
              <a:rPr lang="en-US" sz="2800" dirty="0" smtClean="0">
                <a:solidFill>
                  <a:srgbClr val="FF0000"/>
                </a:solidFill>
                <a:hlinkClick r:id="rId3"/>
              </a:rPr>
              <a:t>https://www.surveymonkey.com/s/TCAP2014</a:t>
            </a:r>
            <a:endParaRPr lang="en-US" sz="2800" dirty="0" smtClean="0">
              <a:solidFill>
                <a:srgbClr val="FF0000"/>
              </a:solidFill>
            </a:endParaRPr>
          </a:p>
          <a:p>
            <a:pPr>
              <a:buFontTx/>
              <a:buNone/>
            </a:pPr>
            <a:endParaRPr lang="en-US" sz="2800" dirty="0" smtClean="0">
              <a:solidFill>
                <a:srgbClr val="FF0000"/>
              </a:solidFill>
            </a:endParaRPr>
          </a:p>
          <a:p>
            <a:pPr>
              <a:buFontTx/>
              <a:buNone/>
            </a:pPr>
            <a:endParaRPr lang="en-US" dirty="0" smtClean="0"/>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Core Assessment Team</a:t>
            </a:r>
            <a:endParaRPr lang="en-US" dirty="0"/>
          </a:p>
        </p:txBody>
      </p:sp>
      <p:sp>
        <p:nvSpPr>
          <p:cNvPr id="5" name="Subtitle 4"/>
          <p:cNvSpPr>
            <a:spLocks noGrp="1"/>
          </p:cNvSpPr>
          <p:nvPr>
            <p:ph type="subTitle" idx="1"/>
          </p:nvPr>
        </p:nvSpPr>
        <p:spPr/>
        <p:txBody>
          <a:bodyPr/>
          <a:lstStyle/>
          <a:p>
            <a:r>
              <a:rPr lang="en-US" dirty="0" smtClean="0"/>
              <a:t>Roles and Responsibilities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609600" y="1676400"/>
            <a:ext cx="7924800" cy="523875"/>
          </a:xfrm>
          <a:prstGeom prst="rect">
            <a:avLst/>
          </a:prstGeom>
          <a:noFill/>
          <a:ln w="9525">
            <a:noFill/>
            <a:miter lim="800000"/>
            <a:headEnd/>
            <a:tailEnd/>
          </a:ln>
        </p:spPr>
        <p:txBody>
          <a:bodyPr>
            <a:spAutoFit/>
          </a:bodyPr>
          <a:lstStyle/>
          <a:p>
            <a:pPr>
              <a:buFont typeface="Arial" charset="0"/>
              <a:buChar char="•"/>
            </a:pPr>
            <a:endParaRPr lang="en-US" sz="2800"/>
          </a:p>
        </p:txBody>
      </p:sp>
      <p:sp>
        <p:nvSpPr>
          <p:cNvPr id="15363" name="Text Box 6"/>
          <p:cNvSpPr txBox="1">
            <a:spLocks noChangeArrowheads="1"/>
          </p:cNvSpPr>
          <p:nvPr/>
        </p:nvSpPr>
        <p:spPr bwMode="auto">
          <a:xfrm>
            <a:off x="152400" y="609600"/>
            <a:ext cx="8686800" cy="554038"/>
          </a:xfrm>
          <a:prstGeom prst="rect">
            <a:avLst/>
          </a:prstGeom>
          <a:noFill/>
          <a:ln w="9525">
            <a:noFill/>
            <a:miter lim="800000"/>
            <a:headEnd/>
            <a:tailEnd/>
          </a:ln>
        </p:spPr>
        <p:txBody>
          <a:bodyPr>
            <a:spAutoFit/>
          </a:bodyPr>
          <a:lstStyle/>
          <a:p>
            <a:pPr algn="ctr"/>
            <a:r>
              <a:rPr lang="en-US" sz="2300" b="1" dirty="0">
                <a:latin typeface="Verdana" pitchFamily="34" charset="0"/>
              </a:rPr>
              <a:t> </a:t>
            </a:r>
            <a:r>
              <a:rPr lang="en-US" sz="3000" b="1" dirty="0">
                <a:latin typeface="Verdana" pitchFamily="34" charset="0"/>
              </a:rPr>
              <a:t>Core Assessment Team</a:t>
            </a:r>
            <a:endParaRPr lang="en-US" sz="2300" b="1" dirty="0">
              <a:latin typeface="Verdana" pitchFamily="34" charset="0"/>
            </a:endParaRPr>
          </a:p>
        </p:txBody>
      </p:sp>
      <p:sp>
        <p:nvSpPr>
          <p:cNvPr id="15364" name="Rectangle 4"/>
          <p:cNvSpPr>
            <a:spLocks noChangeArrowheads="1"/>
          </p:cNvSpPr>
          <p:nvPr/>
        </p:nvSpPr>
        <p:spPr bwMode="auto">
          <a:xfrm>
            <a:off x="304800" y="1600200"/>
            <a:ext cx="8458200" cy="708025"/>
          </a:xfrm>
          <a:prstGeom prst="rect">
            <a:avLst/>
          </a:prstGeom>
          <a:noFill/>
          <a:ln w="9525">
            <a:noFill/>
            <a:miter lim="800000"/>
            <a:headEnd/>
            <a:tailEnd/>
          </a:ln>
        </p:spPr>
        <p:txBody>
          <a:bodyPr>
            <a:spAutoFit/>
          </a:bodyPr>
          <a:lstStyle/>
          <a:p>
            <a:endParaRPr lang="en-US" sz="2000"/>
          </a:p>
          <a:p>
            <a:pPr>
              <a:buFont typeface="Arial" charset="0"/>
              <a:buChar char="•"/>
            </a:pPr>
            <a:endParaRPr lang="en-US" sz="2000"/>
          </a:p>
        </p:txBody>
      </p:sp>
      <p:sp>
        <p:nvSpPr>
          <p:cNvPr id="15365" name="Content Placeholder 7"/>
          <p:cNvSpPr>
            <a:spLocks noGrp="1"/>
          </p:cNvSpPr>
          <p:nvPr>
            <p:ph idx="1"/>
          </p:nvPr>
        </p:nvSpPr>
        <p:spPr bwMode="auto">
          <a:xfrm>
            <a:off x="228600" y="1886857"/>
            <a:ext cx="8229600" cy="3429000"/>
          </a:xfrm>
          <a:noFill/>
          <a:ln>
            <a:miter lim="800000"/>
            <a:headEnd/>
            <a:tailEnd/>
          </a:ln>
        </p:spPr>
        <p:txBody>
          <a:bodyPr vert="horz" wrap="square" lIns="91440" tIns="45720" rIns="91440" bIns="45720" numCol="1" anchor="t" anchorCtr="0" compatLnSpc="1">
            <a:prstTxWarp prst="textNoShape">
              <a:avLst/>
            </a:prstTxWarp>
          </a:bodyPr>
          <a:lstStyle/>
          <a:p>
            <a:pPr>
              <a:spcBef>
                <a:spcPts val="1200"/>
              </a:spcBef>
              <a:spcAft>
                <a:spcPts val="600"/>
              </a:spcAft>
            </a:pPr>
            <a:r>
              <a:rPr lang="en-US" sz="2400" dirty="0" smtClean="0">
                <a:latin typeface="Verdana" pitchFamily="34" charset="0"/>
              </a:rPr>
              <a:t>District Assessment Coordinator (DAC)</a:t>
            </a:r>
          </a:p>
          <a:p>
            <a:pPr>
              <a:spcBef>
                <a:spcPts val="600"/>
              </a:spcBef>
              <a:spcAft>
                <a:spcPts val="600"/>
              </a:spcAft>
            </a:pPr>
            <a:r>
              <a:rPr lang="en-US" sz="2400" dirty="0" smtClean="0">
                <a:latin typeface="Verdana" pitchFamily="34" charset="0"/>
              </a:rPr>
              <a:t>English Language (EL) Director/Coordinator</a:t>
            </a:r>
          </a:p>
          <a:p>
            <a:pPr>
              <a:spcBef>
                <a:spcPts val="600"/>
              </a:spcBef>
              <a:spcAft>
                <a:spcPts val="600"/>
              </a:spcAft>
            </a:pPr>
            <a:r>
              <a:rPr lang="en-US" sz="2400" dirty="0" smtClean="0">
                <a:latin typeface="Verdana" pitchFamily="34" charset="0"/>
              </a:rPr>
              <a:t>Special Education (SPED) Director/Coordinator</a:t>
            </a:r>
          </a:p>
          <a:p>
            <a:pPr>
              <a:spcBef>
                <a:spcPts val="600"/>
              </a:spcBef>
              <a:spcAft>
                <a:spcPts val="600"/>
              </a:spcAft>
            </a:pPr>
            <a:r>
              <a:rPr lang="en-US" sz="2400" dirty="0" smtClean="0">
                <a:latin typeface="Verdana" pitchFamily="34" charset="0"/>
              </a:rPr>
              <a:t>Others…</a:t>
            </a:r>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CDE Color Scheme FINAL">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12068</TotalTime>
  <Words>12221</Words>
  <Application>Microsoft Office PowerPoint</Application>
  <PresentationFormat>On-screen Show (4:3)</PresentationFormat>
  <Paragraphs>839</Paragraphs>
  <Slides>73</Slides>
  <Notes>73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CDE THEME</vt:lpstr>
      <vt:lpstr>2013-2014 TCAP Administration Training for DACs </vt:lpstr>
      <vt:lpstr>Overview</vt:lpstr>
      <vt:lpstr>Important Dates</vt:lpstr>
      <vt:lpstr>PowerPoint Presentation</vt:lpstr>
      <vt:lpstr>TCAP Assessment Life Cycle</vt:lpstr>
      <vt:lpstr>TCAP Assessment Cycle Continued</vt:lpstr>
      <vt:lpstr>Colorado Assessment Future</vt:lpstr>
      <vt:lpstr>The Core Assessment Team</vt:lpstr>
      <vt:lpstr>PowerPoint Presentation</vt:lpstr>
      <vt:lpstr>DAC Role &amp; Responsibilities</vt:lpstr>
      <vt:lpstr>PowerPoint Presentation</vt:lpstr>
      <vt:lpstr>PowerPoint Presentation</vt:lpstr>
      <vt:lpstr>PowerPoint Presentation</vt:lpstr>
      <vt:lpstr>PowerPoint Presentation</vt:lpstr>
      <vt:lpstr>PowerPoint Presentation</vt:lpstr>
      <vt:lpstr>TCAP Administration</vt:lpstr>
      <vt:lpstr>PowerPoint Presentation</vt:lpstr>
      <vt:lpstr>What is a “Standardized” Assessment?</vt:lpstr>
      <vt:lpstr>Important – Permitted Practices</vt:lpstr>
      <vt:lpstr>The Media and Standardization</vt:lpstr>
      <vt:lpstr>TCAP Scheduling</vt:lpstr>
      <vt:lpstr>TCAP Scheduling</vt:lpstr>
      <vt:lpstr>Test Materials</vt:lpstr>
      <vt:lpstr>The Test Environment</vt:lpstr>
      <vt:lpstr>The Test Environment</vt:lpstr>
      <vt:lpstr>The Test Environment</vt:lpstr>
      <vt:lpstr>Proctoring TCAP  </vt:lpstr>
      <vt:lpstr>Active Proctoring</vt:lpstr>
      <vt:lpstr>Unexpected Situations</vt:lpstr>
      <vt:lpstr>Unexpected Situations</vt:lpstr>
      <vt:lpstr>Transcribing Books</vt:lpstr>
      <vt:lpstr>Misadministrations</vt:lpstr>
      <vt:lpstr>Misadministrations</vt:lpstr>
      <vt:lpstr>When a Misadministration Occurs</vt:lpstr>
      <vt:lpstr>Major Misadministrations</vt:lpstr>
      <vt:lpstr>Administering the Wrong Session</vt:lpstr>
      <vt:lpstr>Administering the Wrong Session</vt:lpstr>
      <vt:lpstr>District Policies for Misadministrations</vt:lpstr>
      <vt:lpstr>District Policies for Misadministrations</vt:lpstr>
      <vt:lpstr>Misadministration Assistance and Reporting</vt:lpstr>
      <vt:lpstr>Accommodations for TCAP</vt:lpstr>
      <vt:lpstr>PowerPoint Presentation</vt:lpstr>
      <vt:lpstr>PowerPoint Presentation</vt:lpstr>
      <vt:lpstr>Planning for Reading/Writing Accommodations – 2014 sessions</vt:lpstr>
      <vt:lpstr>Oral Script</vt:lpstr>
      <vt:lpstr>Teacher Read Directions</vt:lpstr>
      <vt:lpstr>Oral or Written Student Response</vt:lpstr>
      <vt:lpstr>Lectura/Escritura Grades 3 &amp; 4</vt:lpstr>
      <vt:lpstr>Student Biographical Data and Test Scores</vt:lpstr>
      <vt:lpstr>PowerPoint Presentation</vt:lpstr>
      <vt:lpstr>PowerPoint Presentation</vt:lpstr>
      <vt:lpstr>Mark All Accommodations</vt:lpstr>
      <vt:lpstr>PowerPoint Presentation</vt:lpstr>
      <vt:lpstr>Data Interpretation Guidelines</vt:lpstr>
      <vt:lpstr>PowerPoint Presentation</vt:lpstr>
      <vt:lpstr>Questions about Scores </vt:lpstr>
      <vt:lpstr>Training</vt:lpstr>
      <vt:lpstr>PowerPoint Presentation</vt:lpstr>
      <vt:lpstr>Training </vt:lpstr>
      <vt:lpstr>Training</vt:lpstr>
      <vt:lpstr>PowerPoint Presentation</vt:lpstr>
      <vt:lpstr>Security</vt:lpstr>
      <vt:lpstr>Test Security</vt:lpstr>
      <vt:lpstr>Maintaining Security of TCAP  </vt:lpstr>
      <vt:lpstr>Chain of Custody</vt:lpstr>
      <vt:lpstr>Teacher Created Test Preparation Material </vt:lpstr>
      <vt:lpstr>Communication</vt:lpstr>
      <vt:lpstr>The Ways We Communicate</vt:lpstr>
      <vt:lpstr>PowerPoint Presentation</vt:lpstr>
      <vt:lpstr>DAC EMAILS</vt:lpstr>
      <vt:lpstr>PowerPoint Presentation</vt:lpstr>
      <vt:lpstr>CTB.com and Navigator</vt:lpstr>
      <vt:lpstr>Thank You!</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Hollingshead, Clayton</cp:lastModifiedBy>
  <cp:revision>326</cp:revision>
  <cp:lastPrinted>2013-12-13T20:12:37Z</cp:lastPrinted>
  <dcterms:created xsi:type="dcterms:W3CDTF">2012-07-16T02:29:43Z</dcterms:created>
  <dcterms:modified xsi:type="dcterms:W3CDTF">2013-12-13T23:46:48Z</dcterms:modified>
</cp:coreProperties>
</file>